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265C2B-DF71-4739-BEF3-AAC7A69C2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03DB9-3F41-4695-A7AD-1E162260D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EE61F6-8497-48E3-A6E3-5C4B7B7D3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35EAD7-C671-4661-BE27-BA56C2FFD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4C16A3-FCFA-49A4-81A7-8E5DB0F020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C54EDD-858F-48C6-A5AC-7D173F0003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18240B-A88C-4291-A17B-64E243C36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F73C70-BCFC-44E2-8E1B-4A8592BB3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C061C-9E23-473E-A878-5DE4D66B3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D28AB-3ED4-4172-8422-0489DBE7D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A2C8B-60BD-4119-A475-C1CEC473F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7997"/>
          </a:xfrm>
          <a:prstGeom prst="rect">
            <a:avLst/>
          </a:prstGeom>
        </p:spPr>
      </p:pic>
      <p:pic>
        <p:nvPicPr>
          <p:cNvPr id="17" name="bg object 17"/>
          <p:cNvPicPr/>
          <p:nvPr/>
        </p:nvPicPr>
        <p:blipFill>
          <a:blip r:embed="rId2"/>
          <a:stretch>
            <a:fillRect/>
          </a:stretch>
        </p:blipFill>
        <p:spPr>
          <a:xfrm>
            <a:off x="1762125" y="893825"/>
            <a:ext cx="2676525" cy="2658999"/>
          </a:xfrm>
          <a:prstGeom prst="rect">
            <a:avLst/>
          </a:prstGeom>
        </p:spPr>
      </p:pic>
      <p:pic>
        <p:nvPicPr>
          <p:cNvPr id="18" name="bg object 18"/>
          <p:cNvPicPr/>
          <p:nvPr/>
        </p:nvPicPr>
        <p:blipFill>
          <a:blip r:embed="rId3"/>
          <a:stretch>
            <a:fillRect/>
          </a:stretch>
        </p:blipFill>
        <p:spPr>
          <a:xfrm>
            <a:off x="1763775" y="1274698"/>
            <a:ext cx="2668524" cy="1884426"/>
          </a:xfrm>
          <a:prstGeom prst="rect">
            <a:avLst/>
          </a:prstGeom>
        </p:spPr>
      </p:pic>
      <p:pic>
        <p:nvPicPr>
          <p:cNvPr id="19" name="bg object 19"/>
          <p:cNvPicPr/>
          <p:nvPr/>
        </p:nvPicPr>
        <p:blipFill>
          <a:blip r:embed="rId4"/>
          <a:stretch>
            <a:fillRect/>
          </a:stretch>
        </p:blipFill>
        <p:spPr>
          <a:xfrm>
            <a:off x="1763775" y="1271523"/>
            <a:ext cx="2652649" cy="1879600"/>
          </a:xfrm>
          <a:prstGeom prst="rect">
            <a:avLst/>
          </a:prstGeom>
        </p:spPr>
      </p:pic>
      <p:sp>
        <p:nvSpPr>
          <p:cNvPr id="20" name="bg object 20"/>
          <p:cNvSpPr/>
          <p:nvPr/>
        </p:nvSpPr>
        <p:spPr>
          <a:xfrm>
            <a:off x="1922526" y="1111249"/>
            <a:ext cx="2221230" cy="2335530"/>
          </a:xfrm>
          <a:custGeom>
            <a:rect l="l" t="t" r="r" b="b"/>
            <a:pathLst>
              <a:path w="2221229" h="2335529">
                <a:moveTo>
                  <a:pt x="1250950" y="1816100"/>
                </a:moveTo>
                <a:lnTo>
                  <a:pt x="1252340" y="1759568"/>
                </a:lnTo>
                <a:lnTo>
                  <a:pt x="1255694" y="1703795"/>
                </a:lnTo>
                <a:lnTo>
                  <a:pt x="1260963" y="1648848"/>
                </a:lnTo>
                <a:lnTo>
                  <a:pt x="1268099" y="1594794"/>
                </a:lnTo>
                <a:lnTo>
                  <a:pt x="1277053" y="1541702"/>
                </a:lnTo>
                <a:lnTo>
                  <a:pt x="1287779" y="1489639"/>
                </a:lnTo>
                <a:lnTo>
                  <a:pt x="1300226" y="1438673"/>
                </a:lnTo>
                <a:lnTo>
                  <a:pt x="1314348" y="1388871"/>
                </a:lnTo>
                <a:lnTo>
                  <a:pt x="1330096" y="1340302"/>
                </a:lnTo>
                <a:lnTo>
                  <a:pt x="1347423" y="1293033"/>
                </a:lnTo>
                <a:lnTo>
                  <a:pt x="1366278" y="1247132"/>
                </a:lnTo>
                <a:lnTo>
                  <a:pt x="1386616" y="1202666"/>
                </a:lnTo>
                <a:lnTo>
                  <a:pt x="1408387" y="1159703"/>
                </a:lnTo>
                <a:lnTo>
                  <a:pt x="1431543" y="1118311"/>
                </a:lnTo>
                <a:lnTo>
                  <a:pt x="1456037" y="1078558"/>
                </a:lnTo>
                <a:lnTo>
                  <a:pt x="1481820" y="1040510"/>
                </a:lnTo>
                <a:lnTo>
                  <a:pt x="1508843" y="1004237"/>
                </a:lnTo>
                <a:lnTo>
                  <a:pt x="1537059" y="969806"/>
                </a:lnTo>
                <a:lnTo>
                  <a:pt x="1566420" y="937284"/>
                </a:lnTo>
                <a:lnTo>
                  <a:pt x="1596877" y="906740"/>
                </a:lnTo>
                <a:lnTo>
                  <a:pt x="1628382" y="878240"/>
                </a:lnTo>
                <a:lnTo>
                  <a:pt x="1660887" y="851853"/>
                </a:lnTo>
                <a:lnTo>
                  <a:pt x="1694345" y="827646"/>
                </a:lnTo>
                <a:lnTo>
                  <a:pt x="1728706" y="805687"/>
                </a:lnTo>
                <a:lnTo>
                  <a:pt x="1763922" y="786045"/>
                </a:lnTo>
                <a:lnTo>
                  <a:pt x="1799946" y="768785"/>
                </a:lnTo>
                <a:lnTo>
                  <a:pt x="1836729" y="753977"/>
                </a:lnTo>
                <a:lnTo>
                  <a:pt x="1874224" y="741687"/>
                </a:lnTo>
                <a:lnTo>
                  <a:pt x="1912381" y="731985"/>
                </a:lnTo>
                <a:lnTo>
                  <a:pt x="1951153" y="724936"/>
                </a:lnTo>
                <a:lnTo>
                  <a:pt x="1990491" y="720610"/>
                </a:lnTo>
                <a:lnTo>
                  <a:pt x="2030349" y="719074"/>
                </a:lnTo>
              </a:path>
              <a:path w="2221229" h="2335529">
                <a:moveTo>
                  <a:pt x="1109599" y="1303274"/>
                </a:moveTo>
                <a:lnTo>
                  <a:pt x="1110107" y="1303274"/>
                </a:lnTo>
                <a:lnTo>
                  <a:pt x="1110615" y="1303274"/>
                </a:lnTo>
                <a:lnTo>
                  <a:pt x="1111250" y="1303274"/>
                </a:lnTo>
                <a:lnTo>
                  <a:pt x="1176283" y="1304049"/>
                </a:lnTo>
                <a:lnTo>
                  <a:pt x="1240333" y="1306346"/>
                </a:lnTo>
                <a:lnTo>
                  <a:pt x="1303294" y="1310123"/>
                </a:lnTo>
                <a:lnTo>
                  <a:pt x="1365065" y="1315337"/>
                </a:lnTo>
                <a:lnTo>
                  <a:pt x="1425540" y="1321944"/>
                </a:lnTo>
                <a:lnTo>
                  <a:pt x="1484617" y="1329903"/>
                </a:lnTo>
                <a:lnTo>
                  <a:pt x="1542192" y="1339171"/>
                </a:lnTo>
                <a:lnTo>
                  <a:pt x="1598162" y="1349704"/>
                </a:lnTo>
                <a:lnTo>
                  <a:pt x="1652422" y="1361461"/>
                </a:lnTo>
                <a:lnTo>
                  <a:pt x="1704869" y="1374399"/>
                </a:lnTo>
                <a:lnTo>
                  <a:pt x="1755400" y="1388474"/>
                </a:lnTo>
                <a:lnTo>
                  <a:pt x="1803911" y="1403644"/>
                </a:lnTo>
                <a:lnTo>
                  <a:pt x="1850298" y="1419867"/>
                </a:lnTo>
                <a:lnTo>
                  <a:pt x="1894458" y="1437100"/>
                </a:lnTo>
                <a:lnTo>
                  <a:pt x="1936288" y="1455299"/>
                </a:lnTo>
                <a:lnTo>
                  <a:pt x="1975683" y="1474424"/>
                </a:lnTo>
                <a:lnTo>
                  <a:pt x="2012541" y="1494429"/>
                </a:lnTo>
                <a:lnTo>
                  <a:pt x="2046757" y="1515274"/>
                </a:lnTo>
                <a:lnTo>
                  <a:pt x="2078228" y="1536915"/>
                </a:lnTo>
                <a:lnTo>
                  <a:pt x="2132520" y="1582416"/>
                </a:lnTo>
                <a:lnTo>
                  <a:pt x="2174589" y="1630589"/>
                </a:lnTo>
                <a:lnTo>
                  <a:pt x="2203607" y="1681093"/>
                </a:lnTo>
                <a:lnTo>
                  <a:pt x="2218744" y="1733587"/>
                </a:lnTo>
                <a:lnTo>
                  <a:pt x="2220849" y="1760474"/>
                </a:lnTo>
              </a:path>
              <a:path w="2221229" h="2335529">
                <a:moveTo>
                  <a:pt x="66675" y="523875"/>
                </a:moveTo>
                <a:lnTo>
                  <a:pt x="67182" y="523875"/>
                </a:lnTo>
                <a:lnTo>
                  <a:pt x="67691" y="523875"/>
                </a:lnTo>
                <a:lnTo>
                  <a:pt x="68199" y="523875"/>
                </a:lnTo>
                <a:lnTo>
                  <a:pt x="123509" y="524957"/>
                </a:lnTo>
                <a:lnTo>
                  <a:pt x="178068" y="528168"/>
                </a:lnTo>
                <a:lnTo>
                  <a:pt x="231802" y="533455"/>
                </a:lnTo>
                <a:lnTo>
                  <a:pt x="284640" y="540762"/>
                </a:lnTo>
                <a:lnTo>
                  <a:pt x="336510" y="550037"/>
                </a:lnTo>
                <a:lnTo>
                  <a:pt x="387340" y="561225"/>
                </a:lnTo>
                <a:lnTo>
                  <a:pt x="437057" y="574272"/>
                </a:lnTo>
                <a:lnTo>
                  <a:pt x="485591" y="589125"/>
                </a:lnTo>
                <a:lnTo>
                  <a:pt x="532869" y="605729"/>
                </a:lnTo>
                <a:lnTo>
                  <a:pt x="578819" y="624030"/>
                </a:lnTo>
                <a:lnTo>
                  <a:pt x="623369" y="643974"/>
                </a:lnTo>
                <a:lnTo>
                  <a:pt x="666447" y="665509"/>
                </a:lnTo>
                <a:lnTo>
                  <a:pt x="707982" y="688579"/>
                </a:lnTo>
                <a:lnTo>
                  <a:pt x="747901" y="713130"/>
                </a:lnTo>
                <a:lnTo>
                  <a:pt x="786132" y="739109"/>
                </a:lnTo>
                <a:lnTo>
                  <a:pt x="822603" y="766462"/>
                </a:lnTo>
                <a:lnTo>
                  <a:pt x="857244" y="795135"/>
                </a:lnTo>
                <a:lnTo>
                  <a:pt x="889980" y="825074"/>
                </a:lnTo>
                <a:lnTo>
                  <a:pt x="920741" y="856224"/>
                </a:lnTo>
                <a:lnTo>
                  <a:pt x="949455" y="888533"/>
                </a:lnTo>
                <a:lnTo>
                  <a:pt x="976049" y="921945"/>
                </a:lnTo>
                <a:lnTo>
                  <a:pt x="1000452" y="956408"/>
                </a:lnTo>
                <a:lnTo>
                  <a:pt x="1022592" y="991867"/>
                </a:lnTo>
                <a:lnTo>
                  <a:pt x="1042397" y="1028267"/>
                </a:lnTo>
                <a:lnTo>
                  <a:pt x="1059794" y="1065557"/>
                </a:lnTo>
                <a:lnTo>
                  <a:pt x="1074712" y="1103680"/>
                </a:lnTo>
                <a:lnTo>
                  <a:pt x="1087079" y="1142584"/>
                </a:lnTo>
                <a:lnTo>
                  <a:pt x="1096824" y="1182214"/>
                </a:lnTo>
                <a:lnTo>
                  <a:pt x="1103873" y="1222517"/>
                </a:lnTo>
                <a:lnTo>
                  <a:pt x="1108155" y="1263439"/>
                </a:lnTo>
                <a:lnTo>
                  <a:pt x="1109599" y="1304925"/>
                </a:lnTo>
              </a:path>
              <a:path w="2221229" h="2335529">
                <a:moveTo>
                  <a:pt x="271399" y="1689100"/>
                </a:moveTo>
                <a:lnTo>
                  <a:pt x="283755" y="1629546"/>
                </a:lnTo>
                <a:lnTo>
                  <a:pt x="314557" y="1572954"/>
                </a:lnTo>
                <a:lnTo>
                  <a:pt x="362353" y="1519986"/>
                </a:lnTo>
                <a:lnTo>
                  <a:pt x="392171" y="1495067"/>
                </a:lnTo>
                <a:lnTo>
                  <a:pt x="425692" y="1471302"/>
                </a:lnTo>
                <a:lnTo>
                  <a:pt x="462736" y="1448773"/>
                </a:lnTo>
                <a:lnTo>
                  <a:pt x="503121" y="1427563"/>
                </a:lnTo>
                <a:lnTo>
                  <a:pt x="546665" y="1407754"/>
                </a:lnTo>
                <a:lnTo>
                  <a:pt x="593188" y="1389430"/>
                </a:lnTo>
                <a:lnTo>
                  <a:pt x="642506" y="1372672"/>
                </a:lnTo>
                <a:lnTo>
                  <a:pt x="694440" y="1357564"/>
                </a:lnTo>
                <a:lnTo>
                  <a:pt x="748807" y="1344187"/>
                </a:lnTo>
                <a:lnTo>
                  <a:pt x="805427" y="1332625"/>
                </a:lnTo>
                <a:lnTo>
                  <a:pt x="864116" y="1322960"/>
                </a:lnTo>
                <a:lnTo>
                  <a:pt x="924695" y="1315275"/>
                </a:lnTo>
                <a:lnTo>
                  <a:pt x="986981" y="1309652"/>
                </a:lnTo>
                <a:lnTo>
                  <a:pt x="1050792" y="1306175"/>
                </a:lnTo>
                <a:lnTo>
                  <a:pt x="1115949" y="1304925"/>
                </a:lnTo>
              </a:path>
              <a:path w="2221229" h="2335529">
                <a:moveTo>
                  <a:pt x="531749" y="2335149"/>
                </a:moveTo>
                <a:lnTo>
                  <a:pt x="533141" y="2274641"/>
                </a:lnTo>
                <a:lnTo>
                  <a:pt x="536438" y="2215073"/>
                </a:lnTo>
                <a:lnTo>
                  <a:pt x="541587" y="2156539"/>
                </a:lnTo>
                <a:lnTo>
                  <a:pt x="548534" y="2099133"/>
                </a:lnTo>
                <a:lnTo>
                  <a:pt x="557226" y="2042950"/>
                </a:lnTo>
                <a:lnTo>
                  <a:pt x="567610" y="1988083"/>
                </a:lnTo>
                <a:lnTo>
                  <a:pt x="579631" y="1934628"/>
                </a:lnTo>
                <a:lnTo>
                  <a:pt x="593238" y="1882678"/>
                </a:lnTo>
                <a:lnTo>
                  <a:pt x="608376" y="1832328"/>
                </a:lnTo>
                <a:lnTo>
                  <a:pt x="624992" y="1783671"/>
                </a:lnTo>
                <a:lnTo>
                  <a:pt x="643032" y="1736802"/>
                </a:lnTo>
                <a:lnTo>
                  <a:pt x="662444" y="1691816"/>
                </a:lnTo>
                <a:lnTo>
                  <a:pt x="683173" y="1648806"/>
                </a:lnTo>
                <a:lnTo>
                  <a:pt x="705167" y="1607867"/>
                </a:lnTo>
                <a:lnTo>
                  <a:pt x="728372" y="1569093"/>
                </a:lnTo>
                <a:lnTo>
                  <a:pt x="752734" y="1532578"/>
                </a:lnTo>
                <a:lnTo>
                  <a:pt x="778201" y="1498417"/>
                </a:lnTo>
                <a:lnTo>
                  <a:pt x="804719" y="1466703"/>
                </a:lnTo>
                <a:lnTo>
                  <a:pt x="832234" y="1437531"/>
                </a:lnTo>
                <a:lnTo>
                  <a:pt x="860693" y="1410996"/>
                </a:lnTo>
                <a:lnTo>
                  <a:pt x="920231" y="1366210"/>
                </a:lnTo>
                <a:lnTo>
                  <a:pt x="982904" y="1333101"/>
                </a:lnTo>
                <a:lnTo>
                  <a:pt x="1048285" y="1312421"/>
                </a:lnTo>
                <a:lnTo>
                  <a:pt x="1081858" y="1306978"/>
                </a:lnTo>
                <a:lnTo>
                  <a:pt x="1115949" y="1304925"/>
                </a:lnTo>
              </a:path>
              <a:path w="2221229" h="2335529">
                <a:moveTo>
                  <a:pt x="1117600" y="1290701"/>
                </a:moveTo>
                <a:lnTo>
                  <a:pt x="1118770" y="1231605"/>
                </a:lnTo>
                <a:lnTo>
                  <a:pt x="1121495" y="1173205"/>
                </a:lnTo>
                <a:lnTo>
                  <a:pt x="1125742" y="1115557"/>
                </a:lnTo>
                <a:lnTo>
                  <a:pt x="1131478" y="1058716"/>
                </a:lnTo>
                <a:lnTo>
                  <a:pt x="1138667" y="1002739"/>
                </a:lnTo>
                <a:lnTo>
                  <a:pt x="1147277" y="947681"/>
                </a:lnTo>
                <a:lnTo>
                  <a:pt x="1157274" y="893598"/>
                </a:lnTo>
                <a:lnTo>
                  <a:pt x="1168623" y="840546"/>
                </a:lnTo>
                <a:lnTo>
                  <a:pt x="1181292" y="788580"/>
                </a:lnTo>
                <a:lnTo>
                  <a:pt x="1195246" y="737757"/>
                </a:lnTo>
                <a:lnTo>
                  <a:pt x="1210452" y="688131"/>
                </a:lnTo>
                <a:lnTo>
                  <a:pt x="1226876" y="639760"/>
                </a:lnTo>
                <a:lnTo>
                  <a:pt x="1244484" y="592698"/>
                </a:lnTo>
                <a:lnTo>
                  <a:pt x="1263242" y="547001"/>
                </a:lnTo>
                <a:lnTo>
                  <a:pt x="1283117" y="502725"/>
                </a:lnTo>
                <a:lnTo>
                  <a:pt x="1304075" y="459927"/>
                </a:lnTo>
                <a:lnTo>
                  <a:pt x="1326082" y="418661"/>
                </a:lnTo>
                <a:lnTo>
                  <a:pt x="1349105" y="378983"/>
                </a:lnTo>
                <a:lnTo>
                  <a:pt x="1373109" y="340950"/>
                </a:lnTo>
                <a:lnTo>
                  <a:pt x="1398060" y="304617"/>
                </a:lnTo>
                <a:lnTo>
                  <a:pt x="1423926" y="270039"/>
                </a:lnTo>
                <a:lnTo>
                  <a:pt x="1450673" y="237274"/>
                </a:lnTo>
                <a:lnTo>
                  <a:pt x="1478265" y="206375"/>
                </a:lnTo>
                <a:lnTo>
                  <a:pt x="1506671" y="177400"/>
                </a:lnTo>
                <a:lnTo>
                  <a:pt x="1535856" y="150403"/>
                </a:lnTo>
                <a:lnTo>
                  <a:pt x="1565786" y="125441"/>
                </a:lnTo>
                <a:lnTo>
                  <a:pt x="1596427" y="102570"/>
                </a:lnTo>
                <a:lnTo>
                  <a:pt x="1659710" y="63321"/>
                </a:lnTo>
                <a:lnTo>
                  <a:pt x="1725433" y="33104"/>
                </a:lnTo>
                <a:lnTo>
                  <a:pt x="1793328" y="12364"/>
                </a:lnTo>
                <a:lnTo>
                  <a:pt x="1863123" y="1547"/>
                </a:lnTo>
                <a:lnTo>
                  <a:pt x="1898650" y="0"/>
                </a:lnTo>
              </a:path>
              <a:path w="2221229" h="2335529">
                <a:moveTo>
                  <a:pt x="11049" y="849249"/>
                </a:moveTo>
                <a:lnTo>
                  <a:pt x="11556" y="849249"/>
                </a:lnTo>
                <a:lnTo>
                  <a:pt x="12065" y="849249"/>
                </a:lnTo>
                <a:lnTo>
                  <a:pt x="12573" y="849249"/>
                </a:lnTo>
                <a:lnTo>
                  <a:pt x="48190" y="851599"/>
                </a:lnTo>
                <a:lnTo>
                  <a:pt x="117071" y="869880"/>
                </a:lnTo>
                <a:lnTo>
                  <a:pt x="182139" y="905111"/>
                </a:lnTo>
                <a:lnTo>
                  <a:pt x="212990" y="928648"/>
                </a:lnTo>
                <a:lnTo>
                  <a:pt x="242584" y="955900"/>
                </a:lnTo>
                <a:lnTo>
                  <a:pt x="270819" y="986695"/>
                </a:lnTo>
                <a:lnTo>
                  <a:pt x="297596" y="1020858"/>
                </a:lnTo>
                <a:lnTo>
                  <a:pt x="322812" y="1058216"/>
                </a:lnTo>
                <a:lnTo>
                  <a:pt x="346366" y="1098595"/>
                </a:lnTo>
                <a:lnTo>
                  <a:pt x="368158" y="1141821"/>
                </a:lnTo>
                <a:lnTo>
                  <a:pt x="388085" y="1187720"/>
                </a:lnTo>
                <a:lnTo>
                  <a:pt x="406047" y="1236119"/>
                </a:lnTo>
                <a:lnTo>
                  <a:pt x="421942" y="1286843"/>
                </a:lnTo>
                <a:lnTo>
                  <a:pt x="435670" y="1339719"/>
                </a:lnTo>
                <a:lnTo>
                  <a:pt x="447128" y="1394574"/>
                </a:lnTo>
                <a:lnTo>
                  <a:pt x="456216" y="1451233"/>
                </a:lnTo>
                <a:lnTo>
                  <a:pt x="462833" y="1509523"/>
                </a:lnTo>
                <a:lnTo>
                  <a:pt x="466878" y="1569269"/>
                </a:lnTo>
                <a:lnTo>
                  <a:pt x="468249" y="1630299"/>
                </a:lnTo>
              </a:path>
              <a:path w="2221229" h="2335529">
                <a:moveTo>
                  <a:pt x="0" y="849249"/>
                </a:moveTo>
                <a:lnTo>
                  <a:pt x="507" y="849249"/>
                </a:lnTo>
                <a:lnTo>
                  <a:pt x="1016" y="849249"/>
                </a:lnTo>
                <a:lnTo>
                  <a:pt x="1524" y="849249"/>
                </a:lnTo>
                <a:lnTo>
                  <a:pt x="55238" y="850152"/>
                </a:lnTo>
                <a:lnTo>
                  <a:pt x="108368" y="852839"/>
                </a:lnTo>
                <a:lnTo>
                  <a:pt x="160867" y="857271"/>
                </a:lnTo>
                <a:lnTo>
                  <a:pt x="212689" y="863413"/>
                </a:lnTo>
                <a:lnTo>
                  <a:pt x="263786" y="871227"/>
                </a:lnTo>
                <a:lnTo>
                  <a:pt x="314113" y="880678"/>
                </a:lnTo>
                <a:lnTo>
                  <a:pt x="363623" y="891728"/>
                </a:lnTo>
                <a:lnTo>
                  <a:pt x="412269" y="904340"/>
                </a:lnTo>
                <a:lnTo>
                  <a:pt x="460006" y="918478"/>
                </a:lnTo>
                <a:lnTo>
                  <a:pt x="506786" y="934105"/>
                </a:lnTo>
                <a:lnTo>
                  <a:pt x="552563" y="951184"/>
                </a:lnTo>
                <a:lnTo>
                  <a:pt x="597292" y="969679"/>
                </a:lnTo>
                <a:lnTo>
                  <a:pt x="640924" y="989553"/>
                </a:lnTo>
                <a:lnTo>
                  <a:pt x="683415" y="1010769"/>
                </a:lnTo>
                <a:lnTo>
                  <a:pt x="724716" y="1033290"/>
                </a:lnTo>
                <a:lnTo>
                  <a:pt x="764783" y="1057081"/>
                </a:lnTo>
                <a:lnTo>
                  <a:pt x="803569" y="1082103"/>
                </a:lnTo>
                <a:lnTo>
                  <a:pt x="841026" y="1108321"/>
                </a:lnTo>
                <a:lnTo>
                  <a:pt x="877109" y="1135697"/>
                </a:lnTo>
                <a:lnTo>
                  <a:pt x="911771" y="1164195"/>
                </a:lnTo>
                <a:lnTo>
                  <a:pt x="944966" y="1193779"/>
                </a:lnTo>
                <a:lnTo>
                  <a:pt x="976647" y="1224410"/>
                </a:lnTo>
                <a:lnTo>
                  <a:pt x="1006768" y="1256054"/>
                </a:lnTo>
                <a:lnTo>
                  <a:pt x="1035283" y="1288672"/>
                </a:lnTo>
                <a:lnTo>
                  <a:pt x="1062144" y="1322229"/>
                </a:lnTo>
                <a:lnTo>
                  <a:pt x="1087306" y="1356688"/>
                </a:lnTo>
                <a:lnTo>
                  <a:pt x="1110721" y="1392011"/>
                </a:lnTo>
                <a:lnTo>
                  <a:pt x="1132345" y="1428163"/>
                </a:lnTo>
                <a:lnTo>
                  <a:pt x="1152129" y="1465106"/>
                </a:lnTo>
                <a:lnTo>
                  <a:pt x="1170028" y="1502803"/>
                </a:lnTo>
                <a:lnTo>
                  <a:pt x="1185995" y="1541219"/>
                </a:lnTo>
                <a:lnTo>
                  <a:pt x="1199984" y="1580316"/>
                </a:lnTo>
                <a:lnTo>
                  <a:pt x="1211949" y="1620057"/>
                </a:lnTo>
                <a:lnTo>
                  <a:pt x="1221842" y="1660407"/>
                </a:lnTo>
                <a:lnTo>
                  <a:pt x="1229617" y="1701327"/>
                </a:lnTo>
                <a:lnTo>
                  <a:pt x="1235229" y="1742782"/>
                </a:lnTo>
                <a:lnTo>
                  <a:pt x="1238630" y="1784735"/>
                </a:lnTo>
                <a:lnTo>
                  <a:pt x="1239774" y="1827149"/>
                </a:lnTo>
              </a:path>
              <a:path w="2221229" h="2335529">
                <a:moveTo>
                  <a:pt x="272923" y="1749298"/>
                </a:moveTo>
                <a:lnTo>
                  <a:pt x="278359" y="1678467"/>
                </a:lnTo>
                <a:lnTo>
                  <a:pt x="291574" y="1608952"/>
                </a:lnTo>
                <a:lnTo>
                  <a:pt x="312313" y="1540902"/>
                </a:lnTo>
                <a:lnTo>
                  <a:pt x="340317" y="1474470"/>
                </a:lnTo>
                <a:lnTo>
                  <a:pt x="375329" y="1409804"/>
                </a:lnTo>
                <a:lnTo>
                  <a:pt x="417093" y="1347057"/>
                </a:lnTo>
                <a:lnTo>
                  <a:pt x="440427" y="1316450"/>
                </a:lnTo>
                <a:lnTo>
                  <a:pt x="465352" y="1286379"/>
                </a:lnTo>
                <a:lnTo>
                  <a:pt x="491836" y="1256862"/>
                </a:lnTo>
                <a:lnTo>
                  <a:pt x="519848" y="1227920"/>
                </a:lnTo>
                <a:lnTo>
                  <a:pt x="549355" y="1199571"/>
                </a:lnTo>
                <a:lnTo>
                  <a:pt x="580325" y="1171832"/>
                </a:lnTo>
                <a:lnTo>
                  <a:pt x="612725" y="1144725"/>
                </a:lnTo>
                <a:lnTo>
                  <a:pt x="646525" y="1118266"/>
                </a:lnTo>
                <a:lnTo>
                  <a:pt x="681691" y="1092476"/>
                </a:lnTo>
                <a:lnTo>
                  <a:pt x="718191" y="1067372"/>
                </a:lnTo>
                <a:lnTo>
                  <a:pt x="755994" y="1042975"/>
                </a:lnTo>
                <a:lnTo>
                  <a:pt x="795067" y="1019302"/>
                </a:lnTo>
                <a:lnTo>
                  <a:pt x="835378" y="996372"/>
                </a:lnTo>
                <a:lnTo>
                  <a:pt x="876895" y="974205"/>
                </a:lnTo>
                <a:lnTo>
                  <a:pt x="919586" y="952818"/>
                </a:lnTo>
                <a:lnTo>
                  <a:pt x="963419" y="932232"/>
                </a:lnTo>
                <a:lnTo>
                  <a:pt x="1008361" y="912465"/>
                </a:lnTo>
                <a:lnTo>
                  <a:pt x="1054381" y="893536"/>
                </a:lnTo>
                <a:lnTo>
                  <a:pt x="1101445" y="875463"/>
                </a:lnTo>
                <a:lnTo>
                  <a:pt x="1149524" y="858266"/>
                </a:lnTo>
                <a:lnTo>
                  <a:pt x="1198583" y="841962"/>
                </a:lnTo>
                <a:lnTo>
                  <a:pt x="1248591" y="826572"/>
                </a:lnTo>
                <a:lnTo>
                  <a:pt x="1299516" y="812114"/>
                </a:lnTo>
                <a:lnTo>
                  <a:pt x="1351325" y="798607"/>
                </a:lnTo>
                <a:lnTo>
                  <a:pt x="1403987" y="786070"/>
                </a:lnTo>
                <a:lnTo>
                  <a:pt x="1457470" y="774521"/>
                </a:lnTo>
                <a:lnTo>
                  <a:pt x="1511740" y="763979"/>
                </a:lnTo>
                <a:lnTo>
                  <a:pt x="1566767" y="754464"/>
                </a:lnTo>
                <a:lnTo>
                  <a:pt x="1622518" y="745994"/>
                </a:lnTo>
                <a:lnTo>
                  <a:pt x="1678961" y="738588"/>
                </a:lnTo>
                <a:lnTo>
                  <a:pt x="1736064" y="732264"/>
                </a:lnTo>
                <a:lnTo>
                  <a:pt x="1793794" y="727043"/>
                </a:lnTo>
                <a:lnTo>
                  <a:pt x="1852120" y="722942"/>
                </a:lnTo>
                <a:lnTo>
                  <a:pt x="1911009" y="719980"/>
                </a:lnTo>
                <a:lnTo>
                  <a:pt x="1970429" y="718176"/>
                </a:lnTo>
                <a:lnTo>
                  <a:pt x="2030349" y="717550"/>
                </a:lnTo>
              </a:path>
              <a:path w="2221229" h="2335529">
                <a:moveTo>
                  <a:pt x="66675" y="522224"/>
                </a:moveTo>
                <a:lnTo>
                  <a:pt x="67056" y="522224"/>
                </a:lnTo>
                <a:lnTo>
                  <a:pt x="67563" y="522224"/>
                </a:lnTo>
                <a:lnTo>
                  <a:pt x="68199" y="522224"/>
                </a:lnTo>
                <a:lnTo>
                  <a:pt x="127400" y="522708"/>
                </a:lnTo>
                <a:lnTo>
                  <a:pt x="186206" y="524151"/>
                </a:lnTo>
                <a:lnTo>
                  <a:pt x="244597" y="526543"/>
                </a:lnTo>
                <a:lnTo>
                  <a:pt x="302552" y="529869"/>
                </a:lnTo>
                <a:lnTo>
                  <a:pt x="360052" y="534117"/>
                </a:lnTo>
                <a:lnTo>
                  <a:pt x="417074" y="539276"/>
                </a:lnTo>
                <a:lnTo>
                  <a:pt x="473600" y="545333"/>
                </a:lnTo>
                <a:lnTo>
                  <a:pt x="529608" y="552275"/>
                </a:lnTo>
                <a:lnTo>
                  <a:pt x="585078" y="560090"/>
                </a:lnTo>
                <a:lnTo>
                  <a:pt x="639989" y="568765"/>
                </a:lnTo>
                <a:lnTo>
                  <a:pt x="694321" y="578289"/>
                </a:lnTo>
                <a:lnTo>
                  <a:pt x="748054" y="588649"/>
                </a:lnTo>
                <a:lnTo>
                  <a:pt x="801167" y="599831"/>
                </a:lnTo>
                <a:lnTo>
                  <a:pt x="853639" y="611825"/>
                </a:lnTo>
                <a:lnTo>
                  <a:pt x="905450" y="624617"/>
                </a:lnTo>
                <a:lnTo>
                  <a:pt x="956580" y="638196"/>
                </a:lnTo>
                <a:lnTo>
                  <a:pt x="1007008" y="652548"/>
                </a:lnTo>
                <a:lnTo>
                  <a:pt x="1056713" y="667661"/>
                </a:lnTo>
                <a:lnTo>
                  <a:pt x="1105675" y="683523"/>
                </a:lnTo>
                <a:lnTo>
                  <a:pt x="1153874" y="700122"/>
                </a:lnTo>
                <a:lnTo>
                  <a:pt x="1201290" y="717445"/>
                </a:lnTo>
                <a:lnTo>
                  <a:pt x="1247901" y="735480"/>
                </a:lnTo>
                <a:lnTo>
                  <a:pt x="1293687" y="754214"/>
                </a:lnTo>
                <a:lnTo>
                  <a:pt x="1338627" y="773635"/>
                </a:lnTo>
                <a:lnTo>
                  <a:pt x="1382702" y="793730"/>
                </a:lnTo>
                <a:lnTo>
                  <a:pt x="1425891" y="814488"/>
                </a:lnTo>
                <a:lnTo>
                  <a:pt x="1468173" y="835895"/>
                </a:lnTo>
                <a:lnTo>
                  <a:pt x="1509527" y="857939"/>
                </a:lnTo>
                <a:lnTo>
                  <a:pt x="1549934" y="880608"/>
                </a:lnTo>
                <a:lnTo>
                  <a:pt x="1589373" y="903890"/>
                </a:lnTo>
                <a:lnTo>
                  <a:pt x="1627823" y="927772"/>
                </a:lnTo>
                <a:lnTo>
                  <a:pt x="1665264" y="952242"/>
                </a:lnTo>
                <a:lnTo>
                  <a:pt x="1701675" y="977286"/>
                </a:lnTo>
                <a:lnTo>
                  <a:pt x="1737036" y="1002894"/>
                </a:lnTo>
                <a:lnTo>
                  <a:pt x="1771326" y="1029052"/>
                </a:lnTo>
                <a:lnTo>
                  <a:pt x="1804525" y="1055748"/>
                </a:lnTo>
                <a:lnTo>
                  <a:pt x="1836613" y="1082970"/>
                </a:lnTo>
                <a:lnTo>
                  <a:pt x="1867568" y="1110705"/>
                </a:lnTo>
                <a:lnTo>
                  <a:pt x="1897372" y="1138941"/>
                </a:lnTo>
                <a:lnTo>
                  <a:pt x="1926002" y="1167666"/>
                </a:lnTo>
                <a:lnTo>
                  <a:pt x="1953438" y="1196866"/>
                </a:lnTo>
                <a:lnTo>
                  <a:pt x="1979661" y="1226530"/>
                </a:lnTo>
                <a:lnTo>
                  <a:pt x="2004649" y="1256645"/>
                </a:lnTo>
                <a:lnTo>
                  <a:pt x="2028382" y="1287200"/>
                </a:lnTo>
                <a:lnTo>
                  <a:pt x="2050839" y="1318180"/>
                </a:lnTo>
                <a:lnTo>
                  <a:pt x="2091846" y="1381371"/>
                </a:lnTo>
                <a:lnTo>
                  <a:pt x="2127505" y="1446118"/>
                </a:lnTo>
                <a:lnTo>
                  <a:pt x="2157653" y="1512324"/>
                </a:lnTo>
                <a:lnTo>
                  <a:pt x="2182126" y="1579887"/>
                </a:lnTo>
                <a:lnTo>
                  <a:pt x="2200759" y="1648710"/>
                </a:lnTo>
                <a:lnTo>
                  <a:pt x="2213390" y="1718693"/>
                </a:lnTo>
                <a:lnTo>
                  <a:pt x="2219853" y="1789736"/>
                </a:lnTo>
                <a:lnTo>
                  <a:pt x="2220722" y="1825625"/>
                </a:lnTo>
              </a:path>
            </a:pathLst>
          </a:custGeom>
          <a:ln w="12700">
            <a:solidFill>
              <a:srgbClr val="000000"/>
            </a:solidFill>
          </a:ln>
        </p:spPr>
        <p:txBody>
          <a:bodyPr wrap="square" lIns="0" tIns="0" rIns="0" bIns="0" rtlCol="0"/>
          <a:lstStyle/>
          <a:p/>
        </p:txBody>
      </p:sp>
      <p:pic>
        <p:nvPicPr>
          <p:cNvPr id="21" name="bg object 21"/>
          <p:cNvPicPr/>
          <p:nvPr/>
        </p:nvPicPr>
        <p:blipFill>
          <a:blip r:embed="rId5"/>
          <a:stretch>
            <a:fillRect/>
          </a:stretch>
        </p:blipFill>
        <p:spPr>
          <a:xfrm>
            <a:off x="3857244" y="3852671"/>
            <a:ext cx="3235452" cy="1341120"/>
          </a:xfrm>
          <a:prstGeom prst="rect">
            <a:avLst/>
          </a:prstGeom>
        </p:spPr>
      </p:pic>
      <p:pic>
        <p:nvPicPr>
          <p:cNvPr id="22" name="bg object 22"/>
          <p:cNvPicPr/>
          <p:nvPr/>
        </p:nvPicPr>
        <p:blipFill>
          <a:blip r:embed="rId6"/>
          <a:stretch>
            <a:fillRect/>
          </a:stretch>
        </p:blipFill>
        <p:spPr>
          <a:xfrm>
            <a:off x="6300216" y="3852671"/>
            <a:ext cx="976884" cy="1341120"/>
          </a:xfrm>
          <a:prstGeom prst="rect">
            <a:avLst/>
          </a:prstGeom>
        </p:spPr>
      </p:pic>
      <p:pic>
        <p:nvPicPr>
          <p:cNvPr id="23" name="bg object 23"/>
          <p:cNvPicPr/>
          <p:nvPr/>
        </p:nvPicPr>
        <p:blipFill>
          <a:blip r:embed="rId7"/>
          <a:stretch>
            <a:fillRect/>
          </a:stretch>
        </p:blipFill>
        <p:spPr>
          <a:xfrm>
            <a:off x="3948684" y="4631435"/>
            <a:ext cx="3191256" cy="1011935"/>
          </a:xfrm>
          <a:prstGeom prst="rect">
            <a:avLst/>
          </a:prstGeom>
        </p:spPr>
      </p:pic>
      <p:sp>
        <p:nvSpPr>
          <p:cNvPr id="2" name="Holder 2"/>
          <p:cNvSpPr>
            <a:spLocks noGrp="1"/>
          </p:cNvSpPr>
          <p:nvPr>
            <p:ph type="ctrTitle"/>
          </p:nvPr>
        </p:nvSpPr>
        <p:spPr>
          <a:xfrm>
            <a:off x="4221226" y="4011625"/>
            <a:ext cx="2651759" cy="1313814"/>
          </a:xfrm>
          <a:prstGeom prst="rect">
            <a:avLst/>
          </a:prstGeom>
        </p:spPr>
        <p:txBody>
          <a:bodyPr wrap="square" lIns="0" tIns="0" rIns="0" bIns="0">
            <a:spAutoFit/>
          </a:bodyPr>
          <a:lstStyle>
            <a:lvl1pPr>
              <a:defRPr sz="2800" b="1" i="0">
                <a:solidFill>
                  <a:schemeClr val="tx1"/>
                </a:solidFill>
                <a:latin typeface="黑体"/>
                <a:cs typeface="黑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7997"/>
          </a:xfrm>
          <a:prstGeom prst="rect">
            <a:avLst/>
          </a:prstGeom>
        </p:spPr>
      </p:pic>
      <p:sp>
        <p:nvSpPr>
          <p:cNvPr id="2" name="Holder 2"/>
          <p:cNvSpPr>
            <a:spLocks noGrp="1"/>
          </p:cNvSpPr>
          <p:nvPr>
            <p:ph type="title"/>
          </p:nvPr>
        </p:nvSpPr>
        <p:spPr/>
        <p:txBody>
          <a:bodyPr lIns="0" tIns="0" rIns="0" bIns="0"/>
          <a:lstStyle>
            <a:lvl1pPr>
              <a:defRPr sz="2800" b="1"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7997"/>
          </a:xfrm>
          <a:prstGeom prst="rect">
            <a:avLst/>
          </a:prstGeom>
        </p:spPr>
      </p:pic>
      <p:sp>
        <p:nvSpPr>
          <p:cNvPr id="2" name="Holder 2"/>
          <p:cNvSpPr>
            <a:spLocks noGrp="1"/>
          </p:cNvSpPr>
          <p:nvPr>
            <p:ph type="title"/>
          </p:nvPr>
        </p:nvSpPr>
        <p:spPr>
          <a:xfrm>
            <a:off x="763016" y="76657"/>
            <a:ext cx="5847080" cy="452120"/>
          </a:xfrm>
          <a:prstGeom prst="rect">
            <a:avLst/>
          </a:prstGeom>
        </p:spPr>
        <p:txBody>
          <a:bodyPr wrap="square" lIns="0" tIns="0" rIns="0" bIns="0">
            <a:spAutoFit/>
          </a:bodyPr>
          <a:lstStyle>
            <a:lvl1pPr>
              <a:defRPr sz="2800" b="1" i="0">
                <a:solidFill>
                  <a:schemeClr val="tx1"/>
                </a:solidFill>
                <a:latin typeface="黑体"/>
                <a:cs typeface="黑体"/>
              </a:defRPr>
            </a:lvl1pPr>
          </a:lstStyle>
          <a:p/>
        </p:txBody>
      </p:sp>
      <p:sp>
        <p:nvSpPr>
          <p:cNvPr id="3" name="Holder 3"/>
          <p:cNvSpPr>
            <a:spLocks noGrp="1"/>
          </p:cNvSpPr>
          <p:nvPr>
            <p:ph type="body" idx="1"/>
          </p:nvPr>
        </p:nvSpPr>
        <p:spPr>
          <a:xfrm>
            <a:off x="862012" y="3343211"/>
            <a:ext cx="6657975" cy="327596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4015106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07870" y="3407140"/>
            <a:ext cx="4918075" cy="796925"/>
          </a:xfrm>
          <a:prstGeom prst="rect">
            <a:avLst/>
          </a:prstGeom>
        </p:spPr>
        <p:txBody>
          <a:bodyPr vert="horz" wrap="square" lIns="0" tIns="13970" rIns="0" bIns="0" rtlCol="0">
            <a:spAutoFit/>
          </a:bodyPr>
          <a:lstStyle/>
          <a:p>
            <a:pPr marL="12700">
              <a:lnSpc>
                <a:spcPct val="100000"/>
              </a:lnSpc>
              <a:spcBef>
                <a:spcPts val="110"/>
              </a:spcBef>
            </a:pPr>
            <a:r>
              <a:rPr sz="5050" i="1" spc="-315">
                <a:solidFill>
                  <a:srgbClr val="666699"/>
                </a:solidFill>
                <a:latin typeface="黑体"/>
                <a:cs typeface="黑体"/>
              </a:rPr>
              <a:t>成本常见问题诊断</a:t>
            </a:r>
            <a:endParaRPr sz="5050">
              <a:latin typeface="黑体"/>
              <a:cs typeface="黑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811395" y="877315"/>
            <a:ext cx="3762375" cy="1616710"/>
          </a:xfrm>
          <a:prstGeom prst="rect">
            <a:avLst/>
          </a:prstGeom>
        </p:spPr>
        <p:txBody>
          <a:bodyPr vert="horz" wrap="square" lIns="0" tIns="67310" rIns="0" bIns="0" rtlCol="0">
            <a:spAutoFit/>
          </a:bodyPr>
          <a:lstStyle/>
          <a:p>
            <a:pPr marL="198120" indent="-186055">
              <a:lnSpc>
                <a:spcPct val="100000"/>
              </a:lnSpc>
              <a:spcBef>
                <a:spcPts val="530"/>
              </a:spcBef>
              <a:buFont typeface="Wingdings"/>
              <a:buChar char=""/>
              <a:tabLst>
                <a:tab pos="198755"/>
              </a:tabLst>
            </a:pPr>
            <a:r>
              <a:rPr sz="1800" spc="-10">
                <a:solidFill>
                  <a:srgbClr val="003366"/>
                </a:solidFill>
                <a:latin typeface="华文中宋"/>
                <a:cs typeface="华文中宋"/>
              </a:rPr>
              <a:t>数据核对不正确？</a:t>
            </a:r>
            <a:endParaRPr sz="1800">
              <a:latin typeface="华文中宋"/>
              <a:cs typeface="华文中宋"/>
            </a:endParaRPr>
          </a:p>
          <a:p>
            <a:pPr marL="548640" lvl="1" indent="-171450">
              <a:lnSpc>
                <a:spcPct val="100000"/>
              </a:lnSpc>
              <a:spcBef>
                <a:spcPts val="434"/>
              </a:spcBef>
              <a:buFont typeface="Arial"/>
              <a:buChar char="-"/>
              <a:tabLst>
                <a:tab pos="549275"/>
              </a:tabLst>
            </a:pPr>
            <a:r>
              <a:rPr sz="1800" spc="-30">
                <a:solidFill>
                  <a:srgbClr val="003366"/>
                </a:solidFill>
                <a:latin typeface="华文中宋"/>
                <a:cs typeface="华文中宋"/>
              </a:rPr>
              <a:t>从存货不能正确取出材料数据？</a:t>
            </a:r>
            <a:endParaRPr sz="1800">
              <a:latin typeface="华文中宋"/>
              <a:cs typeface="华文中宋"/>
            </a:endParaRPr>
          </a:p>
          <a:p>
            <a:pPr marL="548640" lvl="1" indent="-171450">
              <a:lnSpc>
                <a:spcPct val="100000"/>
              </a:lnSpc>
              <a:spcBef>
                <a:spcPts val="430"/>
              </a:spcBef>
              <a:buFont typeface="Arial"/>
              <a:buChar char="-"/>
              <a:tabLst>
                <a:tab pos="549275"/>
              </a:tabLst>
            </a:pPr>
            <a:r>
              <a:rPr sz="1800" spc="-15">
                <a:solidFill>
                  <a:srgbClr val="003366"/>
                </a:solidFill>
                <a:latin typeface="华文中宋"/>
                <a:cs typeface="华文中宋"/>
              </a:rPr>
              <a:t>从库存不能正确取出入库数量？</a:t>
            </a:r>
            <a:endParaRPr sz="1800">
              <a:latin typeface="华文中宋"/>
              <a:cs typeface="华文中宋"/>
            </a:endParaRPr>
          </a:p>
          <a:p>
            <a:pPr marL="548640" marR="5080" lvl="1" indent="-170815">
              <a:lnSpc>
                <a:spcPct val="100000"/>
              </a:lnSpc>
              <a:spcBef>
                <a:spcPts val="434"/>
              </a:spcBef>
              <a:buFont typeface="Arial"/>
              <a:buChar char="-"/>
              <a:tabLst>
                <a:tab pos="549275"/>
              </a:tabLst>
            </a:pPr>
            <a:r>
              <a:rPr sz="1800" spc="-30">
                <a:solidFill>
                  <a:srgbClr val="003366"/>
                </a:solidFill>
                <a:latin typeface="华文中宋"/>
                <a:cs typeface="华文中宋"/>
              </a:rPr>
              <a:t>在产品盘点数量与推算数量不一</a:t>
            </a:r>
            <a:r>
              <a:rPr sz="1800" spc="-40">
                <a:solidFill>
                  <a:srgbClr val="003366"/>
                </a:solidFill>
                <a:latin typeface="华文中宋"/>
                <a:cs typeface="华文中宋"/>
              </a:rPr>
              <a:t>致？</a:t>
            </a:r>
            <a:endParaRPr sz="1800">
              <a:latin typeface="华文中宋"/>
              <a:cs typeface="华文中宋"/>
            </a:endParaRPr>
          </a:p>
        </p:txBody>
      </p:sp>
      <p:grpSp>
        <p:nvGrpSpPr>
          <p:cNvPr id="3" name="object 3"/>
          <p:cNvGrpSpPr/>
          <p:nvPr/>
        </p:nvGrpSpPr>
        <p:grpSpPr>
          <a:xfrm>
            <a:off x="0" y="549275"/>
            <a:ext cx="9144000" cy="6308725"/>
            <a:chOff x="0" y="549275"/>
            <a:chExt cx="9144000" cy="6308725"/>
          </a:xfrm>
        </p:grpSpPr>
        <p:sp>
          <p:nvSpPr>
            <p:cNvPr id="4" name="object 4"/>
            <p:cNvSpPr/>
            <p:nvPr/>
          </p:nvSpPr>
          <p:spPr>
            <a:xfrm>
              <a:off x="0" y="3357498"/>
              <a:ext cx="9144000" cy="635"/>
            </a:xfrm>
            <a:custGeom>
              <a:rect l="l" t="t" r="r" b="b"/>
              <a:pathLst>
                <a:path w="9144000" h="635">
                  <a:moveTo>
                    <a:pt x="0" y="0"/>
                  </a:moveTo>
                  <a:lnTo>
                    <a:pt x="9144000" y="126"/>
                  </a:lnTo>
                </a:path>
              </a:pathLst>
            </a:custGeom>
            <a:ln w="9525">
              <a:solidFill>
                <a:srgbClr val="000000"/>
              </a:solidFill>
            </a:ln>
          </p:spPr>
          <p:txBody>
            <a:bodyPr wrap="square" lIns="0" tIns="0" rIns="0" bIns="0" rtlCol="0"/>
            <a:lstStyle/>
            <a:p/>
          </p:txBody>
        </p:sp>
        <p:sp>
          <p:nvSpPr>
            <p:cNvPr id="5" name="object 5"/>
            <p:cNvSpPr/>
            <p:nvPr/>
          </p:nvSpPr>
          <p:spPr>
            <a:xfrm flipH="1">
              <a:off x="4572000" y="549275"/>
              <a:ext cx="0" cy="6308725"/>
            </a:xfrm>
            <a:custGeom>
              <a:rect l="l" t="t" r="r" b="b"/>
              <a:pathLst>
                <a:path h="6308725">
                  <a:moveTo>
                    <a:pt x="0" y="0"/>
                  </a:moveTo>
                  <a:lnTo>
                    <a:pt x="0" y="6308724"/>
                  </a:lnTo>
                </a:path>
              </a:pathLst>
            </a:custGeom>
            <a:ln w="9525">
              <a:solidFill>
                <a:srgbClr val="000000"/>
              </a:solidFill>
            </a:ln>
          </p:spPr>
          <p:txBody>
            <a:bodyPr wrap="square" lIns="0" tIns="0" rIns="0" bIns="0" rtlCol="0"/>
            <a:lstStyle/>
            <a:p/>
          </p:txBody>
        </p:sp>
      </p:grpSp>
      <p:sp>
        <p:nvSpPr>
          <p:cNvPr id="6" name="object 6"/>
          <p:cNvSpPr txBox="1"/>
          <p:nvPr/>
        </p:nvSpPr>
        <p:spPr>
          <a:xfrm>
            <a:off x="635609" y="877315"/>
            <a:ext cx="3640454" cy="1946275"/>
          </a:xfrm>
          <a:prstGeom prst="rect">
            <a:avLst/>
          </a:prstGeom>
        </p:spPr>
        <p:txBody>
          <a:bodyPr vert="horz" wrap="square" lIns="0" tIns="67310" rIns="0" bIns="0" rtlCol="0">
            <a:spAutoFit/>
          </a:bodyPr>
          <a:lstStyle/>
          <a:p>
            <a:pPr marL="198120" indent="-186055">
              <a:lnSpc>
                <a:spcPct val="100000"/>
              </a:lnSpc>
              <a:spcBef>
                <a:spcPts val="530"/>
              </a:spcBef>
              <a:buFont typeface="Wingdings"/>
              <a:buChar char=""/>
              <a:tabLst>
                <a:tab pos="198755"/>
              </a:tabLst>
            </a:pPr>
            <a:r>
              <a:rPr sz="1800" spc="-5">
                <a:solidFill>
                  <a:srgbClr val="003366"/>
                </a:solidFill>
                <a:latin typeface="华文中宋"/>
                <a:cs typeface="华文中宋"/>
              </a:rPr>
              <a:t>数据录入菜单不能显示？</a:t>
            </a:r>
            <a:endParaRPr sz="1800">
              <a:latin typeface="华文中宋"/>
              <a:cs typeface="华文中宋"/>
            </a:endParaRPr>
          </a:p>
          <a:p>
            <a:pPr marL="198120" indent="-186055">
              <a:lnSpc>
                <a:spcPct val="100000"/>
              </a:lnSpc>
              <a:spcBef>
                <a:spcPts val="434"/>
              </a:spcBef>
              <a:buFont typeface="Wingdings"/>
              <a:buChar char=""/>
              <a:tabLst>
                <a:tab pos="198755"/>
              </a:tabLst>
            </a:pPr>
            <a:r>
              <a:rPr sz="1800" spc="-5">
                <a:solidFill>
                  <a:srgbClr val="003366"/>
                </a:solidFill>
                <a:latin typeface="华文中宋"/>
                <a:cs typeface="华文中宋"/>
              </a:rPr>
              <a:t>建账期初不能录入数据？</a:t>
            </a:r>
            <a:endParaRPr sz="1800">
              <a:latin typeface="华文中宋"/>
              <a:cs typeface="华文中宋"/>
            </a:endParaRPr>
          </a:p>
          <a:p>
            <a:pPr marL="198120" indent="-186055">
              <a:lnSpc>
                <a:spcPct val="100000"/>
              </a:lnSpc>
              <a:spcBef>
                <a:spcPts val="430"/>
              </a:spcBef>
              <a:buFont typeface="Wingdings"/>
              <a:buChar char=""/>
              <a:tabLst>
                <a:tab pos="198755"/>
              </a:tabLst>
            </a:pPr>
            <a:r>
              <a:rPr sz="1800" spc="-15">
                <a:solidFill>
                  <a:srgbClr val="003366"/>
                </a:solidFill>
                <a:latin typeface="华文中宋"/>
                <a:cs typeface="华文中宋"/>
              </a:rPr>
              <a:t>约当或权重系数不能成批拷贝？</a:t>
            </a:r>
            <a:endParaRPr sz="1800">
              <a:latin typeface="华文中宋"/>
              <a:cs typeface="华文中宋"/>
            </a:endParaRPr>
          </a:p>
          <a:p>
            <a:pPr marL="198120" indent="-186055">
              <a:lnSpc>
                <a:spcPct val="100000"/>
              </a:lnSpc>
              <a:spcBef>
                <a:spcPts val="434"/>
              </a:spcBef>
              <a:buFont typeface="Wingdings"/>
              <a:buChar char=""/>
              <a:tabLst>
                <a:tab pos="198755"/>
              </a:tabLst>
            </a:pPr>
            <a:r>
              <a:rPr sz="1800" spc="-5">
                <a:solidFill>
                  <a:srgbClr val="003366"/>
                </a:solidFill>
                <a:latin typeface="华文中宋"/>
                <a:cs typeface="华文中宋"/>
              </a:rPr>
              <a:t>成本对象不能刷新出来？</a:t>
            </a:r>
            <a:endParaRPr sz="1800">
              <a:latin typeface="华文中宋"/>
              <a:cs typeface="华文中宋"/>
            </a:endParaRPr>
          </a:p>
          <a:p>
            <a:pPr marL="198120" marR="5080" indent="-186055">
              <a:lnSpc>
                <a:spcPct val="100000"/>
              </a:lnSpc>
              <a:spcBef>
                <a:spcPts val="430"/>
              </a:spcBef>
              <a:buFont typeface="Wingdings"/>
              <a:buChar char=""/>
              <a:tabLst>
                <a:tab pos="198755"/>
              </a:tabLst>
            </a:pPr>
            <a:r>
              <a:rPr sz="1800" spc="-5">
                <a:solidFill>
                  <a:srgbClr val="003366"/>
                </a:solidFill>
                <a:latin typeface="华文中宋"/>
                <a:cs typeface="华文中宋"/>
              </a:rPr>
              <a:t>卷积运算是否还需要进行底层材料</a:t>
            </a:r>
            <a:r>
              <a:rPr sz="1800" spc="-20">
                <a:solidFill>
                  <a:srgbClr val="003366"/>
                </a:solidFill>
                <a:latin typeface="华文中宋"/>
                <a:cs typeface="华文中宋"/>
              </a:rPr>
              <a:t>记账？</a:t>
            </a:r>
            <a:endParaRPr sz="1800">
              <a:latin typeface="华文中宋"/>
              <a:cs typeface="华文中宋"/>
            </a:endParaRPr>
          </a:p>
        </p:txBody>
      </p:sp>
      <p:sp>
        <p:nvSpPr>
          <p:cNvPr id="7" name="object 7"/>
          <p:cNvSpPr txBox="1"/>
          <p:nvPr/>
        </p:nvSpPr>
        <p:spPr>
          <a:xfrm>
            <a:off x="706932" y="3741166"/>
            <a:ext cx="3191510" cy="1836420"/>
          </a:xfrm>
          <a:prstGeom prst="rect">
            <a:avLst/>
          </a:prstGeom>
        </p:spPr>
        <p:txBody>
          <a:bodyPr vert="horz" wrap="square" lIns="0" tIns="12700" rIns="0" bIns="0" rtlCol="0">
            <a:spAutoFit/>
          </a:bodyPr>
          <a:lstStyle/>
          <a:p>
            <a:pPr marL="198120" marR="12700" indent="-186055">
              <a:lnSpc>
                <a:spcPct val="100000"/>
              </a:lnSpc>
              <a:spcBef>
                <a:spcPts val="100"/>
              </a:spcBef>
              <a:buFont typeface="Wingdings"/>
              <a:buChar char=""/>
              <a:tabLst>
                <a:tab pos="198755"/>
              </a:tabLst>
            </a:pPr>
            <a:r>
              <a:rPr sz="1800" spc="-5">
                <a:solidFill>
                  <a:srgbClr val="003366"/>
                </a:solidFill>
                <a:latin typeface="华文中宋"/>
                <a:cs typeface="华文中宋"/>
              </a:rPr>
              <a:t>计算检查提示错误，计算不能</a:t>
            </a:r>
            <a:r>
              <a:rPr sz="1800" spc="-20">
                <a:solidFill>
                  <a:srgbClr val="003366"/>
                </a:solidFill>
                <a:latin typeface="华文中宋"/>
                <a:cs typeface="华文中宋"/>
              </a:rPr>
              <a:t>通过？</a:t>
            </a:r>
            <a:endParaRPr sz="1800">
              <a:latin typeface="华文中宋"/>
              <a:cs typeface="华文中宋"/>
            </a:endParaRPr>
          </a:p>
          <a:p>
            <a:pPr marL="549275" lvl="1" indent="-172085">
              <a:lnSpc>
                <a:spcPct val="100000"/>
              </a:lnSpc>
              <a:spcBef>
                <a:spcPts val="430"/>
              </a:spcBef>
              <a:buFont typeface="Arial"/>
              <a:buChar char="-"/>
              <a:tabLst>
                <a:tab pos="549910"/>
              </a:tabLst>
            </a:pPr>
            <a:r>
              <a:rPr sz="1800" spc="-30">
                <a:solidFill>
                  <a:srgbClr val="003366"/>
                </a:solidFill>
                <a:latin typeface="华文中宋"/>
                <a:cs typeface="华文中宋"/>
              </a:rPr>
              <a:t>共用材料有发生无耗用？</a:t>
            </a:r>
            <a:endParaRPr sz="1800">
              <a:latin typeface="华文中宋"/>
              <a:cs typeface="华文中宋"/>
            </a:endParaRPr>
          </a:p>
          <a:p>
            <a:pPr marL="549275" marR="5080" lvl="1" indent="-171450">
              <a:lnSpc>
                <a:spcPct val="100000"/>
              </a:lnSpc>
              <a:spcBef>
                <a:spcPts val="459"/>
              </a:spcBef>
              <a:buFont typeface="Arial"/>
              <a:buChar char="-"/>
              <a:tabLst>
                <a:tab pos="549910"/>
              </a:tabLst>
            </a:pPr>
            <a:r>
              <a:rPr sz="1800" spc="-25">
                <a:solidFill>
                  <a:srgbClr val="003366"/>
                </a:solidFill>
                <a:latin typeface="华文中宋"/>
                <a:cs typeface="华文中宋"/>
              </a:rPr>
              <a:t>产品成本不为</a:t>
            </a:r>
            <a:r>
              <a:rPr sz="1800" spc="-20">
                <a:solidFill>
                  <a:srgbClr val="003366"/>
                </a:solidFill>
                <a:latin typeface="黑体"/>
                <a:cs typeface="黑体"/>
              </a:rPr>
              <a:t>0</a:t>
            </a:r>
            <a:r>
              <a:rPr sz="1800" spc="-30">
                <a:solidFill>
                  <a:srgbClr val="003366"/>
                </a:solidFill>
                <a:latin typeface="华文中宋"/>
                <a:cs typeface="华文中宋"/>
              </a:rPr>
              <a:t>，负担产品</a:t>
            </a:r>
            <a:r>
              <a:rPr sz="1800" spc="-25">
                <a:solidFill>
                  <a:srgbClr val="003366"/>
                </a:solidFill>
                <a:latin typeface="华文中宋"/>
                <a:cs typeface="华文中宋"/>
              </a:rPr>
              <a:t>的数量不能为</a:t>
            </a:r>
            <a:r>
              <a:rPr sz="1800" spc="-25">
                <a:solidFill>
                  <a:srgbClr val="003366"/>
                </a:solidFill>
                <a:latin typeface="黑体"/>
                <a:cs typeface="黑体"/>
              </a:rPr>
              <a:t>0</a:t>
            </a:r>
            <a:r>
              <a:rPr sz="1800" spc="-25">
                <a:solidFill>
                  <a:srgbClr val="003366"/>
                </a:solidFill>
                <a:latin typeface="华文中宋"/>
                <a:cs typeface="华文中宋"/>
              </a:rPr>
              <a:t>？</a:t>
            </a:r>
            <a:endParaRPr sz="1800">
              <a:latin typeface="华文中宋"/>
              <a:cs typeface="华文中宋"/>
            </a:endParaRPr>
          </a:p>
          <a:p>
            <a:pPr marL="549275" lvl="1" indent="-172085">
              <a:lnSpc>
                <a:spcPct val="100000"/>
              </a:lnSpc>
              <a:spcBef>
                <a:spcPts val="405"/>
              </a:spcBef>
              <a:buFont typeface="Arial"/>
              <a:buChar char="-"/>
              <a:tabLst>
                <a:tab pos="549910"/>
              </a:tabLst>
            </a:pPr>
            <a:r>
              <a:rPr sz="1800" spc="-30">
                <a:solidFill>
                  <a:srgbClr val="003366"/>
                </a:solidFill>
                <a:latin typeface="华文中宋"/>
                <a:cs typeface="华文中宋"/>
              </a:rPr>
              <a:t>共用材料循环领用？</a:t>
            </a:r>
            <a:endParaRPr sz="1800">
              <a:latin typeface="华文中宋"/>
              <a:cs typeface="华文中宋"/>
            </a:endParaRPr>
          </a:p>
        </p:txBody>
      </p:sp>
      <p:sp>
        <p:nvSpPr>
          <p:cNvPr id="8" name="object 8"/>
          <p:cNvSpPr txBox="1"/>
          <p:nvPr/>
        </p:nvSpPr>
        <p:spPr>
          <a:xfrm>
            <a:off x="4955794" y="3741166"/>
            <a:ext cx="3869054" cy="574040"/>
          </a:xfrm>
          <a:prstGeom prst="rect">
            <a:avLst/>
          </a:prstGeom>
        </p:spPr>
        <p:txBody>
          <a:bodyPr vert="horz" wrap="square" lIns="0" tIns="12700" rIns="0" bIns="0" rtlCol="0">
            <a:spAutoFit/>
          </a:bodyPr>
          <a:lstStyle/>
          <a:p>
            <a:pPr marL="198120" marR="5080" indent="-186055">
              <a:lnSpc>
                <a:spcPct val="100000"/>
              </a:lnSpc>
              <a:spcBef>
                <a:spcPts val="100"/>
              </a:spcBef>
              <a:buFont typeface="Wingdings"/>
              <a:buChar char=""/>
              <a:tabLst>
                <a:tab pos="198755"/>
              </a:tabLst>
            </a:pPr>
            <a:r>
              <a:rPr sz="1800" spc="-5">
                <a:solidFill>
                  <a:srgbClr val="003366"/>
                </a:solidFill>
                <a:latin typeface="华文中宋"/>
                <a:cs typeface="华文中宋"/>
              </a:rPr>
              <a:t>计算结果出来了，可成本偏差太大，</a:t>
            </a:r>
            <a:r>
              <a:rPr sz="1800" spc="-10">
                <a:solidFill>
                  <a:srgbClr val="003366"/>
                </a:solidFill>
                <a:latin typeface="华文中宋"/>
                <a:cs typeface="华文中宋"/>
              </a:rPr>
              <a:t>怎么核查？</a:t>
            </a:r>
            <a:endParaRPr sz="1800">
              <a:latin typeface="华文中宋"/>
              <a:cs typeface="华文中宋"/>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3016" y="139141"/>
            <a:ext cx="2585720" cy="331470"/>
          </a:xfrm>
          <a:prstGeom prst="rect">
            <a:avLst/>
          </a:prstGeom>
        </p:spPr>
        <p:txBody>
          <a:bodyPr vert="horz" wrap="square" lIns="0" tIns="13335" rIns="0" bIns="0" rtlCol="0">
            <a:spAutoFit/>
          </a:bodyPr>
          <a:lstStyle/>
          <a:p>
            <a:pPr marL="12700">
              <a:lnSpc>
                <a:spcPct val="100000"/>
              </a:lnSpc>
              <a:spcBef>
                <a:spcPts val="105"/>
              </a:spcBef>
            </a:pPr>
            <a:r>
              <a:rPr sz="2000" spc="-30"/>
              <a:t>数据录入菜单不能显示</a:t>
            </a:r>
            <a:endParaRPr sz="2000"/>
          </a:p>
        </p:txBody>
      </p:sp>
      <p:grpSp>
        <p:nvGrpSpPr>
          <p:cNvPr id="3" name="object 3"/>
          <p:cNvGrpSpPr/>
          <p:nvPr/>
        </p:nvGrpSpPr>
        <p:grpSpPr>
          <a:xfrm>
            <a:off x="4184650" y="5295900"/>
            <a:ext cx="1612900" cy="577215"/>
            <a:chOff x="4184650" y="5295900"/>
            <a:chExt cx="1612900" cy="577215"/>
          </a:xfrm>
        </p:grpSpPr>
        <p:sp>
          <p:nvSpPr>
            <p:cNvPr id="4" name="object 4"/>
            <p:cNvSpPr/>
            <p:nvPr/>
          </p:nvSpPr>
          <p:spPr>
            <a:xfrm>
              <a:off x="4191000" y="5302250"/>
              <a:ext cx="1600200" cy="564515"/>
            </a:xfrm>
            <a:custGeom>
              <a:rect l="l" t="t" r="r" b="b"/>
              <a:pathLst>
                <a:path w="1600200" h="564514">
                  <a:moveTo>
                    <a:pt x="1377569" y="96138"/>
                  </a:moveTo>
                  <a:lnTo>
                    <a:pt x="0" y="96138"/>
                  </a:lnTo>
                  <a:lnTo>
                    <a:pt x="0" y="543750"/>
                  </a:lnTo>
                  <a:lnTo>
                    <a:pt x="66639" y="550262"/>
                  </a:lnTo>
                  <a:lnTo>
                    <a:pt x="128993" y="555411"/>
                  </a:lnTo>
                  <a:lnTo>
                    <a:pt x="187366" y="559276"/>
                  </a:lnTo>
                  <a:lnTo>
                    <a:pt x="242065" y="561937"/>
                  </a:lnTo>
                  <a:lnTo>
                    <a:pt x="293397" y="563475"/>
                  </a:lnTo>
                  <a:lnTo>
                    <a:pt x="341667" y="563969"/>
                  </a:lnTo>
                  <a:lnTo>
                    <a:pt x="387181" y="563501"/>
                  </a:lnTo>
                  <a:lnTo>
                    <a:pt x="430246" y="562151"/>
                  </a:lnTo>
                  <a:lnTo>
                    <a:pt x="471168" y="559998"/>
                  </a:lnTo>
                  <a:lnTo>
                    <a:pt x="510253" y="557123"/>
                  </a:lnTo>
                  <a:lnTo>
                    <a:pt x="584134" y="549527"/>
                  </a:lnTo>
                  <a:lnTo>
                    <a:pt x="654341" y="540006"/>
                  </a:lnTo>
                  <a:lnTo>
                    <a:pt x="867400" y="506307"/>
                  </a:lnTo>
                  <a:lnTo>
                    <a:pt x="906480" y="500784"/>
                  </a:lnTo>
                  <a:lnTo>
                    <a:pt x="947396" y="495502"/>
                  </a:lnTo>
                  <a:lnTo>
                    <a:pt x="990455" y="490540"/>
                  </a:lnTo>
                  <a:lnTo>
                    <a:pt x="1035962" y="485980"/>
                  </a:lnTo>
                  <a:lnTo>
                    <a:pt x="1084224" y="481902"/>
                  </a:lnTo>
                  <a:lnTo>
                    <a:pt x="1135547" y="478385"/>
                  </a:lnTo>
                  <a:lnTo>
                    <a:pt x="1190236" y="475509"/>
                  </a:lnTo>
                  <a:lnTo>
                    <a:pt x="1248599" y="473356"/>
                  </a:lnTo>
                  <a:lnTo>
                    <a:pt x="1310941" y="472006"/>
                  </a:lnTo>
                  <a:lnTo>
                    <a:pt x="1377569" y="471538"/>
                  </a:lnTo>
                  <a:lnTo>
                    <a:pt x="1377569" y="96138"/>
                  </a:lnTo>
                  <a:close/>
                </a:path>
                <a:path w="1600200" h="564514">
                  <a:moveTo>
                    <a:pt x="1481709" y="47497"/>
                  </a:moveTo>
                  <a:lnTo>
                    <a:pt x="113537" y="47497"/>
                  </a:lnTo>
                  <a:lnTo>
                    <a:pt x="113537" y="96138"/>
                  </a:lnTo>
                  <a:lnTo>
                    <a:pt x="1377569" y="96138"/>
                  </a:lnTo>
                  <a:lnTo>
                    <a:pt x="1377569" y="427837"/>
                  </a:lnTo>
                  <a:lnTo>
                    <a:pt x="1410112" y="426529"/>
                  </a:lnTo>
                  <a:lnTo>
                    <a:pt x="1443470" y="425630"/>
                  </a:lnTo>
                  <a:lnTo>
                    <a:pt x="1481709" y="425221"/>
                  </a:lnTo>
                  <a:lnTo>
                    <a:pt x="1481709" y="47497"/>
                  </a:lnTo>
                  <a:close/>
                </a:path>
                <a:path w="1600200" h="564514">
                  <a:moveTo>
                    <a:pt x="1600200" y="0"/>
                  </a:moveTo>
                  <a:lnTo>
                    <a:pt x="220217" y="0"/>
                  </a:lnTo>
                  <a:lnTo>
                    <a:pt x="220217" y="47497"/>
                  </a:lnTo>
                  <a:lnTo>
                    <a:pt x="1481709" y="47497"/>
                  </a:lnTo>
                  <a:lnTo>
                    <a:pt x="1481709" y="378523"/>
                  </a:lnTo>
                  <a:lnTo>
                    <a:pt x="1556664" y="376862"/>
                  </a:lnTo>
                  <a:lnTo>
                    <a:pt x="1600200" y="376555"/>
                  </a:lnTo>
                  <a:lnTo>
                    <a:pt x="1600200" y="0"/>
                  </a:lnTo>
                  <a:close/>
                </a:path>
              </a:pathLst>
            </a:custGeom>
            <a:solidFill>
              <a:srgbClr val="CCFF99"/>
            </a:solidFill>
          </p:spPr>
          <p:txBody>
            <a:bodyPr wrap="square" lIns="0" tIns="0" rIns="0" bIns="0" rtlCol="0"/>
            <a:lstStyle/>
            <a:p/>
          </p:txBody>
        </p:sp>
        <p:sp>
          <p:nvSpPr>
            <p:cNvPr id="5" name="object 5"/>
            <p:cNvSpPr/>
            <p:nvPr/>
          </p:nvSpPr>
          <p:spPr>
            <a:xfrm>
              <a:off x="4191000" y="5302250"/>
              <a:ext cx="1600200" cy="564515"/>
            </a:xfrm>
            <a:custGeom>
              <a:rect l="l" t="t" r="r" b="b"/>
              <a:pathLst>
                <a:path w="1600200" h="564514">
                  <a:moveTo>
                    <a:pt x="0" y="96138"/>
                  </a:moveTo>
                  <a:lnTo>
                    <a:pt x="1377569" y="96138"/>
                  </a:lnTo>
                  <a:lnTo>
                    <a:pt x="1377569" y="471538"/>
                  </a:lnTo>
                  <a:lnTo>
                    <a:pt x="1310941" y="472006"/>
                  </a:lnTo>
                  <a:lnTo>
                    <a:pt x="1248599" y="473356"/>
                  </a:lnTo>
                  <a:lnTo>
                    <a:pt x="1190236" y="475509"/>
                  </a:lnTo>
                  <a:lnTo>
                    <a:pt x="1135547" y="478385"/>
                  </a:lnTo>
                  <a:lnTo>
                    <a:pt x="1084224" y="481902"/>
                  </a:lnTo>
                  <a:lnTo>
                    <a:pt x="1035962" y="485980"/>
                  </a:lnTo>
                  <a:lnTo>
                    <a:pt x="990455" y="490540"/>
                  </a:lnTo>
                  <a:lnTo>
                    <a:pt x="947396" y="495502"/>
                  </a:lnTo>
                  <a:lnTo>
                    <a:pt x="906480" y="500784"/>
                  </a:lnTo>
                  <a:lnTo>
                    <a:pt x="867400" y="506307"/>
                  </a:lnTo>
                  <a:lnTo>
                    <a:pt x="793525" y="517754"/>
                  </a:lnTo>
                  <a:lnTo>
                    <a:pt x="723322" y="529201"/>
                  </a:lnTo>
                  <a:lnTo>
                    <a:pt x="688832" y="534723"/>
                  </a:lnTo>
                  <a:lnTo>
                    <a:pt x="619544" y="544967"/>
                  </a:lnTo>
                  <a:lnTo>
                    <a:pt x="547806" y="553606"/>
                  </a:lnTo>
                  <a:lnTo>
                    <a:pt x="471168" y="559998"/>
                  </a:lnTo>
                  <a:lnTo>
                    <a:pt x="430246" y="562151"/>
                  </a:lnTo>
                  <a:lnTo>
                    <a:pt x="387181" y="563501"/>
                  </a:lnTo>
                  <a:lnTo>
                    <a:pt x="341667" y="563969"/>
                  </a:lnTo>
                  <a:lnTo>
                    <a:pt x="293397" y="563475"/>
                  </a:lnTo>
                  <a:lnTo>
                    <a:pt x="242065" y="561937"/>
                  </a:lnTo>
                  <a:lnTo>
                    <a:pt x="187366" y="559276"/>
                  </a:lnTo>
                  <a:lnTo>
                    <a:pt x="128993" y="555411"/>
                  </a:lnTo>
                  <a:lnTo>
                    <a:pt x="66639" y="550262"/>
                  </a:lnTo>
                  <a:lnTo>
                    <a:pt x="0" y="543750"/>
                  </a:lnTo>
                  <a:lnTo>
                    <a:pt x="0" y="96138"/>
                  </a:lnTo>
                  <a:close/>
                </a:path>
                <a:path w="1600200" h="564514">
                  <a:moveTo>
                    <a:pt x="113537" y="96138"/>
                  </a:moveTo>
                  <a:lnTo>
                    <a:pt x="113537" y="47497"/>
                  </a:lnTo>
                  <a:lnTo>
                    <a:pt x="1481709" y="47497"/>
                  </a:lnTo>
                  <a:lnTo>
                    <a:pt x="1481709" y="425221"/>
                  </a:lnTo>
                  <a:lnTo>
                    <a:pt x="1443470" y="425630"/>
                  </a:lnTo>
                  <a:lnTo>
                    <a:pt x="1410112" y="426529"/>
                  </a:lnTo>
                  <a:lnTo>
                    <a:pt x="1386518" y="427428"/>
                  </a:lnTo>
                  <a:lnTo>
                    <a:pt x="1377569" y="427837"/>
                  </a:lnTo>
                </a:path>
                <a:path w="1600200" h="564514">
                  <a:moveTo>
                    <a:pt x="220217" y="47497"/>
                  </a:moveTo>
                  <a:lnTo>
                    <a:pt x="220217" y="0"/>
                  </a:lnTo>
                  <a:lnTo>
                    <a:pt x="1600200" y="0"/>
                  </a:lnTo>
                  <a:lnTo>
                    <a:pt x="1600200" y="376555"/>
                  </a:lnTo>
                  <a:lnTo>
                    <a:pt x="1556664" y="376862"/>
                  </a:lnTo>
                  <a:lnTo>
                    <a:pt x="1518713" y="377539"/>
                  </a:lnTo>
                  <a:lnTo>
                    <a:pt x="1491882" y="378215"/>
                  </a:lnTo>
                  <a:lnTo>
                    <a:pt x="1481709" y="378523"/>
                  </a:lnTo>
                </a:path>
              </a:pathLst>
            </a:custGeom>
            <a:ln w="12700">
              <a:solidFill>
                <a:srgbClr val="000000"/>
              </a:solidFill>
            </a:ln>
          </p:spPr>
          <p:txBody>
            <a:bodyPr wrap="square" lIns="0" tIns="0" rIns="0" bIns="0" rtlCol="0"/>
            <a:lstStyle/>
            <a:p/>
          </p:txBody>
        </p:sp>
      </p:grpSp>
      <p:sp>
        <p:nvSpPr>
          <p:cNvPr id="6" name="object 6"/>
          <p:cNvSpPr txBox="1"/>
          <p:nvPr/>
        </p:nvSpPr>
        <p:spPr>
          <a:xfrm>
            <a:off x="4197350" y="5453888"/>
            <a:ext cx="1360805" cy="330835"/>
          </a:xfrm>
          <a:prstGeom prst="rect">
            <a:avLst/>
          </a:prstGeom>
        </p:spPr>
        <p:txBody>
          <a:bodyPr vert="horz" wrap="square" lIns="0" tIns="12700" rIns="0" bIns="0" rtlCol="0">
            <a:spAutoFit/>
          </a:bodyPr>
          <a:lstStyle/>
          <a:p>
            <a:pPr marL="169545">
              <a:lnSpc>
                <a:spcPct val="100000"/>
              </a:lnSpc>
              <a:spcBef>
                <a:spcPts val="100"/>
              </a:spcBef>
            </a:pPr>
            <a:r>
              <a:rPr sz="2000" b="1" spc="-30">
                <a:latin typeface="宋体"/>
                <a:cs typeface="宋体"/>
              </a:rPr>
              <a:t>数据录入</a:t>
            </a:r>
            <a:endParaRPr sz="2000">
              <a:latin typeface="宋体"/>
              <a:cs typeface="宋体"/>
            </a:endParaRPr>
          </a:p>
        </p:txBody>
      </p:sp>
      <p:grpSp>
        <p:nvGrpSpPr>
          <p:cNvPr id="7" name="object 7"/>
          <p:cNvGrpSpPr/>
          <p:nvPr/>
        </p:nvGrpSpPr>
        <p:grpSpPr>
          <a:xfrm>
            <a:off x="2660650" y="2855976"/>
            <a:ext cx="2673350" cy="657225"/>
            <a:chOff x="2660650" y="2855976"/>
            <a:chExt cx="2673350" cy="657225"/>
          </a:xfrm>
        </p:grpSpPr>
        <p:sp>
          <p:nvSpPr>
            <p:cNvPr id="8" name="object 8"/>
            <p:cNvSpPr/>
            <p:nvPr/>
          </p:nvSpPr>
          <p:spPr>
            <a:xfrm>
              <a:off x="4794250" y="3131947"/>
              <a:ext cx="539750" cy="76200"/>
            </a:xfrm>
            <a:custGeom>
              <a:rect l="l" t="t" r="r" b="b"/>
              <a:pathLst>
                <a:path w="539750" h="76200">
                  <a:moveTo>
                    <a:pt x="463528" y="44402"/>
                  </a:moveTo>
                  <a:lnTo>
                    <a:pt x="463423" y="76200"/>
                  </a:lnTo>
                  <a:lnTo>
                    <a:pt x="527241" y="44450"/>
                  </a:lnTo>
                  <a:lnTo>
                    <a:pt x="479678" y="44450"/>
                  </a:lnTo>
                  <a:lnTo>
                    <a:pt x="463528" y="44402"/>
                  </a:lnTo>
                  <a:close/>
                </a:path>
                <a:path w="539750" h="76200">
                  <a:moveTo>
                    <a:pt x="463571" y="31712"/>
                  </a:moveTo>
                  <a:lnTo>
                    <a:pt x="463528" y="44402"/>
                  </a:lnTo>
                  <a:lnTo>
                    <a:pt x="479678" y="44450"/>
                  </a:lnTo>
                  <a:lnTo>
                    <a:pt x="482600" y="41655"/>
                  </a:lnTo>
                  <a:lnTo>
                    <a:pt x="482600" y="34670"/>
                  </a:lnTo>
                  <a:lnTo>
                    <a:pt x="479805" y="31750"/>
                  </a:lnTo>
                  <a:lnTo>
                    <a:pt x="463571" y="31712"/>
                  </a:lnTo>
                  <a:close/>
                </a:path>
                <a:path w="539750" h="76200">
                  <a:moveTo>
                    <a:pt x="463676" y="0"/>
                  </a:moveTo>
                  <a:lnTo>
                    <a:pt x="463571" y="31712"/>
                  </a:lnTo>
                  <a:lnTo>
                    <a:pt x="476250" y="31750"/>
                  </a:lnTo>
                  <a:lnTo>
                    <a:pt x="479805" y="31750"/>
                  </a:lnTo>
                  <a:lnTo>
                    <a:pt x="482600" y="34670"/>
                  </a:lnTo>
                  <a:lnTo>
                    <a:pt x="482600" y="41655"/>
                  </a:lnTo>
                  <a:lnTo>
                    <a:pt x="479678" y="44450"/>
                  </a:lnTo>
                  <a:lnTo>
                    <a:pt x="527241" y="44450"/>
                  </a:lnTo>
                  <a:lnTo>
                    <a:pt x="539750" y="38226"/>
                  </a:lnTo>
                  <a:lnTo>
                    <a:pt x="463676" y="0"/>
                  </a:lnTo>
                  <a:close/>
                </a:path>
                <a:path w="539750" h="76200">
                  <a:moveTo>
                    <a:pt x="6350" y="30352"/>
                  </a:moveTo>
                  <a:lnTo>
                    <a:pt x="2921" y="30352"/>
                  </a:lnTo>
                  <a:lnTo>
                    <a:pt x="0" y="33147"/>
                  </a:lnTo>
                  <a:lnTo>
                    <a:pt x="0" y="40131"/>
                  </a:lnTo>
                  <a:lnTo>
                    <a:pt x="2794" y="43052"/>
                  </a:lnTo>
                  <a:lnTo>
                    <a:pt x="463528" y="44402"/>
                  </a:lnTo>
                  <a:lnTo>
                    <a:pt x="463571" y="31712"/>
                  </a:lnTo>
                  <a:lnTo>
                    <a:pt x="6350" y="30352"/>
                  </a:lnTo>
                  <a:close/>
                </a:path>
              </a:pathLst>
            </a:custGeom>
            <a:solidFill>
              <a:srgbClr val="000000"/>
            </a:solidFill>
          </p:spPr>
          <p:txBody>
            <a:bodyPr wrap="square" lIns="0" tIns="0" rIns="0" bIns="0" rtlCol="0"/>
            <a:lstStyle/>
            <a:p/>
          </p:txBody>
        </p:sp>
        <p:pic>
          <p:nvPicPr>
            <p:cNvPr id="9" name="object 9"/>
            <p:cNvPicPr/>
            <p:nvPr/>
          </p:nvPicPr>
          <p:blipFill>
            <a:blip r:embed="rId2"/>
            <a:stretch>
              <a:fillRect/>
            </a:stretch>
          </p:blipFill>
          <p:spPr>
            <a:xfrm>
              <a:off x="3192780" y="2855976"/>
              <a:ext cx="1615440" cy="582168"/>
            </a:xfrm>
            <a:prstGeom prst="rect">
              <a:avLst/>
            </a:prstGeom>
          </p:spPr>
        </p:pic>
        <p:pic>
          <p:nvPicPr>
            <p:cNvPr id="10" name="object 10"/>
            <p:cNvPicPr/>
            <p:nvPr/>
          </p:nvPicPr>
          <p:blipFill>
            <a:blip r:embed="rId3"/>
            <a:stretch>
              <a:fillRect/>
            </a:stretch>
          </p:blipFill>
          <p:spPr>
            <a:xfrm>
              <a:off x="3169919" y="2927604"/>
              <a:ext cx="1722120" cy="496824"/>
            </a:xfrm>
            <a:prstGeom prst="rect">
              <a:avLst/>
            </a:prstGeom>
          </p:spPr>
        </p:pic>
        <p:sp>
          <p:nvSpPr>
            <p:cNvPr id="11" name="object 11"/>
            <p:cNvSpPr/>
            <p:nvPr/>
          </p:nvSpPr>
          <p:spPr>
            <a:xfrm>
              <a:off x="2660650" y="3131820"/>
              <a:ext cx="463550" cy="76200"/>
            </a:xfrm>
            <a:custGeom>
              <a:rect l="l" t="t" r="r" b="b"/>
              <a:pathLst>
                <a:path w="463550" h="76200">
                  <a:moveTo>
                    <a:pt x="387328" y="44520"/>
                  </a:moveTo>
                  <a:lnTo>
                    <a:pt x="387223" y="76200"/>
                  </a:lnTo>
                  <a:lnTo>
                    <a:pt x="450999" y="44576"/>
                  </a:lnTo>
                  <a:lnTo>
                    <a:pt x="403479" y="44576"/>
                  </a:lnTo>
                  <a:lnTo>
                    <a:pt x="387328" y="44520"/>
                  </a:lnTo>
                  <a:close/>
                </a:path>
                <a:path w="463550" h="76200">
                  <a:moveTo>
                    <a:pt x="387370" y="31832"/>
                  </a:moveTo>
                  <a:lnTo>
                    <a:pt x="387328" y="44520"/>
                  </a:lnTo>
                  <a:lnTo>
                    <a:pt x="403479" y="44576"/>
                  </a:lnTo>
                  <a:lnTo>
                    <a:pt x="406400" y="41782"/>
                  </a:lnTo>
                  <a:lnTo>
                    <a:pt x="406400" y="34670"/>
                  </a:lnTo>
                  <a:lnTo>
                    <a:pt x="403606" y="31876"/>
                  </a:lnTo>
                  <a:lnTo>
                    <a:pt x="387370" y="31832"/>
                  </a:lnTo>
                  <a:close/>
                </a:path>
                <a:path w="463550" h="76200">
                  <a:moveTo>
                    <a:pt x="387476" y="0"/>
                  </a:moveTo>
                  <a:lnTo>
                    <a:pt x="387370" y="31832"/>
                  </a:lnTo>
                  <a:lnTo>
                    <a:pt x="400050" y="31876"/>
                  </a:lnTo>
                  <a:lnTo>
                    <a:pt x="403606" y="31876"/>
                  </a:lnTo>
                  <a:lnTo>
                    <a:pt x="406400" y="34670"/>
                  </a:lnTo>
                  <a:lnTo>
                    <a:pt x="406400" y="41782"/>
                  </a:lnTo>
                  <a:lnTo>
                    <a:pt x="403479" y="44576"/>
                  </a:lnTo>
                  <a:lnTo>
                    <a:pt x="450999" y="44576"/>
                  </a:lnTo>
                  <a:lnTo>
                    <a:pt x="463550" y="38353"/>
                  </a:lnTo>
                  <a:lnTo>
                    <a:pt x="387476" y="0"/>
                  </a:lnTo>
                  <a:close/>
                </a:path>
                <a:path w="463550" h="76200">
                  <a:moveTo>
                    <a:pt x="6350" y="30479"/>
                  </a:moveTo>
                  <a:lnTo>
                    <a:pt x="2920" y="30479"/>
                  </a:lnTo>
                  <a:lnTo>
                    <a:pt x="0" y="33274"/>
                  </a:lnTo>
                  <a:lnTo>
                    <a:pt x="0" y="40258"/>
                  </a:lnTo>
                  <a:lnTo>
                    <a:pt x="2793" y="43179"/>
                  </a:lnTo>
                  <a:lnTo>
                    <a:pt x="387328" y="44520"/>
                  </a:lnTo>
                  <a:lnTo>
                    <a:pt x="387370" y="31832"/>
                  </a:lnTo>
                  <a:lnTo>
                    <a:pt x="6350" y="30479"/>
                  </a:lnTo>
                  <a:close/>
                </a:path>
              </a:pathLst>
            </a:custGeom>
            <a:solidFill>
              <a:srgbClr val="000000"/>
            </a:solidFill>
          </p:spPr>
          <p:txBody>
            <a:bodyPr wrap="square" lIns="0" tIns="0" rIns="0" bIns="0" rtlCol="0"/>
            <a:lstStyle/>
            <a:p/>
          </p:txBody>
        </p:sp>
        <p:sp>
          <p:nvSpPr>
            <p:cNvPr id="12" name="object 12"/>
            <p:cNvSpPr/>
            <p:nvPr/>
          </p:nvSpPr>
          <p:spPr>
            <a:xfrm>
              <a:off x="3124200" y="2940050"/>
              <a:ext cx="1600200" cy="567055"/>
            </a:xfrm>
            <a:custGeom>
              <a:rect l="l" t="t" r="r" b="b"/>
              <a:pathLst>
                <a:path w="1600200" h="567054">
                  <a:moveTo>
                    <a:pt x="1200150" y="0"/>
                  </a:moveTo>
                  <a:lnTo>
                    <a:pt x="1128230" y="913"/>
                  </a:lnTo>
                  <a:lnTo>
                    <a:pt x="1060544" y="3548"/>
                  </a:lnTo>
                  <a:lnTo>
                    <a:pt x="998220" y="7742"/>
                  </a:lnTo>
                  <a:lnTo>
                    <a:pt x="942387" y="13334"/>
                  </a:lnTo>
                  <a:lnTo>
                    <a:pt x="894174" y="20164"/>
                  </a:lnTo>
                  <a:lnTo>
                    <a:pt x="854710" y="28071"/>
                  </a:lnTo>
                  <a:lnTo>
                    <a:pt x="806544" y="46471"/>
                  </a:lnTo>
                  <a:lnTo>
                    <a:pt x="793655" y="66846"/>
                  </a:lnTo>
                  <a:lnTo>
                    <a:pt x="775076" y="76441"/>
                  </a:lnTo>
                  <a:lnTo>
                    <a:pt x="706025" y="93171"/>
                  </a:lnTo>
                  <a:lnTo>
                    <a:pt x="657812" y="99990"/>
                  </a:lnTo>
                  <a:lnTo>
                    <a:pt x="601979" y="105569"/>
                  </a:lnTo>
                  <a:lnTo>
                    <a:pt x="539655" y="109750"/>
                  </a:lnTo>
                  <a:lnTo>
                    <a:pt x="471969" y="112374"/>
                  </a:lnTo>
                  <a:lnTo>
                    <a:pt x="400050" y="113284"/>
                  </a:lnTo>
                  <a:lnTo>
                    <a:pt x="328130" y="112374"/>
                  </a:lnTo>
                  <a:lnTo>
                    <a:pt x="260444" y="109750"/>
                  </a:lnTo>
                  <a:lnTo>
                    <a:pt x="198119" y="105569"/>
                  </a:lnTo>
                  <a:lnTo>
                    <a:pt x="142287" y="99990"/>
                  </a:lnTo>
                  <a:lnTo>
                    <a:pt x="94074" y="93171"/>
                  </a:lnTo>
                  <a:lnTo>
                    <a:pt x="54610" y="85268"/>
                  </a:lnTo>
                  <a:lnTo>
                    <a:pt x="6444" y="66846"/>
                  </a:lnTo>
                  <a:lnTo>
                    <a:pt x="0" y="56641"/>
                  </a:lnTo>
                  <a:lnTo>
                    <a:pt x="0" y="510032"/>
                  </a:lnTo>
                  <a:lnTo>
                    <a:pt x="54610" y="538691"/>
                  </a:lnTo>
                  <a:lnTo>
                    <a:pt x="94074" y="546614"/>
                  </a:lnTo>
                  <a:lnTo>
                    <a:pt x="142287" y="553455"/>
                  </a:lnTo>
                  <a:lnTo>
                    <a:pt x="198120" y="559054"/>
                  </a:lnTo>
                  <a:lnTo>
                    <a:pt x="260444" y="563251"/>
                  </a:lnTo>
                  <a:lnTo>
                    <a:pt x="328130" y="565886"/>
                  </a:lnTo>
                  <a:lnTo>
                    <a:pt x="400050" y="566801"/>
                  </a:lnTo>
                  <a:lnTo>
                    <a:pt x="471969" y="565886"/>
                  </a:lnTo>
                  <a:lnTo>
                    <a:pt x="539655" y="563251"/>
                  </a:lnTo>
                  <a:lnTo>
                    <a:pt x="601979" y="559053"/>
                  </a:lnTo>
                  <a:lnTo>
                    <a:pt x="657812" y="553455"/>
                  </a:lnTo>
                  <a:lnTo>
                    <a:pt x="706025" y="546614"/>
                  </a:lnTo>
                  <a:lnTo>
                    <a:pt x="745489" y="538691"/>
                  </a:lnTo>
                  <a:lnTo>
                    <a:pt x="793655" y="520240"/>
                  </a:lnTo>
                  <a:lnTo>
                    <a:pt x="806544" y="499861"/>
                  </a:lnTo>
                  <a:lnTo>
                    <a:pt x="825123" y="490284"/>
                  </a:lnTo>
                  <a:lnTo>
                    <a:pt x="894174" y="473554"/>
                  </a:lnTo>
                  <a:lnTo>
                    <a:pt x="942387" y="466724"/>
                  </a:lnTo>
                  <a:lnTo>
                    <a:pt x="998220" y="461132"/>
                  </a:lnTo>
                  <a:lnTo>
                    <a:pt x="1060544" y="456938"/>
                  </a:lnTo>
                  <a:lnTo>
                    <a:pt x="1128230" y="454303"/>
                  </a:lnTo>
                  <a:lnTo>
                    <a:pt x="1200150" y="453389"/>
                  </a:lnTo>
                  <a:lnTo>
                    <a:pt x="1272069" y="454303"/>
                  </a:lnTo>
                  <a:lnTo>
                    <a:pt x="1339755" y="456938"/>
                  </a:lnTo>
                  <a:lnTo>
                    <a:pt x="1402079" y="461132"/>
                  </a:lnTo>
                  <a:lnTo>
                    <a:pt x="1457912" y="466724"/>
                  </a:lnTo>
                  <a:lnTo>
                    <a:pt x="1506125" y="473554"/>
                  </a:lnTo>
                  <a:lnTo>
                    <a:pt x="1545589" y="481461"/>
                  </a:lnTo>
                  <a:lnTo>
                    <a:pt x="1593755" y="499861"/>
                  </a:lnTo>
                  <a:lnTo>
                    <a:pt x="1600200" y="510032"/>
                  </a:lnTo>
                  <a:lnTo>
                    <a:pt x="1600200" y="56641"/>
                  </a:lnTo>
                  <a:lnTo>
                    <a:pt x="1545589" y="28071"/>
                  </a:lnTo>
                  <a:lnTo>
                    <a:pt x="1506125" y="20164"/>
                  </a:lnTo>
                  <a:lnTo>
                    <a:pt x="1457912" y="13334"/>
                  </a:lnTo>
                  <a:lnTo>
                    <a:pt x="1402079" y="7742"/>
                  </a:lnTo>
                  <a:lnTo>
                    <a:pt x="1339755" y="3548"/>
                  </a:lnTo>
                  <a:lnTo>
                    <a:pt x="1272069" y="913"/>
                  </a:lnTo>
                  <a:lnTo>
                    <a:pt x="1200150" y="0"/>
                  </a:lnTo>
                  <a:close/>
                </a:path>
              </a:pathLst>
            </a:custGeom>
            <a:solidFill>
              <a:srgbClr val="FFCC99"/>
            </a:solidFill>
          </p:spPr>
          <p:txBody>
            <a:bodyPr wrap="square" lIns="0" tIns="0" rIns="0" bIns="0" rtlCol="0"/>
            <a:lstStyle/>
            <a:p/>
          </p:txBody>
        </p:sp>
        <p:sp>
          <p:nvSpPr>
            <p:cNvPr id="13" name="object 13"/>
            <p:cNvSpPr/>
            <p:nvPr/>
          </p:nvSpPr>
          <p:spPr>
            <a:xfrm>
              <a:off x="3124200" y="2940050"/>
              <a:ext cx="1600200" cy="567055"/>
            </a:xfrm>
            <a:custGeom>
              <a:rect l="l" t="t" r="r" b="b"/>
              <a:pathLst>
                <a:path w="1600200" h="567054">
                  <a:moveTo>
                    <a:pt x="0" y="56641"/>
                  </a:moveTo>
                  <a:lnTo>
                    <a:pt x="54610" y="85268"/>
                  </a:lnTo>
                  <a:lnTo>
                    <a:pt x="94074" y="93171"/>
                  </a:lnTo>
                  <a:lnTo>
                    <a:pt x="142287" y="99990"/>
                  </a:lnTo>
                  <a:lnTo>
                    <a:pt x="198119" y="105569"/>
                  </a:lnTo>
                  <a:lnTo>
                    <a:pt x="260444" y="109750"/>
                  </a:lnTo>
                  <a:lnTo>
                    <a:pt x="328130" y="112374"/>
                  </a:lnTo>
                  <a:lnTo>
                    <a:pt x="400050" y="113284"/>
                  </a:lnTo>
                  <a:lnTo>
                    <a:pt x="471969" y="112374"/>
                  </a:lnTo>
                  <a:lnTo>
                    <a:pt x="539655" y="109750"/>
                  </a:lnTo>
                  <a:lnTo>
                    <a:pt x="601979" y="105569"/>
                  </a:lnTo>
                  <a:lnTo>
                    <a:pt x="657812" y="99990"/>
                  </a:lnTo>
                  <a:lnTo>
                    <a:pt x="706025" y="93171"/>
                  </a:lnTo>
                  <a:lnTo>
                    <a:pt x="745489" y="85268"/>
                  </a:lnTo>
                  <a:lnTo>
                    <a:pt x="793655" y="66846"/>
                  </a:lnTo>
                  <a:lnTo>
                    <a:pt x="800100" y="56641"/>
                  </a:lnTo>
                  <a:lnTo>
                    <a:pt x="806544" y="46471"/>
                  </a:lnTo>
                  <a:lnTo>
                    <a:pt x="854710" y="28071"/>
                  </a:lnTo>
                  <a:lnTo>
                    <a:pt x="894174" y="20164"/>
                  </a:lnTo>
                  <a:lnTo>
                    <a:pt x="942387" y="13334"/>
                  </a:lnTo>
                  <a:lnTo>
                    <a:pt x="998220" y="7742"/>
                  </a:lnTo>
                  <a:lnTo>
                    <a:pt x="1060544" y="3548"/>
                  </a:lnTo>
                  <a:lnTo>
                    <a:pt x="1128230" y="913"/>
                  </a:lnTo>
                  <a:lnTo>
                    <a:pt x="1200150" y="0"/>
                  </a:lnTo>
                  <a:lnTo>
                    <a:pt x="1272069" y="913"/>
                  </a:lnTo>
                  <a:lnTo>
                    <a:pt x="1339755" y="3548"/>
                  </a:lnTo>
                  <a:lnTo>
                    <a:pt x="1402079" y="7742"/>
                  </a:lnTo>
                  <a:lnTo>
                    <a:pt x="1457912" y="13334"/>
                  </a:lnTo>
                  <a:lnTo>
                    <a:pt x="1506125" y="20164"/>
                  </a:lnTo>
                  <a:lnTo>
                    <a:pt x="1545589" y="28071"/>
                  </a:lnTo>
                  <a:lnTo>
                    <a:pt x="1593755" y="46471"/>
                  </a:lnTo>
                  <a:lnTo>
                    <a:pt x="1600200" y="56641"/>
                  </a:lnTo>
                  <a:lnTo>
                    <a:pt x="1600200" y="510032"/>
                  </a:lnTo>
                  <a:lnTo>
                    <a:pt x="1593755" y="499861"/>
                  </a:lnTo>
                  <a:lnTo>
                    <a:pt x="1575176" y="490284"/>
                  </a:lnTo>
                  <a:lnTo>
                    <a:pt x="1506125" y="473554"/>
                  </a:lnTo>
                  <a:lnTo>
                    <a:pt x="1457912" y="466724"/>
                  </a:lnTo>
                  <a:lnTo>
                    <a:pt x="1402079" y="461132"/>
                  </a:lnTo>
                  <a:lnTo>
                    <a:pt x="1339755" y="456938"/>
                  </a:lnTo>
                  <a:lnTo>
                    <a:pt x="1272069" y="454303"/>
                  </a:lnTo>
                  <a:lnTo>
                    <a:pt x="1200150" y="453389"/>
                  </a:lnTo>
                  <a:lnTo>
                    <a:pt x="1128230" y="454303"/>
                  </a:lnTo>
                  <a:lnTo>
                    <a:pt x="1060544" y="456938"/>
                  </a:lnTo>
                  <a:lnTo>
                    <a:pt x="998220" y="461132"/>
                  </a:lnTo>
                  <a:lnTo>
                    <a:pt x="942387" y="466724"/>
                  </a:lnTo>
                  <a:lnTo>
                    <a:pt x="894174" y="473554"/>
                  </a:lnTo>
                  <a:lnTo>
                    <a:pt x="854710" y="481461"/>
                  </a:lnTo>
                  <a:lnTo>
                    <a:pt x="806544" y="499861"/>
                  </a:lnTo>
                  <a:lnTo>
                    <a:pt x="793655" y="520240"/>
                  </a:lnTo>
                  <a:lnTo>
                    <a:pt x="775076" y="529847"/>
                  </a:lnTo>
                  <a:lnTo>
                    <a:pt x="706025" y="546614"/>
                  </a:lnTo>
                  <a:lnTo>
                    <a:pt x="657812" y="553455"/>
                  </a:lnTo>
                  <a:lnTo>
                    <a:pt x="601979" y="559053"/>
                  </a:lnTo>
                  <a:lnTo>
                    <a:pt x="539655" y="563251"/>
                  </a:lnTo>
                  <a:lnTo>
                    <a:pt x="471969" y="565886"/>
                  </a:lnTo>
                  <a:lnTo>
                    <a:pt x="400050" y="566801"/>
                  </a:lnTo>
                  <a:lnTo>
                    <a:pt x="328130" y="565886"/>
                  </a:lnTo>
                  <a:lnTo>
                    <a:pt x="260444" y="563251"/>
                  </a:lnTo>
                  <a:lnTo>
                    <a:pt x="198120" y="559054"/>
                  </a:lnTo>
                  <a:lnTo>
                    <a:pt x="142287" y="553455"/>
                  </a:lnTo>
                  <a:lnTo>
                    <a:pt x="94074" y="546614"/>
                  </a:lnTo>
                  <a:lnTo>
                    <a:pt x="54610" y="538691"/>
                  </a:lnTo>
                  <a:lnTo>
                    <a:pt x="6444" y="520240"/>
                  </a:lnTo>
                  <a:lnTo>
                    <a:pt x="0" y="510032"/>
                  </a:lnTo>
                  <a:lnTo>
                    <a:pt x="0" y="56641"/>
                  </a:lnTo>
                  <a:close/>
                </a:path>
              </a:pathLst>
            </a:custGeom>
            <a:ln w="12700">
              <a:solidFill>
                <a:srgbClr val="000000"/>
              </a:solidFill>
            </a:ln>
          </p:spPr>
          <p:txBody>
            <a:bodyPr wrap="square" lIns="0" tIns="0" rIns="0" bIns="0" rtlCol="0"/>
            <a:lstStyle/>
            <a:p/>
          </p:txBody>
        </p:sp>
      </p:grpSp>
      <p:sp>
        <p:nvSpPr>
          <p:cNvPr id="14" name="object 14"/>
          <p:cNvSpPr txBox="1"/>
          <p:nvPr/>
        </p:nvSpPr>
        <p:spPr>
          <a:xfrm>
            <a:off x="3220973" y="3069716"/>
            <a:ext cx="1406525" cy="299720"/>
          </a:xfrm>
          <a:prstGeom prst="rect">
            <a:avLst/>
          </a:prstGeom>
        </p:spPr>
        <p:txBody>
          <a:bodyPr vert="horz" wrap="square" lIns="0" tIns="12700" rIns="0" bIns="0" rtlCol="0">
            <a:spAutoFit/>
          </a:bodyPr>
          <a:lstStyle/>
          <a:p>
            <a:pPr marL="12700">
              <a:lnSpc>
                <a:spcPct val="100000"/>
              </a:lnSpc>
              <a:spcBef>
                <a:spcPts val="100"/>
              </a:spcBef>
            </a:pPr>
            <a:r>
              <a:rPr sz="1800" b="1" spc="-20">
                <a:latin typeface="宋体"/>
                <a:cs typeface="宋体"/>
              </a:rPr>
              <a:t>定义成本中心</a:t>
            </a:r>
            <a:endParaRPr sz="1800">
              <a:latin typeface="宋体"/>
              <a:cs typeface="宋体"/>
            </a:endParaRPr>
          </a:p>
        </p:txBody>
      </p:sp>
      <p:graphicFrame>
        <p:nvGraphicFramePr>
          <p:cNvPr id="15" name="object 15"/>
          <p:cNvGraphicFramePr>
            <a:graphicFrameLocks noGrp="1"/>
          </p:cNvGraphicFramePr>
          <p:nvPr/>
        </p:nvGraphicFramePr>
        <p:xfrm>
          <a:off x="618299" y="1822450"/>
          <a:ext cx="2132965" cy="2756535"/>
        </p:xfrm>
        <a:graphic>
          <a:graphicData uri="http://schemas.openxmlformats.org/drawingml/2006/table">
            <a:tbl>
              <a:tblPr firstRow="1" bandRow="1">
                <a:tableStyleId>{2D5ABB26-0587-4C30-8999-92F81FD0307C}</a:tableStyleId>
              </a:tblPr>
              <a:tblGrid>
                <a:gridCol w="1711325"/>
                <a:gridCol w="318135"/>
              </a:tblGrid>
              <a:tr h="153035">
                <a:tc rowSpan="2">
                  <a:txBody>
                    <a:bodyPr vert="horz" wrap="square"/>
                    <a:lstStyle/>
                    <a:p>
                      <a:pPr marL="356235">
                        <a:lnSpc>
                          <a:spcPct val="100000"/>
                        </a:lnSpc>
                        <a:spcBef>
                          <a:spcPts val="385"/>
                        </a:spcBef>
                      </a:pPr>
                      <a:r>
                        <a:rPr sz="2000" b="1" spc="-35">
                          <a:latin typeface="宋体"/>
                          <a:cs typeface="宋体"/>
                        </a:rPr>
                        <a:t>部门档案</a:t>
                      </a:r>
                      <a:endParaRPr sz="2000">
                        <a:latin typeface="宋体"/>
                        <a:cs typeface="宋体"/>
                      </a:endParaRPr>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800">
                        <a:latin typeface="Times New Roman"/>
                        <a:cs typeface="Times New Roman"/>
                      </a:endParaRPr>
                    </a:p>
                  </a:txBody>
                  <a:tcPr marL="0" marR="0" marT="0" marB="0">
                    <a:lnL w="12700">
                      <a:solidFill>
                        <a:srgbClr val="000000"/>
                      </a:solidFill>
                      <a:prstDash val="solid"/>
                    </a:lnL>
                    <a:lnB w="19050">
                      <a:solidFill>
                        <a:srgbClr val="000000"/>
                      </a:solidFill>
                      <a:prstDash val="solid"/>
                    </a:lnB>
                  </a:tcPr>
                </a:tc>
              </a:tr>
              <a:tr h="255904">
                <a:tc vMerge="1">
                  <a:txBody>
                    <a:bodyPr vert="horz" wrap="square"/>
                    <a:lstStyle/>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500">
                        <a:latin typeface="Times New Roman"/>
                        <a:cs typeface="Times New Roman"/>
                      </a:endParaRPr>
                    </a:p>
                  </a:txBody>
                  <a:tcPr marL="0" marR="0" marT="0" marB="0">
                    <a:lnL w="12700">
                      <a:solidFill>
                        <a:srgbClr val="000000"/>
                      </a:solidFill>
                      <a:prstDash val="solid"/>
                    </a:lnL>
                    <a:lnR w="19050">
                      <a:solidFill>
                        <a:srgbClr val="000000"/>
                      </a:solidFill>
                      <a:prstDash val="solid"/>
                    </a:lnR>
                    <a:lnT w="19050">
                      <a:solidFill>
                        <a:srgbClr val="000000"/>
                      </a:solidFill>
                      <a:prstDash val="solid"/>
                    </a:lnT>
                  </a:tcPr>
                </a:tc>
              </a:tr>
              <a:tr h="352425">
                <a:tc gridSpan="2">
                  <a:txBody>
                    <a:bodyPr vert="horz" wrap="square"/>
                    <a:lstStyle/>
                    <a:p>
                      <a:pPr>
                        <a:lnSpc>
                          <a:spcPct val="100000"/>
                        </a:lnSpc>
                      </a:pPr>
                      <a:endParaRPr sz="1800">
                        <a:latin typeface="Times New Roman"/>
                        <a:cs typeface="Times New Roman"/>
                      </a:endParaRPr>
                    </a:p>
                  </a:txBody>
                  <a:tcPr marL="0" marR="0" marT="0" marB="0">
                    <a:lnR w="19050">
                      <a:solidFill>
                        <a:srgbClr val="000000"/>
                      </a:solidFill>
                      <a:prstDash val="solid"/>
                    </a:lnR>
                  </a:tcPr>
                </a:tc>
                <a:tc hMerge="1">
                  <a:txBody>
                    <a:bodyPr vert="horz" wrap="square"/>
                    <a:lstStyle/>
                    <a:p/>
                  </a:txBody>
                  <a:tcPr marL="0" marR="0" marT="0" marB="0"/>
                </a:tc>
              </a:tr>
              <a:tr h="229235">
                <a:tc rowSpan="2">
                  <a:txBody>
                    <a:bodyPr vert="horz" wrap="square"/>
                    <a:lstStyle/>
                    <a:p>
                      <a:pPr marL="356235">
                        <a:lnSpc>
                          <a:spcPct val="100000"/>
                        </a:lnSpc>
                        <a:spcBef>
                          <a:spcPts val="385"/>
                        </a:spcBef>
                      </a:pPr>
                      <a:r>
                        <a:rPr sz="2000" b="1" spc="-30">
                          <a:latin typeface="宋体"/>
                          <a:cs typeface="宋体"/>
                        </a:rPr>
                        <a:t>物料清单</a:t>
                      </a:r>
                      <a:endParaRPr sz="2000">
                        <a:latin typeface="宋体"/>
                        <a:cs typeface="宋体"/>
                      </a:endParaRPr>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300">
                        <a:latin typeface="Times New Roman"/>
                        <a:cs typeface="Times New Roman"/>
                      </a:endParaRPr>
                    </a:p>
                  </a:txBody>
                  <a:tcPr marL="0" marR="0" marT="0" marB="0">
                    <a:lnL w="12700">
                      <a:solidFill>
                        <a:srgbClr val="000000"/>
                      </a:solidFill>
                      <a:prstDash val="solid"/>
                    </a:lnL>
                    <a:lnR w="19050">
                      <a:solidFill>
                        <a:srgbClr val="000000"/>
                      </a:solidFill>
                      <a:prstDash val="solid"/>
                    </a:lnR>
                    <a:lnB w="19050">
                      <a:solidFill>
                        <a:srgbClr val="000000"/>
                      </a:solidFill>
                      <a:prstDash val="solid"/>
                    </a:lnB>
                  </a:tcPr>
                </a:tc>
              </a:tr>
              <a:tr h="179705">
                <a:tc vMerge="1">
                  <a:txBody>
                    <a:bodyPr vert="horz" wrap="square"/>
                    <a:lstStyle/>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000">
                        <a:latin typeface="Times New Roman"/>
                        <a:cs typeface="Times New Roman"/>
                      </a:endParaRPr>
                    </a:p>
                  </a:txBody>
                  <a:tcPr marL="0" marR="0" marT="0" marB="0">
                    <a:lnL w="12700">
                      <a:solidFill>
                        <a:srgbClr val="000000"/>
                      </a:solidFill>
                      <a:prstDash val="solid"/>
                    </a:lnL>
                    <a:lnR w="19050">
                      <a:solidFill>
                        <a:srgbClr val="000000"/>
                      </a:solidFill>
                      <a:prstDash val="solid"/>
                    </a:lnR>
                    <a:lnT w="19050">
                      <a:solidFill>
                        <a:srgbClr val="000000"/>
                      </a:solidFill>
                      <a:prstDash val="solid"/>
                    </a:lnT>
                  </a:tcPr>
                </a:tc>
              </a:tr>
              <a:tr h="400050">
                <a:tc gridSpan="2">
                  <a:txBody>
                    <a:bodyPr vert="horz" wrap="square"/>
                    <a:lstStyle/>
                    <a:p>
                      <a:pPr>
                        <a:lnSpc>
                          <a:spcPct val="100000"/>
                        </a:lnSpc>
                      </a:pPr>
                      <a:endParaRPr sz="1800">
                        <a:latin typeface="Times New Roman"/>
                        <a:cs typeface="Times New Roman"/>
                      </a:endParaRPr>
                    </a:p>
                  </a:txBody>
                  <a:tcPr marL="0" marR="0" marT="0" marB="0">
                    <a:lnR w="19050">
                      <a:solidFill>
                        <a:srgbClr val="000000"/>
                      </a:solidFill>
                      <a:prstDash val="solid"/>
                    </a:lnR>
                  </a:tcPr>
                </a:tc>
                <a:tc hMerge="1">
                  <a:txBody>
                    <a:bodyPr vert="horz" wrap="square"/>
                    <a:lstStyle/>
                    <a:p/>
                  </a:txBody>
                  <a:tcPr marL="0" marR="0" marT="0" marB="0"/>
                </a:tc>
              </a:tr>
              <a:tr h="181610">
                <a:tc rowSpan="2">
                  <a:txBody>
                    <a:bodyPr vert="horz" wrap="square"/>
                    <a:lstStyle/>
                    <a:p>
                      <a:pPr marR="17145" algn="ctr">
                        <a:lnSpc>
                          <a:spcPct val="100000"/>
                        </a:lnSpc>
                        <a:spcBef>
                          <a:spcPts val="385"/>
                        </a:spcBef>
                      </a:pPr>
                      <a:r>
                        <a:rPr sz="2000" b="1" spc="-35">
                          <a:latin typeface="宋体"/>
                          <a:cs typeface="宋体"/>
                        </a:rPr>
                        <a:t>选项</a:t>
                      </a:r>
                      <a:endParaRPr sz="2000">
                        <a:latin typeface="宋体"/>
                        <a:cs typeface="宋体"/>
                      </a:endParaRPr>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000">
                        <a:latin typeface="Times New Roman"/>
                        <a:cs typeface="Times New Roman"/>
                      </a:endParaRPr>
                    </a:p>
                  </a:txBody>
                  <a:tcPr marL="0" marR="0" marT="0" marB="0">
                    <a:lnL w="12700">
                      <a:solidFill>
                        <a:srgbClr val="000000"/>
                      </a:solidFill>
                      <a:prstDash val="solid"/>
                    </a:lnL>
                    <a:lnR w="19050">
                      <a:solidFill>
                        <a:srgbClr val="000000"/>
                      </a:solidFill>
                      <a:prstDash val="solid"/>
                    </a:lnR>
                    <a:lnB w="19050">
                      <a:solidFill>
                        <a:srgbClr val="000000"/>
                      </a:solidFill>
                      <a:prstDash val="solid"/>
                    </a:lnB>
                  </a:tcPr>
                </a:tc>
              </a:tr>
              <a:tr h="227329">
                <a:tc vMerge="1">
                  <a:txBody>
                    <a:bodyPr vert="horz" wrap="square"/>
                    <a:lstStyle/>
                    <a:p/>
                  </a:txBody>
                  <a:tcPr marL="0" marR="0" marT="488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300">
                        <a:latin typeface="Times New Roman"/>
                        <a:cs typeface="Times New Roman"/>
                      </a:endParaRPr>
                    </a:p>
                  </a:txBody>
                  <a:tcPr marL="0" marR="0" marT="0" marB="0">
                    <a:lnL w="12700">
                      <a:solidFill>
                        <a:srgbClr val="000000"/>
                      </a:solidFill>
                      <a:prstDash val="solid"/>
                    </a:lnL>
                    <a:lnR w="19050">
                      <a:solidFill>
                        <a:srgbClr val="000000"/>
                      </a:solidFill>
                      <a:prstDash val="solid"/>
                    </a:lnR>
                    <a:lnT w="19050">
                      <a:solidFill>
                        <a:srgbClr val="000000"/>
                      </a:solidFill>
                      <a:prstDash val="solid"/>
                    </a:lnT>
                  </a:tcPr>
                </a:tc>
              </a:tr>
              <a:tr h="368300">
                <a:tc gridSpan="2">
                  <a:txBody>
                    <a:bodyPr vert="horz" wrap="square"/>
                    <a:lstStyle/>
                    <a:p>
                      <a:pPr>
                        <a:lnSpc>
                          <a:spcPct val="100000"/>
                        </a:lnSpc>
                      </a:pPr>
                      <a:endParaRPr sz="1800">
                        <a:latin typeface="Times New Roman"/>
                        <a:cs typeface="Times New Roman"/>
                      </a:endParaRPr>
                    </a:p>
                  </a:txBody>
                  <a:tcPr marL="0" marR="0" marT="0" marB="0">
                    <a:lnR w="19050">
                      <a:solidFill>
                        <a:srgbClr val="000000"/>
                      </a:solidFill>
                      <a:prstDash val="solid"/>
                    </a:lnR>
                    <a:lnB w="12700">
                      <a:solidFill>
                        <a:srgbClr val="000000"/>
                      </a:solidFill>
                      <a:prstDash val="solid"/>
                    </a:lnB>
                  </a:tcPr>
                </a:tc>
                <a:tc hMerge="1">
                  <a:txBody>
                    <a:bodyPr vert="horz" wrap="square"/>
                    <a:lstStyle/>
                    <a:p/>
                  </a:txBody>
                  <a:tcPr marL="0" marR="0" marT="0" marB="0"/>
                </a:tc>
              </a:tr>
              <a:tr h="197485">
                <a:tc rowSpan="2">
                  <a:txBody>
                    <a:bodyPr vert="horz" wrap="square"/>
                    <a:lstStyle/>
                    <a:p>
                      <a:pPr marL="202565">
                        <a:lnSpc>
                          <a:spcPct val="100000"/>
                        </a:lnSpc>
                        <a:spcBef>
                          <a:spcPts val="390"/>
                        </a:spcBef>
                      </a:pPr>
                      <a:r>
                        <a:rPr sz="2000" b="1" spc="-30">
                          <a:latin typeface="宋体"/>
                          <a:cs typeface="宋体"/>
                        </a:rPr>
                        <a:t>定义分配率</a:t>
                      </a:r>
                      <a:endParaRPr sz="2000">
                        <a:latin typeface="宋体"/>
                        <a:cs typeface="宋体"/>
                      </a:endParaRPr>
                    </a:p>
                  </a:txBody>
                  <a:tcPr marL="0" marR="0" marT="4953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000000"/>
                      </a:solidFill>
                      <a:prstDash val="solid"/>
                    </a:lnL>
                    <a:lnR w="19050">
                      <a:solidFill>
                        <a:srgbClr val="000000"/>
                      </a:solidFill>
                      <a:prstDash val="solid"/>
                    </a:lnR>
                    <a:lnB w="19050">
                      <a:solidFill>
                        <a:srgbClr val="000000"/>
                      </a:solidFill>
                      <a:prstDash val="solid"/>
                    </a:lnB>
                  </a:tcPr>
                </a:tc>
              </a:tr>
              <a:tr h="211454">
                <a:tc vMerge="1">
                  <a:txBody>
                    <a:bodyPr vert="horz" wrap="square"/>
                    <a:lstStyle/>
                    <a:p/>
                  </a:txBody>
                  <a:tcPr marL="0" marR="0" marT="4953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A2B1C1"/>
                    </a:solidFill>
                  </a:tcPr>
                </a:tc>
                <a:tc>
                  <a:txBody>
                    <a:bodyPr vert="horz" wrap="square"/>
                    <a:lstStyle/>
                    <a:p>
                      <a:pPr>
                        <a:lnSpc>
                          <a:spcPct val="100000"/>
                        </a:lnSpc>
                      </a:pPr>
                      <a:endParaRPr sz="1200">
                        <a:latin typeface="Times New Roman"/>
                        <a:cs typeface="Times New Roman"/>
                      </a:endParaRPr>
                    </a:p>
                  </a:txBody>
                  <a:tcPr marL="0" marR="0" marT="0" marB="0">
                    <a:lnL w="12700">
                      <a:solidFill>
                        <a:srgbClr val="000000"/>
                      </a:solidFill>
                      <a:prstDash val="solid"/>
                    </a:lnL>
                    <a:lnT w="19050">
                      <a:solidFill>
                        <a:srgbClr val="000000"/>
                      </a:solidFill>
                      <a:prstDash val="solid"/>
                    </a:lnT>
                  </a:tcPr>
                </a:tc>
              </a:tr>
            </a:tbl>
          </a:graphicData>
        </a:graphic>
      </p:graphicFrame>
      <p:grpSp>
        <p:nvGrpSpPr>
          <p:cNvPr id="16" name="object 16"/>
          <p:cNvGrpSpPr/>
          <p:nvPr/>
        </p:nvGrpSpPr>
        <p:grpSpPr>
          <a:xfrm>
            <a:off x="7107301" y="5065776"/>
            <a:ext cx="1759585" cy="657225"/>
            <a:chOff x="7107301" y="5065776"/>
            <a:chExt cx="1759585" cy="657225"/>
          </a:xfrm>
        </p:grpSpPr>
        <p:pic>
          <p:nvPicPr>
            <p:cNvPr id="17" name="object 17"/>
            <p:cNvPicPr/>
            <p:nvPr/>
          </p:nvPicPr>
          <p:blipFill>
            <a:blip r:embed="rId4"/>
            <a:stretch>
              <a:fillRect/>
            </a:stretch>
          </p:blipFill>
          <p:spPr>
            <a:xfrm>
              <a:off x="7182612" y="5065776"/>
              <a:ext cx="1583436" cy="582168"/>
            </a:xfrm>
            <a:prstGeom prst="rect">
              <a:avLst/>
            </a:prstGeom>
          </p:spPr>
        </p:pic>
        <p:pic>
          <p:nvPicPr>
            <p:cNvPr id="18" name="object 18"/>
            <p:cNvPicPr/>
            <p:nvPr/>
          </p:nvPicPr>
          <p:blipFill>
            <a:blip r:embed="rId5"/>
            <a:stretch>
              <a:fillRect/>
            </a:stretch>
          </p:blipFill>
          <p:spPr>
            <a:xfrm>
              <a:off x="7144512" y="5137404"/>
              <a:ext cx="1722120" cy="496823"/>
            </a:xfrm>
            <a:prstGeom prst="rect">
              <a:avLst/>
            </a:prstGeom>
          </p:spPr>
        </p:pic>
        <p:sp>
          <p:nvSpPr>
            <p:cNvPr id="19" name="object 19"/>
            <p:cNvSpPr/>
            <p:nvPr/>
          </p:nvSpPr>
          <p:spPr>
            <a:xfrm>
              <a:off x="7113651" y="5149850"/>
              <a:ext cx="1568450" cy="567055"/>
            </a:xfrm>
            <a:custGeom>
              <a:rect l="l" t="t" r="r" b="b"/>
              <a:pathLst>
                <a:path w="1568450" h="567054">
                  <a:moveTo>
                    <a:pt x="1176274" y="0"/>
                  </a:moveTo>
                  <a:lnTo>
                    <a:pt x="1097258" y="1152"/>
                  </a:lnTo>
                  <a:lnTo>
                    <a:pt x="1023665" y="4456"/>
                  </a:lnTo>
                  <a:lnTo>
                    <a:pt x="957070" y="9684"/>
                  </a:lnTo>
                  <a:lnTo>
                    <a:pt x="899048" y="16605"/>
                  </a:lnTo>
                  <a:lnTo>
                    <a:pt x="851177" y="24990"/>
                  </a:lnTo>
                  <a:lnTo>
                    <a:pt x="792189" y="45238"/>
                  </a:lnTo>
                  <a:lnTo>
                    <a:pt x="776255" y="68087"/>
                  </a:lnTo>
                  <a:lnTo>
                    <a:pt x="753397" y="78745"/>
                  </a:lnTo>
                  <a:lnTo>
                    <a:pt x="669337" y="96789"/>
                  </a:lnTo>
                  <a:lnTo>
                    <a:pt x="611292" y="103720"/>
                  </a:lnTo>
                  <a:lnTo>
                    <a:pt x="544677" y="108952"/>
                  </a:lnTo>
                  <a:lnTo>
                    <a:pt x="471069" y="112258"/>
                  </a:lnTo>
                  <a:lnTo>
                    <a:pt x="392049" y="113411"/>
                  </a:lnTo>
                  <a:lnTo>
                    <a:pt x="313033" y="112258"/>
                  </a:lnTo>
                  <a:lnTo>
                    <a:pt x="239440" y="108952"/>
                  </a:lnTo>
                  <a:lnTo>
                    <a:pt x="172845" y="103720"/>
                  </a:lnTo>
                  <a:lnTo>
                    <a:pt x="114823" y="96789"/>
                  </a:lnTo>
                  <a:lnTo>
                    <a:pt x="66952" y="88389"/>
                  </a:lnTo>
                  <a:lnTo>
                    <a:pt x="7964" y="68087"/>
                  </a:lnTo>
                  <a:lnTo>
                    <a:pt x="0" y="56642"/>
                  </a:lnTo>
                  <a:lnTo>
                    <a:pt x="0" y="510070"/>
                  </a:lnTo>
                  <a:lnTo>
                    <a:pt x="66952" y="541751"/>
                  </a:lnTo>
                  <a:lnTo>
                    <a:pt x="114823" y="550138"/>
                  </a:lnTo>
                  <a:lnTo>
                    <a:pt x="172845" y="557058"/>
                  </a:lnTo>
                  <a:lnTo>
                    <a:pt x="239440" y="562283"/>
                  </a:lnTo>
                  <a:lnTo>
                    <a:pt x="313033" y="565586"/>
                  </a:lnTo>
                  <a:lnTo>
                    <a:pt x="392049" y="566737"/>
                  </a:lnTo>
                  <a:lnTo>
                    <a:pt x="471069" y="565586"/>
                  </a:lnTo>
                  <a:lnTo>
                    <a:pt x="544677" y="562283"/>
                  </a:lnTo>
                  <a:lnTo>
                    <a:pt x="611292" y="557058"/>
                  </a:lnTo>
                  <a:lnTo>
                    <a:pt x="669337" y="550138"/>
                  </a:lnTo>
                  <a:lnTo>
                    <a:pt x="717232" y="541751"/>
                  </a:lnTo>
                  <a:lnTo>
                    <a:pt x="776255" y="521489"/>
                  </a:lnTo>
                  <a:lnTo>
                    <a:pt x="792189" y="498646"/>
                  </a:lnTo>
                  <a:lnTo>
                    <a:pt x="815032" y="488006"/>
                  </a:lnTo>
                  <a:lnTo>
                    <a:pt x="899048" y="469990"/>
                  </a:lnTo>
                  <a:lnTo>
                    <a:pt x="957070" y="463069"/>
                  </a:lnTo>
                  <a:lnTo>
                    <a:pt x="1023665" y="457843"/>
                  </a:lnTo>
                  <a:lnTo>
                    <a:pt x="1097258" y="454541"/>
                  </a:lnTo>
                  <a:lnTo>
                    <a:pt x="1176274" y="453390"/>
                  </a:lnTo>
                  <a:lnTo>
                    <a:pt x="1255294" y="454541"/>
                  </a:lnTo>
                  <a:lnTo>
                    <a:pt x="1328902" y="457843"/>
                  </a:lnTo>
                  <a:lnTo>
                    <a:pt x="1395517" y="463069"/>
                  </a:lnTo>
                  <a:lnTo>
                    <a:pt x="1453562" y="469990"/>
                  </a:lnTo>
                  <a:lnTo>
                    <a:pt x="1501457" y="478378"/>
                  </a:lnTo>
                  <a:lnTo>
                    <a:pt x="1560480" y="498646"/>
                  </a:lnTo>
                  <a:lnTo>
                    <a:pt x="1568450" y="510070"/>
                  </a:lnTo>
                  <a:lnTo>
                    <a:pt x="1568450" y="56642"/>
                  </a:lnTo>
                  <a:lnTo>
                    <a:pt x="1501457" y="24990"/>
                  </a:lnTo>
                  <a:lnTo>
                    <a:pt x="1453562" y="16605"/>
                  </a:lnTo>
                  <a:lnTo>
                    <a:pt x="1395517" y="9684"/>
                  </a:lnTo>
                  <a:lnTo>
                    <a:pt x="1328902" y="4456"/>
                  </a:lnTo>
                  <a:lnTo>
                    <a:pt x="1255294" y="1152"/>
                  </a:lnTo>
                  <a:lnTo>
                    <a:pt x="1176274" y="0"/>
                  </a:lnTo>
                  <a:close/>
                </a:path>
              </a:pathLst>
            </a:custGeom>
            <a:solidFill>
              <a:srgbClr val="FFCC99"/>
            </a:solidFill>
          </p:spPr>
          <p:txBody>
            <a:bodyPr wrap="square" lIns="0" tIns="0" rIns="0" bIns="0" rtlCol="0"/>
            <a:lstStyle/>
            <a:p/>
          </p:txBody>
        </p:sp>
        <p:sp>
          <p:nvSpPr>
            <p:cNvPr id="20" name="object 20"/>
            <p:cNvSpPr/>
            <p:nvPr/>
          </p:nvSpPr>
          <p:spPr>
            <a:xfrm>
              <a:off x="7113651" y="5149850"/>
              <a:ext cx="1568450" cy="567055"/>
            </a:xfrm>
            <a:custGeom>
              <a:rect l="l" t="t" r="r" b="b"/>
              <a:pathLst>
                <a:path w="1568450" h="567054">
                  <a:moveTo>
                    <a:pt x="0" y="56642"/>
                  </a:moveTo>
                  <a:lnTo>
                    <a:pt x="66952" y="88389"/>
                  </a:lnTo>
                  <a:lnTo>
                    <a:pt x="114823" y="96789"/>
                  </a:lnTo>
                  <a:lnTo>
                    <a:pt x="172845" y="103720"/>
                  </a:lnTo>
                  <a:lnTo>
                    <a:pt x="239440" y="108952"/>
                  </a:lnTo>
                  <a:lnTo>
                    <a:pt x="313033" y="112258"/>
                  </a:lnTo>
                  <a:lnTo>
                    <a:pt x="392049" y="113411"/>
                  </a:lnTo>
                  <a:lnTo>
                    <a:pt x="471069" y="112258"/>
                  </a:lnTo>
                  <a:lnTo>
                    <a:pt x="544677" y="108952"/>
                  </a:lnTo>
                  <a:lnTo>
                    <a:pt x="611292" y="103720"/>
                  </a:lnTo>
                  <a:lnTo>
                    <a:pt x="669337" y="96789"/>
                  </a:lnTo>
                  <a:lnTo>
                    <a:pt x="717232" y="88389"/>
                  </a:lnTo>
                  <a:lnTo>
                    <a:pt x="776255" y="68087"/>
                  </a:lnTo>
                  <a:lnTo>
                    <a:pt x="784225" y="56642"/>
                  </a:lnTo>
                  <a:lnTo>
                    <a:pt x="792189" y="45238"/>
                  </a:lnTo>
                  <a:lnTo>
                    <a:pt x="851177" y="24990"/>
                  </a:lnTo>
                  <a:lnTo>
                    <a:pt x="899048" y="16605"/>
                  </a:lnTo>
                  <a:lnTo>
                    <a:pt x="957070" y="9684"/>
                  </a:lnTo>
                  <a:lnTo>
                    <a:pt x="1023665" y="4456"/>
                  </a:lnTo>
                  <a:lnTo>
                    <a:pt x="1097258" y="1152"/>
                  </a:lnTo>
                  <a:lnTo>
                    <a:pt x="1176274" y="0"/>
                  </a:lnTo>
                  <a:lnTo>
                    <a:pt x="1255294" y="1152"/>
                  </a:lnTo>
                  <a:lnTo>
                    <a:pt x="1328902" y="4456"/>
                  </a:lnTo>
                  <a:lnTo>
                    <a:pt x="1395517" y="9684"/>
                  </a:lnTo>
                  <a:lnTo>
                    <a:pt x="1453562" y="16605"/>
                  </a:lnTo>
                  <a:lnTo>
                    <a:pt x="1501457" y="24990"/>
                  </a:lnTo>
                  <a:lnTo>
                    <a:pt x="1560480" y="45238"/>
                  </a:lnTo>
                  <a:lnTo>
                    <a:pt x="1568450" y="56642"/>
                  </a:lnTo>
                  <a:lnTo>
                    <a:pt x="1568450" y="510070"/>
                  </a:lnTo>
                  <a:lnTo>
                    <a:pt x="1560480" y="498646"/>
                  </a:lnTo>
                  <a:lnTo>
                    <a:pt x="1537622" y="488006"/>
                  </a:lnTo>
                  <a:lnTo>
                    <a:pt x="1453562" y="469990"/>
                  </a:lnTo>
                  <a:lnTo>
                    <a:pt x="1395517" y="463069"/>
                  </a:lnTo>
                  <a:lnTo>
                    <a:pt x="1328902" y="457843"/>
                  </a:lnTo>
                  <a:lnTo>
                    <a:pt x="1255294" y="454541"/>
                  </a:lnTo>
                  <a:lnTo>
                    <a:pt x="1176274" y="453390"/>
                  </a:lnTo>
                  <a:lnTo>
                    <a:pt x="1097258" y="454541"/>
                  </a:lnTo>
                  <a:lnTo>
                    <a:pt x="1023665" y="457843"/>
                  </a:lnTo>
                  <a:lnTo>
                    <a:pt x="957070" y="463069"/>
                  </a:lnTo>
                  <a:lnTo>
                    <a:pt x="899048" y="469990"/>
                  </a:lnTo>
                  <a:lnTo>
                    <a:pt x="851177" y="478378"/>
                  </a:lnTo>
                  <a:lnTo>
                    <a:pt x="792189" y="498646"/>
                  </a:lnTo>
                  <a:lnTo>
                    <a:pt x="784225" y="510070"/>
                  </a:lnTo>
                  <a:lnTo>
                    <a:pt x="776255" y="521489"/>
                  </a:lnTo>
                  <a:lnTo>
                    <a:pt x="717232" y="541751"/>
                  </a:lnTo>
                  <a:lnTo>
                    <a:pt x="669337" y="550138"/>
                  </a:lnTo>
                  <a:lnTo>
                    <a:pt x="611292" y="557058"/>
                  </a:lnTo>
                  <a:lnTo>
                    <a:pt x="544677" y="562283"/>
                  </a:lnTo>
                  <a:lnTo>
                    <a:pt x="471069" y="565586"/>
                  </a:lnTo>
                  <a:lnTo>
                    <a:pt x="392049" y="566737"/>
                  </a:lnTo>
                  <a:lnTo>
                    <a:pt x="313033" y="565586"/>
                  </a:lnTo>
                  <a:lnTo>
                    <a:pt x="239440" y="562283"/>
                  </a:lnTo>
                  <a:lnTo>
                    <a:pt x="172845" y="557058"/>
                  </a:lnTo>
                  <a:lnTo>
                    <a:pt x="114823" y="550138"/>
                  </a:lnTo>
                  <a:lnTo>
                    <a:pt x="66952" y="541751"/>
                  </a:lnTo>
                  <a:lnTo>
                    <a:pt x="7964" y="521489"/>
                  </a:lnTo>
                  <a:lnTo>
                    <a:pt x="0" y="510070"/>
                  </a:lnTo>
                  <a:lnTo>
                    <a:pt x="0" y="56642"/>
                  </a:lnTo>
                  <a:close/>
                </a:path>
              </a:pathLst>
            </a:custGeom>
            <a:ln w="12700">
              <a:solidFill>
                <a:srgbClr val="000000"/>
              </a:solidFill>
            </a:ln>
          </p:spPr>
          <p:txBody>
            <a:bodyPr wrap="square" lIns="0" tIns="0" rIns="0" bIns="0" rtlCol="0"/>
            <a:lstStyle/>
            <a:p/>
          </p:txBody>
        </p:sp>
      </p:grpSp>
      <p:sp>
        <p:nvSpPr>
          <p:cNvPr id="21" name="object 21"/>
          <p:cNvSpPr txBox="1"/>
          <p:nvPr/>
        </p:nvSpPr>
        <p:spPr>
          <a:xfrm>
            <a:off x="7195819" y="5280152"/>
            <a:ext cx="1406525" cy="299720"/>
          </a:xfrm>
          <a:prstGeom prst="rect">
            <a:avLst/>
          </a:prstGeom>
        </p:spPr>
        <p:txBody>
          <a:bodyPr vert="horz" wrap="square" lIns="0" tIns="12700" rIns="0" bIns="0" rtlCol="0">
            <a:spAutoFit/>
          </a:bodyPr>
          <a:lstStyle/>
          <a:p>
            <a:pPr marL="12700">
              <a:lnSpc>
                <a:spcPct val="100000"/>
              </a:lnSpc>
              <a:spcBef>
                <a:spcPts val="100"/>
              </a:spcBef>
            </a:pPr>
            <a:r>
              <a:rPr sz="1800" b="1" spc="-20">
                <a:latin typeface="宋体"/>
                <a:cs typeface="宋体"/>
              </a:rPr>
              <a:t>建账期初余额</a:t>
            </a:r>
            <a:endParaRPr sz="1800">
              <a:latin typeface="宋体"/>
              <a:cs typeface="宋体"/>
            </a:endParaRPr>
          </a:p>
        </p:txBody>
      </p:sp>
      <p:grpSp>
        <p:nvGrpSpPr>
          <p:cNvPr id="22" name="object 22"/>
          <p:cNvGrpSpPr/>
          <p:nvPr/>
        </p:nvGrpSpPr>
        <p:grpSpPr>
          <a:xfrm>
            <a:off x="5791200" y="3162300"/>
            <a:ext cx="2478405" cy="2332355"/>
            <a:chOff x="5791200" y="3162300"/>
            <a:chExt cx="2478405" cy="2332355"/>
          </a:xfrm>
        </p:grpSpPr>
        <p:sp>
          <p:nvSpPr>
            <p:cNvPr id="23" name="object 23"/>
            <p:cNvSpPr/>
            <p:nvPr/>
          </p:nvSpPr>
          <p:spPr>
            <a:xfrm>
              <a:off x="8193023" y="3162300"/>
              <a:ext cx="76200" cy="1911350"/>
            </a:xfrm>
            <a:custGeom>
              <a:rect l="l" t="t" r="r" b="b"/>
              <a:pathLst>
                <a:path w="76200" h="1911350">
                  <a:moveTo>
                    <a:pt x="31736" y="1835150"/>
                  </a:moveTo>
                  <a:lnTo>
                    <a:pt x="0" y="1835150"/>
                  </a:lnTo>
                  <a:lnTo>
                    <a:pt x="38100" y="1911350"/>
                  </a:lnTo>
                  <a:lnTo>
                    <a:pt x="66675" y="1854200"/>
                  </a:lnTo>
                  <a:lnTo>
                    <a:pt x="34671" y="1854200"/>
                  </a:lnTo>
                  <a:lnTo>
                    <a:pt x="31750" y="1851406"/>
                  </a:lnTo>
                  <a:lnTo>
                    <a:pt x="31736" y="1835150"/>
                  </a:lnTo>
                  <a:close/>
                </a:path>
                <a:path w="76200" h="1911350">
                  <a:moveTo>
                    <a:pt x="40131" y="0"/>
                  </a:moveTo>
                  <a:lnTo>
                    <a:pt x="33020" y="0"/>
                  </a:lnTo>
                  <a:lnTo>
                    <a:pt x="30225" y="2794"/>
                  </a:lnTo>
                  <a:lnTo>
                    <a:pt x="31750" y="1851406"/>
                  </a:lnTo>
                  <a:lnTo>
                    <a:pt x="34671" y="1854200"/>
                  </a:lnTo>
                  <a:lnTo>
                    <a:pt x="41655" y="1854200"/>
                  </a:lnTo>
                  <a:lnTo>
                    <a:pt x="44450" y="1851406"/>
                  </a:lnTo>
                  <a:lnTo>
                    <a:pt x="42925" y="6350"/>
                  </a:lnTo>
                  <a:lnTo>
                    <a:pt x="42925" y="2794"/>
                  </a:lnTo>
                  <a:lnTo>
                    <a:pt x="40131" y="0"/>
                  </a:lnTo>
                  <a:close/>
                </a:path>
                <a:path w="76200" h="1911350">
                  <a:moveTo>
                    <a:pt x="76200" y="1835150"/>
                  </a:moveTo>
                  <a:lnTo>
                    <a:pt x="44439" y="1835150"/>
                  </a:lnTo>
                  <a:lnTo>
                    <a:pt x="44450" y="1851406"/>
                  </a:lnTo>
                  <a:lnTo>
                    <a:pt x="41655" y="1854200"/>
                  </a:lnTo>
                  <a:lnTo>
                    <a:pt x="66675" y="1854200"/>
                  </a:lnTo>
                  <a:lnTo>
                    <a:pt x="76200" y="1835150"/>
                  </a:lnTo>
                  <a:close/>
                </a:path>
              </a:pathLst>
            </a:custGeom>
            <a:solidFill>
              <a:srgbClr val="000000"/>
            </a:solidFill>
          </p:spPr>
          <p:txBody>
            <a:bodyPr wrap="square" lIns="0" tIns="0" rIns="0" bIns="0" rtlCol="0"/>
            <a:lstStyle/>
            <a:p/>
          </p:txBody>
        </p:sp>
        <p:sp>
          <p:nvSpPr>
            <p:cNvPr id="24" name="object 24"/>
            <p:cNvSpPr/>
            <p:nvPr/>
          </p:nvSpPr>
          <p:spPr>
            <a:xfrm>
              <a:off x="7696200" y="3168650"/>
              <a:ext cx="533400" cy="1905"/>
            </a:xfrm>
            <a:custGeom>
              <a:rect l="l" t="t" r="r" b="b"/>
              <a:pathLst>
                <a:path w="533400" h="1905">
                  <a:moveTo>
                    <a:pt x="0" y="0"/>
                  </a:moveTo>
                  <a:lnTo>
                    <a:pt x="533400" y="1650"/>
                  </a:lnTo>
                </a:path>
              </a:pathLst>
            </a:custGeom>
            <a:ln w="12699">
              <a:solidFill>
                <a:srgbClr val="000000"/>
              </a:solidFill>
            </a:ln>
          </p:spPr>
          <p:txBody>
            <a:bodyPr wrap="square" lIns="0" tIns="0" rIns="0" bIns="0" rtlCol="0"/>
            <a:lstStyle/>
            <a:p/>
          </p:txBody>
        </p:sp>
        <p:sp>
          <p:nvSpPr>
            <p:cNvPr id="25" name="object 25"/>
            <p:cNvSpPr/>
            <p:nvPr/>
          </p:nvSpPr>
          <p:spPr>
            <a:xfrm>
              <a:off x="5791200" y="5418073"/>
              <a:ext cx="1301750" cy="76200"/>
            </a:xfrm>
            <a:custGeom>
              <a:rect l="l" t="t" r="r" b="b"/>
              <a:pathLst>
                <a:path w="1301750" h="76200">
                  <a:moveTo>
                    <a:pt x="76200" y="0"/>
                  </a:moveTo>
                  <a:lnTo>
                    <a:pt x="0" y="38100"/>
                  </a:lnTo>
                  <a:lnTo>
                    <a:pt x="76200" y="76200"/>
                  </a:lnTo>
                  <a:lnTo>
                    <a:pt x="76200" y="44450"/>
                  </a:lnTo>
                  <a:lnTo>
                    <a:pt x="59944" y="44450"/>
                  </a:lnTo>
                  <a:lnTo>
                    <a:pt x="57150" y="41656"/>
                  </a:lnTo>
                  <a:lnTo>
                    <a:pt x="57150" y="34543"/>
                  </a:lnTo>
                  <a:lnTo>
                    <a:pt x="59944" y="31750"/>
                  </a:lnTo>
                  <a:lnTo>
                    <a:pt x="76200" y="31734"/>
                  </a:lnTo>
                  <a:lnTo>
                    <a:pt x="76200" y="0"/>
                  </a:lnTo>
                  <a:close/>
                </a:path>
                <a:path w="1301750" h="76200">
                  <a:moveTo>
                    <a:pt x="76200" y="31734"/>
                  </a:moveTo>
                  <a:lnTo>
                    <a:pt x="63500" y="31750"/>
                  </a:lnTo>
                  <a:lnTo>
                    <a:pt x="59944" y="31750"/>
                  </a:lnTo>
                  <a:lnTo>
                    <a:pt x="57150" y="34543"/>
                  </a:lnTo>
                  <a:lnTo>
                    <a:pt x="57150" y="41656"/>
                  </a:lnTo>
                  <a:lnTo>
                    <a:pt x="59944" y="44450"/>
                  </a:lnTo>
                  <a:lnTo>
                    <a:pt x="76200" y="44429"/>
                  </a:lnTo>
                  <a:lnTo>
                    <a:pt x="76200" y="31734"/>
                  </a:lnTo>
                  <a:close/>
                </a:path>
                <a:path w="1301750" h="76200">
                  <a:moveTo>
                    <a:pt x="76200" y="44429"/>
                  </a:moveTo>
                  <a:lnTo>
                    <a:pt x="59944" y="44450"/>
                  </a:lnTo>
                  <a:lnTo>
                    <a:pt x="76200" y="44450"/>
                  </a:lnTo>
                  <a:close/>
                </a:path>
                <a:path w="1301750" h="76200">
                  <a:moveTo>
                    <a:pt x="1298955" y="30225"/>
                  </a:moveTo>
                  <a:lnTo>
                    <a:pt x="76200" y="31734"/>
                  </a:lnTo>
                  <a:lnTo>
                    <a:pt x="76200" y="44429"/>
                  </a:lnTo>
                  <a:lnTo>
                    <a:pt x="1298955" y="42925"/>
                  </a:lnTo>
                  <a:lnTo>
                    <a:pt x="1301750" y="40131"/>
                  </a:lnTo>
                  <a:lnTo>
                    <a:pt x="1301750" y="33019"/>
                  </a:lnTo>
                  <a:lnTo>
                    <a:pt x="1298955" y="30225"/>
                  </a:lnTo>
                  <a:close/>
                </a:path>
              </a:pathLst>
            </a:custGeom>
            <a:solidFill>
              <a:srgbClr val="000000"/>
            </a:solidFill>
          </p:spPr>
          <p:txBody>
            <a:bodyPr wrap="square" lIns="0" tIns="0" rIns="0" bIns="0" rtlCol="0"/>
            <a:lstStyle/>
            <a:p/>
          </p:txBody>
        </p:sp>
      </p:grpSp>
      <p:sp>
        <p:nvSpPr>
          <p:cNvPr id="26" name="object 26"/>
          <p:cNvSpPr txBox="1"/>
          <p:nvPr/>
        </p:nvSpPr>
        <p:spPr>
          <a:xfrm>
            <a:off x="6175628" y="5179567"/>
            <a:ext cx="434975" cy="269240"/>
          </a:xfrm>
          <a:prstGeom prst="rect">
            <a:avLst/>
          </a:prstGeom>
        </p:spPr>
        <p:txBody>
          <a:bodyPr vert="horz" wrap="square" lIns="0" tIns="12065" rIns="0" bIns="0" rtlCol="0">
            <a:spAutoFit/>
          </a:bodyPr>
          <a:lstStyle/>
          <a:p>
            <a:pPr marL="12700">
              <a:lnSpc>
                <a:spcPct val="100000"/>
              </a:lnSpc>
              <a:spcBef>
                <a:spcPts val="95"/>
              </a:spcBef>
            </a:pPr>
            <a:r>
              <a:rPr sz="1600" b="1" spc="-30">
                <a:latin typeface="宋体"/>
                <a:cs typeface="宋体"/>
              </a:rPr>
              <a:t>记账</a:t>
            </a:r>
            <a:endParaRPr sz="1600">
              <a:latin typeface="宋体"/>
              <a:cs typeface="宋体"/>
            </a:endParaRPr>
          </a:p>
        </p:txBody>
      </p:sp>
      <p:sp>
        <p:nvSpPr>
          <p:cNvPr id="27" name="object 27"/>
          <p:cNvSpPr/>
          <p:nvPr/>
        </p:nvSpPr>
        <p:spPr>
          <a:xfrm>
            <a:off x="2844800" y="5479922"/>
            <a:ext cx="1301750" cy="76200"/>
          </a:xfrm>
          <a:custGeom>
            <a:rect l="l" t="t" r="r" b="b"/>
            <a:pathLst>
              <a:path w="1301750" h="76200">
                <a:moveTo>
                  <a:pt x="76200" y="0"/>
                </a:moveTo>
                <a:lnTo>
                  <a:pt x="0" y="38226"/>
                </a:lnTo>
                <a:lnTo>
                  <a:pt x="76200" y="76199"/>
                </a:lnTo>
                <a:lnTo>
                  <a:pt x="76200" y="44449"/>
                </a:lnTo>
                <a:lnTo>
                  <a:pt x="59943" y="44449"/>
                </a:lnTo>
                <a:lnTo>
                  <a:pt x="57150" y="41655"/>
                </a:lnTo>
                <a:lnTo>
                  <a:pt x="57150" y="34670"/>
                </a:lnTo>
                <a:lnTo>
                  <a:pt x="59943" y="31749"/>
                </a:lnTo>
                <a:lnTo>
                  <a:pt x="76200" y="31734"/>
                </a:lnTo>
                <a:lnTo>
                  <a:pt x="76200" y="0"/>
                </a:lnTo>
                <a:close/>
              </a:path>
              <a:path w="1301750" h="76200">
                <a:moveTo>
                  <a:pt x="76200" y="31734"/>
                </a:moveTo>
                <a:lnTo>
                  <a:pt x="63500" y="31749"/>
                </a:lnTo>
                <a:lnTo>
                  <a:pt x="59943" y="31749"/>
                </a:lnTo>
                <a:lnTo>
                  <a:pt x="57150" y="34670"/>
                </a:lnTo>
                <a:lnTo>
                  <a:pt x="57150" y="41655"/>
                </a:lnTo>
                <a:lnTo>
                  <a:pt x="59943" y="44449"/>
                </a:lnTo>
                <a:lnTo>
                  <a:pt x="76200" y="44429"/>
                </a:lnTo>
                <a:lnTo>
                  <a:pt x="76200" y="31734"/>
                </a:lnTo>
                <a:close/>
              </a:path>
              <a:path w="1301750" h="76200">
                <a:moveTo>
                  <a:pt x="76200" y="44429"/>
                </a:moveTo>
                <a:lnTo>
                  <a:pt x="59943" y="44449"/>
                </a:lnTo>
                <a:lnTo>
                  <a:pt x="76200" y="44449"/>
                </a:lnTo>
                <a:close/>
              </a:path>
              <a:path w="1301750" h="76200">
                <a:moveTo>
                  <a:pt x="1298955" y="30225"/>
                </a:moveTo>
                <a:lnTo>
                  <a:pt x="76200" y="31734"/>
                </a:lnTo>
                <a:lnTo>
                  <a:pt x="76200" y="44429"/>
                </a:lnTo>
                <a:lnTo>
                  <a:pt x="1298955" y="42925"/>
                </a:lnTo>
                <a:lnTo>
                  <a:pt x="1301750" y="40131"/>
                </a:lnTo>
                <a:lnTo>
                  <a:pt x="1301750" y="33146"/>
                </a:lnTo>
                <a:lnTo>
                  <a:pt x="1298955" y="30225"/>
                </a:lnTo>
                <a:close/>
              </a:path>
            </a:pathLst>
          </a:custGeom>
          <a:solidFill>
            <a:srgbClr val="000000"/>
          </a:solidFill>
        </p:spPr>
        <p:txBody>
          <a:bodyPr wrap="square" lIns="0" tIns="0" rIns="0" bIns="0" rtlCol="0"/>
          <a:lstStyle/>
          <a:p/>
        </p:txBody>
      </p:sp>
      <p:sp>
        <p:nvSpPr>
          <p:cNvPr id="28" name="object 28"/>
          <p:cNvSpPr txBox="1"/>
          <p:nvPr/>
        </p:nvSpPr>
        <p:spPr>
          <a:xfrm>
            <a:off x="3067050" y="5187441"/>
            <a:ext cx="842644" cy="269240"/>
          </a:xfrm>
          <a:prstGeom prst="rect">
            <a:avLst/>
          </a:prstGeom>
        </p:spPr>
        <p:txBody>
          <a:bodyPr vert="horz" wrap="square" lIns="0" tIns="12065" rIns="0" bIns="0" rtlCol="0">
            <a:spAutoFit/>
          </a:bodyPr>
          <a:lstStyle/>
          <a:p>
            <a:pPr marL="12700">
              <a:lnSpc>
                <a:spcPct val="100000"/>
              </a:lnSpc>
              <a:spcBef>
                <a:spcPts val="95"/>
              </a:spcBef>
            </a:pPr>
            <a:r>
              <a:rPr sz="1600" b="1" spc="-20">
                <a:latin typeface="宋体"/>
                <a:cs typeface="宋体"/>
              </a:rPr>
              <a:t>成本计算</a:t>
            </a:r>
            <a:endParaRPr sz="1600">
              <a:latin typeface="宋体"/>
              <a:cs typeface="宋体"/>
            </a:endParaRPr>
          </a:p>
        </p:txBody>
      </p:sp>
      <p:grpSp>
        <p:nvGrpSpPr>
          <p:cNvPr id="29" name="object 29"/>
          <p:cNvGrpSpPr/>
          <p:nvPr/>
        </p:nvGrpSpPr>
        <p:grpSpPr>
          <a:xfrm>
            <a:off x="1093787" y="5294376"/>
            <a:ext cx="1613535" cy="577215"/>
            <a:chOff x="1093787" y="5294376"/>
            <a:chExt cx="1613535" cy="577215"/>
          </a:xfrm>
        </p:grpSpPr>
        <p:sp>
          <p:nvSpPr>
            <p:cNvPr id="30" name="object 30"/>
            <p:cNvSpPr/>
            <p:nvPr/>
          </p:nvSpPr>
          <p:spPr>
            <a:xfrm>
              <a:off x="1100137" y="5300726"/>
              <a:ext cx="1600835" cy="564515"/>
            </a:xfrm>
            <a:custGeom>
              <a:rect l="l" t="t" r="r" b="b"/>
              <a:pathLst>
                <a:path w="1600835" h="564514">
                  <a:moveTo>
                    <a:pt x="1377632" y="96139"/>
                  </a:moveTo>
                  <a:lnTo>
                    <a:pt x="0" y="96139"/>
                  </a:lnTo>
                  <a:lnTo>
                    <a:pt x="0" y="543687"/>
                  </a:lnTo>
                  <a:lnTo>
                    <a:pt x="66633" y="550199"/>
                  </a:lnTo>
                  <a:lnTo>
                    <a:pt x="128981" y="555347"/>
                  </a:lnTo>
                  <a:lnTo>
                    <a:pt x="187349" y="559212"/>
                  </a:lnTo>
                  <a:lnTo>
                    <a:pt x="242044" y="561873"/>
                  </a:lnTo>
                  <a:lnTo>
                    <a:pt x="293371" y="563411"/>
                  </a:lnTo>
                  <a:lnTo>
                    <a:pt x="341637" y="563906"/>
                  </a:lnTo>
                  <a:lnTo>
                    <a:pt x="387148" y="563438"/>
                  </a:lnTo>
                  <a:lnTo>
                    <a:pt x="430210" y="562087"/>
                  </a:lnTo>
                  <a:lnTo>
                    <a:pt x="471130" y="559934"/>
                  </a:lnTo>
                  <a:lnTo>
                    <a:pt x="510213" y="557059"/>
                  </a:lnTo>
                  <a:lnTo>
                    <a:pt x="584093" y="549463"/>
                  </a:lnTo>
                  <a:lnTo>
                    <a:pt x="654300" y="539942"/>
                  </a:lnTo>
                  <a:lnTo>
                    <a:pt x="867377" y="506243"/>
                  </a:lnTo>
                  <a:lnTo>
                    <a:pt x="906462" y="500720"/>
                  </a:lnTo>
                  <a:lnTo>
                    <a:pt x="947384" y="495438"/>
                  </a:lnTo>
                  <a:lnTo>
                    <a:pt x="990449" y="490477"/>
                  </a:lnTo>
                  <a:lnTo>
                    <a:pt x="1035964" y="485917"/>
                  </a:lnTo>
                  <a:lnTo>
                    <a:pt x="1084234" y="481838"/>
                  </a:lnTo>
                  <a:lnTo>
                    <a:pt x="1135566" y="478321"/>
                  </a:lnTo>
                  <a:lnTo>
                    <a:pt x="1190265" y="475446"/>
                  </a:lnTo>
                  <a:lnTo>
                    <a:pt x="1248639" y="473293"/>
                  </a:lnTo>
                  <a:lnTo>
                    <a:pt x="1310992" y="471942"/>
                  </a:lnTo>
                  <a:lnTo>
                    <a:pt x="1377632" y="471474"/>
                  </a:lnTo>
                  <a:lnTo>
                    <a:pt x="1377632" y="96139"/>
                  </a:lnTo>
                  <a:close/>
                </a:path>
                <a:path w="1600835" h="564514">
                  <a:moveTo>
                    <a:pt x="1481645" y="47371"/>
                  </a:moveTo>
                  <a:lnTo>
                    <a:pt x="113499" y="47371"/>
                  </a:lnTo>
                  <a:lnTo>
                    <a:pt x="113499" y="96139"/>
                  </a:lnTo>
                  <a:lnTo>
                    <a:pt x="1377632" y="96139"/>
                  </a:lnTo>
                  <a:lnTo>
                    <a:pt x="1377632" y="427774"/>
                  </a:lnTo>
                  <a:lnTo>
                    <a:pt x="1410160" y="426466"/>
                  </a:lnTo>
                  <a:lnTo>
                    <a:pt x="1443480" y="425566"/>
                  </a:lnTo>
                  <a:lnTo>
                    <a:pt x="1481645" y="425157"/>
                  </a:lnTo>
                  <a:lnTo>
                    <a:pt x="1481645" y="47371"/>
                  </a:lnTo>
                  <a:close/>
                </a:path>
                <a:path w="1600835" h="564514">
                  <a:moveTo>
                    <a:pt x="1600263" y="0"/>
                  </a:moveTo>
                  <a:lnTo>
                    <a:pt x="220154" y="0"/>
                  </a:lnTo>
                  <a:lnTo>
                    <a:pt x="220154" y="47371"/>
                  </a:lnTo>
                  <a:lnTo>
                    <a:pt x="1481645" y="47371"/>
                  </a:lnTo>
                  <a:lnTo>
                    <a:pt x="1481645" y="378460"/>
                  </a:lnTo>
                  <a:lnTo>
                    <a:pt x="1556708" y="376799"/>
                  </a:lnTo>
                  <a:lnTo>
                    <a:pt x="1600263" y="376491"/>
                  </a:lnTo>
                  <a:lnTo>
                    <a:pt x="1600263" y="0"/>
                  </a:lnTo>
                  <a:close/>
                </a:path>
              </a:pathLst>
            </a:custGeom>
            <a:solidFill>
              <a:srgbClr val="EB96A7"/>
            </a:solidFill>
          </p:spPr>
          <p:txBody>
            <a:bodyPr wrap="square" lIns="0" tIns="0" rIns="0" bIns="0" rtlCol="0"/>
            <a:lstStyle/>
            <a:p/>
          </p:txBody>
        </p:sp>
        <p:sp>
          <p:nvSpPr>
            <p:cNvPr id="31" name="object 31"/>
            <p:cNvSpPr/>
            <p:nvPr/>
          </p:nvSpPr>
          <p:spPr>
            <a:xfrm>
              <a:off x="1100137" y="5300726"/>
              <a:ext cx="1600835" cy="564515"/>
            </a:xfrm>
            <a:custGeom>
              <a:rect l="l" t="t" r="r" b="b"/>
              <a:pathLst>
                <a:path w="1600835" h="564514">
                  <a:moveTo>
                    <a:pt x="0" y="96139"/>
                  </a:moveTo>
                  <a:lnTo>
                    <a:pt x="1377632" y="96139"/>
                  </a:lnTo>
                  <a:lnTo>
                    <a:pt x="1377632" y="471474"/>
                  </a:lnTo>
                  <a:lnTo>
                    <a:pt x="1310992" y="471942"/>
                  </a:lnTo>
                  <a:lnTo>
                    <a:pt x="1248639" y="473293"/>
                  </a:lnTo>
                  <a:lnTo>
                    <a:pt x="1190265" y="475446"/>
                  </a:lnTo>
                  <a:lnTo>
                    <a:pt x="1135566" y="478321"/>
                  </a:lnTo>
                  <a:lnTo>
                    <a:pt x="1084234" y="481838"/>
                  </a:lnTo>
                  <a:lnTo>
                    <a:pt x="1035964" y="485917"/>
                  </a:lnTo>
                  <a:lnTo>
                    <a:pt x="990449" y="490477"/>
                  </a:lnTo>
                  <a:lnTo>
                    <a:pt x="947384" y="495438"/>
                  </a:lnTo>
                  <a:lnTo>
                    <a:pt x="906462" y="500720"/>
                  </a:lnTo>
                  <a:lnTo>
                    <a:pt x="867377" y="506243"/>
                  </a:lnTo>
                  <a:lnTo>
                    <a:pt x="793493" y="517690"/>
                  </a:lnTo>
                  <a:lnTo>
                    <a:pt x="723284" y="529137"/>
                  </a:lnTo>
                  <a:lnTo>
                    <a:pt x="688792" y="534660"/>
                  </a:lnTo>
                  <a:lnTo>
                    <a:pt x="619503" y="544903"/>
                  </a:lnTo>
                  <a:lnTo>
                    <a:pt x="547765" y="553542"/>
                  </a:lnTo>
                  <a:lnTo>
                    <a:pt x="471130" y="559934"/>
                  </a:lnTo>
                  <a:lnTo>
                    <a:pt x="430210" y="562087"/>
                  </a:lnTo>
                  <a:lnTo>
                    <a:pt x="387148" y="563438"/>
                  </a:lnTo>
                  <a:lnTo>
                    <a:pt x="341637" y="563906"/>
                  </a:lnTo>
                  <a:lnTo>
                    <a:pt x="293371" y="563411"/>
                  </a:lnTo>
                  <a:lnTo>
                    <a:pt x="242044" y="561873"/>
                  </a:lnTo>
                  <a:lnTo>
                    <a:pt x="187349" y="559212"/>
                  </a:lnTo>
                  <a:lnTo>
                    <a:pt x="128981" y="555347"/>
                  </a:lnTo>
                  <a:lnTo>
                    <a:pt x="66633" y="550199"/>
                  </a:lnTo>
                  <a:lnTo>
                    <a:pt x="0" y="543687"/>
                  </a:lnTo>
                  <a:lnTo>
                    <a:pt x="0" y="96139"/>
                  </a:lnTo>
                  <a:close/>
                </a:path>
                <a:path w="1600835" h="564514">
                  <a:moveTo>
                    <a:pt x="113499" y="96139"/>
                  </a:moveTo>
                  <a:lnTo>
                    <a:pt x="113499" y="47371"/>
                  </a:lnTo>
                  <a:lnTo>
                    <a:pt x="1481645" y="47371"/>
                  </a:lnTo>
                  <a:lnTo>
                    <a:pt x="1481645" y="425157"/>
                  </a:lnTo>
                  <a:lnTo>
                    <a:pt x="1443480" y="425566"/>
                  </a:lnTo>
                  <a:lnTo>
                    <a:pt x="1410160" y="426466"/>
                  </a:lnTo>
                  <a:lnTo>
                    <a:pt x="1386580" y="427365"/>
                  </a:lnTo>
                  <a:lnTo>
                    <a:pt x="1377632" y="427774"/>
                  </a:lnTo>
                </a:path>
                <a:path w="1600835" h="564514">
                  <a:moveTo>
                    <a:pt x="220154" y="47371"/>
                  </a:moveTo>
                  <a:lnTo>
                    <a:pt x="220154" y="0"/>
                  </a:lnTo>
                  <a:lnTo>
                    <a:pt x="1600263" y="0"/>
                  </a:lnTo>
                  <a:lnTo>
                    <a:pt x="1600263" y="376491"/>
                  </a:lnTo>
                  <a:lnTo>
                    <a:pt x="1556708" y="376799"/>
                  </a:lnTo>
                  <a:lnTo>
                    <a:pt x="1518713" y="377475"/>
                  </a:lnTo>
                  <a:lnTo>
                    <a:pt x="1491839" y="378152"/>
                  </a:lnTo>
                  <a:lnTo>
                    <a:pt x="1481645" y="378460"/>
                  </a:lnTo>
                </a:path>
              </a:pathLst>
            </a:custGeom>
            <a:ln w="12700">
              <a:solidFill>
                <a:srgbClr val="000000"/>
              </a:solidFill>
            </a:ln>
          </p:spPr>
          <p:txBody>
            <a:bodyPr wrap="square" lIns="0" tIns="0" rIns="0" bIns="0" rtlCol="0"/>
            <a:lstStyle/>
            <a:p/>
          </p:txBody>
        </p:sp>
      </p:grpSp>
      <p:sp>
        <p:nvSpPr>
          <p:cNvPr id="32" name="object 32"/>
          <p:cNvSpPr txBox="1"/>
          <p:nvPr/>
        </p:nvSpPr>
        <p:spPr>
          <a:xfrm>
            <a:off x="1106487" y="5452364"/>
            <a:ext cx="1360805" cy="330835"/>
          </a:xfrm>
          <a:prstGeom prst="rect">
            <a:avLst/>
          </a:prstGeom>
        </p:spPr>
        <p:txBody>
          <a:bodyPr vert="horz" wrap="square" lIns="0" tIns="12700" rIns="0" bIns="0" rtlCol="0">
            <a:spAutoFit/>
          </a:bodyPr>
          <a:lstStyle/>
          <a:p>
            <a:pPr marL="134620">
              <a:lnSpc>
                <a:spcPct val="100000"/>
              </a:lnSpc>
              <a:spcBef>
                <a:spcPts val="100"/>
              </a:spcBef>
            </a:pPr>
            <a:r>
              <a:rPr sz="2000" b="1" spc="-20">
                <a:latin typeface="宋体"/>
                <a:cs typeface="宋体"/>
              </a:rPr>
              <a:t>分析</a:t>
            </a:r>
            <a:r>
              <a:rPr sz="2000" b="1" spc="-10">
                <a:latin typeface="Arial"/>
                <a:cs typeface="Arial"/>
              </a:rPr>
              <a:t>/</a:t>
            </a:r>
            <a:r>
              <a:rPr sz="2000" b="1" spc="-35">
                <a:latin typeface="宋体"/>
                <a:cs typeface="宋体"/>
              </a:rPr>
              <a:t>报表</a:t>
            </a:r>
            <a:endParaRPr sz="2000">
              <a:latin typeface="宋体"/>
              <a:cs typeface="宋体"/>
            </a:endParaRPr>
          </a:p>
        </p:txBody>
      </p:sp>
      <p:sp>
        <p:nvSpPr>
          <p:cNvPr id="33" name="object 33"/>
          <p:cNvSpPr txBox="1"/>
          <p:nvPr/>
        </p:nvSpPr>
        <p:spPr>
          <a:xfrm>
            <a:off x="5656791" y="2254313"/>
            <a:ext cx="1711325" cy="379730"/>
          </a:xfrm>
          <a:prstGeom prst="rect">
            <a:avLst/>
          </a:prstGeom>
          <a:solidFill>
            <a:srgbClr val="A2B1C1"/>
          </a:solidFill>
          <a:ln w="12700">
            <a:solidFill>
              <a:srgbClr val="000000"/>
            </a:solidFill>
          </a:ln>
        </p:spPr>
        <p:txBody>
          <a:bodyPr vert="horz" wrap="square" lIns="0" tIns="48260" rIns="0" bIns="0" rtlCol="0">
            <a:spAutoFit/>
          </a:bodyPr>
          <a:lstStyle/>
          <a:p>
            <a:pPr marL="189230">
              <a:lnSpc>
                <a:spcPct val="100000"/>
              </a:lnSpc>
              <a:spcBef>
                <a:spcPts val="380"/>
              </a:spcBef>
            </a:pPr>
            <a:r>
              <a:rPr sz="1800" b="1" spc="-20">
                <a:latin typeface="宋体"/>
                <a:cs typeface="宋体"/>
              </a:rPr>
              <a:t>定义产品属性</a:t>
            </a:r>
            <a:endParaRPr sz="1800">
              <a:latin typeface="宋体"/>
              <a:cs typeface="宋体"/>
            </a:endParaRPr>
          </a:p>
        </p:txBody>
      </p:sp>
      <p:grpSp>
        <p:nvGrpSpPr>
          <p:cNvPr id="34" name="object 34"/>
          <p:cNvGrpSpPr/>
          <p:nvPr/>
        </p:nvGrpSpPr>
        <p:grpSpPr>
          <a:xfrm>
            <a:off x="5638800" y="3895725"/>
            <a:ext cx="1724025" cy="422275"/>
            <a:chOff x="5638800" y="3895725"/>
            <a:chExt cx="1724025" cy="422275"/>
          </a:xfrm>
        </p:grpSpPr>
        <p:sp>
          <p:nvSpPr>
            <p:cNvPr id="35" name="object 35"/>
            <p:cNvSpPr/>
            <p:nvPr/>
          </p:nvSpPr>
          <p:spPr>
            <a:xfrm>
              <a:off x="5645150" y="3902075"/>
              <a:ext cx="1711325" cy="409575"/>
            </a:xfrm>
            <a:custGeom>
              <a:rect l="l" t="t" r="r" b="b"/>
              <a:pathLst>
                <a:path w="1711325" h="409575">
                  <a:moveTo>
                    <a:pt x="1711325" y="0"/>
                  </a:moveTo>
                  <a:lnTo>
                    <a:pt x="0" y="0"/>
                  </a:lnTo>
                  <a:lnTo>
                    <a:pt x="0" y="409575"/>
                  </a:lnTo>
                  <a:lnTo>
                    <a:pt x="1711325" y="409575"/>
                  </a:lnTo>
                  <a:lnTo>
                    <a:pt x="1711325" y="0"/>
                  </a:lnTo>
                  <a:close/>
                </a:path>
              </a:pathLst>
            </a:custGeom>
            <a:solidFill>
              <a:srgbClr val="A2B1C1"/>
            </a:solidFill>
          </p:spPr>
          <p:txBody>
            <a:bodyPr wrap="square" lIns="0" tIns="0" rIns="0" bIns="0" rtlCol="0"/>
            <a:lstStyle/>
            <a:p/>
          </p:txBody>
        </p:sp>
        <p:sp>
          <p:nvSpPr>
            <p:cNvPr id="36" name="object 36"/>
            <p:cNvSpPr/>
            <p:nvPr/>
          </p:nvSpPr>
          <p:spPr>
            <a:xfrm>
              <a:off x="5645150" y="3902075"/>
              <a:ext cx="1711325" cy="409575"/>
            </a:xfrm>
            <a:custGeom>
              <a:rect l="l" t="t" r="r" b="b"/>
              <a:pathLst>
                <a:path w="1711325" h="409575">
                  <a:moveTo>
                    <a:pt x="0" y="409575"/>
                  </a:moveTo>
                  <a:lnTo>
                    <a:pt x="1711325" y="409575"/>
                  </a:lnTo>
                  <a:lnTo>
                    <a:pt x="1711325" y="0"/>
                  </a:lnTo>
                  <a:lnTo>
                    <a:pt x="0" y="0"/>
                  </a:lnTo>
                  <a:lnTo>
                    <a:pt x="0" y="409575"/>
                  </a:lnTo>
                  <a:close/>
                </a:path>
              </a:pathLst>
            </a:custGeom>
            <a:ln w="12700">
              <a:solidFill>
                <a:srgbClr val="000000"/>
              </a:solidFill>
            </a:ln>
          </p:spPr>
          <p:txBody>
            <a:bodyPr wrap="square" lIns="0" tIns="0" rIns="0" bIns="0" rtlCol="0"/>
            <a:lstStyle/>
            <a:p/>
          </p:txBody>
        </p:sp>
      </p:grpSp>
      <p:sp>
        <p:nvSpPr>
          <p:cNvPr id="37" name="object 37"/>
          <p:cNvSpPr txBox="1"/>
          <p:nvPr/>
        </p:nvSpPr>
        <p:spPr>
          <a:xfrm>
            <a:off x="5663141" y="3938142"/>
            <a:ext cx="1698625" cy="330835"/>
          </a:xfrm>
          <a:prstGeom prst="rect">
            <a:avLst/>
          </a:prstGeom>
        </p:spPr>
        <p:txBody>
          <a:bodyPr vert="horz" wrap="square" lIns="0" tIns="12700" rIns="0" bIns="0" rtlCol="0">
            <a:spAutoFit/>
          </a:bodyPr>
          <a:lstStyle/>
          <a:p>
            <a:pPr marL="326390">
              <a:lnSpc>
                <a:spcPct val="100000"/>
              </a:lnSpc>
              <a:spcBef>
                <a:spcPts val="100"/>
              </a:spcBef>
            </a:pPr>
            <a:r>
              <a:rPr sz="2000" b="1" spc="-30">
                <a:latin typeface="宋体"/>
                <a:cs typeface="宋体"/>
              </a:rPr>
              <a:t>定额管理</a:t>
            </a:r>
            <a:endParaRPr sz="2000">
              <a:latin typeface="宋体"/>
              <a:cs typeface="宋体"/>
            </a:endParaRPr>
          </a:p>
        </p:txBody>
      </p:sp>
      <p:sp>
        <p:nvSpPr>
          <p:cNvPr id="38" name="object 38"/>
          <p:cNvSpPr txBox="1"/>
          <p:nvPr/>
        </p:nvSpPr>
        <p:spPr>
          <a:xfrm>
            <a:off x="5656791" y="3032125"/>
            <a:ext cx="1711325" cy="530225"/>
          </a:xfrm>
          <a:prstGeom prst="rect">
            <a:avLst/>
          </a:prstGeom>
          <a:solidFill>
            <a:srgbClr val="A2B1C1"/>
          </a:solidFill>
          <a:ln w="12700">
            <a:solidFill>
              <a:srgbClr val="000000"/>
            </a:solidFill>
          </a:ln>
        </p:spPr>
        <p:txBody>
          <a:bodyPr vert="horz" wrap="square" lIns="0" tIns="57150" rIns="0" bIns="0" rtlCol="0">
            <a:spAutoFit/>
          </a:bodyPr>
          <a:lstStyle/>
          <a:p>
            <a:pPr marR="12700" algn="ctr">
              <a:lnSpc>
                <a:spcPts val="1650"/>
              </a:lnSpc>
              <a:spcBef>
                <a:spcPts val="450"/>
              </a:spcBef>
            </a:pPr>
            <a:r>
              <a:rPr sz="1400" b="1" spc="-30">
                <a:latin typeface="宋体"/>
                <a:cs typeface="宋体"/>
              </a:rPr>
              <a:t>定义费用明细与总</a:t>
            </a:r>
            <a:endParaRPr sz="1400">
              <a:latin typeface="宋体"/>
              <a:cs typeface="宋体"/>
            </a:endParaRPr>
          </a:p>
          <a:p>
            <a:pPr marR="13970" algn="ctr">
              <a:lnSpc>
                <a:spcPts val="1650"/>
              </a:lnSpc>
            </a:pPr>
            <a:r>
              <a:rPr sz="1400" b="1" spc="-20">
                <a:latin typeface="宋体"/>
                <a:cs typeface="宋体"/>
              </a:rPr>
              <a:t>账接口</a:t>
            </a:r>
            <a:endParaRPr sz="1400">
              <a:latin typeface="宋体"/>
              <a:cs typeface="宋体"/>
            </a:endParaRPr>
          </a:p>
        </p:txBody>
      </p:sp>
      <p:grpSp>
        <p:nvGrpSpPr>
          <p:cNvPr id="39" name="object 39"/>
          <p:cNvGrpSpPr/>
          <p:nvPr/>
        </p:nvGrpSpPr>
        <p:grpSpPr>
          <a:xfrm>
            <a:off x="5327650" y="2476500"/>
            <a:ext cx="2376805" cy="1614805"/>
            <a:chOff x="5327650" y="2476500"/>
            <a:chExt cx="2376805" cy="1614805"/>
          </a:xfrm>
        </p:grpSpPr>
        <p:sp>
          <p:nvSpPr>
            <p:cNvPr id="40" name="object 40"/>
            <p:cNvSpPr/>
            <p:nvPr/>
          </p:nvSpPr>
          <p:spPr>
            <a:xfrm>
              <a:off x="5334000" y="2482850"/>
              <a:ext cx="2364105" cy="1602105"/>
            </a:xfrm>
            <a:custGeom>
              <a:rect l="l" t="t" r="r" b="b"/>
              <a:pathLst>
                <a:path w="2364104" h="1602104">
                  <a:moveTo>
                    <a:pt x="2057400" y="1600200"/>
                  </a:moveTo>
                  <a:lnTo>
                    <a:pt x="2362200" y="1601851"/>
                  </a:lnTo>
                </a:path>
                <a:path w="2364104" h="1602104">
                  <a:moveTo>
                    <a:pt x="2057400" y="0"/>
                  </a:moveTo>
                  <a:lnTo>
                    <a:pt x="2362200" y="1650"/>
                  </a:lnTo>
                </a:path>
                <a:path w="2364104" h="1602104">
                  <a:moveTo>
                    <a:pt x="2362200" y="0"/>
                  </a:moveTo>
                  <a:lnTo>
                    <a:pt x="2363851" y="1600200"/>
                  </a:lnTo>
                </a:path>
                <a:path w="2364104" h="1602104">
                  <a:moveTo>
                    <a:pt x="0" y="0"/>
                  </a:moveTo>
                  <a:lnTo>
                    <a:pt x="304800" y="1650"/>
                  </a:lnTo>
                </a:path>
                <a:path w="2364104" h="1602104">
                  <a:moveTo>
                    <a:pt x="0" y="1600200"/>
                  </a:moveTo>
                  <a:lnTo>
                    <a:pt x="304800" y="1601851"/>
                  </a:lnTo>
                </a:path>
                <a:path w="2364104" h="1602104">
                  <a:moveTo>
                    <a:pt x="0" y="0"/>
                  </a:moveTo>
                  <a:lnTo>
                    <a:pt x="1650" y="1600200"/>
                  </a:lnTo>
                </a:path>
                <a:path w="2364104" h="1602104">
                  <a:moveTo>
                    <a:pt x="0" y="838200"/>
                  </a:moveTo>
                  <a:lnTo>
                    <a:pt x="304800" y="839851"/>
                  </a:lnTo>
                </a:path>
                <a:path w="2364104" h="1602104">
                  <a:moveTo>
                    <a:pt x="2057400" y="838200"/>
                  </a:moveTo>
                  <a:lnTo>
                    <a:pt x="2362200" y="839851"/>
                  </a:lnTo>
                </a:path>
              </a:pathLst>
            </a:custGeom>
            <a:ln w="12700">
              <a:solidFill>
                <a:srgbClr val="000000"/>
              </a:solidFill>
            </a:ln>
          </p:spPr>
          <p:txBody>
            <a:bodyPr wrap="square" lIns="0" tIns="0" rIns="0" bIns="0" rtlCol="0"/>
            <a:lstStyle/>
            <a:p/>
          </p:txBody>
        </p:sp>
        <p:sp>
          <p:nvSpPr>
            <p:cNvPr id="41" name="object 41"/>
            <p:cNvSpPr/>
            <p:nvPr/>
          </p:nvSpPr>
          <p:spPr>
            <a:xfrm>
              <a:off x="6478651" y="2636773"/>
              <a:ext cx="76200" cy="1297305"/>
            </a:xfrm>
            <a:custGeom>
              <a:rect l="l" t="t" r="r" b="b"/>
              <a:pathLst>
                <a:path w="76200" h="1297304">
                  <a:moveTo>
                    <a:pt x="76200" y="1220851"/>
                  </a:moveTo>
                  <a:lnTo>
                    <a:pt x="44437" y="1220851"/>
                  </a:lnTo>
                  <a:lnTo>
                    <a:pt x="44323" y="936625"/>
                  </a:lnTo>
                  <a:lnTo>
                    <a:pt x="31623" y="936625"/>
                  </a:lnTo>
                  <a:lnTo>
                    <a:pt x="31623" y="1220851"/>
                  </a:lnTo>
                  <a:lnTo>
                    <a:pt x="0" y="1220851"/>
                  </a:lnTo>
                  <a:lnTo>
                    <a:pt x="38100" y="1297051"/>
                  </a:lnTo>
                  <a:lnTo>
                    <a:pt x="69850" y="1233551"/>
                  </a:lnTo>
                  <a:lnTo>
                    <a:pt x="76200" y="1220851"/>
                  </a:lnTo>
                  <a:close/>
                </a:path>
                <a:path w="76200" h="1297304">
                  <a:moveTo>
                    <a:pt x="76200" y="284226"/>
                  </a:moveTo>
                  <a:lnTo>
                    <a:pt x="44437" y="284226"/>
                  </a:lnTo>
                  <a:lnTo>
                    <a:pt x="44323" y="0"/>
                  </a:lnTo>
                  <a:lnTo>
                    <a:pt x="31623" y="0"/>
                  </a:lnTo>
                  <a:lnTo>
                    <a:pt x="31623" y="284226"/>
                  </a:lnTo>
                  <a:lnTo>
                    <a:pt x="0" y="284226"/>
                  </a:lnTo>
                  <a:lnTo>
                    <a:pt x="38100" y="360426"/>
                  </a:lnTo>
                  <a:lnTo>
                    <a:pt x="69850" y="296926"/>
                  </a:lnTo>
                  <a:lnTo>
                    <a:pt x="76200" y="284226"/>
                  </a:lnTo>
                  <a:close/>
                </a:path>
              </a:pathLst>
            </a:custGeom>
            <a:solidFill>
              <a:srgbClr val="000000"/>
            </a:solidFill>
          </p:spPr>
          <p:txBody>
            <a:bodyPr wrap="square" lIns="0" tIns="0" rIns="0" bIns="0" rtlCol="0"/>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成本对象不能刷新出来？</a:t>
            </a:r>
            <a:endParaRPr sz="1800"/>
          </a:p>
        </p:txBody>
      </p:sp>
      <p:sp>
        <p:nvSpPr>
          <p:cNvPr id="3" name="object 3"/>
          <p:cNvSpPr txBox="1"/>
          <p:nvPr/>
        </p:nvSpPr>
        <p:spPr>
          <a:xfrm>
            <a:off x="757834" y="820267"/>
            <a:ext cx="7980045" cy="5275580"/>
          </a:xfrm>
          <a:prstGeom prst="rect">
            <a:avLst/>
          </a:prstGeom>
        </p:spPr>
        <p:txBody>
          <a:bodyPr vert="horz" wrap="square" lIns="0" tIns="55244" rIns="0" bIns="0" rtlCol="0">
            <a:spAutoFit/>
          </a:bodyPr>
          <a:lstStyle/>
          <a:p>
            <a:pPr marL="12700">
              <a:lnSpc>
                <a:spcPct val="100000"/>
              </a:lnSpc>
              <a:spcBef>
                <a:spcPts val="434"/>
              </a:spcBef>
            </a:pPr>
            <a:r>
              <a:rPr sz="1400" b="1" spc="-15">
                <a:solidFill>
                  <a:srgbClr val="003366"/>
                </a:solidFill>
                <a:latin typeface="华文中宋"/>
                <a:cs typeface="华文中宋"/>
              </a:rPr>
              <a:t>可能原因主要有以下几个方面</a:t>
            </a:r>
            <a:r>
              <a:rPr sz="1400" spc="-50">
                <a:solidFill>
                  <a:srgbClr val="003366"/>
                </a:solidFill>
                <a:latin typeface="华文中宋"/>
                <a:cs typeface="华文中宋"/>
              </a:rPr>
              <a:t>：</a:t>
            </a:r>
            <a:endParaRPr sz="1400">
              <a:latin typeface="华文中宋"/>
              <a:cs typeface="华文中宋"/>
            </a:endParaRPr>
          </a:p>
          <a:p>
            <a:pPr marL="316865" marR="5080" indent="-304165">
              <a:lnSpc>
                <a:spcPct val="100000"/>
              </a:lnSpc>
              <a:spcBef>
                <a:spcPts val="335"/>
              </a:spcBef>
              <a:buFont typeface="Times New Roman"/>
              <a:buAutoNum type="arabicPeriod"/>
              <a:tabLst>
                <a:tab pos="316865"/>
                <a:tab pos="317500"/>
              </a:tabLst>
            </a:pPr>
            <a:r>
              <a:rPr sz="1400" spc="-15">
                <a:solidFill>
                  <a:srgbClr val="003366"/>
                </a:solidFill>
                <a:latin typeface="华文中宋"/>
                <a:cs typeface="华文中宋"/>
              </a:rPr>
              <a:t>过滤条件选择问题：在定义产品属性中，默认进入的是基本成本对象，它主要组成部分由：成本中</a:t>
            </a:r>
            <a:r>
              <a:rPr sz="1400">
                <a:solidFill>
                  <a:srgbClr val="003366"/>
                </a:solidFill>
                <a:latin typeface="华文中宋"/>
                <a:cs typeface="华文中宋"/>
              </a:rPr>
              <a:t>心</a:t>
            </a:r>
            <a:r>
              <a:rPr sz="1400">
                <a:solidFill>
                  <a:srgbClr val="003366"/>
                </a:solidFill>
                <a:latin typeface="Times New Roman"/>
                <a:cs typeface="Times New Roman"/>
              </a:rPr>
              <a:t>+</a:t>
            </a:r>
            <a:r>
              <a:rPr sz="1400">
                <a:solidFill>
                  <a:srgbClr val="003366"/>
                </a:solidFill>
                <a:latin typeface="华文中宋"/>
                <a:cs typeface="华文中宋"/>
              </a:rPr>
              <a:t>产品编码</a:t>
            </a:r>
            <a:r>
              <a:rPr sz="1400">
                <a:solidFill>
                  <a:srgbClr val="003366"/>
                </a:solidFill>
                <a:latin typeface="Times New Roman"/>
                <a:cs typeface="Times New Roman"/>
              </a:rPr>
              <a:t>+</a:t>
            </a:r>
            <a:r>
              <a:rPr sz="1400" spc="-15">
                <a:solidFill>
                  <a:srgbClr val="003366"/>
                </a:solidFill>
                <a:latin typeface="华文中宋"/>
                <a:cs typeface="华文中宋"/>
              </a:rPr>
              <a:t>结构性自由项，而用户关注的是与数据录入相关的负担成本的实际成本对象或计划成本对象，需要在过滤条件“成本对象类型”中重新进行选择。</a:t>
            </a:r>
            <a:endParaRPr sz="1400">
              <a:latin typeface="华文中宋"/>
              <a:cs typeface="华文中宋"/>
            </a:endParaRPr>
          </a:p>
          <a:p>
            <a:pPr marL="316865" indent="-304165">
              <a:lnSpc>
                <a:spcPct val="100000"/>
              </a:lnSpc>
              <a:spcBef>
                <a:spcPts val="335"/>
              </a:spcBef>
              <a:buFont typeface="Times New Roman"/>
              <a:buAutoNum type="arabicPeriod"/>
              <a:tabLst>
                <a:tab pos="316865"/>
                <a:tab pos="317500"/>
              </a:tabLst>
            </a:pPr>
            <a:r>
              <a:rPr sz="1400" spc="-10">
                <a:solidFill>
                  <a:srgbClr val="003366"/>
                </a:solidFill>
                <a:latin typeface="华文中宋"/>
                <a:cs typeface="华文中宋"/>
              </a:rPr>
              <a:t>订单审核日期问题：</a:t>
            </a:r>
            <a:endParaRPr sz="1400">
              <a:latin typeface="华文中宋"/>
              <a:cs typeface="华文中宋"/>
            </a:endParaRPr>
          </a:p>
          <a:p>
            <a:pPr marL="682625" lvl="1" indent="-305435">
              <a:lnSpc>
                <a:spcPct val="100000"/>
              </a:lnSpc>
              <a:spcBef>
                <a:spcPts val="340"/>
              </a:spcBef>
              <a:buFont typeface="Arial"/>
              <a:buChar char="-"/>
              <a:tabLst>
                <a:tab pos="682625"/>
                <a:tab pos="683260"/>
              </a:tabLst>
            </a:pPr>
            <a:r>
              <a:rPr sz="1400" spc="-25">
                <a:solidFill>
                  <a:srgbClr val="003366"/>
                </a:solidFill>
                <a:latin typeface="华文中宋"/>
                <a:cs typeface="华文中宋"/>
              </a:rPr>
              <a:t>启用生产制造数据来源，生产订单保存但未审核。</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20">
                <a:solidFill>
                  <a:srgbClr val="003366"/>
                </a:solidFill>
                <a:latin typeface="华文中宋"/>
                <a:cs typeface="华文中宋"/>
              </a:rPr>
              <a:t>启用生产制造数据来源，生产订单已审核，但审核月份大于成本计算月份</a:t>
            </a:r>
            <a:endParaRPr sz="1400">
              <a:latin typeface="华文中宋"/>
              <a:cs typeface="华文中宋"/>
            </a:endParaRPr>
          </a:p>
          <a:p>
            <a:pPr marL="316865" indent="-304165">
              <a:lnSpc>
                <a:spcPct val="100000"/>
              </a:lnSpc>
              <a:spcBef>
                <a:spcPts val="335"/>
              </a:spcBef>
              <a:buFont typeface="Times New Roman"/>
              <a:buAutoNum type="arabicPeriod"/>
              <a:tabLst>
                <a:tab pos="316865"/>
                <a:tab pos="317500"/>
              </a:tabLst>
            </a:pPr>
            <a:r>
              <a:rPr sz="1400" spc="-10">
                <a:solidFill>
                  <a:srgbClr val="003366"/>
                </a:solidFill>
                <a:latin typeface="华文中宋"/>
                <a:cs typeface="华文中宋"/>
              </a:rPr>
              <a:t>订单关闭日期问题：</a:t>
            </a:r>
            <a:endParaRPr sz="1400">
              <a:latin typeface="华文中宋"/>
              <a:cs typeface="华文中宋"/>
            </a:endParaRPr>
          </a:p>
          <a:p>
            <a:pPr marL="682625" lvl="1" indent="-305435">
              <a:lnSpc>
                <a:spcPct val="100000"/>
              </a:lnSpc>
              <a:spcBef>
                <a:spcPts val="340"/>
              </a:spcBef>
              <a:buFont typeface="Arial"/>
              <a:buChar char="-"/>
              <a:tabLst>
                <a:tab pos="682625"/>
                <a:tab pos="683260"/>
              </a:tabLst>
            </a:pPr>
            <a:r>
              <a:rPr sz="1400" spc="-15">
                <a:solidFill>
                  <a:srgbClr val="003366"/>
                </a:solidFill>
                <a:latin typeface="华文中宋"/>
                <a:cs typeface="华文中宋"/>
              </a:rPr>
              <a:t>启用生产制造数据来源，生产订单关闭月份</a:t>
            </a:r>
            <a:r>
              <a:rPr sz="1400" spc="-15">
                <a:solidFill>
                  <a:srgbClr val="003366"/>
                </a:solidFill>
                <a:latin typeface="Times New Roman"/>
                <a:cs typeface="Times New Roman"/>
              </a:rPr>
              <a:t>&lt;</a:t>
            </a:r>
            <a:r>
              <a:rPr sz="1400" spc="-15">
                <a:solidFill>
                  <a:srgbClr val="003366"/>
                </a:solidFill>
                <a:latin typeface="华文中宋"/>
                <a:cs typeface="华文中宋"/>
              </a:rPr>
              <a:t>成本计算月份</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20">
                <a:solidFill>
                  <a:srgbClr val="003366"/>
                </a:solidFill>
                <a:latin typeface="华文中宋"/>
                <a:cs typeface="华文中宋"/>
              </a:rPr>
              <a:t>启用生产制造数据来源，生产订单关闭后虽打开，但未重新进行“刷新”</a:t>
            </a:r>
            <a:endParaRPr sz="1400">
              <a:latin typeface="华文中宋"/>
              <a:cs typeface="华文中宋"/>
            </a:endParaRPr>
          </a:p>
          <a:p>
            <a:pPr marL="316865" indent="-304165">
              <a:lnSpc>
                <a:spcPct val="100000"/>
              </a:lnSpc>
              <a:spcBef>
                <a:spcPts val="335"/>
              </a:spcBef>
              <a:buFont typeface="Times New Roman"/>
              <a:buAutoNum type="arabicPeriod"/>
              <a:tabLst>
                <a:tab pos="316865"/>
                <a:tab pos="317500"/>
              </a:tabLst>
            </a:pPr>
            <a:r>
              <a:rPr sz="1400" spc="-10">
                <a:solidFill>
                  <a:srgbClr val="003366"/>
                </a:solidFill>
                <a:latin typeface="华文中宋"/>
                <a:cs typeface="华文中宋"/>
              </a:rPr>
              <a:t>生产部门问题：</a:t>
            </a:r>
            <a:endParaRPr sz="1400">
              <a:latin typeface="华文中宋"/>
              <a:cs typeface="华文中宋"/>
            </a:endParaRPr>
          </a:p>
          <a:p>
            <a:pPr marL="682625" lvl="1" indent="-305435">
              <a:lnSpc>
                <a:spcPct val="100000"/>
              </a:lnSpc>
              <a:spcBef>
                <a:spcPts val="340"/>
              </a:spcBef>
              <a:buFont typeface="Arial"/>
              <a:buChar char="-"/>
              <a:tabLst>
                <a:tab pos="682625"/>
                <a:tab pos="683260"/>
              </a:tabLst>
            </a:pPr>
            <a:r>
              <a:rPr sz="1400" spc="-20">
                <a:solidFill>
                  <a:srgbClr val="003366"/>
                </a:solidFill>
                <a:latin typeface="华文中宋"/>
                <a:cs typeface="华文中宋"/>
              </a:rPr>
              <a:t>启用生产制造数据来源，生产订单上未录入生产部门</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20">
                <a:solidFill>
                  <a:srgbClr val="003366"/>
                </a:solidFill>
                <a:latin typeface="华文中宋"/>
                <a:cs typeface="华文中宋"/>
              </a:rPr>
              <a:t>启用生产制造数据来源，生产订单上所录入生产部门不在成本中心范围内</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20">
                <a:solidFill>
                  <a:srgbClr val="003366"/>
                </a:solidFill>
                <a:latin typeface="华文中宋"/>
                <a:cs typeface="华文中宋"/>
              </a:rPr>
              <a:t>核算工序产品成本，生产订单上工艺路线的工作中心所对应部门不在成本中心范围内</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10">
                <a:solidFill>
                  <a:srgbClr val="003366"/>
                </a:solidFill>
                <a:latin typeface="华文中宋"/>
                <a:cs typeface="华文中宋"/>
              </a:rPr>
              <a:t>未启用生产制造数据来源，</a:t>
            </a:r>
            <a:r>
              <a:rPr sz="1400" spc="-10">
                <a:solidFill>
                  <a:srgbClr val="003366"/>
                </a:solidFill>
                <a:latin typeface="Times New Roman"/>
                <a:cs typeface="Times New Roman"/>
              </a:rPr>
              <a:t>BOM</a:t>
            </a:r>
            <a:r>
              <a:rPr sz="1400" spc="-15">
                <a:solidFill>
                  <a:srgbClr val="003366"/>
                </a:solidFill>
                <a:latin typeface="华文中宋"/>
                <a:cs typeface="华文中宋"/>
              </a:rPr>
              <a:t>子件未录入领料部门</a:t>
            </a:r>
            <a:endParaRPr sz="1400">
              <a:latin typeface="华文中宋"/>
              <a:cs typeface="华文中宋"/>
            </a:endParaRPr>
          </a:p>
          <a:p>
            <a:pPr marL="682625" lvl="1" indent="-305435">
              <a:lnSpc>
                <a:spcPct val="100000"/>
              </a:lnSpc>
              <a:spcBef>
                <a:spcPts val="340"/>
              </a:spcBef>
              <a:buFont typeface="Arial"/>
              <a:buChar char="-"/>
              <a:tabLst>
                <a:tab pos="682625"/>
                <a:tab pos="683260"/>
              </a:tabLst>
            </a:pPr>
            <a:r>
              <a:rPr sz="1400" spc="-10">
                <a:solidFill>
                  <a:srgbClr val="003366"/>
                </a:solidFill>
                <a:latin typeface="华文中宋"/>
                <a:cs typeface="华文中宋"/>
              </a:rPr>
              <a:t>未启用生产制造数据来源，</a:t>
            </a:r>
            <a:r>
              <a:rPr sz="1400" spc="-10">
                <a:solidFill>
                  <a:srgbClr val="003366"/>
                </a:solidFill>
                <a:latin typeface="Times New Roman"/>
                <a:cs typeface="Times New Roman"/>
              </a:rPr>
              <a:t>BOM</a:t>
            </a:r>
            <a:r>
              <a:rPr sz="1400" spc="-20">
                <a:solidFill>
                  <a:srgbClr val="003366"/>
                </a:solidFill>
                <a:latin typeface="华文中宋"/>
                <a:cs typeface="华文中宋"/>
              </a:rPr>
              <a:t>子件所录入领料部门不在成本中心范围内</a:t>
            </a:r>
            <a:endParaRPr sz="1400">
              <a:latin typeface="华文中宋"/>
              <a:cs typeface="华文中宋"/>
            </a:endParaRPr>
          </a:p>
          <a:p>
            <a:pPr marL="316865" indent="-304165">
              <a:lnSpc>
                <a:spcPct val="100000"/>
              </a:lnSpc>
              <a:spcBef>
                <a:spcPts val="335"/>
              </a:spcBef>
              <a:buFont typeface="Times New Roman"/>
              <a:buAutoNum type="arabicPeriod"/>
              <a:tabLst>
                <a:tab pos="316865"/>
                <a:tab pos="317500"/>
              </a:tabLst>
            </a:pPr>
            <a:r>
              <a:rPr sz="1400" spc="-10">
                <a:solidFill>
                  <a:srgbClr val="003366"/>
                </a:solidFill>
                <a:latin typeface="华文中宋"/>
                <a:cs typeface="华文中宋"/>
              </a:rPr>
              <a:t>工序计划生成问题：</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20">
                <a:solidFill>
                  <a:srgbClr val="003366"/>
                </a:solidFill>
                <a:latin typeface="华文中宋"/>
                <a:cs typeface="华文中宋"/>
              </a:rPr>
              <a:t>核算工序产品成本，但未进行工序计划生成</a:t>
            </a:r>
            <a:endParaRPr sz="1400">
              <a:latin typeface="华文中宋"/>
              <a:cs typeface="华文中宋"/>
            </a:endParaRPr>
          </a:p>
          <a:p>
            <a:pPr marL="316865" indent="-304165">
              <a:lnSpc>
                <a:spcPct val="100000"/>
              </a:lnSpc>
              <a:spcBef>
                <a:spcPts val="340"/>
              </a:spcBef>
              <a:buFont typeface="Times New Roman"/>
              <a:buAutoNum type="arabicPeriod"/>
              <a:tabLst>
                <a:tab pos="316865"/>
                <a:tab pos="317500"/>
              </a:tabLst>
            </a:pPr>
            <a:r>
              <a:rPr sz="1400" spc="-10">
                <a:solidFill>
                  <a:srgbClr val="003366"/>
                </a:solidFill>
                <a:latin typeface="华文中宋"/>
                <a:cs typeface="华文中宋"/>
              </a:rPr>
              <a:t>成本对象停用问题：</a:t>
            </a:r>
            <a:endParaRPr sz="1400">
              <a:latin typeface="华文中宋"/>
              <a:cs typeface="华文中宋"/>
            </a:endParaRPr>
          </a:p>
          <a:p>
            <a:pPr marL="682625" lvl="1" indent="-305435">
              <a:lnSpc>
                <a:spcPct val="100000"/>
              </a:lnSpc>
              <a:spcBef>
                <a:spcPts val="335"/>
              </a:spcBef>
              <a:buFont typeface="Arial"/>
              <a:buChar char="-"/>
              <a:tabLst>
                <a:tab pos="682625"/>
                <a:tab pos="683260"/>
              </a:tabLst>
            </a:pPr>
            <a:r>
              <a:rPr sz="1400" spc="-15">
                <a:solidFill>
                  <a:srgbClr val="003366"/>
                </a:solidFill>
                <a:latin typeface="华文中宋"/>
                <a:cs typeface="华文中宋"/>
              </a:rPr>
              <a:t>定义产品属性刷新后， </a:t>
            </a:r>
            <a:r>
              <a:rPr sz="1400">
                <a:solidFill>
                  <a:srgbClr val="003366"/>
                </a:solidFill>
                <a:latin typeface="Times New Roman"/>
                <a:cs typeface="Times New Roman"/>
              </a:rPr>
              <a:t>871</a:t>
            </a:r>
            <a:r>
              <a:rPr sz="1400" spc="-20">
                <a:solidFill>
                  <a:srgbClr val="003366"/>
                </a:solidFill>
                <a:latin typeface="华文中宋"/>
                <a:cs typeface="华文中宋"/>
              </a:rPr>
              <a:t>版本默认仅显示未停用成本对象，欲想重新显示，必须进行“启用</a:t>
            </a:r>
            <a:endParaRPr sz="1400">
              <a:latin typeface="华文中宋"/>
              <a:cs typeface="华文中宋"/>
            </a:endParaRPr>
          </a:p>
          <a:p>
            <a:pPr marL="682625">
              <a:lnSpc>
                <a:spcPct val="100000"/>
              </a:lnSpc>
            </a:pPr>
            <a:r>
              <a:rPr sz="1400" spc="-20">
                <a:solidFill>
                  <a:srgbClr val="003366"/>
                </a:solidFill>
                <a:latin typeface="华文中宋"/>
                <a:cs typeface="华文中宋"/>
              </a:rPr>
              <a:t>操作。</a:t>
            </a:r>
            <a:endParaRPr sz="1400">
              <a:latin typeface="华文中宋"/>
              <a:cs typeface="华文中宋"/>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从存货不能正确取出材料数据？</a:t>
            </a:r>
            <a:endParaRPr sz="1800"/>
          </a:p>
        </p:txBody>
      </p:sp>
      <p:sp>
        <p:nvSpPr>
          <p:cNvPr id="3" name="object 3"/>
          <p:cNvSpPr txBox="1"/>
          <p:nvPr/>
        </p:nvSpPr>
        <p:spPr>
          <a:xfrm>
            <a:off x="757834" y="813561"/>
            <a:ext cx="7800340" cy="5293360"/>
          </a:xfrm>
          <a:prstGeom prst="rect">
            <a:avLst/>
          </a:prstGeom>
        </p:spPr>
        <p:txBody>
          <a:bodyPr vert="horz" wrap="square" lIns="0" tIns="12065" rIns="0" bIns="0" rtlCol="0">
            <a:spAutoFit/>
          </a:bodyPr>
          <a:lstStyle/>
          <a:p>
            <a:pPr marL="12700">
              <a:lnSpc>
                <a:spcPct val="100000"/>
              </a:lnSpc>
              <a:spcBef>
                <a:spcPts val="95"/>
              </a:spcBef>
            </a:pPr>
            <a:r>
              <a:rPr sz="1600" b="1" spc="-25">
                <a:solidFill>
                  <a:srgbClr val="003366"/>
                </a:solidFill>
                <a:latin typeface="华文中宋"/>
                <a:cs typeface="华文中宋"/>
              </a:rPr>
              <a:t>可能原因主要有以下几个方面</a:t>
            </a:r>
            <a:r>
              <a:rPr sz="1600" spc="-50">
                <a:solidFill>
                  <a:srgbClr val="003366"/>
                </a:solidFill>
                <a:latin typeface="华文中宋"/>
                <a:cs typeface="华文中宋"/>
              </a:rPr>
              <a:t>：</a:t>
            </a:r>
            <a:endParaRPr sz="1600">
              <a:latin typeface="华文中宋"/>
              <a:cs typeface="华文中宋"/>
            </a:endParaRPr>
          </a:p>
          <a:p>
            <a:pPr marL="316865" indent="-304165">
              <a:lnSpc>
                <a:spcPct val="100000"/>
              </a:lnSpc>
              <a:buFont typeface="Times New Roman"/>
              <a:buAutoNum type="arabicPeriod"/>
              <a:tabLst>
                <a:tab pos="316865"/>
                <a:tab pos="317500"/>
              </a:tabLst>
            </a:pPr>
            <a:r>
              <a:rPr sz="1600" spc="-30">
                <a:solidFill>
                  <a:srgbClr val="003366"/>
                </a:solidFill>
                <a:latin typeface="华文中宋"/>
                <a:cs typeface="华文中宋"/>
              </a:rPr>
              <a:t>成本对象问题</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在定义产品属性中未刷新出此条实际成本对象</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领料单被错误对应到其它生产订单或项目中</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领料单未参照生产订单或对应项目，被取到共用材料中</a:t>
            </a:r>
            <a:endParaRPr sz="1600">
              <a:latin typeface="华文中宋"/>
              <a:cs typeface="华文中宋"/>
            </a:endParaRPr>
          </a:p>
          <a:p>
            <a:pPr marL="316865" indent="-304165">
              <a:lnSpc>
                <a:spcPct val="100000"/>
              </a:lnSpc>
              <a:buFont typeface="Times New Roman"/>
              <a:buAutoNum type="arabicPeriod"/>
              <a:tabLst>
                <a:tab pos="316865"/>
                <a:tab pos="317500"/>
              </a:tabLst>
            </a:pPr>
            <a:r>
              <a:rPr sz="1600" spc="-30">
                <a:solidFill>
                  <a:srgbClr val="003366"/>
                </a:solidFill>
                <a:latin typeface="华文中宋"/>
                <a:cs typeface="华文中宋"/>
              </a:rPr>
              <a:t>出库类别问题</a:t>
            </a:r>
            <a:endParaRPr sz="1600">
              <a:latin typeface="华文中宋"/>
              <a:cs typeface="华文中宋"/>
            </a:endParaRPr>
          </a:p>
          <a:p>
            <a:pPr marL="682625" lvl="1" indent="-305435">
              <a:lnSpc>
                <a:spcPct val="100000"/>
              </a:lnSpc>
              <a:spcBef>
                <a:spcPts val="5"/>
              </a:spcBef>
              <a:buFont typeface="Arial"/>
              <a:buChar char="-"/>
              <a:tabLst>
                <a:tab pos="682625"/>
                <a:tab pos="683260"/>
              </a:tabLst>
            </a:pPr>
            <a:r>
              <a:rPr sz="1600" spc="-30">
                <a:solidFill>
                  <a:srgbClr val="003366"/>
                </a:solidFill>
                <a:latin typeface="华文中宋"/>
                <a:cs typeface="华文中宋"/>
              </a:rPr>
              <a:t>未输入出库类别</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输入出库类别，但出库类别不在成本管理选项中设置的出库类别范围之内</a:t>
            </a:r>
            <a:endParaRPr sz="1600">
              <a:latin typeface="华文中宋"/>
              <a:cs typeface="华文中宋"/>
            </a:endParaRPr>
          </a:p>
          <a:p>
            <a:pPr marL="682625" lvl="1" indent="-305435">
              <a:lnSpc>
                <a:spcPct val="100000"/>
              </a:lnSpc>
              <a:buFont typeface="Arial"/>
              <a:buChar char="-"/>
              <a:tabLst>
                <a:tab pos="682625"/>
                <a:tab pos="683260"/>
              </a:tabLst>
            </a:pPr>
            <a:r>
              <a:rPr sz="1600" spc="-25">
                <a:solidFill>
                  <a:srgbClr val="003366"/>
                </a:solidFill>
                <a:latin typeface="华文中宋"/>
                <a:cs typeface="华文中宋"/>
              </a:rPr>
              <a:t>输入出库类别正确，但把委外领料直接进入到共用材料中（材料成本重复）</a:t>
            </a:r>
            <a:r>
              <a:rPr sz="1600" spc="-50">
                <a:solidFill>
                  <a:srgbClr val="003366"/>
                </a:solidFill>
                <a:latin typeface="华文中宋"/>
                <a:cs typeface="华文中宋"/>
              </a:rPr>
              <a:t>。</a:t>
            </a:r>
            <a:endParaRPr sz="1600">
              <a:latin typeface="华文中宋"/>
              <a:cs typeface="华文中宋"/>
            </a:endParaRPr>
          </a:p>
          <a:p>
            <a:pPr marL="316865" indent="-304165">
              <a:lnSpc>
                <a:spcPct val="100000"/>
              </a:lnSpc>
              <a:buFont typeface="Times New Roman"/>
              <a:buAutoNum type="arabicPeriod"/>
              <a:tabLst>
                <a:tab pos="316865"/>
                <a:tab pos="317500"/>
              </a:tabLst>
            </a:pPr>
            <a:r>
              <a:rPr sz="1600" spc="-30">
                <a:solidFill>
                  <a:srgbClr val="003366"/>
                </a:solidFill>
                <a:latin typeface="华文中宋"/>
                <a:cs typeface="华文中宋"/>
              </a:rPr>
              <a:t>领料部门问题</a:t>
            </a:r>
            <a:endParaRPr sz="1600">
              <a:latin typeface="华文中宋"/>
              <a:cs typeface="华文中宋"/>
            </a:endParaRPr>
          </a:p>
          <a:p>
            <a:pPr marL="682625" lvl="1" indent="-305435">
              <a:lnSpc>
                <a:spcPct val="100000"/>
              </a:lnSpc>
              <a:buFont typeface="Arial"/>
              <a:buChar char="-"/>
              <a:tabLst>
                <a:tab pos="682625"/>
                <a:tab pos="683260"/>
              </a:tabLst>
            </a:pPr>
            <a:r>
              <a:rPr sz="1600" spc="-35">
                <a:solidFill>
                  <a:srgbClr val="003366"/>
                </a:solidFill>
                <a:latin typeface="华文中宋"/>
                <a:cs typeface="华文中宋"/>
              </a:rPr>
              <a:t>未输入领料部门</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输入领料部门，但领料部门不在成本中心范围之内</a:t>
            </a:r>
            <a:endParaRPr sz="1600">
              <a:latin typeface="华文中宋"/>
              <a:cs typeface="华文中宋"/>
            </a:endParaRPr>
          </a:p>
          <a:p>
            <a:pPr marL="682625" marR="5080" lvl="1" indent="-304800">
              <a:lnSpc>
                <a:spcPts val="1540"/>
              </a:lnSpc>
              <a:spcBef>
                <a:spcPts val="370"/>
              </a:spcBef>
              <a:buFont typeface="Arial"/>
              <a:buChar char="-"/>
              <a:tabLst>
                <a:tab pos="682625"/>
                <a:tab pos="683260"/>
              </a:tabLst>
            </a:pPr>
            <a:r>
              <a:rPr sz="1600" spc="-30">
                <a:solidFill>
                  <a:srgbClr val="003366"/>
                </a:solidFill>
                <a:latin typeface="华文中宋"/>
                <a:cs typeface="华文中宋"/>
              </a:rPr>
              <a:t>输入领料部门在成本中心范围之内，但领料部门与实际成本对象部门不一致，被取到共用材料中</a:t>
            </a:r>
            <a:endParaRPr sz="1600">
              <a:latin typeface="华文中宋"/>
              <a:cs typeface="华文中宋"/>
            </a:endParaRPr>
          </a:p>
          <a:p>
            <a:pPr marL="682625" lvl="1" indent="-305435">
              <a:lnSpc>
                <a:spcPts val="1730"/>
              </a:lnSpc>
              <a:spcBef>
                <a:spcPts val="5"/>
              </a:spcBef>
              <a:buFont typeface="Arial"/>
              <a:buChar char="-"/>
              <a:tabLst>
                <a:tab pos="682625"/>
                <a:tab pos="683260"/>
              </a:tabLst>
            </a:pPr>
            <a:r>
              <a:rPr sz="1600" spc="-30">
                <a:solidFill>
                  <a:srgbClr val="003366"/>
                </a:solidFill>
                <a:latin typeface="华文中宋"/>
                <a:cs typeface="华文中宋"/>
              </a:rPr>
              <a:t>参照生产订单领料，不同生产部门的生产订单合并领料，只有其中一个部门的材</a:t>
            </a:r>
            <a:endParaRPr sz="1600">
              <a:latin typeface="华文中宋"/>
              <a:cs typeface="华文中宋"/>
            </a:endParaRPr>
          </a:p>
          <a:p>
            <a:pPr marR="6297930" algn="r">
              <a:lnSpc>
                <a:spcPts val="1730"/>
              </a:lnSpc>
            </a:pPr>
            <a:r>
              <a:rPr sz="1600" spc="-35">
                <a:solidFill>
                  <a:srgbClr val="003366"/>
                </a:solidFill>
                <a:latin typeface="华文中宋"/>
                <a:cs typeface="华文中宋"/>
              </a:rPr>
              <a:t>料被取到</a:t>
            </a:r>
            <a:endParaRPr sz="1600">
              <a:latin typeface="华文中宋"/>
              <a:cs typeface="华文中宋"/>
            </a:endParaRPr>
          </a:p>
          <a:p>
            <a:pPr marL="304165" marR="6258560" indent="-304165" algn="r">
              <a:lnSpc>
                <a:spcPct val="100000"/>
              </a:lnSpc>
              <a:spcBef>
                <a:spcPts val="5"/>
              </a:spcBef>
              <a:buFont typeface="Times New Roman"/>
              <a:buAutoNum type="arabicPeriod" startAt="4"/>
              <a:tabLst>
                <a:tab pos="304165"/>
                <a:tab pos="304800"/>
              </a:tabLst>
            </a:pPr>
            <a:r>
              <a:rPr sz="1600" spc="-30">
                <a:solidFill>
                  <a:srgbClr val="003366"/>
                </a:solidFill>
                <a:latin typeface="华文中宋"/>
                <a:cs typeface="华文中宋"/>
              </a:rPr>
              <a:t>单据日期问题</a:t>
            </a:r>
            <a:endParaRPr sz="1600">
              <a:latin typeface="华文中宋"/>
              <a:cs typeface="华文中宋"/>
            </a:endParaRPr>
          </a:p>
          <a:p>
            <a:pPr marL="682625" lvl="1" indent="-305435">
              <a:lnSpc>
                <a:spcPct val="100000"/>
              </a:lnSpc>
              <a:buFont typeface="Arial"/>
              <a:buChar char="-"/>
              <a:tabLst>
                <a:tab pos="682625"/>
                <a:tab pos="683260"/>
              </a:tabLst>
            </a:pPr>
            <a:r>
              <a:rPr sz="1600" spc="-30">
                <a:solidFill>
                  <a:srgbClr val="003366"/>
                </a:solidFill>
                <a:latin typeface="华文中宋"/>
                <a:cs typeface="华文中宋"/>
              </a:rPr>
              <a:t>出库日期不在记账范围之内</a:t>
            </a:r>
            <a:endParaRPr sz="1600">
              <a:latin typeface="华文中宋"/>
              <a:cs typeface="华文中宋"/>
            </a:endParaRPr>
          </a:p>
          <a:p>
            <a:pPr marL="316865" indent="-304165">
              <a:lnSpc>
                <a:spcPct val="100000"/>
              </a:lnSpc>
              <a:buFont typeface="Times New Roman"/>
              <a:buAutoNum type="arabicPeriod" startAt="4"/>
              <a:tabLst>
                <a:tab pos="316865"/>
                <a:tab pos="317500"/>
              </a:tabLst>
            </a:pPr>
            <a:r>
              <a:rPr sz="1600" spc="-30">
                <a:solidFill>
                  <a:srgbClr val="003366"/>
                </a:solidFill>
                <a:latin typeface="华文中宋"/>
                <a:cs typeface="华文中宋"/>
              </a:rPr>
              <a:t>记账及期末处理</a:t>
            </a:r>
            <a:endParaRPr sz="1600">
              <a:latin typeface="华文中宋"/>
              <a:cs typeface="华文中宋"/>
            </a:endParaRPr>
          </a:p>
          <a:p>
            <a:pPr marL="682625" lvl="1" indent="-305435">
              <a:lnSpc>
                <a:spcPct val="100000"/>
              </a:lnSpc>
              <a:buFont typeface="Arial"/>
              <a:buChar char="-"/>
              <a:tabLst>
                <a:tab pos="682625"/>
                <a:tab pos="683260"/>
              </a:tabLst>
            </a:pPr>
            <a:r>
              <a:rPr sz="1600" spc="-25">
                <a:solidFill>
                  <a:srgbClr val="003366"/>
                </a:solidFill>
                <a:latin typeface="华文中宋"/>
                <a:cs typeface="华文中宋"/>
              </a:rPr>
              <a:t>非卷积时，未进行记账或期末处理</a:t>
            </a:r>
            <a:r>
              <a:rPr sz="1600" spc="-10">
                <a:solidFill>
                  <a:srgbClr val="003366"/>
                </a:solidFill>
                <a:latin typeface="华文中宋"/>
                <a:cs typeface="华文中宋"/>
              </a:rPr>
              <a:t>（</a:t>
            </a:r>
            <a:r>
              <a:rPr sz="1600" spc="-25">
                <a:solidFill>
                  <a:srgbClr val="003366"/>
                </a:solidFill>
                <a:latin typeface="华文中宋"/>
                <a:cs typeface="华文中宋"/>
              </a:rPr>
              <a:t>全月平均、计划价</a:t>
            </a:r>
            <a:r>
              <a:rPr sz="1600" spc="-50">
                <a:solidFill>
                  <a:srgbClr val="003366"/>
                </a:solidFill>
                <a:latin typeface="华文中宋"/>
                <a:cs typeface="华文中宋"/>
              </a:rPr>
              <a:t>）</a:t>
            </a:r>
            <a:endParaRPr sz="1600">
              <a:latin typeface="华文中宋"/>
              <a:cs typeface="华文中宋"/>
            </a:endParaRPr>
          </a:p>
          <a:p>
            <a:pPr marL="316865" indent="-304165">
              <a:lnSpc>
                <a:spcPct val="100000"/>
              </a:lnSpc>
              <a:buFont typeface="Times New Roman"/>
              <a:buAutoNum type="arabicPeriod" startAt="4"/>
              <a:tabLst>
                <a:tab pos="316865"/>
                <a:tab pos="317500"/>
              </a:tabLst>
            </a:pPr>
            <a:r>
              <a:rPr sz="1600" spc="-35">
                <a:solidFill>
                  <a:srgbClr val="003366"/>
                </a:solidFill>
                <a:latin typeface="华文中宋"/>
                <a:cs typeface="华文中宋"/>
              </a:rPr>
              <a:t>零或空单价问题</a:t>
            </a:r>
            <a:endParaRPr sz="1600">
              <a:latin typeface="华文中宋"/>
              <a:cs typeface="华文中宋"/>
            </a:endParaRPr>
          </a:p>
          <a:p>
            <a:pPr marL="682625" lvl="1" indent="-305435">
              <a:lnSpc>
                <a:spcPct val="100000"/>
              </a:lnSpc>
              <a:buFont typeface="Arial"/>
              <a:buChar char="-"/>
              <a:tabLst>
                <a:tab pos="682625"/>
                <a:tab pos="683260"/>
              </a:tabLst>
            </a:pPr>
            <a:r>
              <a:rPr sz="1600" spc="-25">
                <a:solidFill>
                  <a:srgbClr val="003366"/>
                </a:solidFill>
                <a:latin typeface="华文中宋"/>
                <a:cs typeface="华文中宋"/>
              </a:rPr>
              <a:t>符合前</a:t>
            </a:r>
            <a:r>
              <a:rPr sz="1600" spc="-10">
                <a:solidFill>
                  <a:srgbClr val="003366"/>
                </a:solidFill>
                <a:latin typeface="Times New Roman"/>
                <a:cs typeface="Times New Roman"/>
              </a:rPr>
              <a:t>4</a:t>
            </a:r>
            <a:r>
              <a:rPr sz="1600" spc="-30">
                <a:solidFill>
                  <a:srgbClr val="003366"/>
                </a:solidFill>
                <a:latin typeface="华文中宋"/>
                <a:cs typeface="华文中宋"/>
              </a:rPr>
              <a:t>个条件，但出库单据中仅有数量，金额为零或空。</a:t>
            </a:r>
            <a:endParaRPr sz="1600">
              <a:latin typeface="华文中宋"/>
              <a:cs typeface="华文中宋"/>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从库存不能正确取出入库数量？</a:t>
            </a:r>
            <a:endParaRPr sz="1800"/>
          </a:p>
        </p:txBody>
      </p:sp>
      <p:sp>
        <p:nvSpPr>
          <p:cNvPr id="3" name="object 3"/>
          <p:cNvSpPr txBox="1"/>
          <p:nvPr/>
        </p:nvSpPr>
        <p:spPr>
          <a:xfrm>
            <a:off x="757834" y="812952"/>
            <a:ext cx="7800340" cy="4903470"/>
          </a:xfrm>
          <a:prstGeom prst="rect">
            <a:avLst/>
          </a:prstGeom>
        </p:spPr>
        <p:txBody>
          <a:bodyPr vert="horz" wrap="square" lIns="0" tIns="61594" rIns="0" bIns="0" rtlCol="0">
            <a:spAutoFit/>
          </a:bodyPr>
          <a:lstStyle/>
          <a:p>
            <a:pPr marL="12700">
              <a:lnSpc>
                <a:spcPct val="100000"/>
              </a:lnSpc>
              <a:spcBef>
                <a:spcPts val="484"/>
              </a:spcBef>
            </a:pPr>
            <a:r>
              <a:rPr sz="1600" b="1" spc="-30">
                <a:solidFill>
                  <a:srgbClr val="003366"/>
                </a:solidFill>
                <a:latin typeface="华文中宋"/>
                <a:cs typeface="华文中宋"/>
              </a:rPr>
              <a:t>可能原因主要有以下几个方面：</a:t>
            </a:r>
            <a:endParaRPr sz="1600">
              <a:latin typeface="华文中宋"/>
              <a:cs typeface="华文中宋"/>
            </a:endParaRPr>
          </a:p>
          <a:p>
            <a:pPr marL="316865" indent="-304165">
              <a:lnSpc>
                <a:spcPct val="100000"/>
              </a:lnSpc>
              <a:spcBef>
                <a:spcPts val="380"/>
              </a:spcBef>
              <a:buFont typeface="Times New Roman"/>
              <a:buAutoNum type="arabicPeriod"/>
              <a:tabLst>
                <a:tab pos="316865"/>
                <a:tab pos="317500"/>
              </a:tabLst>
            </a:pPr>
            <a:r>
              <a:rPr sz="1600" spc="-30">
                <a:solidFill>
                  <a:srgbClr val="003366"/>
                </a:solidFill>
                <a:latin typeface="华文中宋"/>
                <a:cs typeface="华文中宋"/>
              </a:rPr>
              <a:t>成本对象问题</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0">
                <a:solidFill>
                  <a:srgbClr val="003366"/>
                </a:solidFill>
                <a:latin typeface="华文中宋"/>
                <a:cs typeface="华文中宋"/>
              </a:rPr>
              <a:t>在定义产品属性中未刷新出此条实际成本对象</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0">
                <a:solidFill>
                  <a:srgbClr val="003366"/>
                </a:solidFill>
                <a:latin typeface="华文中宋"/>
                <a:cs typeface="华文中宋"/>
              </a:rPr>
              <a:t>产成品入库单被错误对应到其它生产订单或项目中</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5">
                <a:solidFill>
                  <a:srgbClr val="003366"/>
                </a:solidFill>
                <a:latin typeface="华文中宋"/>
                <a:cs typeface="华文中宋"/>
              </a:rPr>
              <a:t>产成品入库单未参照生产订单或对应项目</a:t>
            </a:r>
            <a:endParaRPr sz="1600">
              <a:latin typeface="华文中宋"/>
              <a:cs typeface="华文中宋"/>
            </a:endParaRPr>
          </a:p>
          <a:p>
            <a:pPr marL="316865" indent="-304165">
              <a:lnSpc>
                <a:spcPct val="100000"/>
              </a:lnSpc>
              <a:spcBef>
                <a:spcPts val="385"/>
              </a:spcBef>
              <a:buFont typeface="Times New Roman"/>
              <a:buAutoNum type="arabicPeriod"/>
              <a:tabLst>
                <a:tab pos="316865"/>
                <a:tab pos="317500"/>
              </a:tabLst>
            </a:pPr>
            <a:r>
              <a:rPr sz="1600" spc="-30">
                <a:solidFill>
                  <a:srgbClr val="003366"/>
                </a:solidFill>
                <a:latin typeface="华文中宋"/>
                <a:cs typeface="华文中宋"/>
              </a:rPr>
              <a:t>入库类别问题</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0">
                <a:solidFill>
                  <a:srgbClr val="003366"/>
                </a:solidFill>
                <a:latin typeface="华文中宋"/>
                <a:cs typeface="华文中宋"/>
              </a:rPr>
              <a:t>未输入入库类别</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0">
                <a:solidFill>
                  <a:srgbClr val="003366"/>
                </a:solidFill>
                <a:latin typeface="华文中宋"/>
                <a:cs typeface="华文中宋"/>
              </a:rPr>
              <a:t>输入了入库类别，但入库类别不在成本管理选项中设置的入库类别范围之内</a:t>
            </a:r>
            <a:endParaRPr sz="1600">
              <a:latin typeface="华文中宋"/>
              <a:cs typeface="华文中宋"/>
            </a:endParaRPr>
          </a:p>
          <a:p>
            <a:pPr marL="316865" indent="-304165">
              <a:lnSpc>
                <a:spcPct val="100000"/>
              </a:lnSpc>
              <a:spcBef>
                <a:spcPts val="385"/>
              </a:spcBef>
              <a:buFont typeface="Times New Roman"/>
              <a:buAutoNum type="arabicPeriod"/>
              <a:tabLst>
                <a:tab pos="316865"/>
                <a:tab pos="317500"/>
              </a:tabLst>
            </a:pPr>
            <a:r>
              <a:rPr sz="1600" spc="-35">
                <a:solidFill>
                  <a:srgbClr val="003366"/>
                </a:solidFill>
                <a:latin typeface="华文中宋"/>
                <a:cs typeface="华文中宋"/>
              </a:rPr>
              <a:t>领料部门问题</a:t>
            </a:r>
            <a:endParaRPr sz="1600">
              <a:latin typeface="华文中宋"/>
              <a:cs typeface="华文中宋"/>
            </a:endParaRPr>
          </a:p>
          <a:p>
            <a:pPr marL="682625" lvl="1" indent="-305435">
              <a:lnSpc>
                <a:spcPct val="100000"/>
              </a:lnSpc>
              <a:spcBef>
                <a:spcPts val="385"/>
              </a:spcBef>
              <a:buFont typeface="Arial"/>
              <a:buChar char="-"/>
              <a:tabLst>
                <a:tab pos="682625"/>
                <a:tab pos="683260"/>
              </a:tabLst>
            </a:pPr>
            <a:r>
              <a:rPr sz="1600" spc="-30">
                <a:solidFill>
                  <a:srgbClr val="003366"/>
                </a:solidFill>
                <a:latin typeface="华文中宋"/>
                <a:cs typeface="华文中宋"/>
              </a:rPr>
              <a:t>未输入库部门</a:t>
            </a:r>
            <a:endParaRPr sz="1600">
              <a:latin typeface="华文中宋"/>
              <a:cs typeface="华文中宋"/>
            </a:endParaRPr>
          </a:p>
          <a:p>
            <a:pPr marL="682625" lvl="1" indent="-305435">
              <a:lnSpc>
                <a:spcPct val="100000"/>
              </a:lnSpc>
              <a:spcBef>
                <a:spcPts val="384"/>
              </a:spcBef>
              <a:buFont typeface="Arial"/>
              <a:buChar char="-"/>
              <a:tabLst>
                <a:tab pos="682625"/>
                <a:tab pos="683260"/>
              </a:tabLst>
            </a:pPr>
            <a:r>
              <a:rPr sz="1600" spc="-30">
                <a:solidFill>
                  <a:srgbClr val="003366"/>
                </a:solidFill>
                <a:latin typeface="华文中宋"/>
                <a:cs typeface="华文中宋"/>
              </a:rPr>
              <a:t>输入了入库部门，但入库部门不在成本中心范围之内</a:t>
            </a:r>
            <a:endParaRPr sz="1600">
              <a:latin typeface="华文中宋"/>
              <a:cs typeface="华文中宋"/>
            </a:endParaRPr>
          </a:p>
          <a:p>
            <a:pPr marL="682625" marR="5080" lvl="1" indent="-304800">
              <a:lnSpc>
                <a:spcPct val="100000"/>
              </a:lnSpc>
              <a:spcBef>
                <a:spcPts val="380"/>
              </a:spcBef>
              <a:buFont typeface="Arial"/>
              <a:buChar char="-"/>
              <a:tabLst>
                <a:tab pos="682625"/>
                <a:tab pos="683260"/>
              </a:tabLst>
            </a:pPr>
            <a:r>
              <a:rPr sz="1600" spc="-30">
                <a:solidFill>
                  <a:srgbClr val="003366"/>
                </a:solidFill>
                <a:latin typeface="华文中宋"/>
                <a:cs typeface="华文中宋"/>
              </a:rPr>
              <a:t>输入的入库部门在成本中心范围之内，但入库部门与实际成本对象部门不一致，不能取出入库数量。</a:t>
            </a:r>
            <a:endParaRPr sz="1600">
              <a:latin typeface="华文中宋"/>
              <a:cs typeface="华文中宋"/>
            </a:endParaRPr>
          </a:p>
          <a:p>
            <a:pPr marL="682625" marR="5080" lvl="1" indent="-304800">
              <a:lnSpc>
                <a:spcPct val="100000"/>
              </a:lnSpc>
              <a:spcBef>
                <a:spcPts val="390"/>
              </a:spcBef>
              <a:buFont typeface="Arial"/>
              <a:buChar char="-"/>
              <a:tabLst>
                <a:tab pos="682625"/>
                <a:tab pos="683260"/>
              </a:tabLst>
            </a:pPr>
            <a:r>
              <a:rPr sz="1600" spc="-30">
                <a:solidFill>
                  <a:srgbClr val="003366"/>
                </a:solidFill>
                <a:latin typeface="华文中宋"/>
                <a:cs typeface="华文中宋"/>
              </a:rPr>
              <a:t>参照生产订单入库，不同生产部门的生产订单合并入库，只有其中一个部门的入库数量被取到</a:t>
            </a:r>
            <a:endParaRPr sz="1600">
              <a:latin typeface="华文中宋"/>
              <a:cs typeface="华文中宋"/>
            </a:endParaRPr>
          </a:p>
          <a:p>
            <a:pPr marL="682625" lvl="1" indent="-305435">
              <a:lnSpc>
                <a:spcPct val="100000"/>
              </a:lnSpc>
              <a:spcBef>
                <a:spcPts val="384"/>
              </a:spcBef>
              <a:buFont typeface="Arial"/>
              <a:buChar char="-"/>
              <a:tabLst>
                <a:tab pos="682625"/>
                <a:tab pos="683260"/>
              </a:tabLst>
            </a:pPr>
            <a:r>
              <a:rPr sz="1600" spc="-30">
                <a:solidFill>
                  <a:srgbClr val="003366"/>
                </a:solidFill>
                <a:latin typeface="华文中宋"/>
                <a:cs typeface="华文中宋"/>
              </a:rPr>
              <a:t>核算到工序，非专用材料未在表体手动输入工作中心</a:t>
            </a:r>
            <a:endParaRPr sz="1600">
              <a:latin typeface="华文中宋"/>
              <a:cs typeface="华文中宋"/>
            </a:endParaRPr>
          </a:p>
          <a:p>
            <a:pPr marL="682625" lvl="1" indent="-305435">
              <a:lnSpc>
                <a:spcPct val="100000"/>
              </a:lnSpc>
              <a:spcBef>
                <a:spcPts val="380"/>
              </a:spcBef>
              <a:buFont typeface="Arial"/>
              <a:buChar char="-"/>
              <a:tabLst>
                <a:tab pos="682625"/>
                <a:tab pos="683260"/>
              </a:tabLst>
            </a:pPr>
            <a:r>
              <a:rPr sz="1600" spc="-30">
                <a:solidFill>
                  <a:srgbClr val="003366"/>
                </a:solidFill>
                <a:latin typeface="华文中宋"/>
                <a:cs typeface="华文中宋"/>
              </a:rPr>
              <a:t>核算到工序，表体手动输入的工作中心所对应的部门不在成本中心范围之内</a:t>
            </a:r>
            <a:endParaRPr sz="1600">
              <a:latin typeface="华文中宋"/>
              <a:cs typeface="华文中宋"/>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在产品推算数量或在线盘点数量不正确？</a:t>
            </a:r>
            <a:endParaRPr sz="1800"/>
          </a:p>
        </p:txBody>
      </p:sp>
      <p:sp>
        <p:nvSpPr>
          <p:cNvPr id="3" name="object 3"/>
          <p:cNvSpPr txBox="1"/>
          <p:nvPr/>
        </p:nvSpPr>
        <p:spPr>
          <a:xfrm>
            <a:off x="923036" y="957478"/>
            <a:ext cx="6381115" cy="2562225"/>
          </a:xfrm>
          <a:prstGeom prst="rect">
            <a:avLst/>
          </a:prstGeom>
        </p:spPr>
        <p:txBody>
          <a:bodyPr vert="horz" wrap="square" lIns="0" tIns="61594" rIns="0" bIns="0" rtlCol="0">
            <a:spAutoFit/>
          </a:bodyPr>
          <a:lstStyle/>
          <a:p>
            <a:pPr marL="198120" indent="-186055">
              <a:lnSpc>
                <a:spcPct val="100000"/>
              </a:lnSpc>
              <a:spcBef>
                <a:spcPts val="484"/>
              </a:spcBef>
              <a:buFont typeface="Wingdings"/>
              <a:buChar char=""/>
              <a:tabLst>
                <a:tab pos="198755"/>
              </a:tabLst>
            </a:pPr>
            <a:r>
              <a:rPr sz="1600" spc="-30">
                <a:solidFill>
                  <a:srgbClr val="003366"/>
                </a:solidFill>
                <a:latin typeface="华文中宋"/>
                <a:cs typeface="华文中宋"/>
              </a:rPr>
              <a:t>累计投产数量不正确：</a:t>
            </a:r>
            <a:endParaRPr sz="1600">
              <a:latin typeface="华文中宋"/>
              <a:cs typeface="华文中宋"/>
            </a:endParaRPr>
          </a:p>
          <a:p>
            <a:pPr marL="548640" lvl="1" indent="-171450">
              <a:lnSpc>
                <a:spcPct val="100000"/>
              </a:lnSpc>
              <a:spcBef>
                <a:spcPts val="380"/>
              </a:spcBef>
              <a:buFont typeface="Arial"/>
              <a:buChar char="-"/>
              <a:tabLst>
                <a:tab pos="549275"/>
              </a:tabLst>
            </a:pPr>
            <a:r>
              <a:rPr sz="1600" spc="-25">
                <a:solidFill>
                  <a:srgbClr val="003366"/>
                </a:solidFill>
                <a:latin typeface="华文中宋"/>
                <a:cs typeface="华文中宋"/>
              </a:rPr>
              <a:t>未核算到工序时，累计投产数量</a:t>
            </a:r>
            <a:r>
              <a:rPr sz="1600" spc="-20">
                <a:solidFill>
                  <a:srgbClr val="003366"/>
                </a:solidFill>
                <a:latin typeface="Times New Roman"/>
                <a:cs typeface="Times New Roman"/>
              </a:rPr>
              <a:t>=MRP</a:t>
            </a:r>
            <a:r>
              <a:rPr sz="1600" spc="-30">
                <a:solidFill>
                  <a:srgbClr val="003366"/>
                </a:solidFill>
                <a:latin typeface="华文中宋"/>
                <a:cs typeface="华文中宋"/>
              </a:rPr>
              <a:t>净算量，非生产订单数量。</a:t>
            </a:r>
            <a:endParaRPr sz="1600">
              <a:latin typeface="华文中宋"/>
              <a:cs typeface="华文中宋"/>
            </a:endParaRPr>
          </a:p>
          <a:p>
            <a:pPr marL="548640" marR="40640" lvl="1" indent="-170815">
              <a:lnSpc>
                <a:spcPct val="100000"/>
              </a:lnSpc>
              <a:spcBef>
                <a:spcPts val="385"/>
              </a:spcBef>
              <a:buFont typeface="Arial"/>
              <a:buChar char="-"/>
              <a:tabLst>
                <a:tab pos="549275"/>
              </a:tabLst>
            </a:pPr>
            <a:r>
              <a:rPr sz="1600" spc="-10">
                <a:solidFill>
                  <a:srgbClr val="003366"/>
                </a:solidFill>
                <a:latin typeface="Times New Roman"/>
                <a:cs typeface="Times New Roman"/>
              </a:rPr>
              <a:t>871</a:t>
            </a:r>
            <a:r>
              <a:rPr sz="1600" spc="-30">
                <a:solidFill>
                  <a:srgbClr val="003366"/>
                </a:solidFill>
                <a:latin typeface="华文中宋"/>
                <a:cs typeface="华文中宋"/>
              </a:rPr>
              <a:t>版核算到工序时，首道工序与非首道工序有不同的取数逻辑，需要对应规则核对。</a:t>
            </a:r>
            <a:endParaRPr sz="1600">
              <a:latin typeface="华文中宋"/>
              <a:cs typeface="华文中宋"/>
            </a:endParaRPr>
          </a:p>
          <a:p>
            <a:pPr lvl="1">
              <a:lnSpc>
                <a:spcPct val="100000"/>
              </a:lnSpc>
              <a:spcBef>
                <a:spcPts val="70"/>
              </a:spcBef>
              <a:buClr>
                <a:srgbClr val="003366"/>
              </a:buClr>
              <a:buFont typeface="Arial"/>
              <a:buChar char="-"/>
            </a:pPr>
            <a:endParaRPr sz="1650">
              <a:latin typeface="华文中宋"/>
              <a:cs typeface="华文中宋"/>
            </a:endParaRPr>
          </a:p>
          <a:p>
            <a:pPr marL="198120" marR="106680" indent="-186055">
              <a:lnSpc>
                <a:spcPct val="100000"/>
              </a:lnSpc>
              <a:spcBef>
                <a:spcPts val="5"/>
              </a:spcBef>
              <a:buFont typeface="Wingdings"/>
              <a:buChar char=""/>
              <a:tabLst>
                <a:tab pos="198755"/>
              </a:tabLst>
            </a:pPr>
            <a:r>
              <a:rPr sz="1600" spc="-25">
                <a:solidFill>
                  <a:srgbClr val="003366"/>
                </a:solidFill>
                <a:latin typeface="华文中宋"/>
                <a:cs typeface="华文中宋"/>
              </a:rPr>
              <a:t>推算与盘点规则不同：在产推算数量</a:t>
            </a:r>
            <a:r>
              <a:rPr sz="1600">
                <a:solidFill>
                  <a:srgbClr val="003366"/>
                </a:solidFill>
                <a:latin typeface="Times New Roman"/>
                <a:cs typeface="Times New Roman"/>
              </a:rPr>
              <a:t>=</a:t>
            </a:r>
            <a:r>
              <a:rPr sz="1600" spc="-25">
                <a:solidFill>
                  <a:srgbClr val="003366"/>
                </a:solidFill>
                <a:latin typeface="华文中宋"/>
                <a:cs typeface="华文中宋"/>
              </a:rPr>
              <a:t>累计投产数量</a:t>
            </a:r>
            <a:r>
              <a:rPr sz="1600" spc="-20">
                <a:solidFill>
                  <a:srgbClr val="003366"/>
                </a:solidFill>
                <a:latin typeface="Times New Roman"/>
                <a:cs typeface="Times New Roman"/>
              </a:rPr>
              <a:t>-</a:t>
            </a:r>
            <a:r>
              <a:rPr sz="1600" spc="-30">
                <a:solidFill>
                  <a:srgbClr val="003366"/>
                </a:solidFill>
                <a:latin typeface="华文中宋"/>
                <a:cs typeface="华文中宋"/>
              </a:rPr>
              <a:t>累计完工数量，正式到“在线盘点数量”中确认时，系统考虑两种情况：</a:t>
            </a:r>
            <a:endParaRPr sz="1600">
              <a:latin typeface="华文中宋"/>
              <a:cs typeface="华文中宋"/>
            </a:endParaRPr>
          </a:p>
          <a:p>
            <a:pPr marL="548640" lvl="1" indent="-171450">
              <a:lnSpc>
                <a:spcPct val="100000"/>
              </a:lnSpc>
              <a:spcBef>
                <a:spcPts val="380"/>
              </a:spcBef>
              <a:buFont typeface="Arial"/>
              <a:buChar char="-"/>
              <a:tabLst>
                <a:tab pos="549275"/>
              </a:tabLst>
            </a:pPr>
            <a:r>
              <a:rPr sz="1600" spc="-25">
                <a:solidFill>
                  <a:srgbClr val="003366"/>
                </a:solidFill>
                <a:latin typeface="华文中宋"/>
                <a:cs typeface="华文中宋"/>
              </a:rPr>
              <a:t>取数之前，本月生产订单关闭，“拷贝”时按</a:t>
            </a:r>
            <a:r>
              <a:rPr sz="1600" spc="-10">
                <a:solidFill>
                  <a:srgbClr val="003366"/>
                </a:solidFill>
                <a:latin typeface="Times New Roman"/>
                <a:cs typeface="Times New Roman"/>
              </a:rPr>
              <a:t>0</a:t>
            </a:r>
            <a:r>
              <a:rPr sz="1600" spc="-30">
                <a:solidFill>
                  <a:srgbClr val="003366"/>
                </a:solidFill>
                <a:latin typeface="华文中宋"/>
                <a:cs typeface="华文中宋"/>
              </a:rPr>
              <a:t>值处理。</a:t>
            </a:r>
            <a:endParaRPr sz="1600">
              <a:latin typeface="华文中宋"/>
              <a:cs typeface="华文中宋"/>
            </a:endParaRPr>
          </a:p>
          <a:p>
            <a:pPr marL="548640" lvl="1" indent="-171450">
              <a:lnSpc>
                <a:spcPct val="100000"/>
              </a:lnSpc>
              <a:spcBef>
                <a:spcPts val="390"/>
              </a:spcBef>
              <a:buFont typeface="Arial"/>
              <a:buChar char="-"/>
              <a:tabLst>
                <a:tab pos="549275"/>
              </a:tabLst>
            </a:pPr>
            <a:r>
              <a:rPr sz="1600" spc="-30">
                <a:solidFill>
                  <a:srgbClr val="003366"/>
                </a:solidFill>
                <a:latin typeface="华文中宋"/>
                <a:cs typeface="华文中宋"/>
              </a:rPr>
              <a:t>生产订单未关闭，但推算数量为负值， “拷贝”时按</a:t>
            </a:r>
            <a:r>
              <a:rPr sz="1600" spc="-10">
                <a:solidFill>
                  <a:srgbClr val="003366"/>
                </a:solidFill>
                <a:latin typeface="Times New Roman"/>
                <a:cs typeface="Times New Roman"/>
              </a:rPr>
              <a:t>0</a:t>
            </a:r>
            <a:r>
              <a:rPr sz="1600" spc="-35">
                <a:solidFill>
                  <a:srgbClr val="003366"/>
                </a:solidFill>
                <a:latin typeface="华文中宋"/>
                <a:cs typeface="华文中宋"/>
              </a:rPr>
              <a:t>值处理。</a:t>
            </a:r>
            <a:endParaRPr sz="1600">
              <a:latin typeface="华文中宋"/>
              <a:cs typeface="华文中宋"/>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卷积运算是否还需要进行底层材料记账？</a:t>
            </a:r>
            <a:endParaRPr sz="1800"/>
          </a:p>
        </p:txBody>
      </p:sp>
      <p:sp>
        <p:nvSpPr>
          <p:cNvPr id="3" name="object 3"/>
          <p:cNvSpPr txBox="1"/>
          <p:nvPr/>
        </p:nvSpPr>
        <p:spPr>
          <a:xfrm>
            <a:off x="757834" y="862329"/>
            <a:ext cx="7441565" cy="2756535"/>
          </a:xfrm>
          <a:prstGeom prst="rect">
            <a:avLst/>
          </a:prstGeom>
        </p:spPr>
        <p:txBody>
          <a:bodyPr vert="horz" wrap="square" lIns="0" tIns="12065" rIns="0" bIns="0" rtlCol="0">
            <a:spAutoFit/>
          </a:bodyPr>
          <a:lstStyle/>
          <a:p>
            <a:pPr marL="198120" marR="5080" indent="-186055" algn="just">
              <a:lnSpc>
                <a:spcPct val="100000"/>
              </a:lnSpc>
              <a:spcBef>
                <a:spcPts val="95"/>
              </a:spcBef>
              <a:buFont typeface="Wingdings"/>
              <a:buChar char=""/>
              <a:tabLst>
                <a:tab pos="198755"/>
              </a:tabLst>
            </a:pPr>
            <a:r>
              <a:rPr sz="1600" spc="-25">
                <a:solidFill>
                  <a:srgbClr val="003366"/>
                </a:solidFill>
                <a:latin typeface="华文中宋"/>
                <a:cs typeface="华文中宋"/>
              </a:rPr>
              <a:t>卷积计算时，默认对所有层次产品</a:t>
            </a:r>
            <a:r>
              <a:rPr sz="1600" spc="-10">
                <a:solidFill>
                  <a:srgbClr val="003366"/>
                </a:solidFill>
                <a:latin typeface="华文中宋"/>
                <a:cs typeface="华文中宋"/>
              </a:rPr>
              <a:t>（</a:t>
            </a:r>
            <a:r>
              <a:rPr sz="1600" spc="-25">
                <a:solidFill>
                  <a:srgbClr val="003366"/>
                </a:solidFill>
                <a:latin typeface="华文中宋"/>
                <a:cs typeface="华文中宋"/>
              </a:rPr>
              <a:t>包括</a:t>
            </a:r>
            <a:r>
              <a:rPr sz="1600" spc="-10">
                <a:solidFill>
                  <a:srgbClr val="003366"/>
                </a:solidFill>
                <a:latin typeface="华文中宋"/>
                <a:cs typeface="华文中宋"/>
              </a:rPr>
              <a:t>0</a:t>
            </a:r>
            <a:r>
              <a:rPr sz="1600" spc="-20">
                <a:solidFill>
                  <a:srgbClr val="003366"/>
                </a:solidFill>
                <a:latin typeface="华文中宋"/>
                <a:cs typeface="华文中宋"/>
              </a:rPr>
              <a:t>阶材料</a:t>
            </a:r>
            <a:r>
              <a:rPr sz="1600" spc="-25">
                <a:solidFill>
                  <a:srgbClr val="003366"/>
                </a:solidFill>
                <a:latin typeface="华文中宋"/>
                <a:cs typeface="华文中宋"/>
              </a:rPr>
              <a:t>）</a:t>
            </a:r>
            <a:r>
              <a:rPr sz="1600" spc="-30">
                <a:solidFill>
                  <a:srgbClr val="003366"/>
                </a:solidFill>
                <a:latin typeface="华文中宋"/>
                <a:cs typeface="华文中宋"/>
              </a:rPr>
              <a:t>、所有需要核算的仓库或存货的单据进行自动记账、期末处理，一般情况下，不需要单独处理材料。</a:t>
            </a:r>
            <a:endParaRPr sz="1600">
              <a:latin typeface="华文中宋"/>
              <a:cs typeface="华文中宋"/>
            </a:endParaRPr>
          </a:p>
          <a:p>
            <a:pPr marL="198120" marR="130810" indent="-186055" algn="just">
              <a:lnSpc>
                <a:spcPct val="100000"/>
              </a:lnSpc>
              <a:spcBef>
                <a:spcPts val="385"/>
              </a:spcBef>
              <a:buFont typeface="Wingdings"/>
              <a:buChar char=""/>
              <a:tabLst>
                <a:tab pos="198755"/>
              </a:tabLst>
            </a:pPr>
            <a:r>
              <a:rPr sz="1600" spc="-30">
                <a:solidFill>
                  <a:srgbClr val="003366"/>
                </a:solidFill>
                <a:latin typeface="华文中宋"/>
                <a:cs typeface="华文中宋"/>
              </a:rPr>
              <a:t>卷积计算时，除产成品入库单中成本外，系统不对手动进行的单据记账、期末处</a:t>
            </a:r>
            <a:r>
              <a:rPr sz="1600" spc="-25">
                <a:solidFill>
                  <a:srgbClr val="003366"/>
                </a:solidFill>
                <a:latin typeface="华文中宋"/>
                <a:cs typeface="华文中宋"/>
              </a:rPr>
              <a:t>理做任何修改，恢复时（871</a:t>
            </a:r>
            <a:r>
              <a:rPr sz="1600" spc="-20">
                <a:solidFill>
                  <a:srgbClr val="003366"/>
                </a:solidFill>
                <a:latin typeface="华文中宋"/>
                <a:cs typeface="华文中宋"/>
              </a:rPr>
              <a:t>版本</a:t>
            </a:r>
            <a:r>
              <a:rPr sz="1600" spc="-25">
                <a:solidFill>
                  <a:srgbClr val="003366"/>
                </a:solidFill>
                <a:latin typeface="华文中宋"/>
                <a:cs typeface="华文中宋"/>
              </a:rPr>
              <a:t>）</a:t>
            </a:r>
            <a:r>
              <a:rPr sz="1600" spc="-30">
                <a:solidFill>
                  <a:srgbClr val="003366"/>
                </a:solidFill>
                <a:latin typeface="华文中宋"/>
                <a:cs typeface="华文中宋"/>
              </a:rPr>
              <a:t>可以仅对卷积运算时所做的记账、期末处理进行恢复。</a:t>
            </a:r>
            <a:endParaRPr sz="1600">
              <a:latin typeface="华文中宋"/>
              <a:cs typeface="华文中宋"/>
            </a:endParaRPr>
          </a:p>
          <a:p>
            <a:pPr marL="198120" indent="-186055" algn="just">
              <a:lnSpc>
                <a:spcPct val="100000"/>
              </a:lnSpc>
              <a:spcBef>
                <a:spcPts val="385"/>
              </a:spcBef>
              <a:buFont typeface="Wingdings"/>
              <a:buChar char=""/>
              <a:tabLst>
                <a:tab pos="198755"/>
              </a:tabLst>
            </a:pPr>
            <a:r>
              <a:rPr sz="1600" spc="-30">
                <a:solidFill>
                  <a:srgbClr val="003366"/>
                </a:solidFill>
                <a:latin typeface="华文中宋"/>
                <a:cs typeface="华文中宋"/>
              </a:rPr>
              <a:t>以下几种场景可以考虑单独记账：</a:t>
            </a:r>
            <a:endParaRPr sz="1600">
              <a:latin typeface="华文中宋"/>
              <a:cs typeface="华文中宋"/>
            </a:endParaRPr>
          </a:p>
          <a:p>
            <a:pPr marL="548640" lvl="1" indent="-171450">
              <a:lnSpc>
                <a:spcPct val="100000"/>
              </a:lnSpc>
              <a:spcBef>
                <a:spcPts val="385"/>
              </a:spcBef>
              <a:buFont typeface="Arial"/>
              <a:buChar char="-"/>
              <a:tabLst>
                <a:tab pos="549275"/>
              </a:tabLst>
            </a:pPr>
            <a:r>
              <a:rPr sz="1600" spc="-30">
                <a:solidFill>
                  <a:srgbClr val="003366"/>
                </a:solidFill>
                <a:latin typeface="华文中宋"/>
                <a:cs typeface="华文中宋"/>
              </a:rPr>
              <a:t>材料单价需要进行手动交互调整</a:t>
            </a:r>
            <a:endParaRPr sz="1600">
              <a:latin typeface="华文中宋"/>
              <a:cs typeface="华文中宋"/>
            </a:endParaRPr>
          </a:p>
          <a:p>
            <a:pPr marL="548640" lvl="1" indent="-171450">
              <a:lnSpc>
                <a:spcPct val="100000"/>
              </a:lnSpc>
              <a:spcBef>
                <a:spcPts val="385"/>
              </a:spcBef>
              <a:buFont typeface="Arial"/>
              <a:buChar char="-"/>
              <a:tabLst>
                <a:tab pos="549275"/>
              </a:tabLst>
            </a:pPr>
            <a:r>
              <a:rPr sz="1600" spc="-30">
                <a:solidFill>
                  <a:srgbClr val="003366"/>
                </a:solidFill>
                <a:latin typeface="华文中宋"/>
                <a:cs typeface="华文中宋"/>
              </a:rPr>
              <a:t>材料成本需要费用化，成本制造费用对此有依赖取数关系。</a:t>
            </a:r>
            <a:endParaRPr sz="1600">
              <a:latin typeface="华文中宋"/>
              <a:cs typeface="华文中宋"/>
            </a:endParaRPr>
          </a:p>
          <a:p>
            <a:pPr marL="548640" lvl="1" indent="-171450">
              <a:lnSpc>
                <a:spcPct val="100000"/>
              </a:lnSpc>
              <a:spcBef>
                <a:spcPts val="384"/>
              </a:spcBef>
              <a:buFont typeface="Arial"/>
              <a:buChar char="-"/>
              <a:tabLst>
                <a:tab pos="549275"/>
              </a:tabLst>
            </a:pPr>
            <a:r>
              <a:rPr sz="1600" spc="-30">
                <a:solidFill>
                  <a:srgbClr val="003366"/>
                </a:solidFill>
                <a:latin typeface="华文中宋"/>
                <a:cs typeface="华文中宋"/>
              </a:rPr>
              <a:t>为了提前核对材料从存货取数的正确性</a:t>
            </a:r>
            <a:endParaRPr sz="1600">
              <a:latin typeface="华文中宋"/>
              <a:cs typeface="华文中宋"/>
            </a:endParaRPr>
          </a:p>
          <a:p>
            <a:pPr marL="548640" lvl="1" indent="-171450">
              <a:lnSpc>
                <a:spcPct val="100000"/>
              </a:lnSpc>
              <a:spcBef>
                <a:spcPts val="385"/>
              </a:spcBef>
              <a:buFont typeface="Arial"/>
              <a:buChar char="-"/>
              <a:tabLst>
                <a:tab pos="549275"/>
              </a:tabLst>
            </a:pPr>
            <a:r>
              <a:rPr sz="1600" spc="-25">
                <a:solidFill>
                  <a:srgbClr val="003366"/>
                </a:solidFill>
                <a:latin typeface="华文中宋"/>
                <a:cs typeface="华文中宋"/>
              </a:rPr>
              <a:t>其它特殊原因（非标订单指定出库价等</a:t>
            </a:r>
            <a:r>
              <a:rPr sz="1600" spc="-50">
                <a:solidFill>
                  <a:srgbClr val="003366"/>
                </a:solidFill>
                <a:latin typeface="华文中宋"/>
                <a:cs typeface="华文中宋"/>
              </a:rPr>
              <a:t>）</a:t>
            </a:r>
            <a:endParaRPr sz="1600">
              <a:latin typeface="华文中宋"/>
              <a:cs typeface="华文中宋"/>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91947" rIns="0" bIns="0" rtlCol="0">
            <a:spAutoFit/>
          </a:bodyPr>
          <a:lstStyle/>
          <a:p>
            <a:pPr marL="12700">
              <a:lnSpc>
                <a:spcPct val="100000"/>
              </a:lnSpc>
              <a:spcBef>
                <a:spcPts val="100"/>
              </a:spcBef>
            </a:pPr>
            <a:r>
              <a:rPr sz="1800" spc="-25"/>
              <a:t>工序核算后只有本阶费用成本？</a:t>
            </a:r>
            <a:endParaRPr sz="1800"/>
          </a:p>
        </p:txBody>
      </p:sp>
      <p:sp>
        <p:nvSpPr>
          <p:cNvPr id="3" name="object 3"/>
          <p:cNvSpPr txBox="1"/>
          <p:nvPr/>
        </p:nvSpPr>
        <p:spPr>
          <a:xfrm>
            <a:off x="757834" y="862329"/>
            <a:ext cx="7254875" cy="1830070"/>
          </a:xfrm>
          <a:prstGeom prst="rect">
            <a:avLst/>
          </a:prstGeom>
        </p:spPr>
        <p:txBody>
          <a:bodyPr vert="horz" wrap="square" lIns="0" tIns="12065" rIns="0" bIns="0" rtlCol="0">
            <a:spAutoFit/>
          </a:bodyPr>
          <a:lstStyle/>
          <a:p>
            <a:pPr marL="198120" marR="149225" indent="-186055" algn="just">
              <a:lnSpc>
                <a:spcPct val="100000"/>
              </a:lnSpc>
              <a:spcBef>
                <a:spcPts val="95"/>
              </a:spcBef>
              <a:buFont typeface="Wingdings"/>
              <a:buChar char=""/>
              <a:tabLst>
                <a:tab pos="198755"/>
              </a:tabLst>
            </a:pPr>
            <a:r>
              <a:rPr sz="1600" spc="-30">
                <a:solidFill>
                  <a:srgbClr val="003366"/>
                </a:solidFill>
                <a:latin typeface="华文中宋"/>
                <a:cs typeface="华文中宋"/>
              </a:rPr>
              <a:t>核算到工序产品成本，成本系统是逐步分项结转，每阶工序成本转到下道工序中，这种结转类似仓库流转，必须有数量的领用关系，这种关系是通过“产品耗用日报表”来完成，所以如果成本计算后只有本阶费用成本，一定要进入本</a:t>
            </a:r>
            <a:r>
              <a:rPr sz="1600" spc="-20">
                <a:solidFill>
                  <a:srgbClr val="003366"/>
                </a:solidFill>
                <a:latin typeface="华文中宋"/>
                <a:cs typeface="华文中宋"/>
              </a:rPr>
              <a:t>表进行手动录入或取数操作，取出各工序对上道工序的数量领用 。</a:t>
            </a:r>
            <a:endParaRPr sz="1600">
              <a:latin typeface="华文中宋"/>
              <a:cs typeface="华文中宋"/>
            </a:endParaRPr>
          </a:p>
          <a:p>
            <a:pPr>
              <a:lnSpc>
                <a:spcPct val="100000"/>
              </a:lnSpc>
              <a:spcBef>
                <a:spcPts val="70"/>
              </a:spcBef>
              <a:buClr>
                <a:srgbClr val="003366"/>
              </a:buClr>
              <a:buFont typeface="Wingdings"/>
              <a:buChar char=""/>
            </a:pPr>
            <a:endParaRPr sz="1650">
              <a:latin typeface="华文中宋"/>
              <a:cs typeface="华文中宋"/>
            </a:endParaRPr>
          </a:p>
          <a:p>
            <a:pPr marL="198120" marR="5080" indent="-186055">
              <a:lnSpc>
                <a:spcPct val="100000"/>
              </a:lnSpc>
              <a:buFont typeface="Wingdings"/>
              <a:buChar char=""/>
              <a:tabLst>
                <a:tab pos="198755"/>
              </a:tabLst>
            </a:pPr>
            <a:r>
              <a:rPr sz="1600" spc="-25">
                <a:solidFill>
                  <a:srgbClr val="003366"/>
                </a:solidFill>
                <a:latin typeface="华文中宋"/>
                <a:cs typeface="华文中宋"/>
              </a:rPr>
              <a:t>870后续自动更新补丁及871</a:t>
            </a:r>
            <a:r>
              <a:rPr sz="1600" spc="-30">
                <a:solidFill>
                  <a:srgbClr val="003366"/>
                </a:solidFill>
                <a:latin typeface="华文中宋"/>
                <a:cs typeface="华文中宋"/>
              </a:rPr>
              <a:t>版本中已经提供了产品耗用从工序转移单的自动取数功能，同时也提供了工序在产推算的多种有效取数来源。</a:t>
            </a:r>
            <a:endParaRPr sz="1600">
              <a:latin typeface="华文中宋"/>
              <a:cs typeface="华文中宋"/>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2400" spc="-30"/>
              <a:t>共用材料有发生无耗用？</a:t>
            </a:r>
            <a:endParaRPr sz="2400"/>
          </a:p>
        </p:txBody>
      </p:sp>
      <p:sp>
        <p:nvSpPr>
          <p:cNvPr id="3" name="object 3"/>
          <p:cNvSpPr txBox="1"/>
          <p:nvPr/>
        </p:nvSpPr>
        <p:spPr>
          <a:xfrm>
            <a:off x="688340" y="821791"/>
            <a:ext cx="7791450" cy="2287905"/>
          </a:xfrm>
          <a:prstGeom prst="rect">
            <a:avLst/>
          </a:prstGeom>
        </p:spPr>
        <p:txBody>
          <a:bodyPr vert="horz" wrap="square" lIns="0" tIns="55244" rIns="0" bIns="0" rtlCol="0">
            <a:spAutoFit/>
          </a:bodyPr>
          <a:lstStyle/>
          <a:p>
            <a:pPr marL="157480" indent="-144780">
              <a:lnSpc>
                <a:spcPct val="100000"/>
              </a:lnSpc>
              <a:spcBef>
                <a:spcPts val="434"/>
              </a:spcBef>
              <a:buFont typeface="Wingdings"/>
              <a:buChar char=""/>
              <a:tabLst>
                <a:tab pos="157480"/>
              </a:tabLst>
            </a:pPr>
            <a:r>
              <a:rPr sz="1400" b="1">
                <a:solidFill>
                  <a:srgbClr val="003366"/>
                </a:solidFill>
                <a:latin typeface="华文中宋"/>
                <a:cs typeface="华文中宋"/>
              </a:rPr>
              <a:t>错误描述</a:t>
            </a:r>
            <a:r>
              <a:rPr sz="1400" spc="-10">
                <a:solidFill>
                  <a:srgbClr val="003366"/>
                </a:solidFill>
                <a:latin typeface="华文中宋"/>
                <a:cs typeface="华文中宋"/>
              </a:rPr>
              <a:t>：成本中心[A</a:t>
            </a:r>
            <a:r>
              <a:rPr sz="1400" spc="-5">
                <a:solidFill>
                  <a:srgbClr val="003366"/>
                </a:solidFill>
                <a:latin typeface="华文中宋"/>
                <a:cs typeface="华文中宋"/>
              </a:rPr>
              <a:t>车间 ]的共用材料【</a:t>
            </a:r>
            <a:r>
              <a:rPr sz="1400" spc="-10">
                <a:solidFill>
                  <a:srgbClr val="003366"/>
                </a:solidFill>
                <a:latin typeface="华文中宋"/>
                <a:cs typeface="华文中宋"/>
              </a:rPr>
              <a:t>0075</a:t>
            </a:r>
            <a:r>
              <a:rPr sz="1400" spc="-20">
                <a:solidFill>
                  <a:srgbClr val="003366"/>
                </a:solidFill>
                <a:latin typeface="华文中宋"/>
                <a:cs typeface="华文中宋"/>
              </a:rPr>
              <a:t>】有发生但无耗用。</a:t>
            </a:r>
            <a:endParaRPr sz="1400">
              <a:latin typeface="华文中宋"/>
              <a:cs typeface="华文中宋"/>
            </a:endParaRPr>
          </a:p>
          <a:p>
            <a:pPr marL="12700" marR="5080" indent="144780">
              <a:lnSpc>
                <a:spcPct val="100000"/>
              </a:lnSpc>
              <a:spcBef>
                <a:spcPts val="335"/>
              </a:spcBef>
              <a:buFont typeface="Wingdings"/>
              <a:buChar char=""/>
              <a:tabLst>
                <a:tab pos="157480"/>
              </a:tabLst>
            </a:pPr>
            <a:r>
              <a:rPr sz="1400" b="1">
                <a:solidFill>
                  <a:srgbClr val="003366"/>
                </a:solidFill>
                <a:latin typeface="华文中宋"/>
                <a:cs typeface="华文中宋"/>
              </a:rPr>
              <a:t>总体原因</a:t>
            </a:r>
            <a:r>
              <a:rPr sz="1400" spc="-10">
                <a:solidFill>
                  <a:srgbClr val="003366"/>
                </a:solidFill>
                <a:latin typeface="华文中宋"/>
                <a:cs typeface="华文中宋"/>
              </a:rPr>
              <a:t>：A</a:t>
            </a:r>
            <a:r>
              <a:rPr sz="1400" spc="-15">
                <a:solidFill>
                  <a:srgbClr val="003366"/>
                </a:solidFill>
                <a:latin typeface="华文中宋"/>
                <a:cs typeface="华文中宋"/>
              </a:rPr>
              <a:t>车间的共用材料【</a:t>
            </a:r>
            <a:r>
              <a:rPr sz="1400" spc="-10">
                <a:solidFill>
                  <a:srgbClr val="003366"/>
                </a:solidFill>
                <a:latin typeface="华文中宋"/>
                <a:cs typeface="华文中宋"/>
              </a:rPr>
              <a:t>0075</a:t>
            </a:r>
            <a:r>
              <a:rPr sz="1400" spc="-15">
                <a:solidFill>
                  <a:srgbClr val="003366"/>
                </a:solidFill>
                <a:latin typeface="华文中宋"/>
                <a:cs typeface="华文中宋"/>
              </a:rPr>
              <a:t>】在【材料及外购半成品耗用表】取出的金额不为零，但此</a:t>
            </a:r>
            <a:r>
              <a:rPr sz="1400" spc="-50">
                <a:solidFill>
                  <a:srgbClr val="003366"/>
                </a:solidFill>
                <a:latin typeface="华文中宋"/>
                <a:cs typeface="华文中宋"/>
              </a:rPr>
              <a:t>A</a:t>
            </a:r>
            <a:r>
              <a:rPr sz="1400" spc="-15">
                <a:solidFill>
                  <a:srgbClr val="003366"/>
                </a:solidFill>
                <a:latin typeface="华文中宋"/>
                <a:cs typeface="华文中宋"/>
              </a:rPr>
              <a:t>车间下所有产品均未按所定义分配率的对应节点录入相应数据或总权重为</a:t>
            </a:r>
            <a:r>
              <a:rPr sz="1400" spc="-10">
                <a:solidFill>
                  <a:srgbClr val="003366"/>
                </a:solidFill>
                <a:latin typeface="华文中宋"/>
                <a:cs typeface="华文中宋"/>
              </a:rPr>
              <a:t>0</a:t>
            </a:r>
            <a:r>
              <a:rPr sz="1400" spc="-20">
                <a:solidFill>
                  <a:srgbClr val="003366"/>
                </a:solidFill>
                <a:latin typeface="华文中宋"/>
                <a:cs typeface="华文中宋"/>
              </a:rPr>
              <a:t>，无法分配共用材料。</a:t>
            </a:r>
            <a:endParaRPr sz="1400">
              <a:latin typeface="华文中宋"/>
              <a:cs typeface="华文中宋"/>
            </a:endParaRPr>
          </a:p>
          <a:p>
            <a:pPr marL="157480" indent="-144780">
              <a:lnSpc>
                <a:spcPct val="100000"/>
              </a:lnSpc>
              <a:spcBef>
                <a:spcPts val="335"/>
              </a:spcBef>
              <a:buFont typeface="Wingdings"/>
              <a:buChar char=""/>
              <a:tabLst>
                <a:tab pos="157480"/>
              </a:tabLst>
            </a:pPr>
            <a:r>
              <a:rPr sz="1400" b="1">
                <a:solidFill>
                  <a:srgbClr val="003366"/>
                </a:solidFill>
                <a:latin typeface="华文中宋"/>
                <a:cs typeface="华文中宋"/>
              </a:rPr>
              <a:t>场景模拟</a:t>
            </a:r>
            <a:r>
              <a:rPr sz="1400" spc="-15">
                <a:solidFill>
                  <a:srgbClr val="003366"/>
                </a:solidFill>
                <a:latin typeface="华文中宋"/>
                <a:cs typeface="华文中宋"/>
              </a:rPr>
              <a:t>：以下选择</a:t>
            </a:r>
            <a:r>
              <a:rPr sz="1400" spc="-10">
                <a:solidFill>
                  <a:srgbClr val="003366"/>
                </a:solidFill>
                <a:latin typeface="华文中宋"/>
                <a:cs typeface="华文中宋"/>
              </a:rPr>
              <a:t>8</a:t>
            </a:r>
            <a:r>
              <a:rPr sz="1400" spc="-20">
                <a:solidFill>
                  <a:srgbClr val="003366"/>
                </a:solidFill>
                <a:latin typeface="华文中宋"/>
                <a:cs typeface="华文中宋"/>
              </a:rPr>
              <a:t>种最常见应用场景，分别讲述原因及解决方案。</a:t>
            </a:r>
            <a:endParaRPr sz="1400">
              <a:latin typeface="华文中宋"/>
              <a:cs typeface="华文中宋"/>
            </a:endParaRPr>
          </a:p>
          <a:p>
            <a:pPr marL="157480" indent="-144780">
              <a:lnSpc>
                <a:spcPct val="100000"/>
              </a:lnSpc>
              <a:spcBef>
                <a:spcPts val="340"/>
              </a:spcBef>
              <a:buFont typeface="Wingdings"/>
              <a:buChar char=""/>
              <a:tabLst>
                <a:tab pos="157480"/>
              </a:tabLst>
            </a:pPr>
            <a:r>
              <a:rPr sz="1400" b="1">
                <a:solidFill>
                  <a:srgbClr val="003366"/>
                </a:solidFill>
                <a:latin typeface="华文中宋"/>
                <a:cs typeface="华文中宋"/>
              </a:rPr>
              <a:t>前提说明</a:t>
            </a:r>
            <a:r>
              <a:rPr sz="1400" spc="-50">
                <a:solidFill>
                  <a:srgbClr val="003366"/>
                </a:solidFill>
                <a:latin typeface="华文中宋"/>
                <a:cs typeface="华文中宋"/>
              </a:rPr>
              <a:t>：</a:t>
            </a:r>
            <a:endParaRPr sz="1400">
              <a:latin typeface="华文中宋"/>
              <a:cs typeface="华文中宋"/>
            </a:endParaRPr>
          </a:p>
          <a:p>
            <a:pPr marL="466725">
              <a:lnSpc>
                <a:spcPct val="100000"/>
              </a:lnSpc>
              <a:spcBef>
                <a:spcPts val="335"/>
              </a:spcBef>
            </a:pPr>
            <a:r>
              <a:rPr sz="1400">
                <a:solidFill>
                  <a:srgbClr val="003366"/>
                </a:solidFill>
                <a:latin typeface="Arial"/>
                <a:cs typeface="Arial"/>
              </a:rPr>
              <a:t>-</a:t>
            </a:r>
            <a:r>
              <a:rPr sz="1400" spc="-20">
                <a:solidFill>
                  <a:srgbClr val="003366"/>
                </a:solidFill>
                <a:latin typeface="华文中宋"/>
                <a:cs typeface="华文中宋"/>
              </a:rPr>
              <a:t>以下场景中假设上期无共用材料剩余、本期无共用材料调拨。</a:t>
            </a:r>
            <a:endParaRPr sz="1400">
              <a:latin typeface="华文中宋"/>
              <a:cs typeface="华文中宋"/>
            </a:endParaRPr>
          </a:p>
          <a:p>
            <a:pPr marL="466725">
              <a:lnSpc>
                <a:spcPct val="100000"/>
              </a:lnSpc>
              <a:spcBef>
                <a:spcPts val="335"/>
              </a:spcBef>
            </a:pPr>
            <a:r>
              <a:rPr sz="1400">
                <a:solidFill>
                  <a:srgbClr val="003366"/>
                </a:solidFill>
                <a:latin typeface="Arial"/>
                <a:cs typeface="Arial"/>
              </a:rPr>
              <a:t>-</a:t>
            </a:r>
            <a:r>
              <a:rPr sz="1400" spc="-20">
                <a:solidFill>
                  <a:srgbClr val="003366"/>
                </a:solidFill>
                <a:latin typeface="华文中宋"/>
                <a:cs typeface="华文中宋"/>
              </a:rPr>
              <a:t>人工、制造费用检查时，提示描述、原因、解决方案与共用材料大致相同，可参照解决。</a:t>
            </a:r>
            <a:endParaRPr sz="1400">
              <a:latin typeface="华文中宋"/>
              <a:cs typeface="华文中宋"/>
            </a:endParaRPr>
          </a:p>
          <a:p>
            <a:pPr marL="466725">
              <a:lnSpc>
                <a:spcPct val="100000"/>
              </a:lnSpc>
              <a:spcBef>
                <a:spcPts val="340"/>
              </a:spcBef>
            </a:pPr>
            <a:r>
              <a:rPr sz="1400">
                <a:solidFill>
                  <a:srgbClr val="003366"/>
                </a:solidFill>
                <a:latin typeface="Arial"/>
                <a:cs typeface="Arial"/>
              </a:rPr>
              <a:t>-</a:t>
            </a:r>
            <a:r>
              <a:rPr sz="1400" spc="-20">
                <a:solidFill>
                  <a:srgbClr val="003366"/>
                </a:solidFill>
                <a:latin typeface="华文中宋"/>
                <a:cs typeface="华文中宋"/>
              </a:rPr>
              <a:t>在产品分配率选择“按约当产量”，可参照“只计算材料成本”，两者基本原理相同。</a:t>
            </a:r>
            <a:endParaRPr sz="1400">
              <a:latin typeface="华文中宋"/>
              <a:cs typeface="华文中宋"/>
            </a:endParaRPr>
          </a:p>
          <a:p>
            <a:pPr marL="466725">
              <a:lnSpc>
                <a:spcPct val="100000"/>
              </a:lnSpc>
              <a:spcBef>
                <a:spcPts val="335"/>
              </a:spcBef>
            </a:pPr>
            <a:r>
              <a:rPr sz="1400">
                <a:solidFill>
                  <a:srgbClr val="003366"/>
                </a:solidFill>
                <a:latin typeface="Arial"/>
                <a:cs typeface="Arial"/>
              </a:rPr>
              <a:t>-</a:t>
            </a:r>
            <a:r>
              <a:rPr sz="1400" spc="-10">
                <a:solidFill>
                  <a:srgbClr val="003366"/>
                </a:solidFill>
                <a:latin typeface="华文中宋"/>
                <a:cs typeface="华文中宋"/>
              </a:rPr>
              <a:t>所有场景中“在产品盘点表”述语，在871</a:t>
            </a:r>
            <a:r>
              <a:rPr sz="1400" spc="-20">
                <a:solidFill>
                  <a:srgbClr val="003366"/>
                </a:solidFill>
                <a:latin typeface="华文中宋"/>
                <a:cs typeface="华文中宋"/>
              </a:rPr>
              <a:t>版本中改为“月末在产品处理表”。</a:t>
            </a:r>
            <a:endParaRPr sz="1400">
              <a:latin typeface="华文中宋"/>
              <a:cs typeface="华文中宋"/>
            </a:endParaRPr>
          </a:p>
        </p:txBody>
      </p:sp>
      <p:pic>
        <p:nvPicPr>
          <p:cNvPr id="4" name="object 4"/>
          <p:cNvPicPr/>
          <p:nvPr/>
        </p:nvPicPr>
        <p:blipFill>
          <a:blip r:embed="rId2"/>
          <a:stretch>
            <a:fillRect/>
          </a:stretch>
        </p:blipFill>
        <p:spPr>
          <a:xfrm>
            <a:off x="914400" y="3357498"/>
            <a:ext cx="6553200" cy="355600"/>
          </a:xfrm>
          <a:prstGeom prst="rect">
            <a:avLst/>
          </a:prstGeom>
        </p:spPr>
      </p:pic>
      <p:graphicFrame>
        <p:nvGraphicFramePr>
          <p:cNvPr id="5" name="object 5"/>
          <p:cNvGraphicFramePr>
            <a:graphicFrameLocks noGrp="1"/>
          </p:cNvGraphicFramePr>
          <p:nvPr/>
        </p:nvGraphicFramePr>
        <p:xfrm>
          <a:off x="900112" y="3343211"/>
          <a:ext cx="6657975" cy="3275965"/>
        </p:xfrm>
        <a:graphic>
          <a:graphicData uri="http://schemas.openxmlformats.org/drawingml/2006/table">
            <a:tbl>
              <a:tblPr firstRow="1" bandRow="1">
                <a:tableStyleId>{2D5ABB26-0587-4C30-8999-92F81FD0307C}</a:tableStyleId>
              </a:tblPr>
              <a:tblGrid>
                <a:gridCol w="1524000"/>
                <a:gridCol w="2438400"/>
                <a:gridCol w="2590800"/>
              </a:tblGrid>
              <a:tr h="355600">
                <a:tc>
                  <a:txBody>
                    <a:bodyPr vert="horz" wrap="square"/>
                    <a:lstStyle/>
                    <a:p>
                      <a:pPr marL="179705">
                        <a:lnSpc>
                          <a:spcPct val="100000"/>
                        </a:lnSpc>
                        <a:spcBef>
                          <a:spcPts val="305"/>
                        </a:spcBef>
                      </a:pPr>
                      <a:r>
                        <a:rPr sz="1600" b="1" spc="-35">
                          <a:solidFill>
                            <a:srgbClr val="003366"/>
                          </a:solidFill>
                          <a:latin typeface="华文中宋"/>
                          <a:cs typeface="华文中宋"/>
                        </a:rPr>
                        <a:t>场景</a:t>
                      </a:r>
                      <a:endParaRPr sz="1600">
                        <a:latin typeface="华文中宋"/>
                        <a:cs typeface="华文中宋"/>
                      </a:endParaRPr>
                    </a:p>
                  </a:txBody>
                  <a:tcPr marL="0" marR="0" marT="3873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179705">
                        <a:lnSpc>
                          <a:spcPct val="100000"/>
                        </a:lnSpc>
                        <a:spcBef>
                          <a:spcPts val="305"/>
                        </a:spcBef>
                      </a:pPr>
                      <a:r>
                        <a:rPr sz="1600" b="1" spc="-20">
                          <a:solidFill>
                            <a:srgbClr val="003366"/>
                          </a:solidFill>
                          <a:latin typeface="华文中宋"/>
                          <a:cs typeface="华文中宋"/>
                        </a:rPr>
                        <a:t>在产品分配率</a:t>
                      </a:r>
                      <a:endParaRPr sz="1600">
                        <a:latin typeface="华文中宋"/>
                        <a:cs typeface="华文中宋"/>
                      </a:endParaRPr>
                    </a:p>
                  </a:txBody>
                  <a:tcPr marL="0" marR="0" marT="3873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180340">
                        <a:lnSpc>
                          <a:spcPct val="100000"/>
                        </a:lnSpc>
                        <a:spcBef>
                          <a:spcPts val="305"/>
                        </a:spcBef>
                      </a:pPr>
                      <a:r>
                        <a:rPr sz="1600" b="1" spc="-30">
                          <a:solidFill>
                            <a:srgbClr val="003366"/>
                          </a:solidFill>
                          <a:latin typeface="华文中宋"/>
                          <a:cs typeface="华文中宋"/>
                        </a:rPr>
                        <a:t>共用材料分配率</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419100">
                <a:tc>
                  <a:txBody>
                    <a:bodyPr vert="horz" wrap="square"/>
                    <a:lstStyle/>
                    <a:p>
                      <a:pPr marL="179705">
                        <a:lnSpc>
                          <a:spcPct val="100000"/>
                        </a:lnSpc>
                        <a:spcBef>
                          <a:spcPts val="310"/>
                        </a:spcBef>
                      </a:pPr>
                      <a:r>
                        <a:rPr sz="1400" spc="-5">
                          <a:solidFill>
                            <a:srgbClr val="003366"/>
                          </a:solidFill>
                          <a:latin typeface="华文中宋"/>
                          <a:cs typeface="华文中宋"/>
                        </a:rPr>
                        <a:t>场景</a:t>
                      </a:r>
                      <a:r>
                        <a:rPr sz="1400" spc="-50">
                          <a:solidFill>
                            <a:srgbClr val="003366"/>
                          </a:solidFill>
                          <a:latin typeface="Times New Roman"/>
                          <a:cs typeface="Times New Roman"/>
                        </a:rPr>
                        <a:t>1</a:t>
                      </a:r>
                      <a:endParaRPr sz="1400">
                        <a:latin typeface="Times New Roman"/>
                        <a:cs typeface="Times New Roman"/>
                      </a:endParaRPr>
                    </a:p>
                  </a:txBody>
                  <a:tcPr marL="0" marR="0" marT="3937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0"/>
                        </a:spcBef>
                      </a:pPr>
                      <a:r>
                        <a:rPr sz="1400" spc="-10">
                          <a:solidFill>
                            <a:srgbClr val="003366"/>
                          </a:solidFill>
                          <a:latin typeface="华文中宋"/>
                          <a:cs typeface="华文中宋"/>
                        </a:rPr>
                        <a:t>只计算材料成本</a:t>
                      </a:r>
                      <a:endParaRPr sz="1400">
                        <a:latin typeface="华文中宋"/>
                        <a:cs typeface="华文中宋"/>
                      </a:endParaRPr>
                    </a:p>
                  </a:txBody>
                  <a:tcPr marL="0" marR="0" marT="393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0"/>
                        </a:spcBef>
                      </a:pPr>
                      <a:r>
                        <a:rPr sz="1400" spc="-10">
                          <a:solidFill>
                            <a:srgbClr val="003366"/>
                          </a:solidFill>
                          <a:latin typeface="华文中宋"/>
                          <a:cs typeface="华文中宋"/>
                        </a:rPr>
                        <a:t>按产品产量</a:t>
                      </a:r>
                      <a:endParaRPr sz="1400">
                        <a:latin typeface="华文中宋"/>
                        <a:cs typeface="华文中宋"/>
                      </a:endParaRPr>
                    </a:p>
                  </a:txBody>
                  <a:tcPr marL="0" marR="0" marT="3937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20370">
                <a:tc>
                  <a:txBody>
                    <a:bodyPr vert="horz" wrap="square"/>
                    <a:lstStyle/>
                    <a:p>
                      <a:pPr marL="179705">
                        <a:lnSpc>
                          <a:spcPct val="100000"/>
                        </a:lnSpc>
                        <a:spcBef>
                          <a:spcPts val="310"/>
                        </a:spcBef>
                      </a:pPr>
                      <a:r>
                        <a:rPr sz="1400" spc="-5">
                          <a:solidFill>
                            <a:srgbClr val="003366"/>
                          </a:solidFill>
                          <a:latin typeface="华文中宋"/>
                          <a:cs typeface="华文中宋"/>
                        </a:rPr>
                        <a:t>场景</a:t>
                      </a:r>
                      <a:r>
                        <a:rPr sz="1400" spc="-50">
                          <a:solidFill>
                            <a:srgbClr val="003366"/>
                          </a:solidFill>
                          <a:latin typeface="Times New Roman"/>
                          <a:cs typeface="Times New Roman"/>
                        </a:rPr>
                        <a:t>2</a:t>
                      </a:r>
                      <a:endParaRPr sz="1400">
                        <a:latin typeface="Times New Roman"/>
                        <a:cs typeface="Times New Roman"/>
                      </a:endParaRPr>
                    </a:p>
                  </a:txBody>
                  <a:tcPr marL="0" marR="0" marT="3937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0"/>
                        </a:spcBef>
                      </a:pPr>
                      <a:r>
                        <a:rPr sz="1400" spc="-10">
                          <a:solidFill>
                            <a:srgbClr val="003366"/>
                          </a:solidFill>
                          <a:latin typeface="华文中宋"/>
                          <a:cs typeface="华文中宋"/>
                        </a:rPr>
                        <a:t>只计算材料成本</a:t>
                      </a:r>
                      <a:endParaRPr sz="1400">
                        <a:latin typeface="华文中宋"/>
                        <a:cs typeface="华文中宋"/>
                      </a:endParaRPr>
                    </a:p>
                  </a:txBody>
                  <a:tcPr marL="0" marR="0" marT="393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0"/>
                        </a:spcBef>
                      </a:pPr>
                      <a:r>
                        <a:rPr sz="1400" spc="-10">
                          <a:solidFill>
                            <a:srgbClr val="003366"/>
                          </a:solidFill>
                          <a:latin typeface="华文中宋"/>
                          <a:cs typeface="华文中宋"/>
                        </a:rPr>
                        <a:t>按材料定额</a:t>
                      </a:r>
                      <a:endParaRPr sz="1400">
                        <a:latin typeface="华文中宋"/>
                        <a:cs typeface="华文中宋"/>
                      </a:endParaRPr>
                    </a:p>
                  </a:txBody>
                  <a:tcPr marL="0" marR="0" marT="3937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8300">
                <a:tc>
                  <a:txBody>
                    <a:bodyPr vert="horz" wrap="square"/>
                    <a:lstStyle/>
                    <a:p>
                      <a:pPr marL="179705">
                        <a:lnSpc>
                          <a:spcPct val="100000"/>
                        </a:lnSpc>
                        <a:spcBef>
                          <a:spcPts val="310"/>
                        </a:spcBef>
                      </a:pPr>
                      <a:r>
                        <a:rPr sz="1400" spc="-5">
                          <a:solidFill>
                            <a:srgbClr val="003366"/>
                          </a:solidFill>
                          <a:latin typeface="华文中宋"/>
                          <a:cs typeface="华文中宋"/>
                        </a:rPr>
                        <a:t>场景</a:t>
                      </a:r>
                      <a:r>
                        <a:rPr sz="1400" spc="-50">
                          <a:solidFill>
                            <a:srgbClr val="003366"/>
                          </a:solidFill>
                          <a:latin typeface="Times New Roman"/>
                          <a:cs typeface="Times New Roman"/>
                        </a:rPr>
                        <a:t>3</a:t>
                      </a:r>
                      <a:endParaRPr sz="1400">
                        <a:latin typeface="Times New Roman"/>
                        <a:cs typeface="Times New Roman"/>
                      </a:endParaRPr>
                    </a:p>
                  </a:txBody>
                  <a:tcPr marL="0" marR="0" marT="3937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0"/>
                        </a:spcBef>
                      </a:pPr>
                      <a:r>
                        <a:rPr sz="1400" spc="-10">
                          <a:solidFill>
                            <a:srgbClr val="003366"/>
                          </a:solidFill>
                          <a:latin typeface="华文中宋"/>
                          <a:cs typeface="华文中宋"/>
                        </a:rPr>
                        <a:t>只计算材料成本</a:t>
                      </a:r>
                      <a:endParaRPr sz="1400">
                        <a:latin typeface="华文中宋"/>
                        <a:cs typeface="华文中宋"/>
                      </a:endParaRPr>
                    </a:p>
                  </a:txBody>
                  <a:tcPr marL="0" marR="0" marT="393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0"/>
                        </a:spcBef>
                      </a:pPr>
                      <a:r>
                        <a:rPr sz="1400" spc="-10">
                          <a:solidFill>
                            <a:srgbClr val="003366"/>
                          </a:solidFill>
                          <a:latin typeface="华文中宋"/>
                          <a:cs typeface="华文中宋"/>
                        </a:rPr>
                        <a:t>按定额工时</a:t>
                      </a:r>
                      <a:endParaRPr sz="1400">
                        <a:latin typeface="华文中宋"/>
                        <a:cs typeface="华文中宋"/>
                      </a:endParaRPr>
                    </a:p>
                  </a:txBody>
                  <a:tcPr marL="0" marR="0" marT="3937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39725">
                <a:tc>
                  <a:txBody>
                    <a:bodyPr vert="horz" wrap="square"/>
                    <a:lstStyle/>
                    <a:p>
                      <a:pPr marL="179705">
                        <a:lnSpc>
                          <a:spcPct val="100000"/>
                        </a:lnSpc>
                        <a:spcBef>
                          <a:spcPts val="310"/>
                        </a:spcBef>
                      </a:pPr>
                      <a:r>
                        <a:rPr sz="1400" spc="-5">
                          <a:solidFill>
                            <a:srgbClr val="003366"/>
                          </a:solidFill>
                          <a:latin typeface="华文中宋"/>
                          <a:cs typeface="华文中宋"/>
                        </a:rPr>
                        <a:t>场景</a:t>
                      </a:r>
                      <a:r>
                        <a:rPr sz="1400" spc="-50">
                          <a:solidFill>
                            <a:srgbClr val="003366"/>
                          </a:solidFill>
                          <a:latin typeface="Times New Roman"/>
                          <a:cs typeface="Times New Roman"/>
                        </a:rPr>
                        <a:t>4</a:t>
                      </a:r>
                      <a:endParaRPr sz="1400">
                        <a:latin typeface="Times New Roman"/>
                        <a:cs typeface="Times New Roman"/>
                      </a:endParaRPr>
                    </a:p>
                  </a:txBody>
                  <a:tcPr marL="0" marR="0" marT="3937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0"/>
                        </a:spcBef>
                      </a:pPr>
                      <a:r>
                        <a:rPr sz="1400" spc="-10">
                          <a:solidFill>
                            <a:srgbClr val="003366"/>
                          </a:solidFill>
                          <a:latin typeface="华文中宋"/>
                          <a:cs typeface="华文中宋"/>
                        </a:rPr>
                        <a:t>只计算材料成本</a:t>
                      </a:r>
                      <a:endParaRPr sz="1400">
                        <a:latin typeface="华文中宋"/>
                        <a:cs typeface="华文中宋"/>
                      </a:endParaRPr>
                    </a:p>
                  </a:txBody>
                  <a:tcPr marL="0" marR="0" marT="393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0"/>
                        </a:spcBef>
                      </a:pPr>
                      <a:r>
                        <a:rPr sz="1400" spc="-15">
                          <a:solidFill>
                            <a:srgbClr val="003366"/>
                          </a:solidFill>
                          <a:latin typeface="华文中宋"/>
                          <a:cs typeface="华文中宋"/>
                        </a:rPr>
                        <a:t>按自定义</a:t>
                      </a:r>
                      <a:endParaRPr sz="1400">
                        <a:latin typeface="华文中宋"/>
                        <a:cs typeface="华文中宋"/>
                      </a:endParaRPr>
                    </a:p>
                  </a:txBody>
                  <a:tcPr marL="0" marR="0" marT="3937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04800">
                <a:tc>
                  <a:txBody>
                    <a:bodyPr vert="horz" wrap="square"/>
                    <a:lstStyle/>
                    <a:p>
                      <a:pPr marL="179705">
                        <a:lnSpc>
                          <a:spcPct val="100000"/>
                        </a:lnSpc>
                        <a:spcBef>
                          <a:spcPts val="315"/>
                        </a:spcBef>
                      </a:pPr>
                      <a:r>
                        <a:rPr sz="1400" spc="-5">
                          <a:solidFill>
                            <a:srgbClr val="003366"/>
                          </a:solidFill>
                          <a:latin typeface="华文中宋"/>
                          <a:cs typeface="华文中宋"/>
                        </a:rPr>
                        <a:t>场景</a:t>
                      </a:r>
                      <a:r>
                        <a:rPr sz="1400" spc="-50">
                          <a:solidFill>
                            <a:srgbClr val="003366"/>
                          </a:solidFill>
                          <a:latin typeface="Times New Roman"/>
                          <a:cs typeface="Times New Roman"/>
                        </a:rPr>
                        <a:t>5</a:t>
                      </a:r>
                      <a:endParaRPr sz="1400">
                        <a:latin typeface="Times New Roman"/>
                        <a:cs typeface="Times New Roman"/>
                      </a:endParaRPr>
                    </a:p>
                  </a:txBody>
                  <a:tcPr marL="0" marR="0" marT="400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5"/>
                        </a:spcBef>
                      </a:pPr>
                      <a:r>
                        <a:rPr sz="1400" spc="-10">
                          <a:solidFill>
                            <a:srgbClr val="003366"/>
                          </a:solidFill>
                          <a:latin typeface="华文中宋"/>
                          <a:cs typeface="华文中宋"/>
                        </a:rPr>
                        <a:t>按材料倒挤</a:t>
                      </a:r>
                      <a:endParaRPr sz="1400">
                        <a:latin typeface="华文中宋"/>
                        <a:cs typeface="华文中宋"/>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5"/>
                        </a:spcBef>
                      </a:pPr>
                      <a:r>
                        <a:rPr sz="1400" spc="-10">
                          <a:solidFill>
                            <a:srgbClr val="003366"/>
                          </a:solidFill>
                          <a:latin typeface="华文中宋"/>
                          <a:cs typeface="华文中宋"/>
                        </a:rPr>
                        <a:t>按产品产量</a:t>
                      </a:r>
                      <a:endParaRPr sz="1400">
                        <a:latin typeface="华文中宋"/>
                        <a:cs typeface="华文中宋"/>
                      </a:endParaRPr>
                    </a:p>
                  </a:txBody>
                  <a:tcPr marL="0" marR="0" marT="400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04800">
                <a:tc>
                  <a:txBody>
                    <a:bodyPr vert="horz" wrap="square"/>
                    <a:lstStyle/>
                    <a:p>
                      <a:pPr marL="179705">
                        <a:lnSpc>
                          <a:spcPct val="100000"/>
                        </a:lnSpc>
                        <a:spcBef>
                          <a:spcPts val="315"/>
                        </a:spcBef>
                      </a:pPr>
                      <a:r>
                        <a:rPr sz="1400" spc="-5">
                          <a:solidFill>
                            <a:srgbClr val="003366"/>
                          </a:solidFill>
                          <a:latin typeface="华文中宋"/>
                          <a:cs typeface="华文中宋"/>
                        </a:rPr>
                        <a:t>场景</a:t>
                      </a:r>
                      <a:r>
                        <a:rPr sz="1400" spc="-50">
                          <a:solidFill>
                            <a:srgbClr val="003366"/>
                          </a:solidFill>
                          <a:latin typeface="Times New Roman"/>
                          <a:cs typeface="Times New Roman"/>
                        </a:rPr>
                        <a:t>6</a:t>
                      </a:r>
                      <a:endParaRPr sz="1400">
                        <a:latin typeface="Times New Roman"/>
                        <a:cs typeface="Times New Roman"/>
                      </a:endParaRPr>
                    </a:p>
                  </a:txBody>
                  <a:tcPr marL="0" marR="0" marT="400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5"/>
                        </a:spcBef>
                      </a:pPr>
                      <a:r>
                        <a:rPr sz="1400" spc="-10">
                          <a:solidFill>
                            <a:srgbClr val="003366"/>
                          </a:solidFill>
                          <a:latin typeface="华文中宋"/>
                          <a:cs typeface="华文中宋"/>
                        </a:rPr>
                        <a:t>按材料倒挤</a:t>
                      </a:r>
                      <a:endParaRPr sz="1400">
                        <a:latin typeface="华文中宋"/>
                        <a:cs typeface="华文中宋"/>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5"/>
                        </a:spcBef>
                      </a:pPr>
                      <a:r>
                        <a:rPr sz="1400" spc="-10">
                          <a:solidFill>
                            <a:srgbClr val="003366"/>
                          </a:solidFill>
                          <a:latin typeface="华文中宋"/>
                          <a:cs typeface="华文中宋"/>
                        </a:rPr>
                        <a:t>按材料定额</a:t>
                      </a:r>
                      <a:endParaRPr sz="1400">
                        <a:latin typeface="华文中宋"/>
                        <a:cs typeface="华文中宋"/>
                      </a:endParaRPr>
                    </a:p>
                  </a:txBody>
                  <a:tcPr marL="0" marR="0" marT="400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31470">
                <a:tc>
                  <a:txBody>
                    <a:bodyPr vert="horz" wrap="square"/>
                    <a:lstStyle/>
                    <a:p>
                      <a:pPr marL="179705">
                        <a:lnSpc>
                          <a:spcPct val="100000"/>
                        </a:lnSpc>
                        <a:spcBef>
                          <a:spcPts val="315"/>
                        </a:spcBef>
                      </a:pPr>
                      <a:r>
                        <a:rPr sz="1400" spc="-5">
                          <a:solidFill>
                            <a:srgbClr val="003366"/>
                          </a:solidFill>
                          <a:latin typeface="华文中宋"/>
                          <a:cs typeface="华文中宋"/>
                        </a:rPr>
                        <a:t>场景</a:t>
                      </a:r>
                      <a:r>
                        <a:rPr sz="1400" spc="-50">
                          <a:solidFill>
                            <a:srgbClr val="003366"/>
                          </a:solidFill>
                          <a:latin typeface="Times New Roman"/>
                          <a:cs typeface="Times New Roman"/>
                        </a:rPr>
                        <a:t>7</a:t>
                      </a:r>
                      <a:endParaRPr sz="1400">
                        <a:latin typeface="Times New Roman"/>
                        <a:cs typeface="Times New Roman"/>
                      </a:endParaRPr>
                    </a:p>
                  </a:txBody>
                  <a:tcPr marL="0" marR="0" marT="4000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315"/>
                        </a:spcBef>
                      </a:pPr>
                      <a:r>
                        <a:rPr sz="1400" spc="-10">
                          <a:solidFill>
                            <a:srgbClr val="003366"/>
                          </a:solidFill>
                          <a:latin typeface="华文中宋"/>
                          <a:cs typeface="华文中宋"/>
                        </a:rPr>
                        <a:t>按材料倒挤</a:t>
                      </a:r>
                      <a:endParaRPr sz="1400">
                        <a:latin typeface="华文中宋"/>
                        <a:cs typeface="华文中宋"/>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80340">
                        <a:lnSpc>
                          <a:spcPct val="100000"/>
                        </a:lnSpc>
                        <a:spcBef>
                          <a:spcPts val="315"/>
                        </a:spcBef>
                      </a:pPr>
                      <a:r>
                        <a:rPr sz="1400" spc="-10">
                          <a:solidFill>
                            <a:srgbClr val="003366"/>
                          </a:solidFill>
                          <a:latin typeface="华文中宋"/>
                          <a:cs typeface="华文中宋"/>
                        </a:rPr>
                        <a:t>按定额工时</a:t>
                      </a:r>
                      <a:endParaRPr sz="1400">
                        <a:latin typeface="华文中宋"/>
                        <a:cs typeface="华文中宋"/>
                      </a:endParaRPr>
                    </a:p>
                  </a:txBody>
                  <a:tcPr marL="0" marR="0" marT="4000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31800">
                <a:tc>
                  <a:txBody>
                    <a:bodyPr vert="horz" wrap="square"/>
                    <a:lstStyle/>
                    <a:p>
                      <a:pPr marL="179705">
                        <a:lnSpc>
                          <a:spcPct val="100000"/>
                        </a:lnSpc>
                        <a:spcBef>
                          <a:spcPts val="315"/>
                        </a:spcBef>
                      </a:pPr>
                      <a:r>
                        <a:rPr sz="1400" spc="-5">
                          <a:solidFill>
                            <a:srgbClr val="003366"/>
                          </a:solidFill>
                          <a:latin typeface="华文中宋"/>
                          <a:cs typeface="华文中宋"/>
                        </a:rPr>
                        <a:t>场景</a:t>
                      </a:r>
                      <a:r>
                        <a:rPr sz="1400" spc="-50">
                          <a:solidFill>
                            <a:srgbClr val="003366"/>
                          </a:solidFill>
                          <a:latin typeface="Times New Roman"/>
                          <a:cs typeface="Times New Roman"/>
                        </a:rPr>
                        <a:t>8</a:t>
                      </a:r>
                      <a:endParaRPr sz="1400">
                        <a:latin typeface="Times New Roman"/>
                        <a:cs typeface="Times New Roman"/>
                      </a:endParaRPr>
                    </a:p>
                  </a:txBody>
                  <a:tcPr marL="0" marR="0" marT="4000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a:lnSpc>
                          <a:spcPct val="100000"/>
                        </a:lnSpc>
                        <a:spcBef>
                          <a:spcPts val="315"/>
                        </a:spcBef>
                      </a:pPr>
                      <a:r>
                        <a:rPr sz="1400" spc="-10">
                          <a:solidFill>
                            <a:srgbClr val="003366"/>
                          </a:solidFill>
                          <a:latin typeface="华文中宋"/>
                          <a:cs typeface="华文中宋"/>
                        </a:rPr>
                        <a:t>按材料倒挤</a:t>
                      </a:r>
                      <a:endParaRPr sz="1400">
                        <a:latin typeface="华文中宋"/>
                        <a:cs typeface="华文中宋"/>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80340">
                        <a:lnSpc>
                          <a:spcPct val="100000"/>
                        </a:lnSpc>
                        <a:spcBef>
                          <a:spcPts val="315"/>
                        </a:spcBef>
                      </a:pPr>
                      <a:r>
                        <a:rPr sz="1400" spc="-15">
                          <a:solidFill>
                            <a:srgbClr val="003366"/>
                          </a:solidFill>
                          <a:latin typeface="华文中宋"/>
                          <a:cs typeface="华文中宋"/>
                        </a:rPr>
                        <a:t>按自定义</a:t>
                      </a:r>
                      <a:endParaRPr sz="1400">
                        <a:latin typeface="华文中宋"/>
                        <a:cs typeface="华文中宋"/>
                      </a:endParaRPr>
                    </a:p>
                  </a:txBody>
                  <a:tcPr marL="0" marR="0" marT="4000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519112" y="1543113"/>
          <a:ext cx="8029575" cy="4688205"/>
        </p:xfrm>
        <a:graphic>
          <a:graphicData uri="http://schemas.openxmlformats.org/drawingml/2006/table">
            <a:tbl>
              <a:tblPr firstRow="1" bandRow="1">
                <a:tableStyleId>{2D5ABB26-0587-4C30-8999-92F81FD0307C}</a:tableStyleId>
              </a:tblPr>
              <a:tblGrid>
                <a:gridCol w="1170305"/>
                <a:gridCol w="6755130"/>
              </a:tblGrid>
              <a:tr h="610870">
                <a:tc>
                  <a:txBody>
                    <a:bodyPr vert="horz" wrap="square"/>
                    <a:lstStyle/>
                    <a:p>
                      <a:pPr marL="179705">
                        <a:lnSpc>
                          <a:spcPct val="100000"/>
                        </a:lnSpc>
                        <a:spcBef>
                          <a:spcPts val="295"/>
                        </a:spcBef>
                      </a:pPr>
                      <a:r>
                        <a:rPr sz="1600" b="1" spc="-20">
                          <a:solidFill>
                            <a:srgbClr val="003366"/>
                          </a:solidFill>
                          <a:latin typeface="华文中宋"/>
                          <a:cs typeface="华文中宋"/>
                        </a:rPr>
                        <a:t>系统规则</a:t>
                      </a:r>
                      <a:endParaRPr sz="1600">
                        <a:latin typeface="华文中宋"/>
                        <a:cs typeface="华文中宋"/>
                      </a:endParaRPr>
                    </a:p>
                  </a:txBody>
                  <a:tcPr marL="0" marR="0" marT="3746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179705" marR="143510">
                        <a:lnSpc>
                          <a:spcPct val="100000"/>
                        </a:lnSpc>
                        <a:spcBef>
                          <a:spcPts val="295"/>
                        </a:spcBef>
                      </a:pPr>
                      <a:r>
                        <a:rPr sz="1600" spc="-25">
                          <a:solidFill>
                            <a:srgbClr val="003366"/>
                          </a:solidFill>
                          <a:latin typeface="华文中宋"/>
                          <a:cs typeface="华文中宋"/>
                        </a:rPr>
                        <a:t>共用材料金额</a:t>
                      </a:r>
                      <a:r>
                        <a:rPr sz="1600" spc="-10">
                          <a:solidFill>
                            <a:srgbClr val="003366"/>
                          </a:solidFill>
                          <a:latin typeface="Times New Roman"/>
                          <a:cs typeface="Times New Roman"/>
                        </a:rPr>
                        <a:t>/∑</a:t>
                      </a:r>
                      <a:r>
                        <a:rPr sz="1600" spc="-25">
                          <a:solidFill>
                            <a:srgbClr val="003366"/>
                          </a:solidFill>
                          <a:latin typeface="华文中宋"/>
                          <a:cs typeface="华文中宋"/>
                        </a:rPr>
                        <a:t>产品（完工净产量</a:t>
                      </a:r>
                      <a:r>
                        <a:rPr sz="1600" spc="-20">
                          <a:solidFill>
                            <a:srgbClr val="003366"/>
                          </a:solidFill>
                          <a:latin typeface="Times New Roman"/>
                          <a:cs typeface="Times New Roman"/>
                        </a:rPr>
                        <a:t>+</a:t>
                      </a:r>
                      <a:r>
                        <a:rPr sz="1600" spc="-25">
                          <a:solidFill>
                            <a:srgbClr val="003366"/>
                          </a:solidFill>
                          <a:latin typeface="华文中宋"/>
                          <a:cs typeface="华文中宋"/>
                        </a:rPr>
                        <a:t>在线盘点数量</a:t>
                      </a:r>
                      <a:r>
                        <a:rPr sz="1600" spc="-10">
                          <a:solidFill>
                            <a:srgbClr val="003366"/>
                          </a:solidFill>
                          <a:latin typeface="Times New Roman"/>
                          <a:cs typeface="Times New Roman"/>
                        </a:rPr>
                        <a:t>*</a:t>
                      </a:r>
                      <a:r>
                        <a:rPr sz="1600" spc="-25">
                          <a:solidFill>
                            <a:srgbClr val="003366"/>
                          </a:solidFill>
                          <a:latin typeface="华文中宋"/>
                          <a:cs typeface="华文中宋"/>
                        </a:rPr>
                        <a:t>约当系数</a:t>
                      </a:r>
                      <a:r>
                        <a:rPr sz="1600" spc="-10">
                          <a:solidFill>
                            <a:srgbClr val="003366"/>
                          </a:solidFill>
                          <a:latin typeface="华文中宋"/>
                          <a:cs typeface="华文中宋"/>
                        </a:rPr>
                        <a:t>）</a:t>
                      </a:r>
                      <a:r>
                        <a:rPr sz="1600" spc="-10">
                          <a:solidFill>
                            <a:srgbClr val="003366"/>
                          </a:solidFill>
                          <a:latin typeface="Times New Roman"/>
                          <a:cs typeface="Times New Roman"/>
                        </a:rPr>
                        <a:t>=</a:t>
                      </a:r>
                      <a:r>
                        <a:rPr sz="1600" spc="-30">
                          <a:solidFill>
                            <a:srgbClr val="003366"/>
                          </a:solidFill>
                          <a:latin typeface="华文中宋"/>
                          <a:cs typeface="华文中宋"/>
                        </a:rPr>
                        <a:t>总权重，</a:t>
                      </a:r>
                      <a:r>
                        <a:rPr sz="1600" spc="-25">
                          <a:solidFill>
                            <a:srgbClr val="003366"/>
                          </a:solidFill>
                          <a:latin typeface="华文中宋"/>
                          <a:cs typeface="华文中宋"/>
                        </a:rPr>
                        <a:t>总权重中除数不能为</a:t>
                      </a:r>
                      <a:r>
                        <a:rPr sz="1600" spc="-50">
                          <a:solidFill>
                            <a:srgbClr val="003366"/>
                          </a:solidFill>
                          <a:latin typeface="Times New Roman"/>
                          <a:cs typeface="Times New Roman"/>
                        </a:rPr>
                        <a:t>0</a:t>
                      </a:r>
                      <a:endParaRPr sz="1600">
                        <a:latin typeface="Times New Roman"/>
                        <a:cs typeface="Times New Roman"/>
                      </a:endParaRPr>
                    </a:p>
                  </a:txBody>
                  <a:tcPr marL="0" marR="0" marT="3746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1066800">
                <a:tc rowSpan="2">
                  <a:txBody>
                    <a:bodyPr vert="horz" wrap="square"/>
                    <a:lstStyle/>
                    <a:p>
                      <a:pPr marL="179705">
                        <a:lnSpc>
                          <a:spcPct val="100000"/>
                        </a:lnSpc>
                        <a:spcBef>
                          <a:spcPts val="300"/>
                        </a:spcBef>
                      </a:pPr>
                      <a:r>
                        <a:rPr sz="1600" b="1" spc="-30">
                          <a:solidFill>
                            <a:srgbClr val="003366"/>
                          </a:solidFill>
                          <a:latin typeface="华文中宋"/>
                          <a:cs typeface="华文中宋"/>
                        </a:rPr>
                        <a:t>具体原因</a:t>
                      </a:r>
                      <a:endParaRPr sz="1600">
                        <a:latin typeface="华文中宋"/>
                        <a:cs typeface="华文中宋"/>
                      </a:endParaRPr>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121285">
                        <a:lnSpc>
                          <a:spcPct val="100000"/>
                        </a:lnSpc>
                        <a:spcBef>
                          <a:spcPts val="300"/>
                        </a:spcBef>
                      </a:pPr>
                      <a:r>
                        <a:rPr sz="1600" spc="-15">
                          <a:solidFill>
                            <a:srgbClr val="003366"/>
                          </a:solidFill>
                          <a:latin typeface="Times New Roman"/>
                          <a:cs typeface="Times New Roman"/>
                        </a:rPr>
                        <a:t>1</a:t>
                      </a:r>
                      <a:r>
                        <a:rPr sz="1600" spc="-15">
                          <a:solidFill>
                            <a:srgbClr val="003366"/>
                          </a:solidFill>
                          <a:latin typeface="华文中宋"/>
                          <a:cs typeface="华文中宋"/>
                        </a:rPr>
                        <a:t>）</a:t>
                      </a:r>
                      <a:r>
                        <a:rPr sz="1600" spc="-25">
                          <a:solidFill>
                            <a:srgbClr val="003366"/>
                          </a:solidFill>
                          <a:latin typeface="华文中宋"/>
                          <a:cs typeface="华文中宋"/>
                        </a:rPr>
                        <a:t>业务中存在共用材料，在【完工产品日报表】菜单</a:t>
                      </a:r>
                      <a:r>
                        <a:rPr sz="1600" spc="-5">
                          <a:solidFill>
                            <a:srgbClr val="003366"/>
                          </a:solidFill>
                          <a:latin typeface="Times New Roman"/>
                          <a:cs typeface="Times New Roman"/>
                        </a:rPr>
                        <a:t>A</a:t>
                      </a:r>
                      <a:r>
                        <a:rPr sz="1600" spc="-25">
                          <a:solidFill>
                            <a:srgbClr val="003366"/>
                          </a:solidFill>
                          <a:latin typeface="华文中宋"/>
                          <a:cs typeface="华文中宋"/>
                        </a:rPr>
                        <a:t>车间下未进行取</a:t>
                      </a:r>
                      <a:r>
                        <a:rPr sz="1600" spc="-20">
                          <a:solidFill>
                            <a:srgbClr val="003366"/>
                          </a:solidFill>
                          <a:latin typeface="华文中宋"/>
                          <a:cs typeface="华文中宋"/>
                        </a:rPr>
                        <a:t>数操作，所有产品完工净产量均为</a:t>
                      </a:r>
                      <a:r>
                        <a:rPr sz="1600" spc="-10">
                          <a:solidFill>
                            <a:srgbClr val="003366"/>
                          </a:solidFill>
                          <a:latin typeface="Times New Roman"/>
                          <a:cs typeface="Times New Roman"/>
                        </a:rPr>
                        <a:t>0</a:t>
                      </a:r>
                      <a:r>
                        <a:rPr sz="1600" spc="-30">
                          <a:solidFill>
                            <a:srgbClr val="003366"/>
                          </a:solidFill>
                          <a:latin typeface="华文中宋"/>
                          <a:cs typeface="华文中宋"/>
                        </a:rPr>
                        <a:t>，同时 在【在产品盘点表】菜单[</a:t>
                      </a:r>
                      <a:r>
                        <a:rPr sz="1600" spc="-15">
                          <a:solidFill>
                            <a:srgbClr val="003366"/>
                          </a:solidFill>
                          <a:latin typeface="华文中宋"/>
                          <a:cs typeface="华文中宋"/>
                        </a:rPr>
                        <a:t>A</a:t>
                      </a:r>
                      <a:r>
                        <a:rPr sz="1600" spc="-20">
                          <a:solidFill>
                            <a:srgbClr val="003366"/>
                          </a:solidFill>
                          <a:latin typeface="华文中宋"/>
                          <a:cs typeface="华文中宋"/>
                        </a:rPr>
                        <a:t>车</a:t>
                      </a:r>
                      <a:r>
                        <a:rPr sz="1600" spc="-40">
                          <a:solidFill>
                            <a:srgbClr val="003366"/>
                          </a:solidFill>
                          <a:latin typeface="华文中宋"/>
                          <a:cs typeface="华文中宋"/>
                        </a:rPr>
                        <a:t>间] 下也未进行取数操作，所有产品在线盘点数量也均为</a:t>
                      </a:r>
                      <a:r>
                        <a:rPr sz="1600" spc="-10">
                          <a:solidFill>
                            <a:srgbClr val="003366"/>
                          </a:solidFill>
                          <a:latin typeface="Times New Roman"/>
                          <a:cs typeface="Times New Roman"/>
                        </a:rPr>
                        <a:t>0</a:t>
                      </a:r>
                      <a:r>
                        <a:rPr sz="1600" spc="-30">
                          <a:solidFill>
                            <a:srgbClr val="003366"/>
                          </a:solidFill>
                          <a:latin typeface="华文中宋"/>
                          <a:cs typeface="华文中宋"/>
                        </a:rPr>
                        <a:t>， 【</a:t>
                      </a:r>
                      <a:r>
                        <a:rPr sz="1600" spc="-5">
                          <a:solidFill>
                            <a:srgbClr val="003366"/>
                          </a:solidFill>
                          <a:latin typeface="Times New Roman"/>
                          <a:cs typeface="Times New Roman"/>
                        </a:rPr>
                        <a:t>0075</a:t>
                      </a:r>
                      <a:r>
                        <a:rPr sz="1600" spc="-20">
                          <a:solidFill>
                            <a:srgbClr val="003366"/>
                          </a:solidFill>
                          <a:latin typeface="华文中宋"/>
                          <a:cs typeface="华文中宋"/>
                        </a:rPr>
                        <a:t>】金额无法分配。</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877569">
                <a:tc vMerge="1">
                  <a:txBody>
                    <a:bodyPr vert="horz" wrap="square"/>
                    <a:lstStyle/>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169545">
                        <a:lnSpc>
                          <a:spcPct val="100000"/>
                        </a:lnSpc>
                        <a:spcBef>
                          <a:spcPts val="300"/>
                        </a:spcBef>
                      </a:pPr>
                      <a:r>
                        <a:rPr sz="1600" spc="-10">
                          <a:solidFill>
                            <a:srgbClr val="003366"/>
                          </a:solidFill>
                          <a:latin typeface="Times New Roman"/>
                          <a:cs typeface="Times New Roman"/>
                        </a:rPr>
                        <a:t>2</a:t>
                      </a:r>
                      <a:r>
                        <a:rPr sz="1600" spc="-10">
                          <a:solidFill>
                            <a:srgbClr val="003366"/>
                          </a:solidFill>
                          <a:latin typeface="华文中宋"/>
                          <a:cs typeface="华文中宋"/>
                        </a:rPr>
                        <a:t>）</a:t>
                      </a:r>
                      <a:r>
                        <a:rPr sz="1600" spc="-20">
                          <a:solidFill>
                            <a:srgbClr val="003366"/>
                          </a:solidFill>
                          <a:latin typeface="华文中宋"/>
                          <a:cs typeface="华文中宋"/>
                        </a:rPr>
                        <a:t>业务中不存在共用材料，但由于各种出库单据中出库类别、出库部门</a:t>
                      </a:r>
                      <a:r>
                        <a:rPr sz="1600" spc="-25">
                          <a:solidFill>
                            <a:srgbClr val="003366"/>
                          </a:solidFill>
                          <a:latin typeface="华文中宋"/>
                          <a:cs typeface="华文中宋"/>
                        </a:rPr>
                        <a:t>由于误操作（未输入项目编码或未按订单领料等</a:t>
                      </a:r>
                      <a:r>
                        <a:rPr sz="1600" spc="-15">
                          <a:solidFill>
                            <a:srgbClr val="003366"/>
                          </a:solidFill>
                          <a:latin typeface="华文中宋"/>
                          <a:cs typeface="华文中宋"/>
                        </a:rPr>
                        <a:t>）</a:t>
                      </a:r>
                      <a:r>
                        <a:rPr sz="1600" spc="-25">
                          <a:solidFill>
                            <a:srgbClr val="003366"/>
                          </a:solidFill>
                          <a:latin typeface="华文中宋"/>
                          <a:cs typeface="华文中宋"/>
                        </a:rPr>
                        <a:t>正好与成本取数规则</a:t>
                      </a:r>
                      <a:r>
                        <a:rPr sz="1600" spc="-20">
                          <a:solidFill>
                            <a:srgbClr val="003366"/>
                          </a:solidFill>
                          <a:latin typeface="华文中宋"/>
                          <a:cs typeface="华文中宋"/>
                        </a:rPr>
                        <a:t>相符，此材料被取到共用材料中。</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1066800">
                <a:tc rowSpan="2">
                  <a:txBody>
                    <a:bodyPr vert="horz" wrap="square"/>
                    <a:lstStyle/>
                    <a:p>
                      <a:pPr marL="179705">
                        <a:lnSpc>
                          <a:spcPct val="100000"/>
                        </a:lnSpc>
                        <a:spcBef>
                          <a:spcPts val="300"/>
                        </a:spcBef>
                      </a:pPr>
                      <a:r>
                        <a:rPr sz="1600" b="1" spc="-20">
                          <a:solidFill>
                            <a:srgbClr val="003366"/>
                          </a:solidFill>
                          <a:latin typeface="华文中宋"/>
                          <a:cs typeface="华文中宋"/>
                        </a:rPr>
                        <a:t>解决方案</a:t>
                      </a:r>
                      <a:endParaRPr sz="1600">
                        <a:latin typeface="华文中宋"/>
                        <a:cs typeface="华文中宋"/>
                      </a:endParaRPr>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11125">
                        <a:lnSpc>
                          <a:spcPct val="100000"/>
                        </a:lnSpc>
                        <a:spcBef>
                          <a:spcPts val="300"/>
                        </a:spcBef>
                      </a:pPr>
                      <a:r>
                        <a:rPr sz="1600" spc="-20">
                          <a:solidFill>
                            <a:srgbClr val="003366"/>
                          </a:solidFill>
                          <a:latin typeface="华文中宋"/>
                          <a:cs typeface="华文中宋"/>
                        </a:rPr>
                        <a:t>原因</a:t>
                      </a:r>
                      <a:r>
                        <a:rPr sz="1600" spc="-15">
                          <a:solidFill>
                            <a:srgbClr val="003366"/>
                          </a:solidFill>
                          <a:latin typeface="Times New Roman"/>
                          <a:cs typeface="Times New Roman"/>
                        </a:rPr>
                        <a:t>1</a:t>
                      </a:r>
                      <a:r>
                        <a:rPr sz="1600" spc="-15">
                          <a:solidFill>
                            <a:srgbClr val="003366"/>
                          </a:solidFill>
                          <a:latin typeface="华文中宋"/>
                          <a:cs typeface="华文中宋"/>
                        </a:rPr>
                        <a:t>）：</a:t>
                      </a:r>
                      <a:r>
                        <a:rPr sz="1600" spc="-20">
                          <a:solidFill>
                            <a:srgbClr val="003366"/>
                          </a:solidFill>
                          <a:latin typeface="华文中宋"/>
                          <a:cs typeface="华文中宋"/>
                        </a:rPr>
                        <a:t>【完工产品日报表】点“取数”按纽，如果确实本月[</a:t>
                      </a:r>
                      <a:r>
                        <a:rPr sz="1600" spc="-15">
                          <a:solidFill>
                            <a:srgbClr val="003366"/>
                          </a:solidFill>
                          <a:latin typeface="华文中宋"/>
                          <a:cs typeface="华文中宋"/>
                        </a:rPr>
                        <a:t>A</a:t>
                      </a:r>
                      <a:r>
                        <a:rPr sz="1600" spc="-20">
                          <a:solidFill>
                            <a:srgbClr val="003366"/>
                          </a:solidFill>
                          <a:latin typeface="华文中宋"/>
                          <a:cs typeface="华文中宋"/>
                        </a:rPr>
                        <a:t>车间]均无投产或无入库数量，在【在产品盘点表】下点“取数”按纽，计算出理论推算数量，确认后并点“拷贝”按纽，取出在线盘点数量。再次进行计算检查，此提示及相似数条或数百条此类提示均消失。</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1066165">
                <a:tc vMerge="1">
                  <a:txBody>
                    <a:bodyPr vert="horz" wrap="square"/>
                    <a:lstStyle/>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68910">
                        <a:lnSpc>
                          <a:spcPct val="100000"/>
                        </a:lnSpc>
                        <a:spcBef>
                          <a:spcPts val="305"/>
                        </a:spcBef>
                      </a:pPr>
                      <a:r>
                        <a:rPr sz="1600" spc="-20">
                          <a:solidFill>
                            <a:srgbClr val="003366"/>
                          </a:solidFill>
                          <a:latin typeface="华文中宋"/>
                          <a:cs typeface="华文中宋"/>
                        </a:rPr>
                        <a:t>原因</a:t>
                      </a:r>
                      <a:r>
                        <a:rPr sz="1600" spc="-15">
                          <a:solidFill>
                            <a:srgbClr val="003366"/>
                          </a:solidFill>
                          <a:latin typeface="Times New Roman"/>
                          <a:cs typeface="Times New Roman"/>
                        </a:rPr>
                        <a:t>2</a:t>
                      </a:r>
                      <a:r>
                        <a:rPr sz="1600" spc="-15">
                          <a:solidFill>
                            <a:srgbClr val="003366"/>
                          </a:solidFill>
                          <a:latin typeface="华文中宋"/>
                          <a:cs typeface="华文中宋"/>
                        </a:rPr>
                        <a:t>）：</a:t>
                      </a:r>
                      <a:r>
                        <a:rPr sz="1600" spc="-20">
                          <a:solidFill>
                            <a:srgbClr val="003366"/>
                          </a:solidFill>
                          <a:latin typeface="华文中宋"/>
                          <a:cs typeface="华文中宋"/>
                        </a:rPr>
                        <a:t>属于专用材料的，补录项目编码或按订单领料，使之修正为专用材料；不应该进入材料成本的，修改出库类别</a:t>
                      </a:r>
                      <a:r>
                        <a:rPr sz="1600" spc="-10">
                          <a:solidFill>
                            <a:srgbClr val="003366"/>
                          </a:solidFill>
                          <a:latin typeface="华文中宋"/>
                          <a:cs typeface="华文中宋"/>
                        </a:rPr>
                        <a:t>（</a:t>
                      </a:r>
                      <a:r>
                        <a:rPr sz="1600" spc="-20">
                          <a:solidFill>
                            <a:srgbClr val="003366"/>
                          </a:solidFill>
                          <a:latin typeface="华文中宋"/>
                          <a:cs typeface="华文中宋"/>
                        </a:rPr>
                        <a:t>或在成本选项中移除</a:t>
                      </a:r>
                      <a:r>
                        <a:rPr sz="1600" spc="-25">
                          <a:solidFill>
                            <a:srgbClr val="003366"/>
                          </a:solidFill>
                          <a:latin typeface="华文中宋"/>
                          <a:cs typeface="华文中宋"/>
                        </a:rPr>
                        <a:t>此种出库类别）。再次进行计算检查，此提示及相似数条或数百条此类</a:t>
                      </a:r>
                      <a:r>
                        <a:rPr sz="1600" spc="-20">
                          <a:solidFill>
                            <a:srgbClr val="003366"/>
                          </a:solidFill>
                          <a:latin typeface="华文中宋"/>
                          <a:cs typeface="华文中宋"/>
                        </a:rPr>
                        <a:t>提示均消失。</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
        <p:nvSpPr>
          <p:cNvPr id="3" name="object 3"/>
          <p:cNvSpPr txBox="1"/>
          <p:nvPr/>
        </p:nvSpPr>
        <p:spPr>
          <a:xfrm>
            <a:off x="548131" y="1006855"/>
            <a:ext cx="7651750"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990033"/>
                </a:solidFill>
                <a:latin typeface="华文中宋"/>
                <a:cs typeface="华文中宋"/>
              </a:rPr>
              <a:t>场景</a:t>
            </a:r>
            <a:r>
              <a:rPr sz="1600" b="1" spc="-10">
                <a:solidFill>
                  <a:srgbClr val="990033"/>
                </a:solidFill>
                <a:latin typeface="Times New Roman"/>
                <a:cs typeface="Times New Roman"/>
              </a:rPr>
              <a:t>1</a:t>
            </a:r>
            <a:r>
              <a:rPr sz="1600" b="1" spc="-30">
                <a:solidFill>
                  <a:srgbClr val="990033"/>
                </a:solidFill>
                <a:latin typeface="华文中宋"/>
                <a:cs typeface="华文中宋"/>
              </a:rPr>
              <a:t>：在产品分配率选择“只计算材料成本”，共用材料分配率选择“按产品产量”</a:t>
            </a:r>
            <a:endParaRPr sz="1600">
              <a:latin typeface="华文中宋"/>
              <a:cs typeface="华文中宋"/>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35609" y="214375"/>
            <a:ext cx="7651750"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990033"/>
                </a:solidFill>
                <a:latin typeface="华文中宋"/>
                <a:cs typeface="华文中宋"/>
              </a:rPr>
              <a:t>场景</a:t>
            </a:r>
            <a:r>
              <a:rPr sz="1600" b="1" spc="-10">
                <a:solidFill>
                  <a:srgbClr val="990033"/>
                </a:solidFill>
                <a:latin typeface="Times New Roman"/>
                <a:cs typeface="Times New Roman"/>
              </a:rPr>
              <a:t>2</a:t>
            </a:r>
            <a:r>
              <a:rPr sz="1600" b="1" spc="-30">
                <a:solidFill>
                  <a:srgbClr val="990033"/>
                </a:solidFill>
                <a:latin typeface="华文中宋"/>
                <a:cs typeface="华文中宋"/>
              </a:rPr>
              <a:t>：在产品分配率选择“只计算材料成本”，共用材料分配率选择“按材料定额”</a:t>
            </a:r>
            <a:endParaRPr sz="1600">
              <a:latin typeface="华文中宋"/>
              <a:cs typeface="华文中宋"/>
            </a:endParaRPr>
          </a:p>
        </p:txBody>
      </p:sp>
      <p:graphicFrame>
        <p:nvGraphicFramePr>
          <p:cNvPr id="3" name="object 3"/>
          <p:cNvGraphicFramePr>
            <a:graphicFrameLocks noGrp="1"/>
          </p:cNvGraphicFramePr>
          <p:nvPr/>
        </p:nvGraphicFramePr>
        <p:xfrm>
          <a:off x="236537" y="677862"/>
          <a:ext cx="8822055" cy="5873750"/>
        </p:xfrm>
        <a:graphic>
          <a:graphicData uri="http://schemas.openxmlformats.org/drawingml/2006/table">
            <a:tbl>
              <a:tblPr firstRow="1" bandRow="1">
                <a:tableStyleId>{2D5ABB26-0587-4C30-8999-92F81FD0307C}</a:tableStyleId>
              </a:tblPr>
              <a:tblGrid>
                <a:gridCol w="1078230"/>
                <a:gridCol w="7638415"/>
              </a:tblGrid>
              <a:tr h="655320">
                <a:tc>
                  <a:txBody>
                    <a:bodyPr vert="horz" wrap="square"/>
                    <a:lstStyle/>
                    <a:p>
                      <a:pPr marL="179705">
                        <a:lnSpc>
                          <a:spcPct val="100000"/>
                        </a:lnSpc>
                        <a:spcBef>
                          <a:spcPts val="295"/>
                        </a:spcBef>
                      </a:pPr>
                      <a:r>
                        <a:rPr sz="1600" b="1" spc="-35">
                          <a:solidFill>
                            <a:srgbClr val="003366"/>
                          </a:solidFill>
                          <a:latin typeface="华文中宋"/>
                          <a:cs typeface="华文中宋"/>
                        </a:rPr>
                        <a:t>系统规则</a:t>
                      </a:r>
                      <a:endParaRPr sz="1600">
                        <a:latin typeface="华文中宋"/>
                        <a:cs typeface="华文中宋"/>
                      </a:endParaRPr>
                    </a:p>
                  </a:txBody>
                  <a:tcPr marL="0" marR="0" marT="3746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179705">
                        <a:lnSpc>
                          <a:spcPct val="100000"/>
                        </a:lnSpc>
                        <a:spcBef>
                          <a:spcPts val="295"/>
                        </a:spcBef>
                      </a:pPr>
                      <a:r>
                        <a:rPr sz="1600" spc="-30">
                          <a:solidFill>
                            <a:srgbClr val="003366"/>
                          </a:solidFill>
                          <a:latin typeface="华文中宋"/>
                          <a:cs typeface="华文中宋"/>
                        </a:rPr>
                        <a:t>共用材料金额</a:t>
                      </a:r>
                      <a:r>
                        <a:rPr sz="1600" spc="-20">
                          <a:solidFill>
                            <a:srgbClr val="003366"/>
                          </a:solidFill>
                          <a:latin typeface="Times New Roman"/>
                          <a:cs typeface="Times New Roman"/>
                        </a:rPr>
                        <a:t>/∑</a:t>
                      </a:r>
                      <a:r>
                        <a:rPr sz="1600" spc="-30">
                          <a:solidFill>
                            <a:srgbClr val="003366"/>
                          </a:solidFill>
                          <a:latin typeface="华文中宋"/>
                          <a:cs typeface="华文中宋"/>
                        </a:rPr>
                        <a:t>产品</a:t>
                      </a:r>
                      <a:r>
                        <a:rPr sz="1600" spc="-20">
                          <a:solidFill>
                            <a:srgbClr val="FF3300"/>
                          </a:solidFill>
                          <a:latin typeface="Times New Roman"/>
                          <a:cs typeface="Times New Roman"/>
                        </a:rPr>
                        <a:t>{</a:t>
                      </a:r>
                      <a:r>
                        <a:rPr sz="1600" spc="-20">
                          <a:solidFill>
                            <a:srgbClr val="003366"/>
                          </a:solidFill>
                          <a:latin typeface="华文中宋"/>
                          <a:cs typeface="华文中宋"/>
                        </a:rPr>
                        <a:t>（</a:t>
                      </a:r>
                      <a:r>
                        <a:rPr sz="1600" spc="-30">
                          <a:solidFill>
                            <a:srgbClr val="003366"/>
                          </a:solidFill>
                          <a:latin typeface="华文中宋"/>
                          <a:cs typeface="华文中宋"/>
                        </a:rPr>
                        <a:t>完工净产量</a:t>
                      </a:r>
                      <a:r>
                        <a:rPr sz="1600" spc="-20">
                          <a:solidFill>
                            <a:srgbClr val="003366"/>
                          </a:solidFill>
                          <a:latin typeface="Times New Roman"/>
                          <a:cs typeface="Times New Roman"/>
                        </a:rPr>
                        <a:t>+</a:t>
                      </a:r>
                      <a:r>
                        <a:rPr sz="1600" spc="-30">
                          <a:solidFill>
                            <a:srgbClr val="003366"/>
                          </a:solidFill>
                          <a:latin typeface="华文中宋"/>
                          <a:cs typeface="华文中宋"/>
                        </a:rPr>
                        <a:t>在线盘点数量</a:t>
                      </a:r>
                      <a:r>
                        <a:rPr sz="1600" spc="-10">
                          <a:solidFill>
                            <a:srgbClr val="003366"/>
                          </a:solidFill>
                          <a:latin typeface="Times New Roman"/>
                          <a:cs typeface="Times New Roman"/>
                        </a:rPr>
                        <a:t>*</a:t>
                      </a:r>
                      <a:r>
                        <a:rPr sz="1600" spc="-30">
                          <a:solidFill>
                            <a:srgbClr val="003366"/>
                          </a:solidFill>
                          <a:latin typeface="华文中宋"/>
                          <a:cs typeface="华文中宋"/>
                        </a:rPr>
                        <a:t>约当系数</a:t>
                      </a:r>
                      <a:r>
                        <a:rPr sz="1600" spc="-20">
                          <a:solidFill>
                            <a:srgbClr val="003366"/>
                          </a:solidFill>
                          <a:latin typeface="华文中宋"/>
                          <a:cs typeface="华文中宋"/>
                        </a:rPr>
                        <a:t>）</a:t>
                      </a:r>
                      <a:r>
                        <a:rPr sz="1600" spc="-20">
                          <a:solidFill>
                            <a:srgbClr val="003366"/>
                          </a:solidFill>
                          <a:latin typeface="Times New Roman"/>
                          <a:cs typeface="Times New Roman"/>
                        </a:rPr>
                        <a:t>*</a:t>
                      </a:r>
                      <a:r>
                        <a:rPr sz="1600" spc="-35">
                          <a:solidFill>
                            <a:srgbClr val="003366"/>
                          </a:solidFill>
                          <a:latin typeface="华文中宋"/>
                          <a:cs typeface="华文中宋"/>
                        </a:rPr>
                        <a:t>定额管理中此材料</a:t>
                      </a:r>
                      <a:endParaRPr sz="1600">
                        <a:latin typeface="华文中宋"/>
                        <a:cs typeface="华文中宋"/>
                      </a:endParaRPr>
                    </a:p>
                    <a:p>
                      <a:pPr marL="179705">
                        <a:lnSpc>
                          <a:spcPct val="100000"/>
                        </a:lnSpc>
                        <a:spcBef>
                          <a:spcPts val="5"/>
                        </a:spcBef>
                      </a:pPr>
                      <a:r>
                        <a:rPr sz="1600" spc="-25">
                          <a:solidFill>
                            <a:srgbClr val="003366"/>
                          </a:solidFill>
                          <a:latin typeface="华文中宋"/>
                          <a:cs typeface="华文中宋"/>
                        </a:rPr>
                        <a:t>耗用定额</a:t>
                      </a:r>
                      <a:r>
                        <a:rPr sz="1600" spc="-20">
                          <a:solidFill>
                            <a:srgbClr val="FF3300"/>
                          </a:solidFill>
                          <a:latin typeface="Times New Roman"/>
                          <a:cs typeface="Times New Roman"/>
                        </a:rPr>
                        <a:t>}</a:t>
                      </a:r>
                      <a:r>
                        <a:rPr sz="1600" spc="-20">
                          <a:solidFill>
                            <a:srgbClr val="003366"/>
                          </a:solidFill>
                          <a:latin typeface="Times New Roman"/>
                          <a:cs typeface="Times New Roman"/>
                        </a:rPr>
                        <a:t>=</a:t>
                      </a:r>
                      <a:r>
                        <a:rPr sz="1600" spc="-25">
                          <a:solidFill>
                            <a:srgbClr val="003366"/>
                          </a:solidFill>
                          <a:latin typeface="华文中宋"/>
                          <a:cs typeface="华文中宋"/>
                        </a:rPr>
                        <a:t>总权重，总权重中除数不能为</a:t>
                      </a:r>
                      <a:r>
                        <a:rPr sz="1600" spc="-50">
                          <a:solidFill>
                            <a:srgbClr val="003366"/>
                          </a:solidFill>
                          <a:latin typeface="Times New Roman"/>
                          <a:cs typeface="Times New Roman"/>
                        </a:rPr>
                        <a:t>0</a:t>
                      </a:r>
                      <a:endParaRPr sz="1600">
                        <a:latin typeface="Times New Roman"/>
                        <a:cs typeface="Times New Roman"/>
                      </a:endParaRPr>
                    </a:p>
                  </a:txBody>
                  <a:tcPr marL="0" marR="0" marT="3746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822960">
                <a:tc rowSpan="3">
                  <a:txBody>
                    <a:bodyPr vert="horz" wrap="square"/>
                    <a:lstStyle/>
                    <a:p>
                      <a:pPr marL="179705">
                        <a:lnSpc>
                          <a:spcPct val="100000"/>
                        </a:lnSpc>
                        <a:spcBef>
                          <a:spcPts val="295"/>
                        </a:spcBef>
                      </a:pPr>
                      <a:r>
                        <a:rPr sz="1600" b="1" spc="-35">
                          <a:solidFill>
                            <a:srgbClr val="003366"/>
                          </a:solidFill>
                          <a:latin typeface="华文中宋"/>
                          <a:cs typeface="华文中宋"/>
                        </a:rPr>
                        <a:t>具体原因</a:t>
                      </a:r>
                      <a:endParaRPr sz="1600">
                        <a:latin typeface="华文中宋"/>
                        <a:cs typeface="华文中宋"/>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92075">
                        <a:lnSpc>
                          <a:spcPct val="100000"/>
                        </a:lnSpc>
                        <a:spcBef>
                          <a:spcPts val="295"/>
                        </a:spcBef>
                      </a:pPr>
                      <a:r>
                        <a:rPr sz="1600" spc="-10">
                          <a:solidFill>
                            <a:srgbClr val="003366"/>
                          </a:solidFill>
                          <a:latin typeface="Times New Roman"/>
                          <a:cs typeface="Times New Roman"/>
                        </a:rPr>
                        <a:t>1</a:t>
                      </a:r>
                      <a:r>
                        <a:rPr sz="1600" spc="-10">
                          <a:solidFill>
                            <a:srgbClr val="003366"/>
                          </a:solidFill>
                          <a:latin typeface="华文中宋"/>
                          <a:cs typeface="华文中宋"/>
                        </a:rPr>
                        <a:t>）</a:t>
                      </a:r>
                      <a:r>
                        <a:rPr sz="1600" spc="-25">
                          <a:solidFill>
                            <a:srgbClr val="003366"/>
                          </a:solidFill>
                          <a:latin typeface="华文中宋"/>
                          <a:cs typeface="华文中宋"/>
                        </a:rPr>
                        <a:t>业务中存在共用材料，在【完工产品日报表】菜单</a:t>
                      </a:r>
                      <a:r>
                        <a:rPr sz="1600" spc="-10">
                          <a:solidFill>
                            <a:srgbClr val="003366"/>
                          </a:solidFill>
                          <a:latin typeface="Times New Roman"/>
                          <a:cs typeface="Times New Roman"/>
                        </a:rPr>
                        <a:t>A</a:t>
                      </a:r>
                      <a:r>
                        <a:rPr sz="1600" spc="-30">
                          <a:solidFill>
                            <a:srgbClr val="003366"/>
                          </a:solidFill>
                          <a:latin typeface="华文中宋"/>
                          <a:cs typeface="华文中宋"/>
                        </a:rPr>
                        <a:t>车间下未进行取数操作，所</a:t>
                      </a:r>
                      <a:r>
                        <a:rPr sz="1600" spc="-25">
                          <a:solidFill>
                            <a:srgbClr val="003366"/>
                          </a:solidFill>
                          <a:latin typeface="华文中宋"/>
                          <a:cs typeface="华文中宋"/>
                        </a:rPr>
                        <a:t>有产品完工净产量均为</a:t>
                      </a:r>
                      <a:r>
                        <a:rPr sz="1600" spc="-10">
                          <a:solidFill>
                            <a:srgbClr val="003366"/>
                          </a:solidFill>
                          <a:latin typeface="Times New Roman"/>
                          <a:cs typeface="Times New Roman"/>
                        </a:rPr>
                        <a:t>0</a:t>
                      </a:r>
                      <a:r>
                        <a:rPr sz="1600" spc="-25">
                          <a:solidFill>
                            <a:srgbClr val="003366"/>
                          </a:solidFill>
                          <a:latin typeface="华文中宋"/>
                          <a:cs typeface="华文中宋"/>
                        </a:rPr>
                        <a:t>，同时在【在产品盘点表】菜单[</a:t>
                      </a:r>
                      <a:r>
                        <a:rPr sz="1600" spc="-20">
                          <a:solidFill>
                            <a:srgbClr val="003366"/>
                          </a:solidFill>
                          <a:latin typeface="华文中宋"/>
                          <a:cs typeface="华文中宋"/>
                        </a:rPr>
                        <a:t>A</a:t>
                      </a:r>
                      <a:r>
                        <a:rPr sz="1600" spc="-30">
                          <a:solidFill>
                            <a:srgbClr val="003366"/>
                          </a:solidFill>
                          <a:latin typeface="华文中宋"/>
                          <a:cs typeface="华文中宋"/>
                        </a:rPr>
                        <a:t>车间]下也未进行取数操</a:t>
                      </a:r>
                      <a:r>
                        <a:rPr sz="1600" spc="-25">
                          <a:solidFill>
                            <a:srgbClr val="003366"/>
                          </a:solidFill>
                          <a:latin typeface="华文中宋"/>
                          <a:cs typeface="华文中宋"/>
                        </a:rPr>
                        <a:t>作，所有产品在线盘点数量也均为</a:t>
                      </a:r>
                      <a:r>
                        <a:rPr sz="1600">
                          <a:solidFill>
                            <a:srgbClr val="003366"/>
                          </a:solidFill>
                          <a:latin typeface="Times New Roman"/>
                          <a:cs typeface="Times New Roman"/>
                        </a:rPr>
                        <a:t>0</a:t>
                      </a:r>
                      <a:r>
                        <a:rPr sz="1600" spc="45">
                          <a:solidFill>
                            <a:srgbClr val="003366"/>
                          </a:solidFill>
                          <a:latin typeface="华文中宋"/>
                          <a:cs typeface="华文中宋"/>
                        </a:rPr>
                        <a:t>， 【</a:t>
                      </a:r>
                      <a:r>
                        <a:rPr sz="1600" spc="-10">
                          <a:solidFill>
                            <a:srgbClr val="003366"/>
                          </a:solidFill>
                          <a:latin typeface="Times New Roman"/>
                          <a:cs typeface="Times New Roman"/>
                        </a:rPr>
                        <a:t>0075</a:t>
                      </a:r>
                      <a:r>
                        <a:rPr sz="1600" spc="-30">
                          <a:solidFill>
                            <a:srgbClr val="003366"/>
                          </a:solidFill>
                          <a:latin typeface="华文中宋"/>
                          <a:cs typeface="华文中宋"/>
                        </a:rPr>
                        <a:t>】材料金额无法分配。</a:t>
                      </a:r>
                      <a:endParaRPr sz="1600">
                        <a:latin typeface="华文中宋"/>
                        <a:cs typeface="华文中宋"/>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578485">
                <a:tc vMerge="1">
                  <a:txBody>
                    <a:bodyPr vert="horz" wrap="square"/>
                    <a:lstStyle/>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142875">
                        <a:lnSpc>
                          <a:spcPct val="100000"/>
                        </a:lnSpc>
                        <a:spcBef>
                          <a:spcPts val="300"/>
                        </a:spcBef>
                      </a:pPr>
                      <a:r>
                        <a:rPr sz="1600" spc="-10">
                          <a:solidFill>
                            <a:srgbClr val="003366"/>
                          </a:solidFill>
                          <a:latin typeface="Times New Roman"/>
                          <a:cs typeface="Times New Roman"/>
                        </a:rPr>
                        <a:t>2</a:t>
                      </a:r>
                      <a:r>
                        <a:rPr sz="1600" spc="-10">
                          <a:solidFill>
                            <a:srgbClr val="003366"/>
                          </a:solidFill>
                          <a:latin typeface="华文中宋"/>
                          <a:cs typeface="华文中宋"/>
                        </a:rPr>
                        <a:t>）</a:t>
                      </a:r>
                      <a:r>
                        <a:rPr sz="1600" spc="-25">
                          <a:solidFill>
                            <a:srgbClr val="003366"/>
                          </a:solidFill>
                          <a:latin typeface="华文中宋"/>
                          <a:cs typeface="华文中宋"/>
                        </a:rPr>
                        <a:t>进行了</a:t>
                      </a:r>
                      <a:r>
                        <a:rPr sz="1600" spc="-10">
                          <a:solidFill>
                            <a:srgbClr val="003366"/>
                          </a:solidFill>
                          <a:latin typeface="Times New Roman"/>
                          <a:cs typeface="Times New Roman"/>
                        </a:rPr>
                        <a:t>1</a:t>
                      </a:r>
                      <a:r>
                        <a:rPr sz="1600" spc="-10">
                          <a:solidFill>
                            <a:srgbClr val="003366"/>
                          </a:solidFill>
                          <a:latin typeface="华文中宋"/>
                          <a:cs typeface="华文中宋"/>
                        </a:rPr>
                        <a:t>）</a:t>
                      </a:r>
                      <a:r>
                        <a:rPr sz="1600" spc="-25">
                          <a:solidFill>
                            <a:srgbClr val="003366"/>
                          </a:solidFill>
                          <a:latin typeface="华文中宋"/>
                          <a:cs typeface="华文中宋"/>
                        </a:rPr>
                        <a:t>操作，但 在【定额管理】菜单</a:t>
                      </a:r>
                      <a:r>
                        <a:rPr sz="1600" spc="-25">
                          <a:solidFill>
                            <a:srgbClr val="003366"/>
                          </a:solidFill>
                          <a:latin typeface="Times New Roman"/>
                          <a:cs typeface="Times New Roman"/>
                        </a:rPr>
                        <a:t>A</a:t>
                      </a:r>
                      <a:r>
                        <a:rPr sz="1600" spc="-30">
                          <a:solidFill>
                            <a:srgbClr val="003366"/>
                          </a:solidFill>
                          <a:latin typeface="华文中宋"/>
                          <a:cs typeface="华文中宋"/>
                        </a:rPr>
                        <a:t>车间下未进行取数或虽进行了取数但</a:t>
                      </a:r>
                      <a:r>
                        <a:rPr sz="1600" spc="-25">
                          <a:solidFill>
                            <a:srgbClr val="003366"/>
                          </a:solidFill>
                          <a:latin typeface="华文中宋"/>
                          <a:cs typeface="华文中宋"/>
                        </a:rPr>
                        <a:t>所有产品子件中都不包含【</a:t>
                      </a:r>
                      <a:r>
                        <a:rPr sz="1600" spc="-10">
                          <a:solidFill>
                            <a:srgbClr val="003366"/>
                          </a:solidFill>
                          <a:latin typeface="Times New Roman"/>
                          <a:cs typeface="Times New Roman"/>
                        </a:rPr>
                        <a:t>0075</a:t>
                      </a:r>
                      <a:r>
                        <a:rPr sz="1600" spc="10">
                          <a:solidFill>
                            <a:srgbClr val="003366"/>
                          </a:solidFill>
                          <a:latin typeface="华文中宋"/>
                          <a:cs typeface="华文中宋"/>
                        </a:rPr>
                        <a:t>】材料， 【</a:t>
                      </a:r>
                      <a:r>
                        <a:rPr sz="1600" spc="-10">
                          <a:solidFill>
                            <a:srgbClr val="003366"/>
                          </a:solidFill>
                          <a:latin typeface="Times New Roman"/>
                          <a:cs typeface="Times New Roman"/>
                        </a:rPr>
                        <a:t>0075</a:t>
                      </a:r>
                      <a:r>
                        <a:rPr sz="1600" spc="-30">
                          <a:solidFill>
                            <a:srgbClr val="003366"/>
                          </a:solidFill>
                          <a:latin typeface="华文中宋"/>
                          <a:cs typeface="华文中宋"/>
                        </a:rPr>
                        <a:t>】材料金额无法分配。</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823594">
                <a:tc vMerge="1">
                  <a:txBody>
                    <a:bodyPr vert="horz" wrap="square"/>
                    <a:lstStyle/>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137795">
                        <a:lnSpc>
                          <a:spcPct val="100000"/>
                        </a:lnSpc>
                        <a:spcBef>
                          <a:spcPts val="300"/>
                        </a:spcBef>
                      </a:pPr>
                      <a:r>
                        <a:rPr sz="1600" spc="-10">
                          <a:solidFill>
                            <a:srgbClr val="003366"/>
                          </a:solidFill>
                          <a:latin typeface="Times New Roman"/>
                          <a:cs typeface="Times New Roman"/>
                        </a:rPr>
                        <a:t>3</a:t>
                      </a:r>
                      <a:r>
                        <a:rPr sz="1600" spc="-10">
                          <a:solidFill>
                            <a:srgbClr val="003366"/>
                          </a:solidFill>
                          <a:latin typeface="华文中宋"/>
                          <a:cs typeface="华文中宋"/>
                        </a:rPr>
                        <a:t>）</a:t>
                      </a:r>
                      <a:r>
                        <a:rPr sz="1600" spc="-20">
                          <a:solidFill>
                            <a:srgbClr val="003366"/>
                          </a:solidFill>
                          <a:latin typeface="华文中宋"/>
                          <a:cs typeface="华文中宋"/>
                        </a:rPr>
                        <a:t>业务中不存在共用材料，但由于各种出库单据中出库类别、出库部门由于误操作（未输入项目编码或未按订单领料等）正好与成本取数规则相符，此材料被取到</a:t>
                      </a:r>
                      <a:r>
                        <a:rPr sz="1600" spc="-25">
                          <a:solidFill>
                            <a:srgbClr val="003366"/>
                          </a:solidFill>
                          <a:latin typeface="华文中宋"/>
                          <a:cs typeface="华文中宋"/>
                        </a:rPr>
                        <a:t>共用材料中。</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1066800">
                <a:tc rowSpan="3">
                  <a:txBody>
                    <a:bodyPr vert="horz" wrap="square"/>
                    <a:lstStyle/>
                    <a:p>
                      <a:pPr marL="179705">
                        <a:lnSpc>
                          <a:spcPct val="100000"/>
                        </a:lnSpc>
                        <a:spcBef>
                          <a:spcPts val="300"/>
                        </a:spcBef>
                      </a:pPr>
                      <a:r>
                        <a:rPr sz="1600" b="1" spc="-35">
                          <a:solidFill>
                            <a:srgbClr val="003366"/>
                          </a:solidFill>
                          <a:latin typeface="华文中宋"/>
                          <a:cs typeface="华文中宋"/>
                        </a:rPr>
                        <a:t>解决方案</a:t>
                      </a:r>
                      <a:endParaRPr sz="1600">
                        <a:latin typeface="华文中宋"/>
                        <a:cs typeface="华文中宋"/>
                      </a:endParaRPr>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37160" algn="just">
                        <a:lnSpc>
                          <a:spcPct val="100000"/>
                        </a:lnSpc>
                        <a:spcBef>
                          <a:spcPts val="300"/>
                        </a:spcBef>
                      </a:pPr>
                      <a:r>
                        <a:rPr sz="1600" spc="-25">
                          <a:solidFill>
                            <a:srgbClr val="003366"/>
                          </a:solidFill>
                          <a:latin typeface="华文中宋"/>
                          <a:cs typeface="华文中宋"/>
                        </a:rPr>
                        <a:t>原因</a:t>
                      </a:r>
                      <a:r>
                        <a:rPr sz="1600" spc="-20">
                          <a:solidFill>
                            <a:srgbClr val="003366"/>
                          </a:solidFill>
                          <a:latin typeface="Times New Roman"/>
                          <a:cs typeface="Times New Roman"/>
                        </a:rPr>
                        <a:t>1</a:t>
                      </a:r>
                      <a:r>
                        <a:rPr sz="1600" spc="-20">
                          <a:solidFill>
                            <a:srgbClr val="003366"/>
                          </a:solidFill>
                          <a:latin typeface="华文中宋"/>
                          <a:cs typeface="华文中宋"/>
                        </a:rPr>
                        <a:t>）：</a:t>
                      </a:r>
                      <a:r>
                        <a:rPr sz="1600" spc="-25">
                          <a:solidFill>
                            <a:srgbClr val="003366"/>
                          </a:solidFill>
                          <a:latin typeface="华文中宋"/>
                          <a:cs typeface="华文中宋"/>
                        </a:rPr>
                        <a:t>【完工产品日报表】点“取数”按纽，如果确实本月[</a:t>
                      </a:r>
                      <a:r>
                        <a:rPr sz="1600" spc="-20">
                          <a:solidFill>
                            <a:srgbClr val="003366"/>
                          </a:solidFill>
                          <a:latin typeface="华文中宋"/>
                          <a:cs typeface="华文中宋"/>
                        </a:rPr>
                        <a:t>A</a:t>
                      </a:r>
                      <a:r>
                        <a:rPr sz="1600" spc="-30">
                          <a:solidFill>
                            <a:srgbClr val="003366"/>
                          </a:solidFill>
                          <a:latin typeface="华文中宋"/>
                          <a:cs typeface="华文中宋"/>
                        </a:rPr>
                        <a:t>车间]均无投产或无入库数量，在【在产品盘点表】下点“取数”按纽，计算出理论推算数量，确认后并点“拷贝”按纽，取出在线盘点数量。再次进行计算检查，此提示及相似数条或数百条此类提示均消失。</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1096645">
                <a:tc vMerge="1">
                  <a:txBody>
                    <a:bodyPr vert="horz" wrap="square"/>
                    <a:lstStyle/>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31445" algn="just">
                        <a:lnSpc>
                          <a:spcPct val="100000"/>
                        </a:lnSpc>
                        <a:spcBef>
                          <a:spcPts val="305"/>
                        </a:spcBef>
                      </a:pPr>
                      <a:r>
                        <a:rPr sz="1600" spc="-30">
                          <a:solidFill>
                            <a:srgbClr val="003366"/>
                          </a:solidFill>
                          <a:latin typeface="华文中宋"/>
                          <a:cs typeface="华文中宋"/>
                        </a:rPr>
                        <a:t>原因</a:t>
                      </a:r>
                      <a:r>
                        <a:rPr sz="1600" spc="-20">
                          <a:solidFill>
                            <a:srgbClr val="003366"/>
                          </a:solidFill>
                          <a:latin typeface="Times New Roman"/>
                          <a:cs typeface="Times New Roman"/>
                        </a:rPr>
                        <a:t>2</a:t>
                      </a:r>
                      <a:r>
                        <a:rPr sz="1600" spc="-20">
                          <a:solidFill>
                            <a:srgbClr val="003366"/>
                          </a:solidFill>
                          <a:latin typeface="华文中宋"/>
                          <a:cs typeface="华文中宋"/>
                        </a:rPr>
                        <a:t>）</a:t>
                      </a:r>
                      <a:r>
                        <a:rPr sz="1600" spc="-30">
                          <a:solidFill>
                            <a:srgbClr val="003366"/>
                          </a:solidFill>
                          <a:latin typeface="华文中宋"/>
                          <a:cs typeface="华文中宋"/>
                        </a:rPr>
                        <a:t>： 此子件在</a:t>
                      </a:r>
                      <a:r>
                        <a:rPr sz="1600" spc="-25">
                          <a:solidFill>
                            <a:srgbClr val="003366"/>
                          </a:solidFill>
                          <a:latin typeface="Times New Roman"/>
                          <a:cs typeface="Times New Roman"/>
                        </a:rPr>
                        <a:t>BOM</a:t>
                      </a:r>
                      <a:r>
                        <a:rPr sz="1600" spc="-35">
                          <a:solidFill>
                            <a:srgbClr val="003366"/>
                          </a:solidFill>
                          <a:latin typeface="华文中宋"/>
                          <a:cs typeface="华文中宋"/>
                        </a:rPr>
                        <a:t>的部分产品中已经进行了定义且领料部门相符，在【定额</a:t>
                      </a:r>
                      <a:r>
                        <a:rPr sz="1600" spc="-20">
                          <a:solidFill>
                            <a:srgbClr val="003366"/>
                          </a:solidFill>
                          <a:latin typeface="华文中宋"/>
                          <a:cs typeface="华文中宋"/>
                        </a:rPr>
                        <a:t>管理】 [A</a:t>
                      </a:r>
                      <a:r>
                        <a:rPr sz="1600" spc="-25">
                          <a:solidFill>
                            <a:srgbClr val="003366"/>
                          </a:solidFill>
                          <a:latin typeface="华文中宋"/>
                          <a:cs typeface="华文中宋"/>
                        </a:rPr>
                        <a:t>车间]下点“取数”按纽：此子件在</a:t>
                      </a:r>
                      <a:r>
                        <a:rPr sz="1600" spc="-10">
                          <a:solidFill>
                            <a:srgbClr val="003366"/>
                          </a:solidFill>
                          <a:latin typeface="Times New Roman"/>
                          <a:cs typeface="Times New Roman"/>
                        </a:rPr>
                        <a:t>BOM</a:t>
                      </a:r>
                      <a:r>
                        <a:rPr sz="1600" spc="-30">
                          <a:solidFill>
                            <a:srgbClr val="003366"/>
                          </a:solidFill>
                          <a:latin typeface="华文中宋"/>
                          <a:cs typeface="华文中宋"/>
                        </a:rPr>
                        <a:t>中相关产品中均未进行定义或虽定义但领料部门不符，进行修改后在【定额管理】点“取数”，如果业务中确实无</a:t>
                      </a:r>
                      <a:r>
                        <a:rPr sz="1600" spc="-25">
                          <a:solidFill>
                            <a:srgbClr val="003366"/>
                          </a:solidFill>
                          <a:latin typeface="华文中宋"/>
                          <a:cs typeface="华文中宋"/>
                        </a:rPr>
                        <a:t>法在</a:t>
                      </a:r>
                      <a:r>
                        <a:rPr sz="1600" spc="-20">
                          <a:solidFill>
                            <a:srgbClr val="003366"/>
                          </a:solidFill>
                          <a:latin typeface="Times New Roman"/>
                          <a:cs typeface="Times New Roman"/>
                        </a:rPr>
                        <a:t>BOM</a:t>
                      </a:r>
                      <a:r>
                        <a:rPr sz="1600" spc="-30">
                          <a:solidFill>
                            <a:srgbClr val="003366"/>
                          </a:solidFill>
                          <a:latin typeface="华文中宋"/>
                          <a:cs typeface="华文中宋"/>
                        </a:rPr>
                        <a:t>中定义，考虑修改共用材料分配率或使之费用化。</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829944">
                <a:tc vMerge="1">
                  <a:txBody>
                    <a:bodyPr vert="horz" wrap="square"/>
                    <a:lstStyle/>
                    <a:p/>
                  </a:txBody>
                  <a:tcPr marL="0" marR="0" marT="3810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37795">
                        <a:lnSpc>
                          <a:spcPct val="100000"/>
                        </a:lnSpc>
                        <a:spcBef>
                          <a:spcPts val="305"/>
                        </a:spcBef>
                      </a:pPr>
                      <a:r>
                        <a:rPr sz="1600" spc="-20">
                          <a:solidFill>
                            <a:srgbClr val="003366"/>
                          </a:solidFill>
                          <a:latin typeface="华文中宋"/>
                          <a:cs typeface="华文中宋"/>
                        </a:rPr>
                        <a:t>原因</a:t>
                      </a:r>
                      <a:r>
                        <a:rPr sz="1600" spc="-15">
                          <a:solidFill>
                            <a:srgbClr val="003366"/>
                          </a:solidFill>
                          <a:latin typeface="Times New Roman"/>
                          <a:cs typeface="Times New Roman"/>
                        </a:rPr>
                        <a:t>3</a:t>
                      </a:r>
                      <a:r>
                        <a:rPr sz="1600" spc="-15">
                          <a:solidFill>
                            <a:srgbClr val="003366"/>
                          </a:solidFill>
                          <a:latin typeface="华文中宋"/>
                          <a:cs typeface="华文中宋"/>
                        </a:rPr>
                        <a:t>）：</a:t>
                      </a:r>
                      <a:r>
                        <a:rPr sz="1600" spc="-20">
                          <a:solidFill>
                            <a:srgbClr val="003366"/>
                          </a:solidFill>
                          <a:latin typeface="华文中宋"/>
                          <a:cs typeface="华文中宋"/>
                        </a:rPr>
                        <a:t>属于专用材料的，补录项目编码或按订单领料，使之修正为专用材料；不应该进入材料成本的，修改出库类别（或在成本选项中移除此种出库类别</a:t>
                      </a:r>
                      <a:r>
                        <a:rPr sz="1600" spc="-10">
                          <a:solidFill>
                            <a:srgbClr val="003366"/>
                          </a:solidFill>
                          <a:latin typeface="华文中宋"/>
                          <a:cs typeface="华文中宋"/>
                        </a:rPr>
                        <a:t>）</a:t>
                      </a:r>
                      <a:r>
                        <a:rPr sz="1600" spc="-20">
                          <a:solidFill>
                            <a:srgbClr val="003366"/>
                          </a:solidFill>
                          <a:latin typeface="华文中宋"/>
                          <a:cs typeface="华文中宋"/>
                        </a:rPr>
                        <a:t>。再次进行计算检查，此提示及相似数条或数百条此类提示均消失。</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76731" y="214375"/>
            <a:ext cx="7651750"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990033"/>
                </a:solidFill>
                <a:latin typeface="华文中宋"/>
                <a:cs typeface="华文中宋"/>
              </a:rPr>
              <a:t>场景</a:t>
            </a:r>
            <a:r>
              <a:rPr sz="1600" b="1" spc="-10">
                <a:solidFill>
                  <a:srgbClr val="990033"/>
                </a:solidFill>
                <a:latin typeface="Times New Roman"/>
                <a:cs typeface="Times New Roman"/>
              </a:rPr>
              <a:t>3</a:t>
            </a:r>
            <a:r>
              <a:rPr sz="1600" b="1" spc="-30">
                <a:solidFill>
                  <a:srgbClr val="990033"/>
                </a:solidFill>
                <a:latin typeface="华文中宋"/>
                <a:cs typeface="华文中宋"/>
              </a:rPr>
              <a:t>：在产品分配率选择“只计算材料成本”，共用材料分配率选择“按定额工时”</a:t>
            </a:r>
            <a:endParaRPr sz="1600">
              <a:latin typeface="华文中宋"/>
              <a:cs typeface="华文中宋"/>
            </a:endParaRPr>
          </a:p>
        </p:txBody>
      </p:sp>
      <p:graphicFrame>
        <p:nvGraphicFramePr>
          <p:cNvPr id="3" name="object 3"/>
          <p:cNvGraphicFramePr>
            <a:graphicFrameLocks noGrp="1"/>
          </p:cNvGraphicFramePr>
          <p:nvPr/>
        </p:nvGraphicFramePr>
        <p:xfrm>
          <a:off x="236537" y="671512"/>
          <a:ext cx="8846820" cy="5547995"/>
        </p:xfrm>
        <a:graphic>
          <a:graphicData uri="http://schemas.openxmlformats.org/drawingml/2006/table">
            <a:tbl>
              <a:tblPr firstRow="1" bandRow="1">
                <a:tableStyleId>{2D5ABB26-0587-4C30-8999-92F81FD0307C}</a:tableStyleId>
              </a:tblPr>
              <a:tblGrid>
                <a:gridCol w="1284605"/>
                <a:gridCol w="7456805"/>
              </a:tblGrid>
              <a:tr h="655320">
                <a:tc>
                  <a:txBody>
                    <a:bodyPr vert="horz" wrap="square"/>
                    <a:lstStyle/>
                    <a:p>
                      <a:pPr marL="179705">
                        <a:lnSpc>
                          <a:spcPct val="100000"/>
                        </a:lnSpc>
                        <a:spcBef>
                          <a:spcPts val="295"/>
                        </a:spcBef>
                      </a:pPr>
                      <a:r>
                        <a:rPr sz="1600" b="1" spc="-20">
                          <a:solidFill>
                            <a:srgbClr val="003366"/>
                          </a:solidFill>
                          <a:latin typeface="华文中宋"/>
                          <a:cs typeface="华文中宋"/>
                        </a:rPr>
                        <a:t>系统规则</a:t>
                      </a:r>
                      <a:endParaRPr sz="1600">
                        <a:latin typeface="华文中宋"/>
                        <a:cs typeface="华文中宋"/>
                      </a:endParaRPr>
                    </a:p>
                  </a:txBody>
                  <a:tcPr marL="0" marR="0" marT="3746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179705" marR="151765">
                        <a:lnSpc>
                          <a:spcPct val="100000"/>
                        </a:lnSpc>
                        <a:spcBef>
                          <a:spcPts val="295"/>
                        </a:spcBef>
                      </a:pPr>
                      <a:r>
                        <a:rPr sz="1600" spc="-25">
                          <a:solidFill>
                            <a:srgbClr val="003366"/>
                          </a:solidFill>
                          <a:latin typeface="华文中宋"/>
                          <a:cs typeface="华文中宋"/>
                        </a:rPr>
                        <a:t>共用材料金额</a:t>
                      </a:r>
                      <a:r>
                        <a:rPr sz="1600" spc="-10">
                          <a:solidFill>
                            <a:srgbClr val="003366"/>
                          </a:solidFill>
                          <a:latin typeface="Times New Roman"/>
                          <a:cs typeface="Times New Roman"/>
                        </a:rPr>
                        <a:t>/∑</a:t>
                      </a:r>
                      <a:r>
                        <a:rPr sz="1600" spc="-25">
                          <a:solidFill>
                            <a:srgbClr val="003366"/>
                          </a:solidFill>
                          <a:latin typeface="华文中宋"/>
                          <a:cs typeface="华文中宋"/>
                        </a:rPr>
                        <a:t>产品</a:t>
                      </a:r>
                      <a:r>
                        <a:rPr sz="1600" spc="-20">
                          <a:solidFill>
                            <a:srgbClr val="FF3300"/>
                          </a:solidFill>
                          <a:latin typeface="Times New Roman"/>
                          <a:cs typeface="Times New Roman"/>
                        </a:rPr>
                        <a:t>{</a:t>
                      </a:r>
                      <a:r>
                        <a:rPr sz="1600" spc="-20">
                          <a:solidFill>
                            <a:srgbClr val="003366"/>
                          </a:solidFill>
                          <a:latin typeface="华文中宋"/>
                          <a:cs typeface="华文中宋"/>
                        </a:rPr>
                        <a:t>（</a:t>
                      </a:r>
                      <a:r>
                        <a:rPr sz="1600" spc="-25">
                          <a:solidFill>
                            <a:srgbClr val="003366"/>
                          </a:solidFill>
                          <a:latin typeface="华文中宋"/>
                          <a:cs typeface="华文中宋"/>
                        </a:rPr>
                        <a:t>完工净产量</a:t>
                      </a:r>
                      <a:r>
                        <a:rPr sz="1600" spc="-20">
                          <a:solidFill>
                            <a:srgbClr val="003366"/>
                          </a:solidFill>
                          <a:latin typeface="Times New Roman"/>
                          <a:cs typeface="Times New Roman"/>
                        </a:rPr>
                        <a:t>+</a:t>
                      </a:r>
                      <a:r>
                        <a:rPr sz="1600" spc="-25">
                          <a:solidFill>
                            <a:srgbClr val="003366"/>
                          </a:solidFill>
                          <a:latin typeface="华文中宋"/>
                          <a:cs typeface="华文中宋"/>
                        </a:rPr>
                        <a:t>在线盘点数量</a:t>
                      </a:r>
                      <a:r>
                        <a:rPr sz="1600" spc="-10">
                          <a:solidFill>
                            <a:srgbClr val="003366"/>
                          </a:solidFill>
                          <a:latin typeface="Times New Roman"/>
                          <a:cs typeface="Times New Roman"/>
                        </a:rPr>
                        <a:t>*</a:t>
                      </a:r>
                      <a:r>
                        <a:rPr sz="1600" spc="-25">
                          <a:solidFill>
                            <a:srgbClr val="003366"/>
                          </a:solidFill>
                          <a:latin typeface="华文中宋"/>
                          <a:cs typeface="华文中宋"/>
                        </a:rPr>
                        <a:t>约当系数</a:t>
                      </a:r>
                      <a:r>
                        <a:rPr sz="1600" spc="-10">
                          <a:solidFill>
                            <a:srgbClr val="003366"/>
                          </a:solidFill>
                          <a:latin typeface="华文中宋"/>
                          <a:cs typeface="华文中宋"/>
                        </a:rPr>
                        <a:t>）</a:t>
                      </a:r>
                      <a:r>
                        <a:rPr sz="1600" spc="-10">
                          <a:solidFill>
                            <a:srgbClr val="003366"/>
                          </a:solidFill>
                          <a:latin typeface="Times New Roman"/>
                          <a:cs typeface="Times New Roman"/>
                        </a:rPr>
                        <a:t>*</a:t>
                      </a:r>
                      <a:r>
                        <a:rPr sz="1600" spc="-30">
                          <a:solidFill>
                            <a:srgbClr val="003366"/>
                          </a:solidFill>
                          <a:latin typeface="华文中宋"/>
                          <a:cs typeface="华文中宋"/>
                        </a:rPr>
                        <a:t>定额管理中定额</a:t>
                      </a:r>
                      <a:r>
                        <a:rPr sz="1600" spc="-25">
                          <a:solidFill>
                            <a:srgbClr val="003366"/>
                          </a:solidFill>
                          <a:latin typeface="华文中宋"/>
                          <a:cs typeface="华文中宋"/>
                        </a:rPr>
                        <a:t>工时</a:t>
                      </a:r>
                      <a:r>
                        <a:rPr sz="1600" spc="-10">
                          <a:solidFill>
                            <a:srgbClr val="FF3300"/>
                          </a:solidFill>
                          <a:latin typeface="Times New Roman"/>
                          <a:cs typeface="Times New Roman"/>
                        </a:rPr>
                        <a:t>}</a:t>
                      </a:r>
                      <a:r>
                        <a:rPr sz="1600" spc="-10">
                          <a:solidFill>
                            <a:srgbClr val="003366"/>
                          </a:solidFill>
                          <a:latin typeface="Times New Roman"/>
                          <a:cs typeface="Times New Roman"/>
                        </a:rPr>
                        <a:t>=</a:t>
                      </a:r>
                      <a:r>
                        <a:rPr sz="1600" spc="-25">
                          <a:solidFill>
                            <a:srgbClr val="003366"/>
                          </a:solidFill>
                          <a:latin typeface="华文中宋"/>
                          <a:cs typeface="华文中宋"/>
                        </a:rPr>
                        <a:t>总权重，总权重中除数不能为</a:t>
                      </a:r>
                      <a:r>
                        <a:rPr sz="1600" spc="-50">
                          <a:solidFill>
                            <a:srgbClr val="003366"/>
                          </a:solidFill>
                          <a:latin typeface="Times New Roman"/>
                          <a:cs typeface="Times New Roman"/>
                        </a:rPr>
                        <a:t>0</a:t>
                      </a:r>
                      <a:endParaRPr sz="1600">
                        <a:latin typeface="Times New Roman"/>
                        <a:cs typeface="Times New Roman"/>
                      </a:endParaRPr>
                    </a:p>
                  </a:txBody>
                  <a:tcPr marL="0" marR="0" marT="3746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822960">
                <a:tc rowSpan="3">
                  <a:txBody>
                    <a:bodyPr vert="horz" wrap="square"/>
                    <a:lstStyle/>
                    <a:p>
                      <a:pPr marL="179705">
                        <a:lnSpc>
                          <a:spcPct val="100000"/>
                        </a:lnSpc>
                        <a:spcBef>
                          <a:spcPts val="295"/>
                        </a:spcBef>
                      </a:pPr>
                      <a:r>
                        <a:rPr sz="1600" b="1" spc="-20">
                          <a:solidFill>
                            <a:srgbClr val="003366"/>
                          </a:solidFill>
                          <a:latin typeface="华文中宋"/>
                          <a:cs typeface="华文中宋"/>
                        </a:rPr>
                        <a:t>具体原因</a:t>
                      </a:r>
                      <a:endParaRPr sz="1600">
                        <a:latin typeface="华文中宋"/>
                        <a:cs typeface="华文中宋"/>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a:lnSpc>
                          <a:spcPct val="100000"/>
                        </a:lnSpc>
                        <a:spcBef>
                          <a:spcPts val="295"/>
                        </a:spcBef>
                      </a:pPr>
                      <a:r>
                        <a:rPr sz="1600" spc="-10">
                          <a:solidFill>
                            <a:srgbClr val="003366"/>
                          </a:solidFill>
                          <a:latin typeface="Times New Roman"/>
                          <a:cs typeface="Times New Roman"/>
                        </a:rPr>
                        <a:t>1</a:t>
                      </a:r>
                      <a:r>
                        <a:rPr sz="1600" spc="-10">
                          <a:solidFill>
                            <a:srgbClr val="003366"/>
                          </a:solidFill>
                          <a:latin typeface="华文中宋"/>
                          <a:cs typeface="华文中宋"/>
                        </a:rPr>
                        <a:t>）</a:t>
                      </a:r>
                      <a:r>
                        <a:rPr sz="1600" spc="-20">
                          <a:solidFill>
                            <a:srgbClr val="003366"/>
                          </a:solidFill>
                          <a:latin typeface="华文中宋"/>
                          <a:cs typeface="华文中宋"/>
                        </a:rPr>
                        <a:t>业务中存在共用材料，在【完工产品日报表】菜单[</a:t>
                      </a:r>
                      <a:r>
                        <a:rPr sz="1600" spc="-15">
                          <a:solidFill>
                            <a:srgbClr val="003366"/>
                          </a:solidFill>
                          <a:latin typeface="华文中宋"/>
                          <a:cs typeface="华文中宋"/>
                        </a:rPr>
                        <a:t>A</a:t>
                      </a:r>
                      <a:r>
                        <a:rPr sz="1600" spc="-20">
                          <a:solidFill>
                            <a:srgbClr val="003366"/>
                          </a:solidFill>
                          <a:latin typeface="华文中宋"/>
                          <a:cs typeface="华文中宋"/>
                        </a:rPr>
                        <a:t>车间]下未进行取数操作，</a:t>
                      </a:r>
                      <a:r>
                        <a:rPr sz="1600" spc="-25">
                          <a:solidFill>
                            <a:srgbClr val="003366"/>
                          </a:solidFill>
                          <a:latin typeface="华文中宋"/>
                          <a:cs typeface="华文中宋"/>
                        </a:rPr>
                        <a:t>所有产品完工净产量均为</a:t>
                      </a:r>
                      <a:r>
                        <a:rPr sz="1600" spc="-15">
                          <a:solidFill>
                            <a:srgbClr val="003366"/>
                          </a:solidFill>
                          <a:latin typeface="Times New Roman"/>
                          <a:cs typeface="Times New Roman"/>
                        </a:rPr>
                        <a:t>0</a:t>
                      </a:r>
                      <a:r>
                        <a:rPr sz="1600" spc="-25">
                          <a:solidFill>
                            <a:srgbClr val="003366"/>
                          </a:solidFill>
                          <a:latin typeface="华文中宋"/>
                          <a:cs typeface="华文中宋"/>
                        </a:rPr>
                        <a:t>，同时在【在产品盘点表】菜单[</a:t>
                      </a:r>
                      <a:r>
                        <a:rPr sz="1600" spc="-10">
                          <a:solidFill>
                            <a:srgbClr val="003366"/>
                          </a:solidFill>
                          <a:latin typeface="华文中宋"/>
                          <a:cs typeface="华文中宋"/>
                        </a:rPr>
                        <a:t>A</a:t>
                      </a:r>
                      <a:r>
                        <a:rPr sz="1600" spc="-25">
                          <a:solidFill>
                            <a:srgbClr val="003366"/>
                          </a:solidFill>
                          <a:latin typeface="华文中宋"/>
                          <a:cs typeface="华文中宋"/>
                        </a:rPr>
                        <a:t>车间]下也未进行取 数</a:t>
                      </a:r>
                      <a:r>
                        <a:rPr sz="1600" spc="-20">
                          <a:solidFill>
                            <a:srgbClr val="003366"/>
                          </a:solidFill>
                          <a:latin typeface="华文中宋"/>
                          <a:cs typeface="华文中宋"/>
                        </a:rPr>
                        <a:t>操作，所有产品在线盘点数量也均为</a:t>
                      </a:r>
                      <a:r>
                        <a:rPr sz="1600" spc="-10">
                          <a:solidFill>
                            <a:srgbClr val="003366"/>
                          </a:solidFill>
                          <a:latin typeface="Times New Roman"/>
                          <a:cs typeface="Times New Roman"/>
                        </a:rPr>
                        <a:t>0</a:t>
                      </a:r>
                      <a:r>
                        <a:rPr sz="1600" spc="-30">
                          <a:solidFill>
                            <a:srgbClr val="003366"/>
                          </a:solidFill>
                          <a:latin typeface="华文中宋"/>
                          <a:cs typeface="华文中宋"/>
                        </a:rPr>
                        <a:t>， 【</a:t>
                      </a:r>
                      <a:r>
                        <a:rPr sz="1600" spc="-5">
                          <a:solidFill>
                            <a:srgbClr val="003366"/>
                          </a:solidFill>
                          <a:latin typeface="Times New Roman"/>
                          <a:cs typeface="Times New Roman"/>
                        </a:rPr>
                        <a:t>0075</a:t>
                      </a:r>
                      <a:r>
                        <a:rPr sz="1600" spc="-20">
                          <a:solidFill>
                            <a:srgbClr val="003366"/>
                          </a:solidFill>
                          <a:latin typeface="华文中宋"/>
                          <a:cs typeface="华文中宋"/>
                        </a:rPr>
                        <a:t>】材料金额无法分配。</a:t>
                      </a:r>
                      <a:endParaRPr sz="1600">
                        <a:latin typeface="华文中宋"/>
                        <a:cs typeface="华文中宋"/>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578485">
                <a:tc vMerge="1">
                  <a:txBody>
                    <a:bodyPr vert="horz" wrap="square"/>
                    <a:lstStyle/>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255270">
                        <a:lnSpc>
                          <a:spcPct val="100000"/>
                        </a:lnSpc>
                        <a:spcBef>
                          <a:spcPts val="300"/>
                        </a:spcBef>
                      </a:pPr>
                      <a:r>
                        <a:rPr sz="1600" spc="-10">
                          <a:solidFill>
                            <a:srgbClr val="003366"/>
                          </a:solidFill>
                          <a:latin typeface="Times New Roman"/>
                          <a:cs typeface="Times New Roman"/>
                        </a:rPr>
                        <a:t>2</a:t>
                      </a:r>
                      <a:r>
                        <a:rPr sz="1600" spc="-10">
                          <a:solidFill>
                            <a:srgbClr val="003366"/>
                          </a:solidFill>
                          <a:latin typeface="华文中宋"/>
                          <a:cs typeface="华文中宋"/>
                        </a:rPr>
                        <a:t>）</a:t>
                      </a:r>
                      <a:r>
                        <a:rPr sz="1600" spc="-25">
                          <a:solidFill>
                            <a:srgbClr val="003366"/>
                          </a:solidFill>
                          <a:latin typeface="华文中宋"/>
                          <a:cs typeface="华文中宋"/>
                        </a:rPr>
                        <a:t>进行了</a:t>
                      </a:r>
                      <a:r>
                        <a:rPr sz="1600" spc="-10">
                          <a:solidFill>
                            <a:srgbClr val="003366"/>
                          </a:solidFill>
                          <a:latin typeface="Times New Roman"/>
                          <a:cs typeface="Times New Roman"/>
                        </a:rPr>
                        <a:t>1</a:t>
                      </a:r>
                      <a:r>
                        <a:rPr sz="1600" spc="-10">
                          <a:solidFill>
                            <a:srgbClr val="003366"/>
                          </a:solidFill>
                          <a:latin typeface="华文中宋"/>
                          <a:cs typeface="华文中宋"/>
                        </a:rPr>
                        <a:t>）</a:t>
                      </a:r>
                      <a:r>
                        <a:rPr sz="1600" spc="-25">
                          <a:solidFill>
                            <a:srgbClr val="003366"/>
                          </a:solidFill>
                          <a:latin typeface="华文中宋"/>
                          <a:cs typeface="华文中宋"/>
                        </a:rPr>
                        <a:t>操作，但 在【定额管理】菜单[</a:t>
                      </a:r>
                      <a:r>
                        <a:rPr sz="1600" spc="-20">
                          <a:solidFill>
                            <a:srgbClr val="003366"/>
                          </a:solidFill>
                          <a:latin typeface="华文中宋"/>
                          <a:cs typeface="华文中宋"/>
                        </a:rPr>
                        <a:t>A</a:t>
                      </a:r>
                      <a:r>
                        <a:rPr sz="1600" spc="-30">
                          <a:solidFill>
                            <a:srgbClr val="003366"/>
                          </a:solidFill>
                          <a:latin typeface="华文中宋"/>
                          <a:cs typeface="华文中宋"/>
                        </a:rPr>
                        <a:t>车间]下未进行定额工时录入或取</a:t>
                      </a:r>
                      <a:r>
                        <a:rPr sz="1600" spc="-25">
                          <a:solidFill>
                            <a:srgbClr val="003366"/>
                          </a:solidFill>
                          <a:latin typeface="华文中宋"/>
                          <a:cs typeface="华文中宋"/>
                        </a:rPr>
                        <a:t>数，所有产品定额工时均为</a:t>
                      </a:r>
                      <a:r>
                        <a:rPr sz="1600">
                          <a:solidFill>
                            <a:srgbClr val="003366"/>
                          </a:solidFill>
                          <a:latin typeface="Times New Roman"/>
                          <a:cs typeface="Times New Roman"/>
                        </a:rPr>
                        <a:t>0</a:t>
                      </a:r>
                      <a:r>
                        <a:rPr sz="1600" spc="35">
                          <a:solidFill>
                            <a:srgbClr val="003366"/>
                          </a:solidFill>
                          <a:latin typeface="华文中宋"/>
                          <a:cs typeface="华文中宋"/>
                        </a:rPr>
                        <a:t>， 【</a:t>
                      </a:r>
                      <a:r>
                        <a:rPr sz="1600" spc="-10">
                          <a:solidFill>
                            <a:srgbClr val="003366"/>
                          </a:solidFill>
                          <a:latin typeface="Times New Roman"/>
                          <a:cs typeface="Times New Roman"/>
                        </a:rPr>
                        <a:t>0075</a:t>
                      </a:r>
                      <a:r>
                        <a:rPr sz="1600" spc="-30">
                          <a:solidFill>
                            <a:srgbClr val="003366"/>
                          </a:solidFill>
                          <a:latin typeface="华文中宋"/>
                          <a:cs typeface="华文中宋"/>
                        </a:rPr>
                        <a:t>】材料金额无法分配。</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896619">
                <a:tc vMerge="1">
                  <a:txBody>
                    <a:bodyPr vert="horz" wrap="square"/>
                    <a:lstStyle/>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79705" marR="158750">
                        <a:lnSpc>
                          <a:spcPct val="100000"/>
                        </a:lnSpc>
                        <a:spcBef>
                          <a:spcPts val="300"/>
                        </a:spcBef>
                      </a:pPr>
                      <a:r>
                        <a:rPr sz="1600" spc="-10">
                          <a:solidFill>
                            <a:srgbClr val="003366"/>
                          </a:solidFill>
                          <a:latin typeface="Times New Roman"/>
                          <a:cs typeface="Times New Roman"/>
                        </a:rPr>
                        <a:t>3</a:t>
                      </a:r>
                      <a:r>
                        <a:rPr sz="1600" spc="-10">
                          <a:solidFill>
                            <a:srgbClr val="003366"/>
                          </a:solidFill>
                          <a:latin typeface="华文中宋"/>
                          <a:cs typeface="华文中宋"/>
                        </a:rPr>
                        <a:t>）</a:t>
                      </a:r>
                      <a:r>
                        <a:rPr sz="1600" spc="-20">
                          <a:solidFill>
                            <a:srgbClr val="003366"/>
                          </a:solidFill>
                          <a:latin typeface="华文中宋"/>
                          <a:cs typeface="华文中宋"/>
                        </a:rPr>
                        <a:t>业务中不存在共用材料，但由于各种出库单据中出库类别、出库部门由于误操作（未输入项目编码或未按订单领料等</a:t>
                      </a:r>
                      <a:r>
                        <a:rPr sz="1600" spc="-10">
                          <a:solidFill>
                            <a:srgbClr val="003366"/>
                          </a:solidFill>
                          <a:latin typeface="华文中宋"/>
                          <a:cs typeface="华文中宋"/>
                        </a:rPr>
                        <a:t>）</a:t>
                      </a:r>
                      <a:r>
                        <a:rPr sz="1600" spc="-20">
                          <a:solidFill>
                            <a:srgbClr val="003366"/>
                          </a:solidFill>
                          <a:latin typeface="华文中宋"/>
                          <a:cs typeface="华文中宋"/>
                        </a:rPr>
                        <a:t>正好与成本取数规则相符，此材料被取到共用材料中。</a:t>
                      </a:r>
                      <a:endParaRPr sz="1600">
                        <a:latin typeface="华文中宋"/>
                        <a:cs typeface="华文中宋"/>
                      </a:endParaRPr>
                    </a:p>
                  </a:txBody>
                  <a:tcPr marL="0" marR="0" marT="3810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1082675">
                <a:tc rowSpan="3">
                  <a:txBody>
                    <a:bodyPr vert="horz" wrap="square"/>
                    <a:lstStyle/>
                    <a:p>
                      <a:pPr marL="179705">
                        <a:lnSpc>
                          <a:spcPct val="100000"/>
                        </a:lnSpc>
                        <a:spcBef>
                          <a:spcPts val="305"/>
                        </a:spcBef>
                      </a:pPr>
                      <a:r>
                        <a:rPr sz="1600" b="1" spc="-20">
                          <a:solidFill>
                            <a:srgbClr val="003366"/>
                          </a:solidFill>
                          <a:latin typeface="华文中宋"/>
                          <a:cs typeface="华文中宋"/>
                        </a:rPr>
                        <a:t>解决方案</a:t>
                      </a:r>
                      <a:endParaRPr sz="1600">
                        <a:latin typeface="华文中宋"/>
                        <a:cs typeface="华文中宋"/>
                      </a:endParaRPr>
                    </a:p>
                  </a:txBody>
                  <a:tcPr marL="0" marR="0" marT="3873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158115" algn="just">
                        <a:lnSpc>
                          <a:spcPct val="100000"/>
                        </a:lnSpc>
                        <a:spcBef>
                          <a:spcPts val="305"/>
                        </a:spcBef>
                      </a:pPr>
                      <a:r>
                        <a:rPr sz="1600" spc="-25">
                          <a:solidFill>
                            <a:srgbClr val="003366"/>
                          </a:solidFill>
                          <a:latin typeface="华文中宋"/>
                          <a:cs typeface="华文中宋"/>
                        </a:rPr>
                        <a:t>原因</a:t>
                      </a:r>
                      <a:r>
                        <a:rPr sz="1600" spc="-20">
                          <a:solidFill>
                            <a:srgbClr val="003366"/>
                          </a:solidFill>
                          <a:latin typeface="Times New Roman"/>
                          <a:cs typeface="Times New Roman"/>
                        </a:rPr>
                        <a:t>1</a:t>
                      </a:r>
                      <a:r>
                        <a:rPr sz="1600" spc="-20">
                          <a:solidFill>
                            <a:srgbClr val="003366"/>
                          </a:solidFill>
                          <a:latin typeface="华文中宋"/>
                          <a:cs typeface="华文中宋"/>
                        </a:rPr>
                        <a:t>）：</a:t>
                      </a:r>
                      <a:r>
                        <a:rPr sz="1600" spc="-25">
                          <a:solidFill>
                            <a:srgbClr val="003366"/>
                          </a:solidFill>
                          <a:latin typeface="华文中宋"/>
                          <a:cs typeface="华文中宋"/>
                        </a:rPr>
                        <a:t>【完工产品日报表】点“取数”按纽，如果确实本月[</a:t>
                      </a:r>
                      <a:r>
                        <a:rPr sz="1600" spc="-20">
                          <a:solidFill>
                            <a:srgbClr val="003366"/>
                          </a:solidFill>
                          <a:latin typeface="华文中宋"/>
                          <a:cs typeface="华文中宋"/>
                        </a:rPr>
                        <a:t>A</a:t>
                      </a:r>
                      <a:r>
                        <a:rPr sz="1600" spc="-30">
                          <a:solidFill>
                            <a:srgbClr val="003366"/>
                          </a:solidFill>
                          <a:latin typeface="华文中宋"/>
                          <a:cs typeface="华文中宋"/>
                        </a:rPr>
                        <a:t>车间]均无投产或无入库数量，在【在产品盘点表】下点“取数”按纽，计算出理论推算数量，确认后并点“拷贝”按纽，取出在线盘点数量。再次进行计算检查，此提示及相似数条或数百条此类提示均消失。</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578485">
                <a:tc vMerge="1">
                  <a:txBody>
                    <a:bodyPr vert="horz" wrap="square"/>
                    <a:lstStyle/>
                    <a:p/>
                  </a:txBody>
                  <a:tcPr marL="0" marR="0" marT="3873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204470">
                        <a:lnSpc>
                          <a:spcPct val="100000"/>
                        </a:lnSpc>
                        <a:spcBef>
                          <a:spcPts val="305"/>
                        </a:spcBef>
                      </a:pPr>
                      <a:r>
                        <a:rPr sz="1600" spc="-25">
                          <a:solidFill>
                            <a:srgbClr val="003366"/>
                          </a:solidFill>
                          <a:latin typeface="华文中宋"/>
                          <a:cs typeface="华文中宋"/>
                        </a:rPr>
                        <a:t>原因</a:t>
                      </a:r>
                      <a:r>
                        <a:rPr sz="1600" spc="-20">
                          <a:solidFill>
                            <a:srgbClr val="003366"/>
                          </a:solidFill>
                          <a:latin typeface="Times New Roman"/>
                          <a:cs typeface="Times New Roman"/>
                        </a:rPr>
                        <a:t>2</a:t>
                      </a:r>
                      <a:r>
                        <a:rPr sz="1600" spc="-20">
                          <a:solidFill>
                            <a:srgbClr val="003366"/>
                          </a:solidFill>
                          <a:latin typeface="华文中宋"/>
                          <a:cs typeface="华文中宋"/>
                        </a:rPr>
                        <a:t>）：</a:t>
                      </a:r>
                      <a:r>
                        <a:rPr sz="1600" spc="-25">
                          <a:solidFill>
                            <a:srgbClr val="003366"/>
                          </a:solidFill>
                          <a:latin typeface="华文中宋"/>
                          <a:cs typeface="华文中宋"/>
                        </a:rPr>
                        <a:t>在【定额管理】菜单[</a:t>
                      </a:r>
                      <a:r>
                        <a:rPr sz="1600" spc="-20">
                          <a:solidFill>
                            <a:srgbClr val="003366"/>
                          </a:solidFill>
                          <a:latin typeface="华文中宋"/>
                          <a:cs typeface="华文中宋"/>
                        </a:rPr>
                        <a:t>A</a:t>
                      </a:r>
                      <a:r>
                        <a:rPr sz="1600" spc="-30">
                          <a:solidFill>
                            <a:srgbClr val="003366"/>
                          </a:solidFill>
                          <a:latin typeface="华文中宋"/>
                          <a:cs typeface="华文中宋"/>
                        </a:rPr>
                        <a:t>车间]下进行定额工时录入或“取数”，再次进行计算检查，此提示及相似数条或数百条此类提示均消失。</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933450">
                <a:tc vMerge="1">
                  <a:txBody>
                    <a:bodyPr vert="horz" wrap="square"/>
                    <a:lstStyle/>
                    <a:p/>
                  </a:txBody>
                  <a:tcPr marL="0" marR="0" marT="3873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179705" marR="53975">
                        <a:lnSpc>
                          <a:spcPct val="100000"/>
                        </a:lnSpc>
                        <a:spcBef>
                          <a:spcPts val="305"/>
                        </a:spcBef>
                      </a:pPr>
                      <a:r>
                        <a:rPr sz="1600" spc="-20">
                          <a:solidFill>
                            <a:srgbClr val="003366"/>
                          </a:solidFill>
                          <a:latin typeface="华文中宋"/>
                          <a:cs typeface="华文中宋"/>
                        </a:rPr>
                        <a:t>原因</a:t>
                      </a:r>
                      <a:r>
                        <a:rPr sz="1600" spc="-15">
                          <a:solidFill>
                            <a:srgbClr val="003366"/>
                          </a:solidFill>
                          <a:latin typeface="Times New Roman"/>
                          <a:cs typeface="Times New Roman"/>
                        </a:rPr>
                        <a:t>3</a:t>
                      </a:r>
                      <a:r>
                        <a:rPr sz="1600" spc="-15">
                          <a:solidFill>
                            <a:srgbClr val="003366"/>
                          </a:solidFill>
                          <a:latin typeface="华文中宋"/>
                          <a:cs typeface="华文中宋"/>
                        </a:rPr>
                        <a:t>）：</a:t>
                      </a:r>
                      <a:r>
                        <a:rPr sz="1600" spc="-20">
                          <a:solidFill>
                            <a:srgbClr val="003366"/>
                          </a:solidFill>
                          <a:latin typeface="华文中宋"/>
                          <a:cs typeface="华文中宋"/>
                        </a:rPr>
                        <a:t>属于专用材料的，补录项目编码或按订单领料，使之修正为专用材料；不应该进入材料成本的，修改出库类别（或在成本选项中移除此种出库类别</a:t>
                      </a:r>
                      <a:r>
                        <a:rPr sz="1600" spc="-10">
                          <a:solidFill>
                            <a:srgbClr val="003366"/>
                          </a:solidFill>
                          <a:latin typeface="华文中宋"/>
                          <a:cs typeface="华文中宋"/>
                        </a:rPr>
                        <a:t>）</a:t>
                      </a:r>
                      <a:r>
                        <a:rPr sz="1600" spc="-20">
                          <a:solidFill>
                            <a:srgbClr val="003366"/>
                          </a:solidFill>
                          <a:latin typeface="华文中宋"/>
                          <a:cs typeface="华文中宋"/>
                        </a:rPr>
                        <a:t>。再次进行计算检查，此提示及相似数条或数百条此类提示均消失。</a:t>
                      </a:r>
                      <a:endParaRPr sz="1600">
                        <a:latin typeface="华文中宋"/>
                        <a:cs typeface="华文中宋"/>
                      </a:endParaRPr>
                    </a:p>
                  </a:txBody>
                  <a:tcPr marL="0" marR="0" marT="3873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https://d.book118.com/907040151063006025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黑体</vt:lpstr>
      <vt:lpstr>Wingdings</vt:lpstr>
      <vt:lpstr>华文中宋</vt:lpstr>
      <vt:lpstr>宋体</vt:lpstr>
      <vt:lpstr>Times New Roman</vt:lpstr>
      <vt:lpstr>Office Theme</vt:lpstr>
      <vt:lpstr>成本常见问题诊断</vt:lpstr>
      <vt:lpstr>PowerPoint Presentation</vt:lpstr>
      <vt:lpstr>数据录入菜单不能显示</vt:lpstr>
      <vt:lpstr>成本对象不能刷新出来？</vt:lpstr>
      <vt:lpstr>从存货不能正确取出材料数据？</vt:lpstr>
      <vt:lpstr>从库存不能正确取出入库数量？</vt:lpstr>
      <vt:lpstr>在产品推算数量或在线盘点数量不正确？</vt:lpstr>
      <vt:lpstr>卷积运算是否还需要进行底层材料记账？</vt:lpstr>
      <vt:lpstr>工序核算后只有本阶费用成本？</vt:lpstr>
      <vt:lpstr>共用材料有发生无耗用？</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2024-08-29T23:10:59.811</cp:lastPrinted>
  <dcterms:created xsi:type="dcterms:W3CDTF">2024-08-29T15:10:59Z</dcterms:created>
  <dcterms:modified xsi:type="dcterms:W3CDTF">2024-08-29T15:11:01Z</dcterms:modified>
</cp:coreProperties>
</file>