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Default Extension="tiff" ContentType="image/tif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9144000" cy="5143500"/>
  <p:notesSz cx="6858000" cy="9144000"/>
  <p:embeddedFontLst>
    <p:embeddedFont>
      <p:font typeface="黑体" panose="02010609060101010101" pitchFamily="1" charset="-122"/>
      <p:regular r:id="rId22"/>
    </p:embeddedFont>
    <p:embeddedFont>
      <p:font typeface="楷体" panose="02010609060101010101" pitchFamily="1" charset="-122"/>
      <p:regular r:id="rId23"/>
    </p:embeddedFont>
    <p:embeddedFont>
      <p:font typeface="Calibri" panose="020F0502020204030204"/>
      <p:regular r:id="rId24"/>
      <p:bold r:id="rId25"/>
      <p:italic r:id="rId26"/>
      <p:boldItalic r:id="rId27"/>
    </p:embeddedFont>
    <p:embeddedFont>
      <p:font typeface="汉语拼音" panose="020B0604020202020204" pitchFamily="2" charset="0"/>
      <p:regular r:id="rId28"/>
    </p:embeddedFont>
    <p:embeddedFont>
      <p:font typeface="微软雅黑" panose="020B0503020204020204" charset="-122"/>
      <p:regular r:id="rId29"/>
    </p:embeddedFont>
  </p:embeddedFontLst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1.xml" /><Relationship Id="rId22" Type="http://schemas.openxmlformats.org/officeDocument/2006/relationships/font" Target="fonts/font1.fntdata" /><Relationship Id="rId23" Type="http://schemas.openxmlformats.org/officeDocument/2006/relationships/font" Target="fonts/font2.fntdata" /><Relationship Id="rId24" Type="http://schemas.openxmlformats.org/officeDocument/2006/relationships/font" Target="fonts/font3.fntdata" /><Relationship Id="rId25" Type="http://schemas.openxmlformats.org/officeDocument/2006/relationships/font" Target="fonts/font4.fntdata" /><Relationship Id="rId26" Type="http://schemas.openxmlformats.org/officeDocument/2006/relationships/font" Target="fonts/font5.fntdata" /><Relationship Id="rId27" Type="http://schemas.openxmlformats.org/officeDocument/2006/relationships/font" Target="fonts/font6.fntdata" /><Relationship Id="rId28" Type="http://schemas.openxmlformats.org/officeDocument/2006/relationships/font" Target="fonts/font7.fntdata" /><Relationship Id="rId29" Type="http://schemas.openxmlformats.org/officeDocument/2006/relationships/font" Target="fonts/font8.fntdata" /><Relationship Id="rId3" Type="http://schemas.openxmlformats.org/officeDocument/2006/relationships/notesMaster" Target="notesMasters/notesMaster1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D2E35E-6DB1-4671-AA13-E9173BD066D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1CD010-A9A3-4117-BFBF-9C1583B3E142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1pPr>
    <a:lvl2pPr marL="3429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2pPr>
    <a:lvl3pPr marL="6858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3pPr>
    <a:lvl4pPr marL="10287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4pPr>
    <a:lvl5pPr marL="13716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5pPr>
    <a:lvl6pPr marL="17145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6pPr>
    <a:lvl7pPr marL="20574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7pPr>
    <a:lvl8pPr marL="24003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8pPr>
    <a:lvl9pPr marL="27432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C5514D-1C19-4227-9FDB-AE9C2557C608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1CD010-A9A3-4117-BFBF-9C1583B3E142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tiff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705C59-0A36-4FE0-AC77-6A7B1785D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B128F8-429D-43BC-B1C2-78754CB59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1749A7-41DF-460D-AC12-C1FF829C6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503FBE-C28A-469A-A523-4103924E9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A2F436-C2CD-4494-A2A4-4B20C3C25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203736-90A1-4A26-8AE2-EB427FCC6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21E43C-99C3-4D1A-9A2A-7257CCFC2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E7304E-4CFE-4404-92FE-8D5FEFD83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232968-811F-4422-A858-8E24AF594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F9D994-B481-4089-91B6-8585C290B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FED9F9-F54C-42C4-8452-78FE5575E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内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 userDrawn="1"/>
        </p:nvPicPr>
        <p:blipFill>
          <a:blip r:embed="rId1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22" y="3939902"/>
            <a:ext cx="898905" cy="1111549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1_内页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image" Target="../media/image2.png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5024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</p:sldLayoutIdLst>
  <mc:AlternateContent>
    <mc:Choice xmlns:p14="http://schemas.microsoft.com/office/powerpoint/2010/main" Requires="p14">
      <p:transition p14:dur="10"/>
    </mc:Choice>
    <mc:Fallback>
      <p:transition/>
    </mc:Fallback>
  </mc:AlternateContent>
  <p:timing/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530" indent="-214630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Relationship Id="rId4" Type="http://schemas.openxmlformats.org/officeDocument/2006/relationships/image" Target="../media/image4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6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04411116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extBox 48"/>
          <p:cNvSpPr txBox="1"/>
          <p:nvPr/>
        </p:nvSpPr>
        <p:spPr>
          <a:xfrm>
            <a:off x="1835696" y="1462554"/>
            <a:ext cx="6768752" cy="992579"/>
          </a:xfrm>
          <a:prstGeom prst="rect">
            <a:avLst/>
          </a:prstGeom>
          <a:noFill/>
          <a:ln w="19050">
            <a:noFill/>
          </a:ln>
          <a:effectLst>
            <a:softEdge rad="31750"/>
          </a:effectLst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000" b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   </a:t>
            </a:r>
            <a:r>
              <a:rPr lang="zh-CN" altLang="en-US" sz="6000" b="1" smtClean="0">
                <a:ln w="0"/>
                <a:effectLst>
                  <a:glow rad="101600">
                    <a:schemeClr val="bg1">
                      <a:alpha val="60000"/>
                    </a:schemeClr>
                  </a:glo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月是故</a:t>
            </a:r>
            <a:r>
              <a:rPr lang="zh-CN" altLang="en-US" sz="6000" b="1" kern="0" smtClean="0">
                <a:ln w="0"/>
                <a:effectLst>
                  <a:glow rad="101600">
                    <a:schemeClr val="bg1">
                      <a:alpha val="60000"/>
                    </a:schemeClr>
                  </a:glo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乡</a:t>
            </a:r>
            <a:r>
              <a:rPr lang="zh-CN" altLang="en-US" sz="6000" b="1" smtClean="0">
                <a:ln w="0"/>
                <a:effectLst>
                  <a:glow rad="101600">
                    <a:schemeClr val="bg1">
                      <a:alpha val="60000"/>
                    </a:schemeClr>
                  </a:glo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明</a:t>
            </a:r>
            <a:endParaRPr lang="zh-CN" altLang="en-US" sz="6000" b="1">
              <a:ln w="0"/>
              <a:effectLst>
                <a:glow rad="101600">
                  <a:schemeClr val="bg1">
                    <a:alpha val="60000"/>
                  </a:schemeClr>
                </a:glo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1" name="TextBox 20"/>
          <p:cNvSpPr txBox="1"/>
          <p:nvPr/>
        </p:nvSpPr>
        <p:spPr>
          <a:xfrm>
            <a:off x="251520" y="123478"/>
            <a:ext cx="245612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indent="1143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indent="228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indent="3429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indent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200" b="1">
                <a:latin typeface="黑体" panose="02010609060101010101" pitchFamily="49" charset="-122"/>
                <a:ea typeface="黑体" panose="02010609060101010101" pitchFamily="49" charset="-122"/>
              </a:rPr>
              <a:t>语文 </a:t>
            </a:r>
            <a:r>
              <a:rPr lang="zh-CN" altLang="en-US" sz="2200" b="1" smtClean="0">
                <a:latin typeface="黑体" panose="02010609060101010101" pitchFamily="49" charset="-122"/>
                <a:ea typeface="黑体" panose="02010609060101010101" pitchFamily="49" charset="-122"/>
              </a:rPr>
              <a:t>五年</a:t>
            </a:r>
            <a:r>
              <a:rPr lang="zh-CN" altLang="en-US" sz="2200" b="1">
                <a:latin typeface="黑体" panose="02010609060101010101" pitchFamily="49" charset="-122"/>
                <a:ea typeface="黑体" panose="02010609060101010101" pitchFamily="49" charset="-122"/>
              </a:rPr>
              <a:t>级 下</a:t>
            </a:r>
            <a:r>
              <a:rPr lang="zh-CN" altLang="en-US" sz="2200" b="1" smtClean="0">
                <a:latin typeface="黑体" panose="02010609060101010101" pitchFamily="49" charset="-122"/>
                <a:ea typeface="黑体" panose="02010609060101010101" pitchFamily="49" charset="-122"/>
              </a:rPr>
              <a:t>册</a:t>
            </a:r>
            <a:endParaRPr lang="zh-CN" altLang="en-US" sz="22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1913185" y="1323291"/>
            <a:ext cx="1730726" cy="1248459"/>
            <a:chOff x="642555" y="1680205"/>
            <a:chExt cx="1730726" cy="1248459"/>
          </a:xfrm>
        </p:grpSpPr>
        <p:pic>
          <p:nvPicPr>
            <p:cNvPr id="12" name="图片 11"/>
            <p:cNvPicPr/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42555" y="1776664"/>
              <a:ext cx="1224000" cy="1152000"/>
            </a:xfrm>
            <a:prstGeom prst="rect">
              <a:avLst/>
            </a:prstGeom>
          </p:spPr>
        </p:pic>
        <p:sp>
          <p:nvSpPr>
            <p:cNvPr id="13" name="文本框 6"/>
            <p:cNvSpPr txBox="1"/>
            <p:nvPr/>
          </p:nvSpPr>
          <p:spPr>
            <a:xfrm>
              <a:off x="977940" y="1771934"/>
              <a:ext cx="572593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342900" indent="1143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685800" indent="2286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028700" indent="3429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371600" indent="4572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</a:pPr>
              <a:r>
                <a:rPr kumimoji="1" lang="en-US" altLang="zh-CN" sz="6000" b="1" smtClean="0">
                  <a:solidFill>
                    <a:srgbClr val="92D050"/>
                  </a:solidFill>
                  <a:latin typeface="宋体" panose="02010600030101010101" pitchFamily="2" charset="-122"/>
                </a:rPr>
                <a:t>3</a:t>
              </a:r>
              <a:endParaRPr kumimoji="1" lang="zh-CN" altLang="en-US" sz="6000" b="1">
                <a:solidFill>
                  <a:srgbClr val="92D050"/>
                </a:solidFill>
                <a:latin typeface="宋体" panose="02010600030101010101" pitchFamily="2" charset="-122"/>
              </a:endParaRPr>
            </a:p>
          </p:txBody>
        </p:sp>
        <p:sp>
          <p:nvSpPr>
            <p:cNvPr id="14" name="标题 1"/>
            <p:cNvSpPr txBox="1"/>
            <p:nvPr/>
          </p:nvSpPr>
          <p:spPr>
            <a:xfrm>
              <a:off x="1463668" y="1680205"/>
              <a:ext cx="909613" cy="1076573"/>
            </a:xfrm>
            <a:prstGeom prst="rect">
              <a:avLst/>
            </a:prstGeom>
            <a:noFill/>
            <a:ln w="12700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342900" indent="1143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685800" indent="2286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028700" indent="3429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371600" indent="4572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dist" fontAlgn="auto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</a:pPr>
              <a:r>
                <a:rPr lang="zh-CN" altLang="en-US" sz="4000" b="1" smtClean="0">
                  <a:solidFill>
                    <a:prstClr val="black"/>
                  </a:solidFill>
                  <a:effectLst>
                    <a:glow rad="101600">
                      <a:schemeClr val="bg1">
                        <a:alpha val="60000"/>
                      </a:schemeClr>
                    </a:glow>
                  </a:effectLst>
                  <a:latin typeface="宋体" panose="02010600030101010101" pitchFamily="2" charset="-122"/>
                </a:rPr>
                <a:t>*</a:t>
              </a:r>
              <a:endParaRPr lang="zh-CN" altLang="en-US" sz="4000" b="1">
                <a:solidFill>
                  <a:prstClr val="black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  <a:latin typeface="宋体" panose="02010600030101010101" pitchFamily="2" charset="-122"/>
              </a:endParaRPr>
            </a:p>
          </p:txBody>
        </p:sp>
      </p:grpSp>
      <p:pic>
        <p:nvPicPr>
          <p:cNvPr id="2051" name="Picture 3" descr="E:\24春\图\五下题目旁的图处理后\3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822482" y="2838406"/>
            <a:ext cx="3333694" cy="203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39" b="9396"/>
          <a:stretch>
            <a:fillRect/>
          </a:stretch>
        </p:blipFill>
        <p:spPr bwMode="auto">
          <a:xfrm flipH="1">
            <a:off x="0" y="0"/>
            <a:ext cx="9144000" cy="5143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矩形 4"/>
          <p:cNvSpPr/>
          <p:nvPr/>
        </p:nvSpPr>
        <p:spPr>
          <a:xfrm>
            <a:off x="827584" y="195486"/>
            <a:ext cx="5184576" cy="286232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4000" b="1" smtClean="0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任务：</a:t>
            </a:r>
            <a:endParaRPr lang="en-US" altLang="zh-CN" sz="4000" b="1" smtClean="0">
              <a:solidFill>
                <a:schemeClr val="bg1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4000" b="1" smtClean="0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赏月亮  忆往事</a:t>
            </a:r>
            <a:endParaRPr lang="en-US" altLang="zh-CN" sz="4000" b="1" smtClean="0">
              <a:solidFill>
                <a:schemeClr val="bg1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4000" b="1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悟</a:t>
            </a:r>
            <a:r>
              <a:rPr lang="zh-CN" altLang="en-US" sz="4000" b="1" smtClean="0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思乡之情</a:t>
            </a:r>
            <a:endParaRPr lang="zh-CN" altLang="en-US" sz="4000" b="1">
              <a:solidFill>
                <a:schemeClr val="bg1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16"/>
          <p:cNvSpPr txBox="1"/>
          <p:nvPr/>
        </p:nvSpPr>
        <p:spPr>
          <a:xfrm>
            <a:off x="2555776" y="1888313"/>
            <a:ext cx="373853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800" b="1" smtClean="0">
                <a:latin typeface="宋体" panose="02010600030101010101" pitchFamily="2" charset="-122"/>
                <a:ea typeface="宋体" panose="02010600030101010101" pitchFamily="2" charset="-122"/>
              </a:rPr>
              <a:t>赏月前准备</a:t>
            </a:r>
            <a:endParaRPr lang="zh-CN" altLang="en-US" sz="48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5"/>
          <p:cNvSpPr>
            <a:spLocks noChangeArrowheads="1"/>
          </p:cNvSpPr>
          <p:nvPr/>
        </p:nvSpPr>
        <p:spPr bwMode="auto">
          <a:xfrm>
            <a:off x="677163" y="1347614"/>
            <a:ext cx="8064896" cy="245605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800" b="1" smtClean="0">
                <a:latin typeface="宋体" panose="02010600030101010101" pitchFamily="2" charset="-122"/>
                <a:ea typeface="宋体" panose="02010600030101010101" pitchFamily="2" charset="-122"/>
              </a:rPr>
              <a:t>     </a:t>
            </a:r>
            <a:r>
              <a:rPr lang="zh-CN" altLang="en-US" sz="3200" b="1" smtClean="0">
                <a:latin typeface="宋体" panose="02010600030101010101" pitchFamily="2" charset="-122"/>
                <a:ea typeface="宋体" panose="02010600030101010101" pitchFamily="2" charset="-122"/>
              </a:rPr>
              <a:t>季羡林</a:t>
            </a:r>
            <a:r>
              <a:rPr lang="zh-CN" altLang="en-US" sz="2800" b="1" smtClean="0"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en-US" altLang="zh-CN" sz="2800" b="1" smtClean="0">
                <a:latin typeface="宋体" panose="02010600030101010101" pitchFamily="2" charset="-122"/>
                <a:ea typeface="宋体" panose="02010600030101010101" pitchFamily="2" charset="-122"/>
              </a:rPr>
              <a:t>1911—2009</a:t>
            </a:r>
            <a:r>
              <a:rPr lang="zh-CN" altLang="en-US" sz="3200" b="1" smtClean="0">
                <a:latin typeface="宋体" panose="02010600030101010101" pitchFamily="2" charset="-122"/>
                <a:ea typeface="宋体" panose="02010600030101010101" pitchFamily="2" charset="-122"/>
              </a:rPr>
              <a:t>），</a:t>
            </a:r>
            <a:r>
              <a:rPr lang="zh-CN" altLang="en-US" sz="3200" b="1" smtClean="0">
                <a:latin typeface="楷体" panose="02010609060101010101" pitchFamily="49" charset="-122"/>
                <a:ea typeface="楷体" panose="02010609060101010101" pitchFamily="49" charset="-122"/>
              </a:rPr>
              <a:t>山东省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聊城市临清人，字希逋，又字齐奘。国际著名</a:t>
            </a:r>
            <a:r>
              <a:rPr lang="zh-CN" altLang="en-US" sz="3200" b="1">
                <a:uFill>
                  <a:solidFill>
                    <a:srgbClr val="FF0000"/>
                  </a:solidFill>
                </a:uFill>
                <a:latin typeface="楷体" panose="02010609060101010101" pitchFamily="49" charset="-122"/>
                <a:ea typeface="楷体" panose="02010609060101010101" pitchFamily="49" charset="-122"/>
              </a:rPr>
              <a:t>东方学大师、语言学家、文学家</a:t>
            </a:r>
            <a:r>
              <a:rPr lang="zh-CN" altLang="en-US" sz="3200" b="1" smtClean="0">
                <a:uFill>
                  <a:solidFill>
                    <a:srgbClr val="FF0000"/>
                  </a:solidFill>
                </a:uFill>
                <a:latin typeface="楷体" panose="02010609060101010101" pitchFamily="49" charset="-122"/>
                <a:ea typeface="楷体" panose="02010609060101010101" pitchFamily="49" charset="-122"/>
              </a:rPr>
              <a:t>、教育家</a:t>
            </a:r>
            <a:r>
              <a:rPr lang="zh-CN" altLang="en-US" sz="3200" b="1" smtClean="0">
                <a:latin typeface="楷体" panose="02010609060101010101" pitchFamily="49" charset="-122"/>
                <a:ea typeface="楷体" panose="02010609060101010101" pitchFamily="49" charset="-122"/>
              </a:rPr>
              <a:t>等。</a:t>
            </a:r>
            <a:endParaRPr lang="en-US" altLang="zh-CN" sz="3200" b="1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3200" b="1" smtClean="0">
                <a:latin typeface="楷体" panose="02010609060101010101" pitchFamily="49" charset="-122"/>
                <a:ea typeface="楷体" panose="02010609060101010101" pitchFamily="49" charset="-122"/>
              </a:rPr>
              <a:t>    其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著作汇编成</a:t>
            </a:r>
            <a:r>
              <a:rPr lang="en-US" altLang="zh-CN" sz="3200" b="1">
                <a:latin typeface="楷体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CN" altLang="en-US" sz="3200" b="1">
                <a:uFill>
                  <a:solidFill>
                    <a:srgbClr val="FF0000"/>
                  </a:solidFill>
                </a:uFill>
                <a:latin typeface="楷体" panose="02010609060101010101" pitchFamily="49" charset="-122"/>
                <a:ea typeface="楷体" panose="02010609060101010101" pitchFamily="49" charset="-122"/>
              </a:rPr>
              <a:t>季羡林文集</a:t>
            </a:r>
            <a:r>
              <a:rPr lang="en-US" altLang="zh-CN" sz="3200" b="1" smtClean="0">
                <a:uFill>
                  <a:solidFill>
                    <a:srgbClr val="FF0000"/>
                  </a:solidFill>
                </a:uFill>
                <a:latin typeface="楷体" panose="02010609060101010101" pitchFamily="49" charset="-122"/>
                <a:ea typeface="楷体" panose="02010609060101010101" pitchFamily="49" charset="-122"/>
              </a:rPr>
              <a:t>》</a:t>
            </a:r>
            <a:r>
              <a:rPr lang="zh-CN" altLang="en-US" sz="3200" b="1" smtClean="0"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en-US" altLang="zh-CN" sz="32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865" y="340074"/>
            <a:ext cx="975183" cy="653064"/>
          </a:xfrm>
          <a:prstGeom prst="rect">
            <a:avLst/>
          </a:prstGeom>
        </p:spPr>
      </p:pic>
      <p:sp>
        <p:nvSpPr>
          <p:cNvPr id="4" name="文本框 15"/>
          <p:cNvSpPr txBox="1"/>
          <p:nvPr/>
        </p:nvSpPr>
        <p:spPr>
          <a:xfrm>
            <a:off x="1497712" y="340074"/>
            <a:ext cx="4533188" cy="6832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6858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3200" b="1" noProof="0">
                <a:solidFill>
                  <a:prstClr val="black"/>
                </a:solidFill>
                <a:latin typeface="TeamViewer15" pitchFamily="82"/>
                <a:ea typeface="黑体" panose="02010609060101010101" pitchFamily="49" charset="-122"/>
              </a:rPr>
              <a:t>准备</a:t>
            </a:r>
            <a:r>
              <a:rPr kumimoji="1" lang="zh-CN" altLang="en-US" sz="32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eamViewer15" pitchFamily="82"/>
                <a:ea typeface="黑体" panose="02010609060101010101" pitchFamily="49" charset="-122"/>
              </a:rPr>
              <a:t>  了解作者</a:t>
            </a:r>
            <a:endParaRPr kumimoji="1" lang="en-US" altLang="zh-CN" sz="3200" b="1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2389306" y="259145"/>
            <a:ext cx="470000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/>
            <a:r>
              <a:rPr lang="en-US" altLang="zh-CN" sz="4400" b="1" smtClean="0">
                <a:ln w="17780" cmpd="sng">
                  <a:solidFill>
                    <a:srgbClr val="4F81BD">
                      <a:tint val="3000"/>
                    </a:srgbClr>
                  </a:solidFill>
                  <a:prstDash val="solid"/>
                  <a:miter lim="800000"/>
                </a:ln>
                <a:gradFill>
                  <a:gsLst>
                    <a:gs pos="10000">
                      <a:srgbClr val="4F81BD">
                        <a:tint val="63000"/>
                        <a:sat val="100000"/>
                      </a:srgbClr>
                    </a:gs>
                    <a:gs pos="90000">
                      <a:srgbClr val="4F81BD">
                        <a:shade val="50000"/>
                        <a:satMod val="100000"/>
                      </a:srgb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ea typeface="宋体" panose="02010600030101010101" pitchFamily="2" charset="-122"/>
              </a:rPr>
              <a:t>1</a:t>
            </a:r>
            <a:endParaRPr lang="zh-CN" altLang="en-US" sz="4400" b="1">
              <a:ln w="17780" cmpd="sng">
                <a:solidFill>
                  <a:srgbClr val="4F81BD">
                    <a:tint val="3000"/>
                  </a:srgbClr>
                </a:solidFill>
                <a:prstDash val="solid"/>
                <a:miter lim="800000"/>
              </a:ln>
              <a:gradFill>
                <a:gsLst>
                  <a:gs pos="10000">
                    <a:srgbClr val="4F81BD">
                      <a:tint val="63000"/>
                      <a:sat val="100000"/>
                    </a:srgbClr>
                  </a:gs>
                  <a:gs pos="90000">
                    <a:srgbClr val="4F81BD">
                      <a:shade val="50000"/>
                      <a:satMod val="100000"/>
                    </a:srgb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/>
              <a:ea typeface="宋体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TextBox 22"/>
          <p:cNvSpPr txBox="1"/>
          <p:nvPr/>
        </p:nvSpPr>
        <p:spPr>
          <a:xfrm>
            <a:off x="2847129" y="2146236"/>
            <a:ext cx="172835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smtClean="0">
                <a:latin typeface="楷体" panose="02010609060101010101" pitchFamily="49" charset="-122"/>
                <a:ea typeface="楷体" panose="02010609060101010101" pitchFamily="49" charset="-122"/>
              </a:rPr>
              <a:t>烟波浩</a:t>
            </a:r>
            <a:endParaRPr lang="zh-CN" altLang="en-US" sz="40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4" name="矩形 23"/>
          <p:cNvSpPr/>
          <p:nvPr/>
        </p:nvSpPr>
        <p:spPr>
          <a:xfrm>
            <a:off x="4343780" y="1707654"/>
            <a:ext cx="1189221" cy="561692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err="1" smtClean="0">
                <a:latin typeface="汉语拼音" panose="020b0604020202020204" pitchFamily="34" charset="0"/>
                <a:ea typeface="楷体" panose="02010609060101010101" pitchFamily="49" charset="-122"/>
                <a:cs typeface="汉语拼音" panose="020b0604020202020204" pitchFamily="34" charset="0"/>
              </a:rPr>
              <a:t>miǎo</a:t>
            </a:r>
            <a:endParaRPr lang="zh-CN" altLang="en-US" sz="3200">
              <a:latin typeface="汉语拼音" panose="020b0604020202020204" pitchFamily="34" charset="0"/>
              <a:ea typeface="楷体" panose="02010609060101010101" pitchFamily="49" charset="-122"/>
              <a:cs typeface="汉语拼音" panose="020b0604020202020204" pitchFamily="34" charset="0"/>
            </a:endParaRPr>
          </a:p>
        </p:txBody>
      </p:sp>
      <p:sp>
        <p:nvSpPr>
          <p:cNvPr id="25" name="矩形 24"/>
          <p:cNvSpPr/>
          <p:nvPr/>
        </p:nvSpPr>
        <p:spPr>
          <a:xfrm>
            <a:off x="5697107" y="1707654"/>
            <a:ext cx="1063217" cy="561692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err="1" smtClean="0">
                <a:latin typeface="汉语拼音" panose="020b0604020202020204" pitchFamily="34" charset="0"/>
                <a:ea typeface="楷体" panose="02010609060101010101" pitchFamily="49" charset="-122"/>
                <a:cs typeface="汉语拼音" panose="020b0604020202020204" pitchFamily="34" charset="0"/>
              </a:rPr>
              <a:t>gōu</a:t>
            </a:r>
            <a:endParaRPr lang="zh-CN" altLang="en-US" sz="3200">
              <a:latin typeface="汉语拼音" panose="020b0604020202020204" pitchFamily="34" charset="0"/>
              <a:ea typeface="楷体" panose="02010609060101010101" pitchFamily="49" charset="-122"/>
              <a:cs typeface="汉语拼音" panose="020b0604020202020204" pitchFamily="34" charset="0"/>
            </a:endParaRPr>
          </a:p>
        </p:txBody>
      </p:sp>
      <p:sp>
        <p:nvSpPr>
          <p:cNvPr id="26" name="矩形 25"/>
          <p:cNvSpPr/>
          <p:nvPr/>
        </p:nvSpPr>
        <p:spPr>
          <a:xfrm>
            <a:off x="7173668" y="1707654"/>
            <a:ext cx="1224136" cy="561692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err="1" smtClean="0">
                <a:latin typeface="汉语拼音" panose="020b0604020202020204" pitchFamily="34" charset="0"/>
                <a:ea typeface="楷体" panose="02010609060101010101" pitchFamily="49" charset="-122"/>
                <a:cs typeface="汉语拼音" panose="020b0604020202020204" pitchFamily="34" charset="0"/>
              </a:rPr>
              <a:t>méng</a:t>
            </a:r>
            <a:endParaRPr lang="zh-CN" altLang="en-US" sz="3200">
              <a:latin typeface="汉语拼音" panose="020b0604020202020204" pitchFamily="34" charset="0"/>
              <a:ea typeface="楷体" panose="02010609060101010101" pitchFamily="49" charset="-122"/>
              <a:cs typeface="汉语拼音" panose="020b0604020202020204" pitchFamily="34" charset="0"/>
            </a:endParaRPr>
          </a:p>
        </p:txBody>
      </p:sp>
      <p:sp>
        <p:nvSpPr>
          <p:cNvPr id="28" name="矩形 27"/>
          <p:cNvSpPr/>
          <p:nvPr/>
        </p:nvSpPr>
        <p:spPr>
          <a:xfrm>
            <a:off x="1178623" y="3162186"/>
            <a:ext cx="2330324" cy="561692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err="1" smtClean="0">
                <a:latin typeface="汉语拼音" panose="020b0604020202020204" pitchFamily="34" charset="0"/>
                <a:ea typeface="楷体" panose="02010609060101010101" pitchFamily="49" charset="-122"/>
                <a:cs typeface="汉语拼音" panose="020b0604020202020204" pitchFamily="34" charset="0"/>
              </a:rPr>
              <a:t>chéng chè</a:t>
            </a:r>
            <a:endParaRPr lang="zh-CN" altLang="en-US" sz="3200">
              <a:latin typeface="汉语拼音" panose="020b0604020202020204" pitchFamily="34" charset="0"/>
              <a:ea typeface="楷体" panose="02010609060101010101" pitchFamily="49" charset="-122"/>
              <a:cs typeface="汉语拼音" panose="020b0604020202020204" pitchFamily="34" charset="0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4572000" y="3162186"/>
            <a:ext cx="1391912" cy="561692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err="1" smtClean="0">
                <a:latin typeface="汉语拼音" panose="020b0604020202020204" pitchFamily="34" charset="0"/>
                <a:ea typeface="楷体" panose="02010609060101010101" pitchFamily="49" charset="-122"/>
                <a:cs typeface="汉语拼音" panose="020b0604020202020204" pitchFamily="34" charset="0"/>
              </a:rPr>
              <a:t>yǐ  nǐ</a:t>
            </a:r>
            <a:endParaRPr lang="zh-CN" altLang="en-US" sz="3200">
              <a:latin typeface="汉语拼音" panose="020b0604020202020204" pitchFamily="34" charset="0"/>
              <a:ea typeface="楷体" panose="02010609060101010101" pitchFamily="49" charset="-122"/>
              <a:cs typeface="汉语拼音" panose="020b0604020202020204" pitchFamily="34" charset="0"/>
            </a:endParaRPr>
          </a:p>
        </p:txBody>
      </p:sp>
      <p:sp>
        <p:nvSpPr>
          <p:cNvPr id="37" name="TextBox 36"/>
          <p:cNvSpPr txBox="1"/>
          <p:nvPr/>
        </p:nvSpPr>
        <p:spPr>
          <a:xfrm>
            <a:off x="4514533" y="2146236"/>
            <a:ext cx="6992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渺</a:t>
            </a:r>
            <a:endParaRPr lang="zh-CN" altLang="en-US" sz="4000" b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8" name="TextBox 37"/>
          <p:cNvSpPr txBox="1"/>
          <p:nvPr/>
        </p:nvSpPr>
        <p:spPr>
          <a:xfrm>
            <a:off x="5740266" y="2146236"/>
            <a:ext cx="6992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篝</a:t>
            </a:r>
            <a:endParaRPr lang="zh-CN" altLang="en-US" sz="4000" b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9" name="TextBox 38"/>
          <p:cNvSpPr txBox="1"/>
          <p:nvPr/>
        </p:nvSpPr>
        <p:spPr>
          <a:xfrm>
            <a:off x="6210304" y="2146236"/>
            <a:ext cx="6992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smtClean="0">
                <a:latin typeface="楷体" panose="02010609060101010101" pitchFamily="49" charset="-122"/>
                <a:ea typeface="楷体" panose="02010609060101010101" pitchFamily="49" charset="-122"/>
              </a:rPr>
              <a:t>火</a:t>
            </a:r>
            <a:endParaRPr lang="zh-CN" altLang="en-US" sz="40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0" name="TextBox 39"/>
          <p:cNvSpPr txBox="1"/>
          <p:nvPr/>
        </p:nvSpPr>
        <p:spPr>
          <a:xfrm>
            <a:off x="7296299" y="2146236"/>
            <a:ext cx="6992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萌</a:t>
            </a:r>
            <a:endParaRPr lang="zh-CN" altLang="en-US" sz="4000" b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1" name="TextBox 40"/>
          <p:cNvSpPr txBox="1"/>
          <p:nvPr/>
        </p:nvSpPr>
        <p:spPr>
          <a:xfrm>
            <a:off x="7781914" y="2146236"/>
            <a:ext cx="6992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smtClean="0">
                <a:latin typeface="楷体" panose="02010609060101010101" pitchFamily="49" charset="-122"/>
                <a:ea typeface="楷体" panose="02010609060101010101" pitchFamily="49" charset="-122"/>
              </a:rPr>
              <a:t>动</a:t>
            </a:r>
            <a:endParaRPr lang="zh-CN" altLang="en-US" sz="40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2" name="TextBox 41"/>
          <p:cNvSpPr txBox="1"/>
          <p:nvPr/>
        </p:nvSpPr>
        <p:spPr>
          <a:xfrm>
            <a:off x="1597504" y="3579862"/>
            <a:ext cx="73542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澄</a:t>
            </a:r>
            <a:endParaRPr lang="zh-CN" altLang="en-US" sz="4000" b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4" name="TextBox 43"/>
          <p:cNvSpPr txBox="1"/>
          <p:nvPr/>
        </p:nvSpPr>
        <p:spPr>
          <a:xfrm>
            <a:off x="3477195" y="3579862"/>
            <a:ext cx="274103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smtClean="0">
                <a:latin typeface="楷体" panose="02010609060101010101" pitchFamily="49" charset="-122"/>
                <a:ea typeface="楷体" panose="02010609060101010101" pitchFamily="49" charset="-122"/>
              </a:rPr>
              <a:t>风光</a:t>
            </a:r>
            <a:r>
              <a:rPr lang="zh-CN" altLang="en-US" sz="4000" b="1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旖旎</a:t>
            </a:r>
            <a:endParaRPr lang="zh-CN" altLang="en-US" sz="4000" b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7" name="矩形 26"/>
          <p:cNvSpPr/>
          <p:nvPr/>
        </p:nvSpPr>
        <p:spPr>
          <a:xfrm>
            <a:off x="6593308" y="3162186"/>
            <a:ext cx="755121" cy="561692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err="1" smtClean="0">
                <a:latin typeface="汉语拼音" panose="020b0604020202020204" pitchFamily="34" charset="0"/>
                <a:ea typeface="楷体" panose="02010609060101010101" pitchFamily="49" charset="-122"/>
                <a:cs typeface="汉语拼音" panose="020b0604020202020204" pitchFamily="34" charset="0"/>
              </a:rPr>
              <a:t>ruì</a:t>
            </a:r>
            <a:endParaRPr lang="zh-CN" altLang="en-US" sz="3200">
              <a:latin typeface="汉语拼音" panose="020b0604020202020204" pitchFamily="34" charset="0"/>
              <a:ea typeface="楷体" panose="02010609060101010101" pitchFamily="49" charset="-122"/>
              <a:cs typeface="汉语拼音" panose="020b0604020202020204" pitchFamily="34" charset="0"/>
            </a:endParaRPr>
          </a:p>
        </p:txBody>
      </p:sp>
      <p:sp>
        <p:nvSpPr>
          <p:cNvPr id="32" name="TextBox 31"/>
          <p:cNvSpPr txBox="1"/>
          <p:nvPr/>
        </p:nvSpPr>
        <p:spPr>
          <a:xfrm>
            <a:off x="6533283" y="3579862"/>
            <a:ext cx="102291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瑞</a:t>
            </a:r>
            <a:endParaRPr lang="zh-CN" altLang="en-US" sz="4000" b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3" name="TextBox 42"/>
          <p:cNvSpPr txBox="1"/>
          <p:nvPr/>
        </p:nvSpPr>
        <p:spPr>
          <a:xfrm>
            <a:off x="7077477" y="3579862"/>
            <a:ext cx="102291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smtClean="0">
                <a:latin typeface="楷体" panose="02010609060101010101" pitchFamily="49" charset="-122"/>
                <a:ea typeface="楷体" panose="02010609060101010101" pitchFamily="49" charset="-122"/>
              </a:rPr>
              <a:t>士</a:t>
            </a:r>
            <a:endParaRPr lang="zh-CN" altLang="en-US" sz="40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5" name="矩形 44"/>
          <p:cNvSpPr/>
          <p:nvPr/>
        </p:nvSpPr>
        <p:spPr>
          <a:xfrm>
            <a:off x="864062" y="1707654"/>
            <a:ext cx="2088232" cy="561692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err="1" smtClean="0">
                <a:latin typeface="汉语拼音" panose="020b0604020202020204" pitchFamily="34" charset="0"/>
                <a:ea typeface="楷体" panose="02010609060101010101" pitchFamily="49" charset="-122"/>
                <a:cs typeface="汉语拼音" panose="020b0604020202020204" pitchFamily="34" charset="0"/>
              </a:rPr>
              <a:t>pái huái</a:t>
            </a:r>
            <a:endParaRPr lang="zh-CN" altLang="en-US" sz="3200">
              <a:latin typeface="汉语拼音" panose="020b0604020202020204" pitchFamily="34" charset="0"/>
              <a:ea typeface="楷体" panose="02010609060101010101" pitchFamily="49" charset="-122"/>
              <a:cs typeface="汉语拼音" panose="020b0604020202020204" pitchFamily="34" charset="0"/>
            </a:endParaRPr>
          </a:p>
        </p:txBody>
      </p:sp>
      <p:sp>
        <p:nvSpPr>
          <p:cNvPr id="46" name="TextBox 45"/>
          <p:cNvSpPr txBox="1"/>
          <p:nvPr/>
        </p:nvSpPr>
        <p:spPr>
          <a:xfrm>
            <a:off x="967161" y="2146236"/>
            <a:ext cx="121379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徘徊</a:t>
            </a:r>
            <a:endParaRPr lang="zh-CN" altLang="en-US" sz="4000" b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2420034" y="3579862"/>
            <a:ext cx="73435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澈</a:t>
            </a:r>
            <a:endParaRPr lang="zh-CN" altLang="en-US" sz="4000" b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21" name="图片 2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865" y="340074"/>
            <a:ext cx="975183" cy="653064"/>
          </a:xfrm>
          <a:prstGeom prst="rect">
            <a:avLst/>
          </a:prstGeom>
        </p:spPr>
      </p:pic>
      <p:sp>
        <p:nvSpPr>
          <p:cNvPr id="22" name="文本框 15"/>
          <p:cNvSpPr txBox="1"/>
          <p:nvPr/>
        </p:nvSpPr>
        <p:spPr>
          <a:xfrm>
            <a:off x="1497712" y="340074"/>
            <a:ext cx="4533188" cy="6832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6858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3200" b="1" noProof="0">
                <a:solidFill>
                  <a:prstClr val="black"/>
                </a:solidFill>
                <a:latin typeface="TeamViewer15" pitchFamily="82"/>
                <a:ea typeface="黑体" panose="02010609060101010101" pitchFamily="49" charset="-122"/>
              </a:rPr>
              <a:t>准备</a:t>
            </a:r>
            <a:r>
              <a:rPr kumimoji="1" lang="zh-CN" altLang="en-US" sz="32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eamViewer15" pitchFamily="82"/>
                <a:ea typeface="黑体" panose="02010609060101010101" pitchFamily="49" charset="-122"/>
              </a:rPr>
              <a:t>  学习字词</a:t>
            </a:r>
            <a:endParaRPr kumimoji="1" lang="en-US" altLang="zh-CN" sz="3200" b="1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1" name="矩形 30"/>
          <p:cNvSpPr/>
          <p:nvPr/>
        </p:nvSpPr>
        <p:spPr>
          <a:xfrm>
            <a:off x="3253833" y="969883"/>
            <a:ext cx="2244525" cy="60478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6858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3200" b="1" i="0" u="none" strike="noStrike" kern="1200" cap="none" spc="0" normalizeH="0" baseline="0" noProof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词语我</a:t>
            </a:r>
            <a:r>
              <a:rPr kumimoji="1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会认</a:t>
            </a:r>
            <a:endParaRPr kumimoji="1" lang="zh-CN" altLang="en-US" sz="3200" b="1" i="0" u="none" strike="noStrike" kern="1200" cap="none" spc="0" normalizeH="0" baseline="0" noProof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33" name="矩形 32"/>
          <p:cNvSpPr/>
          <p:nvPr/>
        </p:nvSpPr>
        <p:spPr>
          <a:xfrm>
            <a:off x="2389306" y="259145"/>
            <a:ext cx="470000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/>
            <a:r>
              <a:rPr lang="en-US" altLang="zh-CN" sz="4400" b="1" smtClean="0">
                <a:ln w="17780" cmpd="sng">
                  <a:solidFill>
                    <a:srgbClr val="4F81BD">
                      <a:tint val="3000"/>
                    </a:srgbClr>
                  </a:solidFill>
                  <a:prstDash val="solid"/>
                  <a:miter lim="800000"/>
                </a:ln>
                <a:gradFill>
                  <a:gsLst>
                    <a:gs pos="10000">
                      <a:srgbClr val="4F81BD">
                        <a:tint val="63000"/>
                        <a:sat val="100000"/>
                      </a:srgbClr>
                    </a:gs>
                    <a:gs pos="90000">
                      <a:srgbClr val="4F81BD">
                        <a:shade val="50000"/>
                        <a:satMod val="100000"/>
                      </a:srgb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ea typeface="宋体" panose="02010600030101010101" pitchFamily="2" charset="-122"/>
              </a:rPr>
              <a:t>2</a:t>
            </a:r>
            <a:endParaRPr lang="zh-CN" altLang="en-US" sz="4400" b="1">
              <a:ln w="17780" cmpd="sng">
                <a:solidFill>
                  <a:srgbClr val="4F81BD">
                    <a:tint val="3000"/>
                  </a:srgbClr>
                </a:solidFill>
                <a:prstDash val="solid"/>
                <a:miter lim="800000"/>
              </a:ln>
              <a:gradFill>
                <a:gsLst>
                  <a:gs pos="10000">
                    <a:srgbClr val="4F81BD">
                      <a:tint val="63000"/>
                      <a:sat val="100000"/>
                    </a:srgbClr>
                  </a:gs>
                  <a:gs pos="90000">
                    <a:srgbClr val="4F81BD">
                      <a:shade val="50000"/>
                      <a:satMod val="100000"/>
                    </a:srgb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/>
              <a:ea typeface="宋体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4" grpId="1"/>
      <p:bldP spid="25" grpId="0"/>
      <p:bldP spid="25" grpId="1"/>
      <p:bldP spid="26" grpId="0"/>
      <p:bldP spid="26" grpId="1"/>
      <p:bldP spid="28" grpId="0"/>
      <p:bldP spid="28" grpId="1"/>
      <p:bldP spid="29" grpId="0"/>
      <p:bldP spid="29" grpId="1"/>
      <p:bldP spid="27" grpId="0"/>
      <p:bldP spid="27" grpId="1"/>
      <p:bldP spid="45" grpId="0"/>
      <p:bldP spid="45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863038" y="1278097"/>
            <a:ext cx="767011" cy="561692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err="1" smtClean="0">
                <a:latin typeface="汉语拼音" panose="020b0604020202020204" pitchFamily="34" charset="0"/>
                <a:ea typeface="楷体" panose="02010609060101010101" pitchFamily="49" charset="-122"/>
                <a:cs typeface="汉语拼音" panose="020b0604020202020204" pitchFamily="34" charset="0"/>
              </a:rPr>
              <a:t>lái</a:t>
            </a:r>
            <a:endParaRPr lang="zh-CN" altLang="en-US" sz="3200">
              <a:latin typeface="汉语拼音" panose="020b0604020202020204" pitchFamily="34" charset="0"/>
              <a:ea typeface="楷体" panose="02010609060101010101" pitchFamily="49" charset="-122"/>
              <a:cs typeface="汉语拼音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779769" y="1693584"/>
            <a:ext cx="105592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莱</a:t>
            </a:r>
            <a:endParaRPr lang="zh-CN" altLang="en-US" sz="4000" b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268771" y="1693584"/>
            <a:ext cx="186915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smtClean="0">
                <a:latin typeface="楷体" panose="02010609060101010101" pitchFamily="49" charset="-122"/>
                <a:ea typeface="楷体" panose="02010609060101010101" pitchFamily="49" charset="-122"/>
              </a:rPr>
              <a:t>芒湖</a:t>
            </a:r>
            <a:endParaRPr lang="zh-CN" altLang="en-US" sz="40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4860032" y="1278097"/>
            <a:ext cx="1143266" cy="561692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smtClean="0">
                <a:latin typeface="汉语拼音" panose="020b0604020202020204" pitchFamily="34" charset="0"/>
                <a:ea typeface="楷体" panose="02010609060101010101" pitchFamily="49" charset="-122"/>
                <a:cs typeface="汉语拼音" panose="020b0604020202020204" pitchFamily="34" charset="0"/>
              </a:rPr>
              <a:t>y</a:t>
            </a:r>
            <a:r>
              <a:rPr lang="el-GR" altLang="zh-CN" sz="3200" smtClean="0">
                <a:latin typeface="汉语拼音" panose="020b0604020202020204" pitchFamily="34" charset="0"/>
                <a:ea typeface="楷体" panose="02010609060101010101" pitchFamily="49" charset="-122"/>
                <a:cs typeface="汉语拼音" panose="020b0604020202020204" pitchFamily="34" charset="0"/>
              </a:rPr>
              <a:t>ί</a:t>
            </a:r>
            <a:r>
              <a:rPr lang="en-US" altLang="zh-CN" sz="3200" smtClean="0">
                <a:latin typeface="汉语拼音" panose="020b0604020202020204" pitchFamily="34" charset="0"/>
                <a:ea typeface="楷体" panose="02010609060101010101" pitchFamily="49" charset="-122"/>
                <a:cs typeface="汉语拼音" panose="020b0604020202020204" pitchFamily="34" charset="0"/>
              </a:rPr>
              <a:t>n</a:t>
            </a:r>
            <a:endParaRPr lang="zh-CN" altLang="en-US" sz="3200">
              <a:latin typeface="汉语拼音" panose="020b0604020202020204" pitchFamily="34" charset="0"/>
              <a:ea typeface="楷体" panose="02010609060101010101" pitchFamily="49" charset="-122"/>
              <a:cs typeface="汉语拼音" panose="020b06040202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257777" y="1693584"/>
            <a:ext cx="26823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smtClean="0">
                <a:latin typeface="楷体" panose="02010609060101010101" pitchFamily="49" charset="-122"/>
                <a:ea typeface="楷体" panose="02010609060101010101" pitchFamily="49" charset="-122"/>
              </a:rPr>
              <a:t>无边无</a:t>
            </a:r>
            <a:endParaRPr lang="zh-CN" altLang="en-US" sz="40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4860032" y="1693584"/>
            <a:ext cx="105592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垠</a:t>
            </a:r>
            <a:endParaRPr lang="zh-CN" altLang="en-US" sz="4000" b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7452320" y="1278097"/>
            <a:ext cx="1180927" cy="561692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err="1" smtClean="0">
                <a:latin typeface="汉语拼音" panose="020b0604020202020204" pitchFamily="34" charset="0"/>
                <a:ea typeface="楷体" panose="02010609060101010101" pitchFamily="49" charset="-122"/>
                <a:cs typeface="汉语拼音" panose="020b0604020202020204" pitchFamily="34" charset="0"/>
              </a:rPr>
              <a:t>qǐng</a:t>
            </a:r>
            <a:endParaRPr lang="zh-CN" altLang="en-US" sz="3200">
              <a:latin typeface="汉语拼音" panose="020b0604020202020204" pitchFamily="34" charset="0"/>
              <a:ea typeface="楷体" panose="02010609060101010101" pitchFamily="49" charset="-122"/>
              <a:cs typeface="汉语拼音" panose="020b0604020202020204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6070232" y="1693584"/>
            <a:ext cx="26823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smtClean="0">
                <a:latin typeface="楷体" panose="02010609060101010101" pitchFamily="49" charset="-122"/>
                <a:ea typeface="楷体" panose="02010609060101010101" pitchFamily="49" charset="-122"/>
              </a:rPr>
              <a:t>碧波万</a:t>
            </a:r>
            <a:endParaRPr lang="zh-CN" altLang="en-US" sz="40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7620529" y="1693584"/>
            <a:ext cx="105592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顷</a:t>
            </a:r>
            <a:endParaRPr lang="zh-CN" altLang="en-US" sz="4000" b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1733064" y="2643758"/>
            <a:ext cx="681752" cy="561692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smtClean="0">
                <a:latin typeface="汉语拼音" panose="020b0604020202020204" pitchFamily="34" charset="0"/>
                <a:ea typeface="楷体" panose="02010609060101010101" pitchFamily="49" charset="-122"/>
                <a:cs typeface="汉语拼音" panose="020b0604020202020204" pitchFamily="34" charset="0"/>
              </a:rPr>
              <a:t>é</a:t>
            </a:r>
            <a:endParaRPr lang="zh-CN" altLang="en-US" sz="3200">
              <a:latin typeface="汉语拼音" panose="020b0604020202020204" pitchFamily="34" charset="0"/>
              <a:ea typeface="楷体" panose="02010609060101010101" pitchFamily="49" charset="-122"/>
              <a:cs typeface="汉语拼音" panose="020b0604020202020204" pitchFamily="34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995793" y="3039388"/>
            <a:ext cx="105592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smtClean="0">
                <a:latin typeface="楷体" panose="02010609060101010101" pitchFamily="49" charset="-122"/>
                <a:ea typeface="楷体" panose="02010609060101010101" pitchFamily="49" charset="-122"/>
              </a:rPr>
              <a:t>巍</a:t>
            </a:r>
            <a:endParaRPr lang="zh-CN" altLang="en-US" sz="40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2123728" y="3039388"/>
            <a:ext cx="186915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latin typeface="楷体" panose="02010609060101010101" pitchFamily="49" charset="-122"/>
                <a:ea typeface="楷体" panose="02010609060101010101" pitchFamily="49" charset="-122"/>
              </a:rPr>
              <a:t>雄奇</a:t>
            </a:r>
            <a:endParaRPr lang="zh-CN" altLang="en-US" sz="40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3851920" y="2643758"/>
            <a:ext cx="1143266" cy="561692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err="1" smtClean="0">
                <a:latin typeface="汉语拼音" panose="020b0604020202020204" pitchFamily="34" charset="0"/>
                <a:ea typeface="楷体" panose="02010609060101010101" pitchFamily="49" charset="-122"/>
                <a:cs typeface="汉语拼音" panose="020b0604020202020204" pitchFamily="34" charset="0"/>
              </a:rPr>
              <a:t>yān</a:t>
            </a:r>
            <a:endParaRPr lang="zh-CN" altLang="en-US" sz="3200">
              <a:latin typeface="汉语拼音" panose="020b0604020202020204" pitchFamily="34" charset="0"/>
              <a:ea typeface="楷体" panose="02010609060101010101" pitchFamily="49" charset="-122"/>
              <a:cs typeface="汉语拼音" panose="020b0604020202020204" pitchFamily="34" charset="0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3932789" y="3039388"/>
            <a:ext cx="105592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燕</a:t>
            </a:r>
            <a:endParaRPr lang="zh-CN" altLang="en-US" sz="4000" b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4481913" y="3039388"/>
            <a:ext cx="26823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smtClean="0">
                <a:latin typeface="楷体" panose="02010609060101010101" pitchFamily="49" charset="-122"/>
                <a:ea typeface="楷体" panose="02010609060101010101" pitchFamily="49" charset="-122"/>
              </a:rPr>
              <a:t>园胜地</a:t>
            </a:r>
            <a:endParaRPr lang="zh-CN" altLang="en-US" sz="40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0" name="矩形 19"/>
          <p:cNvSpPr/>
          <p:nvPr/>
        </p:nvSpPr>
        <p:spPr>
          <a:xfrm>
            <a:off x="7284022" y="2643758"/>
            <a:ext cx="1392434" cy="561692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err="1" smtClean="0">
                <a:latin typeface="汉语拼音" panose="020b0604020202020204" pitchFamily="34" charset="0"/>
                <a:ea typeface="楷体" panose="02010609060101010101" pitchFamily="49" charset="-122"/>
                <a:cs typeface="汉语拼音" panose="020b0604020202020204" pitchFamily="34" charset="0"/>
              </a:rPr>
              <a:t>zhuì</a:t>
            </a:r>
            <a:endParaRPr lang="zh-CN" altLang="en-US" sz="3200">
              <a:latin typeface="汉语拼音" panose="020b0604020202020204" pitchFamily="34" charset="0"/>
              <a:ea typeface="楷体" panose="02010609060101010101" pitchFamily="49" charset="-122"/>
              <a:cs typeface="汉语拼音" panose="020b0604020202020204" pitchFamily="34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6823634" y="3039388"/>
            <a:ext cx="105592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smtClean="0">
                <a:latin typeface="楷体" panose="02010609060101010101" pitchFamily="49" charset="-122"/>
                <a:ea typeface="楷体" panose="02010609060101010101" pitchFamily="49" charset="-122"/>
              </a:rPr>
              <a:t>点</a:t>
            </a:r>
            <a:endParaRPr lang="zh-CN" altLang="en-US" sz="40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7404505" y="3039388"/>
            <a:ext cx="105592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缀</a:t>
            </a:r>
            <a:endParaRPr lang="zh-CN" altLang="en-US" sz="4000" b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3" name="矩形 22"/>
          <p:cNvSpPr/>
          <p:nvPr/>
        </p:nvSpPr>
        <p:spPr>
          <a:xfrm>
            <a:off x="1539449" y="3082518"/>
            <a:ext cx="1055927" cy="70788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峨</a:t>
            </a:r>
            <a:endParaRPr lang="zh-CN" altLang="en-US" sz="4000">
              <a:solidFill>
                <a:srgbClr val="C00000"/>
              </a:solidFill>
            </a:endParaRPr>
          </a:p>
        </p:txBody>
      </p:sp>
      <p:sp>
        <p:nvSpPr>
          <p:cNvPr id="25" name="矩形 24"/>
          <p:cNvSpPr/>
          <p:nvPr/>
        </p:nvSpPr>
        <p:spPr>
          <a:xfrm>
            <a:off x="3253833" y="537835"/>
            <a:ext cx="2244525" cy="60478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6858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3200" b="1" i="0" u="none" strike="noStrike" kern="1200" cap="none" spc="0" normalizeH="0" baseline="0" noProof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词语我</a:t>
            </a:r>
            <a:r>
              <a:rPr kumimoji="1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会认</a:t>
            </a:r>
            <a:endParaRPr kumimoji="1" lang="zh-CN" altLang="en-US" sz="3200" b="1" i="0" u="none" strike="noStrike" kern="1200" cap="none" spc="0" normalizeH="0" baseline="0" noProof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8" grpId="0"/>
      <p:bldP spid="8" grpId="1"/>
      <p:bldP spid="11" grpId="0"/>
      <p:bldP spid="11" grpId="1"/>
      <p:bldP spid="14" grpId="0"/>
      <p:bldP spid="14" grpId="1"/>
      <p:bldP spid="17" grpId="0"/>
      <p:bldP spid="17" grpId="1"/>
      <p:bldP spid="20" grpId="0"/>
      <p:bldP spid="20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" name="矩形 61"/>
          <p:cNvSpPr/>
          <p:nvPr/>
        </p:nvSpPr>
        <p:spPr>
          <a:xfrm>
            <a:off x="971600" y="4000499"/>
            <a:ext cx="7056784" cy="586312"/>
          </a:xfrm>
          <a:prstGeom prst="rect">
            <a:avLst/>
          </a:prstGeom>
          <a:noFill/>
        </p:spPr>
        <p:txBody>
          <a:bodyPr wrap="square" lIns="68579" tIns="34289" rIns="68579" bIns="34289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zh-CN" altLang="en-US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春天到了，小</a:t>
            </a:r>
            <a:r>
              <a:rPr lang="zh-CN" altLang="en-US" sz="2800" b="1" smtClean="0">
                <a:solidFill>
                  <a:schemeClr val="accent4">
                    <a:lumMod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燕</a:t>
            </a:r>
            <a:r>
              <a:rPr lang="zh-CN" altLang="en-US" sz="2800" b="1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子飞回来了</a:t>
            </a:r>
            <a:r>
              <a:rPr lang="zh-CN" altLang="en-US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3" name="矩形 22"/>
          <p:cNvSpPr/>
          <p:nvPr/>
        </p:nvSpPr>
        <p:spPr>
          <a:xfrm>
            <a:off x="971600" y="3291830"/>
            <a:ext cx="7416824" cy="586312"/>
          </a:xfrm>
          <a:prstGeom prst="rect">
            <a:avLst/>
          </a:prstGeom>
          <a:noFill/>
        </p:spPr>
        <p:txBody>
          <a:bodyPr wrap="square" lIns="68579" tIns="34289" rIns="68579" bIns="34289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zh-CN" altLang="en-US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我现在年事已高，住的朗润园是</a:t>
            </a:r>
            <a:r>
              <a:rPr lang="zh-CN" altLang="en-US" sz="2800" b="1" smtClean="0">
                <a:solidFill>
                  <a:srgbClr val="FFC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燕</a:t>
            </a:r>
            <a:r>
              <a:rPr lang="zh-CN" altLang="en-US" sz="2800" b="1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园</a:t>
            </a:r>
            <a:r>
              <a:rPr lang="zh-CN" altLang="en-US" sz="28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胜</a:t>
            </a:r>
            <a:r>
              <a:rPr lang="zh-CN" altLang="en-US" sz="2800" b="1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地</a:t>
            </a:r>
            <a:r>
              <a:rPr lang="zh-CN" altLang="en-US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4" name="文本框 15"/>
          <p:cNvSpPr txBox="1"/>
          <p:nvPr/>
        </p:nvSpPr>
        <p:spPr>
          <a:xfrm>
            <a:off x="3275856" y="555526"/>
            <a:ext cx="3024336" cy="6832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6858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3200" b="1" i="0" u="none" strike="noStrike" kern="1200" cap="none" spc="0" normalizeH="0" baseline="0" noProof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多音字</a:t>
            </a:r>
            <a:r>
              <a:rPr kumimoji="1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我会读</a:t>
            </a:r>
            <a:endParaRPr kumimoji="1" lang="zh-CN" altLang="en-US" sz="3200" b="1" i="0" u="none" strike="noStrike" kern="1200" cap="none" spc="0" normalizeH="0" baseline="0" noProof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15" name="任意多边形 14"/>
          <p:cNvSpPr/>
          <p:nvPr/>
        </p:nvSpPr>
        <p:spPr>
          <a:xfrm>
            <a:off x="4046325" y="1698480"/>
            <a:ext cx="1003969" cy="975922"/>
          </a:xfrm>
          <a:custGeom>
            <a:gdLst>
              <a:gd name="connsiteX0" fmla="*/ 0 w 1003969"/>
              <a:gd name="connsiteY0" fmla="*/ 487961 h 975922"/>
              <a:gd name="connsiteX1" fmla="*/ 501985 w 1003969"/>
              <a:gd name="connsiteY1" fmla="*/ 0 h 975922"/>
              <a:gd name="connsiteX2" fmla="*/ 1003970 w 1003969"/>
              <a:gd name="connsiteY2" fmla="*/ 487961 h 975922"/>
              <a:gd name="connsiteX3" fmla="*/ 501985 w 1003969"/>
              <a:gd name="connsiteY3" fmla="*/ 975922 h 975922"/>
              <a:gd name="connsiteX4" fmla="*/ 0 w 1003969"/>
              <a:gd name="connsiteY4" fmla="*/ 487961 h 9759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03968" h="975922">
                <a:moveTo>
                  <a:pt x="0" y="487961"/>
                </a:moveTo>
                <a:cubicBezTo>
                  <a:pt x="0" y="218468"/>
                  <a:pt x="224746" y="0"/>
                  <a:pt x="501985" y="0"/>
                </a:cubicBezTo>
                <a:cubicBezTo>
                  <a:pt x="779224" y="0"/>
                  <a:pt x="1003970" y="218468"/>
                  <a:pt x="1003970" y="487961"/>
                </a:cubicBezTo>
                <a:cubicBezTo>
                  <a:pt x="1003970" y="757454"/>
                  <a:pt x="779224" y="975922"/>
                  <a:pt x="501985" y="975922"/>
                </a:cubicBezTo>
                <a:cubicBezTo>
                  <a:pt x="224746" y="975922"/>
                  <a:pt x="0" y="757454"/>
                  <a:pt x="0" y="487961"/>
                </a:cubicBezTo>
                <a:close/>
              </a:path>
            </a:pathLst>
          </a:custGeom>
          <a:scene3d>
            <a:camera prst="orthographicFront"/>
            <a:lightRig rig="threePt" dir="t">
              <a:rot lat="0" lon="0" rev="7500000"/>
            </a:lightRig>
          </a:scene3d>
          <a:sp3d prstMaterial="plastic">
            <a:bevelT w="127000" h="25400" prst="relaxedInset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0"/>
              <a:satOff val="0"/>
              <a:lumOff val="0"/>
              <a:alphaOff val="0"/>
            </a:schemeClr>
          </a:fillRef>
          <a:effectRef idx="2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02908" tIns="198800" rIns="202908" bIns="198800" numCol="1" spcCol="1270" anchor="ctr" anchorCtr="0">
            <a:no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marL="0" marR="0" lvl="0" indent="0" algn="ctr" defTabSz="19558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defRPr/>
            </a:pPr>
            <a:r>
              <a:rPr kumimoji="0" lang="zh-CN" altLang="en-US" sz="44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</a:rPr>
              <a:t>燕</a:t>
            </a:r>
            <a:endParaRPr kumimoji="0" lang="zh-CN" altLang="en-US" sz="4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6" name="任意多边形 15"/>
          <p:cNvSpPr/>
          <p:nvPr/>
        </p:nvSpPr>
        <p:spPr>
          <a:xfrm rot="37530">
            <a:off x="3849473" y="2024498"/>
            <a:ext cx="151966" cy="308826"/>
          </a:xfrm>
          <a:custGeom>
            <a:gdLst>
              <a:gd name="connsiteX0" fmla="*/ 0 w 151966"/>
              <a:gd name="connsiteY0" fmla="*/ 61765 h 308825"/>
              <a:gd name="connsiteX1" fmla="*/ 75983 w 151966"/>
              <a:gd name="connsiteY1" fmla="*/ 61765 h 308825"/>
              <a:gd name="connsiteX2" fmla="*/ 75983 w 151966"/>
              <a:gd name="connsiteY2" fmla="*/ 0 h 308825"/>
              <a:gd name="connsiteX3" fmla="*/ 151966 w 151966"/>
              <a:gd name="connsiteY3" fmla="*/ 154413 h 308825"/>
              <a:gd name="connsiteX4" fmla="*/ 75983 w 151966"/>
              <a:gd name="connsiteY4" fmla="*/ 308825 h 308825"/>
              <a:gd name="connsiteX5" fmla="*/ 75983 w 151966"/>
              <a:gd name="connsiteY5" fmla="*/ 247060 h 308825"/>
              <a:gd name="connsiteX6" fmla="*/ 0 w 151966"/>
              <a:gd name="connsiteY6" fmla="*/ 247060 h 308825"/>
              <a:gd name="connsiteX7" fmla="*/ 0 w 151966"/>
              <a:gd name="connsiteY7" fmla="*/ 61765 h 3088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1966" h="308825">
                <a:moveTo>
                  <a:pt x="151966" y="247060"/>
                </a:moveTo>
                <a:lnTo>
                  <a:pt x="75983" y="247060"/>
                </a:lnTo>
                <a:lnTo>
                  <a:pt x="75983" y="308825"/>
                </a:lnTo>
                <a:lnTo>
                  <a:pt x="0" y="154412"/>
                </a:lnTo>
                <a:lnTo>
                  <a:pt x="75983" y="0"/>
                </a:lnTo>
                <a:lnTo>
                  <a:pt x="75983" y="61765"/>
                </a:lnTo>
                <a:lnTo>
                  <a:pt x="151966" y="61765"/>
                </a:lnTo>
                <a:lnTo>
                  <a:pt x="151966" y="247060"/>
                </a:lnTo>
                <a:close/>
              </a:path>
            </a:pathLst>
          </a:custGeom>
          <a:scene3d>
            <a:camera prst="orthographicFront"/>
            <a:lightRig rig="threePt" dir="t">
              <a:rot lat="0" lon="0" rev="7500000"/>
            </a:lightRig>
          </a:scene3d>
          <a:sp3d z="-70000" extrusionH="63500" prstMaterial="matte">
            <a:bevelT w="25400" h="6350" prst="relaxedInset"/>
            <a:contourClr>
              <a:schemeClr val="bg1"/>
            </a:contourClr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2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5590" tIns="61766" rIns="-1" bIns="61764" numCol="1" spcCol="1270" anchor="ctr" anchorCtr="0">
            <a:no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marL="0" marR="0" lvl="0" indent="0" algn="ctr" defTabSz="6223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微软雅黑"/>
              <a:cs typeface="+mn-cs"/>
            </a:endParaRPr>
          </a:p>
        </p:txBody>
      </p:sp>
      <p:sp>
        <p:nvSpPr>
          <p:cNvPr id="17" name="任意多边形 16"/>
          <p:cNvSpPr/>
          <p:nvPr/>
        </p:nvSpPr>
        <p:spPr>
          <a:xfrm>
            <a:off x="2669396" y="1813661"/>
            <a:ext cx="1156278" cy="757530"/>
          </a:xfrm>
          <a:custGeom>
            <a:gdLst>
              <a:gd name="connsiteX0" fmla="*/ 0 w 1156278"/>
              <a:gd name="connsiteY0" fmla="*/ 378765 h 757530"/>
              <a:gd name="connsiteX1" fmla="*/ 578139 w 1156278"/>
              <a:gd name="connsiteY1" fmla="*/ 0 h 757530"/>
              <a:gd name="connsiteX2" fmla="*/ 1156278 w 1156278"/>
              <a:gd name="connsiteY2" fmla="*/ 378765 h 757530"/>
              <a:gd name="connsiteX3" fmla="*/ 578139 w 1156278"/>
              <a:gd name="connsiteY3" fmla="*/ 757530 h 757530"/>
              <a:gd name="connsiteX4" fmla="*/ 0 w 1156278"/>
              <a:gd name="connsiteY4" fmla="*/ 378765 h 7575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6278" h="757530">
                <a:moveTo>
                  <a:pt x="0" y="378765"/>
                </a:moveTo>
                <a:cubicBezTo>
                  <a:pt x="0" y="169579"/>
                  <a:pt x="258842" y="0"/>
                  <a:pt x="578139" y="0"/>
                </a:cubicBezTo>
                <a:cubicBezTo>
                  <a:pt x="897436" y="0"/>
                  <a:pt x="1156278" y="169579"/>
                  <a:pt x="1156278" y="378765"/>
                </a:cubicBezTo>
                <a:cubicBezTo>
                  <a:pt x="1156278" y="587951"/>
                  <a:pt x="897436" y="757530"/>
                  <a:pt x="578139" y="757530"/>
                </a:cubicBezTo>
                <a:cubicBezTo>
                  <a:pt x="258842" y="757530"/>
                  <a:pt x="0" y="587951"/>
                  <a:pt x="0" y="378765"/>
                </a:cubicBezTo>
                <a:close/>
              </a:path>
            </a:pathLst>
          </a:custGeom>
          <a:scene3d>
            <a:camera prst="orthographicFront"/>
            <a:lightRig rig="threePt" dir="t">
              <a:rot lat="0" lon="0" rev="7500000"/>
            </a:lightRig>
          </a:scene3d>
          <a:sp3d prstMaterial="plastic">
            <a:bevelT w="127000" h="25400" prst="relaxedInset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3">
              <a:hueOff val="0"/>
              <a:satOff val="0"/>
              <a:lumOff val="0"/>
              <a:alphaOff val="0"/>
            </a:schemeClr>
          </a:fillRef>
          <a:effectRef idx="2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03623" tIns="145228" rIns="203623" bIns="145228" numCol="1" spcCol="1270" anchor="ctr" anchorCtr="0">
            <a:no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marL="0" marR="0" lvl="0" indent="0" algn="ctr" defTabSz="12001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defRPr/>
            </a:pPr>
            <a:r>
              <a:rPr kumimoji="0" lang="en-US" altLang="zh-CN" sz="27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汉语拼音" panose="020b0604020202020204" pitchFamily="34" charset="0"/>
                <a:ea typeface="微软雅黑"/>
                <a:cs typeface="汉语拼音" panose="020b0604020202020204" pitchFamily="34" charset="0"/>
              </a:rPr>
              <a:t>yān</a:t>
            </a:r>
            <a:endParaRPr kumimoji="0" lang="zh-CN" altLang="en-US" sz="27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汉语拼音" panose="020b0604020202020204" pitchFamily="34" charset="0"/>
              <a:ea typeface="微软雅黑"/>
              <a:cs typeface="汉语拼音" panose="020b0604020202020204" pitchFamily="34" charset="0"/>
            </a:endParaRPr>
          </a:p>
        </p:txBody>
      </p:sp>
      <p:sp>
        <p:nvSpPr>
          <p:cNvPr id="18" name="任意多边形 17"/>
          <p:cNvSpPr/>
          <p:nvPr/>
        </p:nvSpPr>
        <p:spPr>
          <a:xfrm rot="21460084">
            <a:off x="5130192" y="2004385"/>
            <a:ext cx="193895" cy="308825"/>
          </a:xfrm>
          <a:custGeom>
            <a:gdLst>
              <a:gd name="connsiteX0" fmla="*/ 0 w 193895"/>
              <a:gd name="connsiteY0" fmla="*/ 61765 h 308825"/>
              <a:gd name="connsiteX1" fmla="*/ 96948 w 193895"/>
              <a:gd name="connsiteY1" fmla="*/ 61765 h 308825"/>
              <a:gd name="connsiteX2" fmla="*/ 96948 w 193895"/>
              <a:gd name="connsiteY2" fmla="*/ 0 h 308825"/>
              <a:gd name="connsiteX3" fmla="*/ 193895 w 193895"/>
              <a:gd name="connsiteY3" fmla="*/ 154413 h 308825"/>
              <a:gd name="connsiteX4" fmla="*/ 96948 w 193895"/>
              <a:gd name="connsiteY4" fmla="*/ 308825 h 308825"/>
              <a:gd name="connsiteX5" fmla="*/ 96948 w 193895"/>
              <a:gd name="connsiteY5" fmla="*/ 247060 h 308825"/>
              <a:gd name="connsiteX6" fmla="*/ 0 w 193895"/>
              <a:gd name="connsiteY6" fmla="*/ 247060 h 308825"/>
              <a:gd name="connsiteX7" fmla="*/ 0 w 193895"/>
              <a:gd name="connsiteY7" fmla="*/ 61765 h 3088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3895" h="308825">
                <a:moveTo>
                  <a:pt x="0" y="61765"/>
                </a:moveTo>
                <a:lnTo>
                  <a:pt x="96948" y="61765"/>
                </a:lnTo>
                <a:lnTo>
                  <a:pt x="96948" y="0"/>
                </a:lnTo>
                <a:lnTo>
                  <a:pt x="193895" y="154413"/>
                </a:lnTo>
                <a:lnTo>
                  <a:pt x="96948" y="308825"/>
                </a:lnTo>
                <a:lnTo>
                  <a:pt x="96948" y="247060"/>
                </a:lnTo>
                <a:lnTo>
                  <a:pt x="0" y="247060"/>
                </a:lnTo>
                <a:lnTo>
                  <a:pt x="0" y="61765"/>
                </a:lnTo>
                <a:close/>
              </a:path>
            </a:pathLst>
          </a:custGeom>
          <a:scene3d>
            <a:camera prst="orthographicFront"/>
            <a:lightRig rig="threePt" dir="t">
              <a:rot lat="0" lon="0" rev="7500000"/>
            </a:lightRig>
          </a:scene3d>
          <a:sp3d z="-70000" extrusionH="63500" prstMaterial="matte">
            <a:bevelT w="25400" h="6350" prst="relaxedInset"/>
            <a:contourClr>
              <a:schemeClr val="bg1"/>
            </a:contourClr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14779326"/>
              <a:satOff val="-66293"/>
              <a:lumOff val="-31370"/>
              <a:alphaOff val="0"/>
            </a:schemeClr>
          </a:fillRef>
          <a:effectRef idx="2">
            <a:schemeClr val="accent3">
              <a:hueOff val="14779326"/>
              <a:satOff val="-66293"/>
              <a:lumOff val="-3137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-1" tIns="61764" rIns="58168" bIns="61765" numCol="1" spcCol="1270" anchor="ctr" anchorCtr="0">
            <a:no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marL="0" marR="0" lvl="0" indent="0" algn="ctr" defTabSz="6223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微软雅黑"/>
              <a:cs typeface="+mn-cs"/>
            </a:endParaRPr>
          </a:p>
        </p:txBody>
      </p:sp>
      <p:sp>
        <p:nvSpPr>
          <p:cNvPr id="19" name="任意多边形 18"/>
          <p:cNvSpPr/>
          <p:nvPr/>
        </p:nvSpPr>
        <p:spPr>
          <a:xfrm>
            <a:off x="5414479" y="1714390"/>
            <a:ext cx="1146922" cy="826852"/>
          </a:xfrm>
          <a:custGeom>
            <a:gdLst>
              <a:gd name="connsiteX0" fmla="*/ 0 w 1146922"/>
              <a:gd name="connsiteY0" fmla="*/ 413426 h 826852"/>
              <a:gd name="connsiteX1" fmla="*/ 573461 w 1146922"/>
              <a:gd name="connsiteY1" fmla="*/ 0 h 826852"/>
              <a:gd name="connsiteX2" fmla="*/ 1146922 w 1146922"/>
              <a:gd name="connsiteY2" fmla="*/ 413426 h 826852"/>
              <a:gd name="connsiteX3" fmla="*/ 573461 w 1146922"/>
              <a:gd name="connsiteY3" fmla="*/ 826852 h 826852"/>
              <a:gd name="connsiteX4" fmla="*/ 0 w 1146922"/>
              <a:gd name="connsiteY4" fmla="*/ 413426 h 8268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46922" h="826852">
                <a:moveTo>
                  <a:pt x="0" y="413426"/>
                </a:moveTo>
                <a:cubicBezTo>
                  <a:pt x="0" y="185097"/>
                  <a:pt x="256747" y="0"/>
                  <a:pt x="573461" y="0"/>
                </a:cubicBezTo>
                <a:cubicBezTo>
                  <a:pt x="890175" y="0"/>
                  <a:pt x="1146922" y="185097"/>
                  <a:pt x="1146922" y="413426"/>
                </a:cubicBezTo>
                <a:cubicBezTo>
                  <a:pt x="1146922" y="641755"/>
                  <a:pt x="890175" y="826852"/>
                  <a:pt x="573461" y="826852"/>
                </a:cubicBezTo>
                <a:cubicBezTo>
                  <a:pt x="256747" y="826852"/>
                  <a:pt x="0" y="641755"/>
                  <a:pt x="0" y="413426"/>
                </a:cubicBezTo>
                <a:close/>
              </a:path>
            </a:pathLst>
          </a:custGeom>
          <a:scene3d>
            <a:camera prst="orthographicFront"/>
            <a:lightRig rig="threePt" dir="t">
              <a:rot lat="0" lon="0" rev="7500000"/>
            </a:lightRig>
          </a:scene3d>
          <a:sp3d prstMaterial="plastic">
            <a:bevelT w="127000" h="25400" prst="relaxedInset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3">
              <a:hueOff val="14779326"/>
              <a:satOff val="-66293"/>
              <a:lumOff val="-31370"/>
              <a:alphaOff val="0"/>
            </a:schemeClr>
          </a:fillRef>
          <a:effectRef idx="2">
            <a:schemeClr val="accent3">
              <a:hueOff val="14779326"/>
              <a:satOff val="-66293"/>
              <a:lumOff val="-3137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06063" tIns="159190" rIns="206063" bIns="159190" numCol="1" spcCol="1270" anchor="ctr" anchorCtr="0">
            <a:no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marL="0" marR="0" lvl="0" indent="0" algn="ctr" defTabSz="13335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defRPr/>
            </a:pPr>
            <a:r>
              <a:rPr kumimoji="0" lang="en-US" altLang="zh-CN" sz="30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汉语拼音" panose="020b0604020202020204" pitchFamily="34" charset="0"/>
                <a:ea typeface="黑体" panose="02010609060101010101" pitchFamily="49" charset="-122"/>
                <a:cs typeface="汉语拼音" panose="020b0604020202020204" pitchFamily="34" charset="0"/>
              </a:rPr>
              <a:t>yàn</a:t>
            </a:r>
            <a:endParaRPr kumimoji="0" lang="zh-CN" altLang="en-US" sz="30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微软雅黑"/>
              <a:cs typeface="+mn-cs"/>
            </a:endParaRPr>
          </a:p>
        </p:txBody>
      </p:sp>
      <p:sp>
        <p:nvSpPr>
          <p:cNvPr id="20" name="圆角矩形 19"/>
          <p:cNvSpPr/>
          <p:nvPr/>
        </p:nvSpPr>
        <p:spPr>
          <a:xfrm>
            <a:off x="6782627" y="1563638"/>
            <a:ext cx="1080120" cy="504056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  <a:effectLst/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燕子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</p:txBody>
      </p:sp>
      <p:sp>
        <p:nvSpPr>
          <p:cNvPr id="21" name="圆角矩形 20"/>
          <p:cNvSpPr/>
          <p:nvPr/>
        </p:nvSpPr>
        <p:spPr>
          <a:xfrm>
            <a:off x="6784847" y="2229222"/>
            <a:ext cx="1080120" cy="504056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  <a:effectLst/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燕雀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</p:txBody>
      </p:sp>
      <p:sp>
        <p:nvSpPr>
          <p:cNvPr id="22" name="圆角矩形 21"/>
          <p:cNvSpPr/>
          <p:nvPr/>
        </p:nvSpPr>
        <p:spPr>
          <a:xfrm>
            <a:off x="1475656" y="1563638"/>
            <a:ext cx="1080120" cy="504056"/>
          </a:xfrm>
          <a:prstGeom prst="roundRect">
            <a:avLst/>
          </a:prstGeom>
          <a:solidFill>
            <a:schemeClr val="accent3">
              <a:lumMod val="75000"/>
            </a:schemeClr>
          </a:solidFill>
          <a:ln>
            <a:noFill/>
          </a:ln>
          <a:effectLst/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燕国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</p:txBody>
      </p:sp>
      <p:sp>
        <p:nvSpPr>
          <p:cNvPr id="25" name="圆角矩形 24"/>
          <p:cNvSpPr/>
          <p:nvPr/>
        </p:nvSpPr>
        <p:spPr>
          <a:xfrm>
            <a:off x="683568" y="2254450"/>
            <a:ext cx="1872208" cy="504056"/>
          </a:xfrm>
          <a:prstGeom prst="roundRect">
            <a:avLst/>
          </a:prstGeom>
          <a:solidFill>
            <a:schemeClr val="accent3">
              <a:lumMod val="75000"/>
            </a:schemeClr>
          </a:solidFill>
          <a:ln>
            <a:noFill/>
          </a:ln>
          <a:effectLst/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800" b="1" smtClean="0">
                <a:solidFill>
                  <a:prstClr val="white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燕园胜地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" grpId="0"/>
      <p:bldP spid="23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366604" y="1275606"/>
            <a:ext cx="8535158" cy="178664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3200" b="1" kern="0" smtClean="0">
                <a:latin typeface="宋体" panose="02010600030101010101" pitchFamily="2" charset="-122"/>
                <a:ea typeface="宋体" panose="02010600030101010101" pitchFamily="2" charset="-122"/>
              </a:rPr>
              <a:t>    根</a:t>
            </a:r>
            <a:r>
              <a:rPr lang="zh-CN" altLang="en-US" sz="3200" b="1" kern="0">
                <a:latin typeface="宋体" panose="02010600030101010101" pitchFamily="2" charset="-122"/>
                <a:ea typeface="宋体" panose="02010600030101010101" pitchFamily="2" charset="-122"/>
              </a:rPr>
              <a:t>据学习提</a:t>
            </a:r>
            <a:r>
              <a:rPr lang="zh-CN" altLang="en-US" sz="3200" b="1" kern="0" smtClean="0">
                <a:latin typeface="宋体" panose="02010600030101010101" pitchFamily="2" charset="-122"/>
                <a:ea typeface="宋体" panose="02010600030101010101" pitchFamily="2" charset="-122"/>
              </a:rPr>
              <a:t>示</a:t>
            </a:r>
            <a:r>
              <a:rPr lang="zh-CN" altLang="en-US" sz="3200" b="1" kern="0" smtClean="0">
                <a:solidFill>
                  <a:prstClr val="black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默</a:t>
            </a:r>
            <a:r>
              <a:rPr lang="zh-CN" altLang="en-US" sz="3200" b="1" kern="0">
                <a:solidFill>
                  <a:prstClr val="black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读</a:t>
            </a:r>
            <a:r>
              <a:rPr lang="zh-CN" altLang="en-US" sz="3200" b="1" kern="0" smtClean="0">
                <a:solidFill>
                  <a:prstClr val="black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课文</a:t>
            </a:r>
            <a:r>
              <a:rPr lang="zh-CN" altLang="en-US" sz="3200" b="1" kern="0">
                <a:solidFill>
                  <a:prstClr val="black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，围</a:t>
            </a:r>
            <a:r>
              <a:rPr lang="zh-CN" altLang="en-US" sz="3200" b="1" kern="0" smtClean="0">
                <a:solidFill>
                  <a:prstClr val="black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绕“作</a:t>
            </a:r>
            <a:r>
              <a:rPr lang="zh-CN" altLang="en-US" sz="3200" b="1" kern="0">
                <a:solidFill>
                  <a:prstClr val="black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者由月亮想到了哪些往</a:t>
            </a:r>
            <a:r>
              <a:rPr lang="zh-CN" altLang="en-US" sz="3200" b="1" kern="0" smtClean="0">
                <a:solidFill>
                  <a:prstClr val="black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事”作批注，试着用简洁的语言概括课文主要内容。</a:t>
            </a:r>
            <a:endParaRPr lang="zh-CN" altLang="en-US" sz="3200" b="1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1567744" y="3299430"/>
            <a:ext cx="2822286" cy="927827"/>
            <a:chOff x="1358707" y="3469891"/>
            <a:chExt cx="2822286" cy="927827"/>
          </a:xfrm>
        </p:grpSpPr>
        <p:pic>
          <p:nvPicPr>
            <p:cNvPr id="1026" name="Picture 2" descr="E:\23秋\PPT素材\四色小图框\四色小图框\2框2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358707" y="3469891"/>
              <a:ext cx="2822286" cy="9278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矩形 9"/>
            <p:cNvSpPr/>
            <p:nvPr/>
          </p:nvSpPr>
          <p:spPr>
            <a:xfrm>
              <a:off x="1653726" y="3579862"/>
              <a:ext cx="2232248" cy="707886"/>
            </a:xfrm>
            <a:prstGeom prst="rect">
              <a:avLst/>
            </a:prstGeom>
            <a:noFill/>
            <a:ln>
              <a:noFill/>
              <a:prstDash val="sysDash"/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4000" b="1">
                  <a:latin typeface="楷体" panose="02010609060101010101" pitchFamily="49" charset="-122"/>
                  <a:ea typeface="楷体" panose="02010609060101010101" pitchFamily="49" charset="-122"/>
                </a:rPr>
                <a:t>童年趣事</a:t>
              </a:r>
              <a:endParaRPr lang="zh-CN" altLang="en-US" sz="4000" b="1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grpSp>
        <p:nvGrpSpPr>
          <p:cNvPr id="3" name="组合 2"/>
          <p:cNvGrpSpPr/>
          <p:nvPr/>
        </p:nvGrpSpPr>
        <p:grpSpPr>
          <a:xfrm>
            <a:off x="4846058" y="3291830"/>
            <a:ext cx="2822286" cy="927827"/>
            <a:chOff x="4619757" y="3515104"/>
            <a:chExt cx="2822286" cy="927827"/>
          </a:xfrm>
        </p:grpSpPr>
        <p:pic>
          <p:nvPicPr>
            <p:cNvPr id="9" name="Picture 2" descr="E:\23秋\PPT素材\四色小图框\四色小图框\2框2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4619757" y="3515104"/>
              <a:ext cx="2822286" cy="9278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矩形 10"/>
            <p:cNvSpPr/>
            <p:nvPr/>
          </p:nvSpPr>
          <p:spPr>
            <a:xfrm>
              <a:off x="4932040" y="3613418"/>
              <a:ext cx="2232249" cy="707886"/>
            </a:xfrm>
            <a:prstGeom prst="rect">
              <a:avLst/>
            </a:prstGeom>
            <a:noFill/>
            <a:ln>
              <a:noFill/>
              <a:prstDash val="sysDash"/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4000" b="1">
                  <a:latin typeface="楷体" panose="02010609060101010101" pitchFamily="49" charset="-122"/>
                  <a:ea typeface="楷体" panose="02010609060101010101" pitchFamily="49" charset="-122"/>
                </a:rPr>
                <a:t>成年经历</a:t>
              </a:r>
              <a:endParaRPr lang="zh-CN" altLang="en-US" sz="4000" b="1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pic>
        <p:nvPicPr>
          <p:cNvPr id="12" name="图片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865" y="340074"/>
            <a:ext cx="975183" cy="653064"/>
          </a:xfrm>
          <a:prstGeom prst="rect">
            <a:avLst/>
          </a:prstGeom>
        </p:spPr>
      </p:pic>
      <p:sp>
        <p:nvSpPr>
          <p:cNvPr id="13" name="文本框 15"/>
          <p:cNvSpPr txBox="1"/>
          <p:nvPr/>
        </p:nvSpPr>
        <p:spPr>
          <a:xfrm>
            <a:off x="1497711" y="340074"/>
            <a:ext cx="5683841" cy="6832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6858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3200" b="1" noProof="0">
                <a:solidFill>
                  <a:prstClr val="black"/>
                </a:solidFill>
                <a:latin typeface="TeamViewer15" pitchFamily="82"/>
                <a:ea typeface="黑体" panose="02010609060101010101" pitchFamily="49" charset="-122"/>
              </a:rPr>
              <a:t>准备</a:t>
            </a:r>
            <a:r>
              <a:rPr kumimoji="1" lang="zh-CN" altLang="en-US" sz="32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eamViewer15" pitchFamily="82"/>
                <a:ea typeface="黑体" panose="02010609060101010101" pitchFamily="49" charset="-122"/>
              </a:rPr>
              <a:t>  把握课文主要内容</a:t>
            </a:r>
            <a:endParaRPr kumimoji="1" lang="en-US" altLang="zh-CN" sz="3200" b="1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2389306" y="259145"/>
            <a:ext cx="470000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/>
            <a:r>
              <a:rPr lang="en-US" altLang="zh-CN" sz="4400" b="1" smtClean="0">
                <a:ln w="17780" cmpd="sng">
                  <a:solidFill>
                    <a:srgbClr val="4F81BD">
                      <a:tint val="3000"/>
                    </a:srgbClr>
                  </a:solidFill>
                  <a:prstDash val="solid"/>
                  <a:miter lim="800000"/>
                </a:ln>
                <a:gradFill>
                  <a:gsLst>
                    <a:gs pos="10000">
                      <a:srgbClr val="4F81BD">
                        <a:tint val="63000"/>
                        <a:sat val="100000"/>
                      </a:srgbClr>
                    </a:gs>
                    <a:gs pos="90000">
                      <a:srgbClr val="4F81BD">
                        <a:shade val="50000"/>
                        <a:satMod val="100000"/>
                      </a:srgb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ea typeface="宋体" panose="02010600030101010101" pitchFamily="2" charset="-122"/>
              </a:rPr>
              <a:t>3</a:t>
            </a:r>
            <a:endParaRPr lang="zh-CN" altLang="en-US" sz="4400" b="1">
              <a:ln w="17780" cmpd="sng">
                <a:solidFill>
                  <a:srgbClr val="4F81BD">
                    <a:tint val="3000"/>
                  </a:srgbClr>
                </a:solidFill>
                <a:prstDash val="solid"/>
                <a:miter lim="800000"/>
              </a:ln>
              <a:gradFill>
                <a:gsLst>
                  <a:gs pos="10000">
                    <a:srgbClr val="4F81BD">
                      <a:tint val="63000"/>
                      <a:sat val="100000"/>
                    </a:srgbClr>
                  </a:gs>
                  <a:gs pos="90000">
                    <a:srgbClr val="4F81BD">
                      <a:shade val="50000"/>
                      <a:satMod val="100000"/>
                    </a:srgb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/>
              <a:ea typeface="宋体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489538" y="123478"/>
            <a:ext cx="7984779" cy="4906888"/>
            <a:chOff x="1043609" y="1131590"/>
            <a:chExt cx="5561756" cy="3417868"/>
          </a:xfrm>
        </p:grpSpPr>
        <p:pic>
          <p:nvPicPr>
            <p:cNvPr id="3" name="Picture 2" descr="E:\22春\资源\图片\课本图片\3月是故乡明P8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819" r="6689" b="14242"/>
            <a:stretch>
              <a:fillRect/>
            </a:stretch>
          </p:blipFill>
          <p:spPr bwMode="auto">
            <a:xfrm>
              <a:off x="1043609" y="1131590"/>
              <a:ext cx="2747342" cy="341786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" name="Picture 3" descr="E:\22春\资源\图片\课本图片\3月是故乡明P9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930" t="3808" b="24451"/>
            <a:stretch>
              <a:fillRect/>
            </a:stretch>
          </p:blipFill>
          <p:spPr bwMode="auto">
            <a:xfrm>
              <a:off x="3790951" y="1131590"/>
              <a:ext cx="2814414" cy="300965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2" name="TextBox 31"/>
          <p:cNvSpPr txBox="1"/>
          <p:nvPr/>
        </p:nvSpPr>
        <p:spPr>
          <a:xfrm>
            <a:off x="848215" y="1453555"/>
            <a:ext cx="2880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1</a:t>
            </a:r>
            <a:endParaRPr lang="zh-CN" altLang="en-US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848215" y="1888587"/>
            <a:ext cx="2880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2</a:t>
            </a:r>
            <a:endParaRPr lang="zh-CN" altLang="en-US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848215" y="3450034"/>
            <a:ext cx="2880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3</a:t>
            </a:r>
            <a:endParaRPr lang="zh-CN" altLang="en-US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5" name="TextBox 34"/>
          <p:cNvSpPr txBox="1"/>
          <p:nvPr/>
        </p:nvSpPr>
        <p:spPr>
          <a:xfrm>
            <a:off x="848215" y="4674170"/>
            <a:ext cx="2880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4</a:t>
            </a:r>
            <a:endParaRPr lang="zh-CN" altLang="en-US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6" name="TextBox 35"/>
          <p:cNvSpPr txBox="1"/>
          <p:nvPr/>
        </p:nvSpPr>
        <p:spPr>
          <a:xfrm>
            <a:off x="4736647" y="857746"/>
            <a:ext cx="2880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5</a:t>
            </a:r>
            <a:endParaRPr lang="zh-CN" altLang="en-US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8" name="TextBox 37"/>
          <p:cNvSpPr txBox="1"/>
          <p:nvPr/>
        </p:nvSpPr>
        <p:spPr>
          <a:xfrm>
            <a:off x="4700311" y="2873970"/>
            <a:ext cx="2880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6</a:t>
            </a:r>
            <a:endParaRPr lang="zh-CN" altLang="en-US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9" name="TextBox 38"/>
          <p:cNvSpPr txBox="1"/>
          <p:nvPr/>
        </p:nvSpPr>
        <p:spPr>
          <a:xfrm>
            <a:off x="4736647" y="4055237"/>
            <a:ext cx="2880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7</a:t>
            </a:r>
            <a:endParaRPr lang="zh-CN" altLang="en-US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0" name="矩形 39"/>
          <p:cNvSpPr/>
          <p:nvPr/>
        </p:nvSpPr>
        <p:spPr>
          <a:xfrm>
            <a:off x="4689853" y="301427"/>
            <a:ext cx="3431170" cy="622800"/>
          </a:xfrm>
          <a:prstGeom prst="rect">
            <a:avLst/>
          </a:prstGeom>
          <a:grpFill/>
          <a:ln w="19050">
            <a:solidFill>
              <a:srgbClr val="0066CC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1" name="矩形 40"/>
          <p:cNvSpPr/>
          <p:nvPr/>
        </p:nvSpPr>
        <p:spPr>
          <a:xfrm>
            <a:off x="832417" y="1926970"/>
            <a:ext cx="3400174" cy="3054977"/>
          </a:xfrm>
          <a:prstGeom prst="rect">
            <a:avLst/>
          </a:prstGeom>
          <a:grpFill/>
          <a:ln w="19050">
            <a:solidFill>
              <a:srgbClr val="0066CC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矩形 41"/>
          <p:cNvSpPr/>
          <p:nvPr/>
        </p:nvSpPr>
        <p:spPr>
          <a:xfrm>
            <a:off x="4689853" y="942340"/>
            <a:ext cx="3431170" cy="3175511"/>
          </a:xfrm>
          <a:prstGeom prst="rect">
            <a:avLst/>
          </a:prstGeom>
          <a:grpFill/>
          <a:ln w="19050">
            <a:solidFill>
              <a:srgbClr val="00B05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3" name="矩形 42"/>
          <p:cNvSpPr/>
          <p:nvPr/>
        </p:nvSpPr>
        <p:spPr>
          <a:xfrm>
            <a:off x="1416380" y="1211653"/>
            <a:ext cx="2232248" cy="707886"/>
          </a:xfrm>
          <a:prstGeom prst="rect">
            <a:avLst/>
          </a:prstGeom>
          <a:solidFill>
            <a:schemeClr val="tx2">
              <a:lumMod val="20000"/>
              <a:lumOff val="80000"/>
              <a:alpha val="88000"/>
            </a:schemeClr>
          </a:solidFill>
          <a:ln>
            <a:solidFill>
              <a:srgbClr val="0066CC"/>
            </a:solidFill>
            <a:prstDash val="sysDash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>
                <a:latin typeface="楷体" panose="02010609060101010101" pitchFamily="49" charset="-122"/>
                <a:ea typeface="楷体" panose="02010609060101010101" pitchFamily="49" charset="-122"/>
              </a:rPr>
              <a:t>童年趣事</a:t>
            </a:r>
            <a:endParaRPr lang="zh-CN" altLang="en-US" sz="40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4" name="矩形 43"/>
          <p:cNvSpPr/>
          <p:nvPr/>
        </p:nvSpPr>
        <p:spPr>
          <a:xfrm>
            <a:off x="8129649" y="1350032"/>
            <a:ext cx="690823" cy="2554545"/>
          </a:xfrm>
          <a:prstGeom prst="rect">
            <a:avLst/>
          </a:prstGeom>
          <a:solidFill>
            <a:srgbClr val="00B050">
              <a:alpha val="10000"/>
            </a:srgbClr>
          </a:solidFill>
          <a:ln>
            <a:solidFill>
              <a:srgbClr val="92D050"/>
            </a:solidFill>
            <a:prstDash val="sysDash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>
                <a:latin typeface="楷体" panose="02010609060101010101" pitchFamily="49" charset="-122"/>
                <a:ea typeface="楷体" panose="02010609060101010101" pitchFamily="49" charset="-122"/>
              </a:rPr>
              <a:t>成年经历</a:t>
            </a:r>
            <a:endParaRPr lang="zh-CN" altLang="en-US" sz="40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/>
      <p:bldP spid="41" grpId="0"/>
      <p:bldP spid="42" grpId="0"/>
      <p:bldP spid="43" grpId="0"/>
      <p:bldP spid="4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16"/>
          <p:cNvSpPr txBox="1"/>
          <p:nvPr/>
        </p:nvSpPr>
        <p:spPr>
          <a:xfrm>
            <a:off x="1979712" y="1949259"/>
            <a:ext cx="4464496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800" b="1" smtClean="0">
                <a:latin typeface="宋体" panose="02010600030101010101" pitchFamily="2" charset="-122"/>
                <a:ea typeface="宋体" panose="02010600030101010101" pitchFamily="2" charset="-122"/>
              </a:rPr>
              <a:t>赏月亮 忆往事</a:t>
            </a:r>
            <a:endParaRPr lang="zh-CN" altLang="en-US" sz="48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/>
        </p:nvSpPr>
        <p:spPr>
          <a:xfrm>
            <a:off x="539552" y="1491630"/>
            <a:ext cx="8352928" cy="15696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200" b="1" kern="0" smtClean="0">
                <a:solidFill>
                  <a:prstClr val="black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默读第</a:t>
            </a:r>
            <a:r>
              <a:rPr lang="en-US" altLang="zh-CN" sz="3200" b="1" kern="0" smtClean="0">
                <a:solidFill>
                  <a:prstClr val="black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2—4</a:t>
            </a:r>
            <a:r>
              <a:rPr lang="zh-CN" altLang="en-US" sz="3200" b="1" kern="0" smtClean="0">
                <a:solidFill>
                  <a:prstClr val="black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自然段，运用简洁的语言概括作者回忆了哪些童年趣事。</a:t>
            </a:r>
            <a:endParaRPr lang="zh-CN" altLang="en-US" sz="3200" b="1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9" name="剪去单角的矩形 8"/>
          <p:cNvSpPr/>
          <p:nvPr/>
        </p:nvSpPr>
        <p:spPr>
          <a:xfrm>
            <a:off x="1403648" y="3435846"/>
            <a:ext cx="6624736" cy="576064"/>
          </a:xfrm>
          <a:prstGeom prst="snip1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smtClea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提示  </a:t>
            </a:r>
            <a:r>
              <a:rPr lang="zh-CN" altLang="en-US" sz="2800" b="1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按时间顺序依次概括，不要遗漏。</a:t>
            </a:r>
            <a:endParaRPr lang="zh-CN" altLang="en-US" sz="28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3203848" y="267494"/>
            <a:ext cx="2822286" cy="927827"/>
            <a:chOff x="1358707" y="3469891"/>
            <a:chExt cx="2822286" cy="927827"/>
          </a:xfrm>
        </p:grpSpPr>
        <p:pic>
          <p:nvPicPr>
            <p:cNvPr id="5" name="Picture 2" descr="E:\23秋\PPT素材\四色小图框\四色小图框\2框2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358707" y="3469891"/>
              <a:ext cx="2822286" cy="9278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矩形 5"/>
            <p:cNvSpPr/>
            <p:nvPr/>
          </p:nvSpPr>
          <p:spPr>
            <a:xfrm>
              <a:off x="1653726" y="3579862"/>
              <a:ext cx="2232248" cy="707886"/>
            </a:xfrm>
            <a:prstGeom prst="rect">
              <a:avLst/>
            </a:prstGeom>
            <a:noFill/>
            <a:ln>
              <a:noFill/>
              <a:prstDash val="sysDash"/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4000" b="1">
                  <a:latin typeface="楷体" panose="02010609060101010101" pitchFamily="49" charset="-122"/>
                  <a:ea typeface="楷体" panose="02010609060101010101" pitchFamily="49" charset="-122"/>
                </a:rPr>
                <a:t>童年趣事</a:t>
              </a:r>
              <a:endParaRPr lang="zh-CN" altLang="en-US" sz="4000" b="1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843558"/>
            <a:ext cx="9144000" cy="32375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圆角矩形 2"/>
          <p:cNvSpPr/>
          <p:nvPr/>
        </p:nvSpPr>
        <p:spPr>
          <a:xfrm>
            <a:off x="5675535" y="1945141"/>
            <a:ext cx="2568873" cy="432048"/>
          </a:xfrm>
          <a:prstGeom prst="roundRect">
            <a:avLst/>
          </a:prstGeom>
          <a:grpFill/>
          <a:ln w="28575">
            <a:solidFill>
              <a:srgbClr val="0066CC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圆角矩形 3"/>
          <p:cNvSpPr/>
          <p:nvPr/>
        </p:nvSpPr>
        <p:spPr>
          <a:xfrm>
            <a:off x="4779398" y="2555709"/>
            <a:ext cx="1008112" cy="360040"/>
          </a:xfrm>
          <a:prstGeom prst="roundRect">
            <a:avLst/>
          </a:prstGeom>
          <a:grpFill/>
          <a:ln w="28575">
            <a:solidFill>
              <a:srgbClr val="0066CC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5" name="直接连接符 4"/>
          <p:cNvCxnSpPr/>
          <p:nvPr/>
        </p:nvCxnSpPr>
        <p:spPr>
          <a:xfrm flipV="1">
            <a:off x="5682291" y="2377189"/>
            <a:ext cx="3282197" cy="3864"/>
          </a:xfrm>
          <a:prstGeom prst="line">
            <a:avLst/>
          </a:prstGeom>
          <a:ln w="28575">
            <a:solidFill>
              <a:srgbClr val="0066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直接连接符 5"/>
          <p:cNvCxnSpPr/>
          <p:nvPr/>
        </p:nvCxnSpPr>
        <p:spPr>
          <a:xfrm>
            <a:off x="177165" y="2915749"/>
            <a:ext cx="4479186" cy="0"/>
          </a:xfrm>
          <a:prstGeom prst="line">
            <a:avLst/>
          </a:prstGeom>
          <a:ln w="28575">
            <a:solidFill>
              <a:srgbClr val="0066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/>
        </p:nvCxnSpPr>
        <p:spPr>
          <a:xfrm flipV="1">
            <a:off x="4779398" y="2915749"/>
            <a:ext cx="4185090" cy="19899"/>
          </a:xfrm>
          <a:prstGeom prst="line">
            <a:avLst/>
          </a:prstGeom>
          <a:ln w="28575">
            <a:solidFill>
              <a:srgbClr val="0066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直接连接符 7"/>
          <p:cNvCxnSpPr/>
          <p:nvPr/>
        </p:nvCxnSpPr>
        <p:spPr>
          <a:xfrm>
            <a:off x="177165" y="3465935"/>
            <a:ext cx="8787323" cy="0"/>
          </a:xfrm>
          <a:prstGeom prst="line">
            <a:avLst/>
          </a:prstGeom>
          <a:ln w="28575">
            <a:solidFill>
              <a:srgbClr val="0066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/>
        </p:nvCxnSpPr>
        <p:spPr>
          <a:xfrm>
            <a:off x="177165" y="3995869"/>
            <a:ext cx="650419" cy="0"/>
          </a:xfrm>
          <a:prstGeom prst="line">
            <a:avLst/>
          </a:prstGeom>
          <a:ln w="28575">
            <a:solidFill>
              <a:srgbClr val="0066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矩形 9"/>
          <p:cNvSpPr/>
          <p:nvPr/>
        </p:nvSpPr>
        <p:spPr>
          <a:xfrm>
            <a:off x="467544" y="1904514"/>
            <a:ext cx="4116733" cy="523220"/>
          </a:xfrm>
          <a:prstGeom prst="rect">
            <a:avLst/>
          </a:prstGeom>
          <a:solidFill>
            <a:srgbClr val="0070C0"/>
          </a:solidFill>
          <a:ln w="12700">
            <a:solidFill>
              <a:srgbClr val="0066CC"/>
            </a:solidFill>
            <a:prstDash val="solid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小时候在场院上数</a:t>
            </a:r>
            <a:r>
              <a:rPr lang="zh-CN" altLang="en-US" sz="2800" b="1" smtClean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星星</a:t>
            </a:r>
            <a:endParaRPr lang="zh-CN" altLang="en-US" sz="2800">
              <a:solidFill>
                <a:schemeClr val="bg1"/>
              </a:solidFill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3563888" y="4155926"/>
            <a:ext cx="2592288" cy="523220"/>
          </a:xfrm>
          <a:prstGeom prst="rect">
            <a:avLst/>
          </a:prstGeom>
          <a:solidFill>
            <a:srgbClr val="0070C0"/>
          </a:solidFill>
          <a:ln w="12700">
            <a:solidFill>
              <a:srgbClr val="0066CC"/>
            </a:solidFill>
            <a:prstDash val="solid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古柳下点篝火</a:t>
            </a:r>
            <a:endParaRPr lang="zh-CN" altLang="en-US" sz="2800">
              <a:solidFill>
                <a:schemeClr val="bg1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xit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" presetClass="exit" presetSubtype="4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4" grpId="0"/>
      <p:bldP spid="4" grpId="1"/>
      <p:bldP spid="10" grpId="0"/>
      <p:bldP spid="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2008" y="1581541"/>
            <a:ext cx="9146008" cy="15756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73"/>
          <a:stretch>
            <a:fillRect/>
          </a:stretch>
        </p:blipFill>
        <p:spPr bwMode="auto">
          <a:xfrm>
            <a:off x="-2008" y="1059582"/>
            <a:ext cx="9146008" cy="5317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圆角矩形 5"/>
          <p:cNvSpPr/>
          <p:nvPr/>
        </p:nvSpPr>
        <p:spPr>
          <a:xfrm>
            <a:off x="577056" y="1094457"/>
            <a:ext cx="2520280" cy="478457"/>
          </a:xfrm>
          <a:prstGeom prst="roundRect">
            <a:avLst/>
          </a:prstGeom>
          <a:grpFill/>
          <a:ln w="28575">
            <a:solidFill>
              <a:srgbClr val="0066CC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7" name="直接连接符 6"/>
          <p:cNvCxnSpPr/>
          <p:nvPr/>
        </p:nvCxnSpPr>
        <p:spPr>
          <a:xfrm>
            <a:off x="669604" y="1581541"/>
            <a:ext cx="8366892" cy="9826"/>
          </a:xfrm>
          <a:prstGeom prst="line">
            <a:avLst/>
          </a:prstGeom>
          <a:ln w="28575">
            <a:solidFill>
              <a:srgbClr val="0066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直接连接符 7"/>
          <p:cNvCxnSpPr/>
          <p:nvPr/>
        </p:nvCxnSpPr>
        <p:spPr>
          <a:xfrm>
            <a:off x="163249" y="2037782"/>
            <a:ext cx="8864621" cy="0"/>
          </a:xfrm>
          <a:prstGeom prst="line">
            <a:avLst/>
          </a:prstGeom>
          <a:ln w="28575">
            <a:solidFill>
              <a:srgbClr val="0066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/>
        </p:nvCxnSpPr>
        <p:spPr>
          <a:xfrm>
            <a:off x="163249" y="2567716"/>
            <a:ext cx="8864621" cy="0"/>
          </a:xfrm>
          <a:prstGeom prst="line">
            <a:avLst/>
          </a:prstGeom>
          <a:ln w="28575">
            <a:solidFill>
              <a:srgbClr val="0066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/>
        </p:nvCxnSpPr>
        <p:spPr>
          <a:xfrm>
            <a:off x="137371" y="3104943"/>
            <a:ext cx="1338285" cy="0"/>
          </a:xfrm>
          <a:prstGeom prst="line">
            <a:avLst/>
          </a:prstGeom>
          <a:ln w="28575">
            <a:solidFill>
              <a:srgbClr val="0066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矩形 10"/>
          <p:cNvSpPr/>
          <p:nvPr/>
        </p:nvSpPr>
        <p:spPr>
          <a:xfrm>
            <a:off x="3736719" y="3435846"/>
            <a:ext cx="1627369" cy="523220"/>
          </a:xfrm>
          <a:prstGeom prst="rect">
            <a:avLst/>
          </a:prstGeom>
          <a:solidFill>
            <a:srgbClr val="0070C0"/>
          </a:solidFill>
          <a:ln w="12700">
            <a:solidFill>
              <a:srgbClr val="0066CC"/>
            </a:solidFill>
            <a:prstDash val="solid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坑边望月</a:t>
            </a:r>
            <a:endParaRPr lang="zh-CN" altLang="en-US" sz="2800">
              <a:solidFill>
                <a:schemeClr val="bg1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xit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  <p:bldP spid="1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/>
        </p:nvSpPr>
        <p:spPr>
          <a:xfrm>
            <a:off x="611560" y="1419622"/>
            <a:ext cx="8136904" cy="15696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200" b="1" kern="0" smtClean="0">
                <a:solidFill>
                  <a:prstClr val="black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默读第</a:t>
            </a:r>
            <a:r>
              <a:rPr lang="en-US" altLang="zh-CN" sz="3200" b="1" kern="0" smtClean="0">
                <a:solidFill>
                  <a:prstClr val="black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5</a:t>
            </a:r>
            <a:r>
              <a:rPr lang="zh-CN" altLang="en-US" sz="3200" b="1" kern="0">
                <a:solidFill>
                  <a:prstClr val="black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、</a:t>
            </a:r>
            <a:r>
              <a:rPr lang="en-US" altLang="zh-CN" sz="3200" b="1" kern="0" smtClean="0">
                <a:solidFill>
                  <a:prstClr val="black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6</a:t>
            </a:r>
            <a:r>
              <a:rPr lang="zh-CN" altLang="en-US" sz="3200" b="1" kern="0" smtClean="0">
                <a:solidFill>
                  <a:prstClr val="black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自然段，运用简洁的语言概括作者回忆了哪些成年经历。</a:t>
            </a:r>
            <a:endParaRPr lang="zh-CN" altLang="en-US" sz="3200" b="1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9" name="剪去单角的矩形 8"/>
          <p:cNvSpPr/>
          <p:nvPr/>
        </p:nvSpPr>
        <p:spPr>
          <a:xfrm>
            <a:off x="1403648" y="3147814"/>
            <a:ext cx="6768752" cy="1080120"/>
          </a:xfrm>
          <a:prstGeom prst="snip1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r>
              <a:rPr lang="zh-CN" altLang="en-US" sz="2800" smtClea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提示  </a:t>
            </a:r>
            <a:r>
              <a:rPr lang="zh-CN" altLang="en-US" sz="2800" b="1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抓住观月地点的变化，梳理出作者观月的大致经历。</a:t>
            </a:r>
            <a:endParaRPr lang="zh-CN" altLang="en-US" sz="28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3189874" y="339502"/>
            <a:ext cx="2822286" cy="927827"/>
            <a:chOff x="4619757" y="3515104"/>
            <a:chExt cx="2822286" cy="927827"/>
          </a:xfrm>
        </p:grpSpPr>
        <p:pic>
          <p:nvPicPr>
            <p:cNvPr id="5" name="Picture 2" descr="E:\23秋\PPT素材\四色小图框\四色小图框\2框2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4619757" y="3515104"/>
              <a:ext cx="2822286" cy="9278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矩形 5"/>
            <p:cNvSpPr/>
            <p:nvPr/>
          </p:nvSpPr>
          <p:spPr>
            <a:xfrm>
              <a:off x="4932040" y="3613418"/>
              <a:ext cx="2232249" cy="707886"/>
            </a:xfrm>
            <a:prstGeom prst="rect">
              <a:avLst/>
            </a:prstGeom>
            <a:noFill/>
            <a:ln>
              <a:noFill/>
              <a:prstDash val="sysDash"/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4000" b="1">
                  <a:latin typeface="楷体" panose="02010609060101010101" pitchFamily="49" charset="-122"/>
                  <a:ea typeface="楷体" panose="02010609060101010101" pitchFamily="49" charset="-122"/>
                </a:rPr>
                <a:t>成年经历</a:t>
              </a:r>
              <a:endParaRPr lang="zh-CN" altLang="en-US" sz="4000" b="1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7584" y="339502"/>
            <a:ext cx="7840246" cy="44233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3" name="直接连接符 2"/>
          <p:cNvCxnSpPr/>
          <p:nvPr/>
        </p:nvCxnSpPr>
        <p:spPr>
          <a:xfrm>
            <a:off x="6711991" y="2038746"/>
            <a:ext cx="1800200" cy="0"/>
          </a:xfrm>
          <a:prstGeom prst="line">
            <a:avLst/>
          </a:pr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直接连接符 3"/>
          <p:cNvCxnSpPr/>
          <p:nvPr/>
        </p:nvCxnSpPr>
        <p:spPr>
          <a:xfrm>
            <a:off x="951351" y="2470794"/>
            <a:ext cx="1368152" cy="0"/>
          </a:xfrm>
          <a:prstGeom prst="line">
            <a:avLst/>
          </a:pr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/>
        </p:nvCxnSpPr>
        <p:spPr>
          <a:xfrm>
            <a:off x="2535527" y="2470794"/>
            <a:ext cx="3384376" cy="0"/>
          </a:xfrm>
          <a:prstGeom prst="line">
            <a:avLst/>
          </a:pr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直接连接符 5"/>
          <p:cNvCxnSpPr/>
          <p:nvPr/>
        </p:nvCxnSpPr>
        <p:spPr>
          <a:xfrm>
            <a:off x="6063919" y="2470794"/>
            <a:ext cx="2448272" cy="0"/>
          </a:xfrm>
          <a:prstGeom prst="line">
            <a:avLst/>
          </a:pr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/>
        </p:nvCxnSpPr>
        <p:spPr>
          <a:xfrm>
            <a:off x="951351" y="2940344"/>
            <a:ext cx="2376264" cy="0"/>
          </a:xfrm>
          <a:prstGeom prst="line">
            <a:avLst/>
          </a:pr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矩形 7"/>
          <p:cNvSpPr/>
          <p:nvPr/>
        </p:nvSpPr>
        <p:spPr>
          <a:xfrm>
            <a:off x="827584" y="1491630"/>
            <a:ext cx="2058366" cy="523220"/>
          </a:xfrm>
          <a:prstGeom prst="rect">
            <a:avLst/>
          </a:prstGeom>
          <a:solidFill>
            <a:srgbClr val="00B050"/>
          </a:solidFill>
          <a:ln w="12700">
            <a:solidFill>
              <a:srgbClr val="00B050"/>
            </a:solidFill>
            <a:prstDash val="sysDash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mtClean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瑞士莱芒湖</a:t>
            </a:r>
            <a:endParaRPr lang="zh-CN" altLang="en-US" sz="2800" b="1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3327615" y="1491630"/>
            <a:ext cx="1988045" cy="523220"/>
          </a:xfrm>
          <a:prstGeom prst="rect">
            <a:avLst/>
          </a:prstGeom>
          <a:solidFill>
            <a:srgbClr val="00B050"/>
          </a:solidFill>
          <a:ln w="12700">
            <a:solidFill>
              <a:srgbClr val="00B050"/>
            </a:solidFill>
            <a:prstDash val="sysDash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非洲大沙漠</a:t>
            </a:r>
            <a:endParaRPr lang="zh-CN" altLang="en-US" sz="2800">
              <a:solidFill>
                <a:schemeClr val="bg1"/>
              </a:solidFill>
            </a:endParaRPr>
          </a:p>
        </p:txBody>
      </p:sp>
      <p:sp>
        <p:nvSpPr>
          <p:cNvPr id="10" name="矩形 9"/>
          <p:cNvSpPr/>
          <p:nvPr/>
        </p:nvSpPr>
        <p:spPr>
          <a:xfrm>
            <a:off x="7410399" y="2552586"/>
            <a:ext cx="906017" cy="523220"/>
          </a:xfrm>
          <a:prstGeom prst="rect">
            <a:avLst/>
          </a:prstGeom>
          <a:solidFill>
            <a:srgbClr val="00B050"/>
          </a:solidFill>
          <a:ln w="12700">
            <a:solidFill>
              <a:srgbClr val="00B050"/>
            </a:solidFill>
            <a:prstDash val="sysDash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大海</a:t>
            </a:r>
            <a:endParaRPr lang="zh-CN" altLang="en-US" sz="2800">
              <a:solidFill>
                <a:schemeClr val="bg1"/>
              </a:solidFill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2297831" y="3003798"/>
            <a:ext cx="906017" cy="523220"/>
          </a:xfrm>
          <a:prstGeom prst="rect">
            <a:avLst/>
          </a:prstGeom>
          <a:solidFill>
            <a:srgbClr val="00B050"/>
          </a:solidFill>
          <a:ln w="12700">
            <a:solidFill>
              <a:srgbClr val="00B050"/>
            </a:solidFill>
            <a:prstDash val="sysDash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高山</a:t>
            </a:r>
            <a:endParaRPr lang="zh-CN" altLang="en-US" sz="2800">
              <a:solidFill>
                <a:schemeClr val="bg1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2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6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40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000" y="837596"/>
            <a:ext cx="8994262" cy="3246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3" name="直接连接符 2"/>
          <p:cNvCxnSpPr>
            <a:endCxn id="6146" idx="3"/>
          </p:cNvCxnSpPr>
          <p:nvPr/>
        </p:nvCxnSpPr>
        <p:spPr>
          <a:xfrm>
            <a:off x="1081112" y="2449761"/>
            <a:ext cx="7983150" cy="10996"/>
          </a:xfrm>
          <a:prstGeom prst="line">
            <a:avLst/>
          </a:pr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直接连接符 3"/>
          <p:cNvCxnSpPr/>
          <p:nvPr/>
        </p:nvCxnSpPr>
        <p:spPr>
          <a:xfrm>
            <a:off x="179512" y="3003798"/>
            <a:ext cx="7344816" cy="0"/>
          </a:xfrm>
          <a:prstGeom prst="line">
            <a:avLst/>
          </a:pr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矩形 8"/>
          <p:cNvSpPr/>
          <p:nvPr/>
        </p:nvSpPr>
        <p:spPr>
          <a:xfrm>
            <a:off x="3558952" y="411510"/>
            <a:ext cx="1420582" cy="584775"/>
          </a:xfrm>
          <a:prstGeom prst="rect">
            <a:avLst/>
          </a:prstGeom>
          <a:solidFill>
            <a:srgbClr val="00B050"/>
          </a:solidFill>
          <a:ln w="12700">
            <a:solidFill>
              <a:srgbClr val="00B050"/>
            </a:solidFill>
            <a:prstDash val="sysDash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3200" b="1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朗润园</a:t>
            </a:r>
            <a:endParaRPr lang="zh-CN" altLang="en-US" sz="3200" b="1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https://d.book118.com/907044111161006024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">
  <a:themeElements>
    <a:clrScheme name="自定义 15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2B3C5"/>
      </a:accent1>
      <a:accent2>
        <a:srgbClr val="F07474"/>
      </a:accent2>
      <a:accent3>
        <a:srgbClr val="FFBF53"/>
      </a:accent3>
      <a:accent4>
        <a:srgbClr val="673B77"/>
      </a:accent4>
      <a:accent5>
        <a:srgbClr val="00B9FA"/>
      </a:accent5>
      <a:accent6>
        <a:srgbClr val="BECE37"/>
      </a:accent6>
      <a:hlink>
        <a:srgbClr val="B381D9"/>
      </a:hlink>
      <a:folHlink>
        <a:srgbClr val="800080"/>
      </a:folHlink>
    </a:clrScheme>
    <a:fontScheme name="自定义 3">
      <a:majorFont>
        <a:latin typeface="Impact"/>
        <a:ea typeface="微软雅黑"/>
        <a:cs typeface="Arial"/>
      </a:majorFont>
      <a:minorFont>
        <a:latin typeface="Times New Roman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grpFill/>
        <a:ln>
          <a:noFill/>
        </a:ln>
        <a:effectLst>
          <a:outerShdw blurRad="444500" dist="254000" dir="8100000" algn="tr" rotWithShape="0">
            <a:prstClr val="black">
              <a:alpha val="50000"/>
            </a:prstClr>
          </a:outerShdw>
        </a:effec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tx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9">
      <vt:lpstr>Arial</vt:lpstr>
      <vt:lpstr>Calibri</vt:lpstr>
      <vt:lpstr>Impact</vt:lpstr>
      <vt:lpstr>微软雅黑</vt:lpstr>
      <vt:lpstr>Times New Roman</vt:lpstr>
      <vt:lpstr>宋体</vt:lpstr>
      <vt:lpstr>黑体</vt:lpstr>
      <vt:lpstr>楷体</vt:lpstr>
      <vt:lpstr>TeamViewer15</vt:lpstr>
      <vt:lpstr>汉语拼音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2024-08-29T04:51:33.567</cp:lastPrinted>
  <dcterms:created xsi:type="dcterms:W3CDTF">2024-08-28T20:51:33Z</dcterms:created>
  <dcterms:modified xsi:type="dcterms:W3CDTF">2024-08-28T20:51:35Z</dcterms:modified>
</cp:coreProperties>
</file>