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C54810-E945-414C-B2A3-F1E271AECF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59D446-583B-4B1A-A913-26FDB60382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D03CE2-304C-4587-AF6D-443D666CF4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425D7F-07B1-4C6D-A312-2CB9904E11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36C737-ACE8-4570-B93A-2BC031CA97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C13429-F9E3-405B-ADA6-6E823ABAF8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CE4B16-D1A7-48E1-8AD0-93B421AC7F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7E2433-0667-466A-9475-1F3AB042A9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7580BC-4BB9-4377-B047-F7B64D8B04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5653F5-03CD-4214-9090-0D15A6E537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C944D3-63E7-4416-81CB-6823759340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12.pn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705612204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2023-12-30</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厦门市资本营运顾问公司管理制度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公司概述与定位</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人力资源管理制度</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财务管理制度</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业务运营管理制度</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市场营销策略及推广手段</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内部沟通与协作机制</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总结回顾与未来发展规划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公司概述与定位</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公司背景及发展历程</a:t>
              </a:r>
            </a:p>
          </p:txBody>
        </p:sp>
      </p:grpSp>
      <p:grpSp>
        <p:nvGrpSpPr>
          <p:cNvPr id="26" name="Group 26"/>
          <p:cNvGrpSpPr/>
          <p:nvPr/>
        </p:nvGrpSpPr>
        <p:grpSpPr>
          <a:xfrm>
            <a:off x="454963" y="1491980"/>
            <a:ext cx="7520622" cy="1887389"/>
            <a:chOff x="454963" y="1491980"/>
            <a:chExt cx="7520622" cy="1887389"/>
          </a:xfrm>
        </p:grpSpPr>
        <p:sp>
          <p:nvSpPr>
            <p:cNvPr id="27" name="TextBox 27"/>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厦门市资本营运顾问公司是在厦门市政府的支持下，由一批具有丰富金融及投资经验的专家共同发起成立的专业咨询机构。</a:t>
              </a:r>
            </a:p>
          </p:txBody>
        </p:sp>
      </p:grpSp>
      <p:grpSp>
        <p:nvGrpSpPr>
          <p:cNvPr id="28" name="Group 28"/>
          <p:cNvGrpSpPr/>
          <p:nvPr/>
        </p:nvGrpSpPr>
        <p:grpSpPr>
          <a:xfrm>
            <a:off x="454963" y="1041492"/>
            <a:ext cx="7537132" cy="490334"/>
            <a:chOff x="454963" y="1041492"/>
            <a:chExt cx="7537132" cy="490334"/>
          </a:xfrm>
        </p:grpSpPr>
        <p:sp>
          <p:nvSpPr>
            <p:cNvPr id="29" name="TextBox 29"/>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175" b="1">
                  <a:solidFill>
                    <a:schemeClr val="accent1">
                      <a:alpha val="100000"/>
                    </a:schemeClr>
                  </a:solidFill>
                  <a:latin typeface="Microsoft Yahei"/>
                  <a:ea typeface="Microsoft Yahei"/>
                  <a:cs typeface="Microsoft Yahei"/>
                </a:rPr>
                <a:t>成立背景</a:t>
              </a:r>
            </a:p>
          </p:txBody>
        </p:sp>
      </p:grpSp>
      <p:grpSp>
        <p:nvGrpSpPr>
          <p:cNvPr id="30" name="Group 30"/>
          <p:cNvGrpSpPr/>
          <p:nvPr/>
        </p:nvGrpSpPr>
        <p:grpSpPr>
          <a:xfrm>
            <a:off x="4153723" y="4445298"/>
            <a:ext cx="7520622" cy="1926826"/>
            <a:chOff x="4153723" y="4445298"/>
            <a:chExt cx="7520622" cy="1926826"/>
          </a:xfrm>
        </p:grpSpPr>
        <p:sp>
          <p:nvSpPr>
            <p:cNvPr id="31" name="TextBox 31"/>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自成立以来，公司凭借专业的服务、稳健的经营和创新的理念，逐渐发展成为厦门市乃至福建省内领先的资本运营顾问公司。</a:t>
              </a:r>
            </a:p>
          </p:txBody>
        </p:sp>
      </p:grpSp>
      <p:grpSp>
        <p:nvGrpSpPr>
          <p:cNvPr id="32" name="Group 32"/>
          <p:cNvGrpSpPr/>
          <p:nvPr/>
        </p:nvGrpSpPr>
        <p:grpSpPr>
          <a:xfrm>
            <a:off x="4137103" y="4014528"/>
            <a:ext cx="7537242" cy="490334"/>
            <a:chOff x="4137103" y="4014528"/>
            <a:chExt cx="7537242" cy="490334"/>
          </a:xfrm>
        </p:grpSpPr>
        <p:sp>
          <p:nvSpPr>
            <p:cNvPr id="33" name="TextBox 33"/>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175" b="1">
                  <a:solidFill>
                    <a:schemeClr val="accent1">
                      <a:alpha val="100000"/>
                    </a:schemeClr>
                  </a:solidFill>
                  <a:latin typeface="Microsoft Yahei"/>
                  <a:ea typeface="Microsoft Yahei"/>
                  <a:cs typeface="Microsoft Yahei"/>
                </a:rPr>
                <a:t>发展历程</a:t>
              </a:r>
            </a:p>
          </p:txBody>
        </p:sp>
      </p:grpSp>
      <p:pic>
        <p:nvPicPr>
          <p:cNvPr id="34" name="Picture 34"/>
          <p:cNvPicPr>
            <a:picLocks noChangeAspect="1"/>
          </p:cNvPicPr>
          <p:nvPr/>
        </p:nvPicPr>
        <p:blipFill>
          <a:blip r:embed="rId3"/>
          <a:srcRect l="19793" r="19793"/>
          <a:stretch>
            <a:fillRect/>
          </a:stretch>
        </p:blipFill>
        <p:spPr>
          <a:xfrm>
            <a:off x="9048606" y="874695"/>
            <a:ext cx="2745885" cy="2639930"/>
          </a:xfrm>
          <a:prstGeom prst="ellipse">
            <a:avLst/>
          </a:prstGeom>
        </p:spPr>
      </p:pic>
      <p:pic>
        <p:nvPicPr>
          <p:cNvPr id="35" name="Picture 35"/>
          <p:cNvPicPr>
            <a:picLocks noChangeAspect="1"/>
          </p:cNvPicPr>
          <p:nvPr/>
        </p:nvPicPr>
        <p:blipFill>
          <a:blip r:embed="rId4"/>
          <a:srcRect l="25000" r="25000"/>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公司的经营范围涵盖企业投融资咨询、并购重组、上市辅导、财务管理等多个领域。</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公司的核心业务是为企业提供全方位的资本运营解决方案，包括战略规划、融资方案设计、投资并购策划等。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经营范围与核心业务</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核心业务</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经营范围</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组织架构与部门职责</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组织架构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公司实行董事会领导下的总经理负责制，下设投资部、融资部、研究部、市场部、财务部等职能部门。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部门职责</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各部门在总经理的领导下，分别负责各自领域的业务开展和日常管理工作，形成高效、专业的团队协作。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企业文化</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公司倡导“专业、创新、合作、共赢”的企业文化，致力于为客户提供最优质的服务和解决方案。</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价值观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公司的价值观包括几个方面。正直：我们始终坚守诚信原则；卓越：我们追求卓越，探索创新；合作：我们开放合作，探索未来；多元化：我们倡导互相理解，珍视多元性。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企业文化及价值观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人力资源管理制度</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员工招聘与选拔机制</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招聘流程</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制定招聘计划、发布招聘信息、筛选简历、面试评估、背景调查、录用通知。</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选拔标准</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注重应聘者的专业技能、工作经验、综合素质和团队协作能力等多方面的考核。</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招聘渠道</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采用线上招聘平台、校园招聘、内部推荐等多种渠道，确保招聘的广泛性和有效性。</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包括新员工入职培训、专业技能培训、管理能力培训等，以满足员工不同阶段的发展需求。</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培训内容</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采用线上课程、线下培训、工作坊等多种形式，提高培训的灵活性和实效性。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培训方式</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制定员工职业发展规划，提供晋升机会和职业导师制度，促进员工个人成长与公司发展相结合。</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发展计划</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培训与发展计划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191">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66863" y="4416743"/>
            <a:ext cx="754062" cy="307975"/>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47975"/>
            <a:ext cx="754062" cy="307975"/>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0145"/>
            <a:ext cx="755650" cy="307975"/>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绩效考核与激励机制</a:t>
              </a:r>
            </a:p>
          </p:txBody>
        </p:sp>
      </p:grpSp>
      <p:grpSp>
        <p:nvGrpSpPr>
          <p:cNvPr id="84" name="Group 84"/>
          <p:cNvGrpSpPr/>
          <p:nvPr/>
        </p:nvGrpSpPr>
        <p:grpSpPr>
          <a:xfrm>
            <a:off x="923925" y="5145189"/>
            <a:ext cx="2426717" cy="490334"/>
            <a:chOff x="923925" y="5145189"/>
            <a:chExt cx="2426717" cy="490334"/>
          </a:xfrm>
        </p:grpSpPr>
        <p:sp>
          <p:nvSpPr>
            <p:cNvPr id="85" name="TextBox 85"/>
            <p:cNvSpPr txBox="1"/>
            <p:nvPr/>
          </p:nvSpPr>
          <p:spPr>
            <a:xfrm>
              <a:off x="923925" y="514518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考核标准</a:t>
              </a:r>
            </a:p>
          </p:txBody>
        </p:sp>
      </p:grpSp>
      <p:grpSp>
        <p:nvGrpSpPr>
          <p:cNvPr id="86" name="Group 86"/>
          <p:cNvGrpSpPr/>
          <p:nvPr/>
        </p:nvGrpSpPr>
        <p:grpSpPr>
          <a:xfrm>
            <a:off x="6318250" y="3326131"/>
            <a:ext cx="2267763" cy="1552257"/>
            <a:chOff x="6318250" y="3326131"/>
            <a:chExt cx="2267763" cy="1552257"/>
          </a:xfrm>
        </p:grpSpPr>
        <p:sp>
          <p:nvSpPr>
            <p:cNvPr id="87" name="TextBox 87"/>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实行年度考核与季度考核相结合的制度，确保考核的全面性和及时性。</a:t>
              </a:r>
            </a:p>
          </p:txBody>
        </p:sp>
      </p:grpSp>
      <p:grpSp>
        <p:nvGrpSpPr>
          <p:cNvPr id="88" name="Group 88"/>
          <p:cNvGrpSpPr/>
          <p:nvPr/>
        </p:nvGrpSpPr>
        <p:grpSpPr>
          <a:xfrm>
            <a:off x="3670300" y="3625158"/>
            <a:ext cx="2426717" cy="490334"/>
            <a:chOff x="3670300" y="3625158"/>
            <a:chExt cx="2426717" cy="490334"/>
          </a:xfrm>
        </p:grpSpPr>
        <p:sp>
          <p:nvSpPr>
            <p:cNvPr id="89" name="TextBox 89"/>
            <p:cNvSpPr txBox="1"/>
            <p:nvPr/>
          </p:nvSpPr>
          <p:spPr>
            <a:xfrm>
              <a:off x="3670300" y="3625158"/>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考核周期</a:t>
              </a:r>
            </a:p>
          </p:txBody>
        </p:sp>
      </p:grpSp>
      <p:grpSp>
        <p:nvGrpSpPr>
          <p:cNvPr id="90" name="Group 90"/>
          <p:cNvGrpSpPr/>
          <p:nvPr/>
        </p:nvGrpSpPr>
        <p:grpSpPr>
          <a:xfrm>
            <a:off x="6318250" y="1917802"/>
            <a:ext cx="2426717" cy="490334"/>
            <a:chOff x="6318250" y="1917802"/>
            <a:chExt cx="2426717" cy="490334"/>
          </a:xfrm>
        </p:grpSpPr>
        <p:sp>
          <p:nvSpPr>
            <p:cNvPr id="91" name="TextBox 91"/>
            <p:cNvSpPr txBox="1"/>
            <p:nvPr/>
          </p:nvSpPr>
          <p:spPr>
            <a:xfrm>
              <a:off x="6318250" y="191780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激励机制</a:t>
              </a:r>
            </a:p>
          </p:txBody>
        </p:sp>
      </p:grpSp>
      <p:grpSp>
        <p:nvGrpSpPr>
          <p:cNvPr id="92" name="Group 92"/>
          <p:cNvGrpSpPr/>
          <p:nvPr/>
        </p:nvGrpSpPr>
        <p:grpSpPr>
          <a:xfrm>
            <a:off x="8927905" y="1448118"/>
            <a:ext cx="2267763" cy="1552257"/>
            <a:chOff x="8927905" y="1448118"/>
            <a:chExt cx="2267763" cy="1552257"/>
          </a:xfrm>
        </p:grpSpPr>
        <p:sp>
          <p:nvSpPr>
            <p:cNvPr id="93" name="TextBox 93"/>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设立奖金、股票期权、晋升机会等多种激励措施，激发员工的工作积极性和创造力。</a:t>
              </a:r>
            </a:p>
          </p:txBody>
        </p:sp>
      </p:grpSp>
      <p:grpSp>
        <p:nvGrpSpPr>
          <p:cNvPr id="94" name="Group 94"/>
          <p:cNvGrpSpPr/>
          <p:nvPr/>
        </p:nvGrpSpPr>
        <p:grpSpPr>
          <a:xfrm>
            <a:off x="3402013" y="4962843"/>
            <a:ext cx="2267763" cy="1552257"/>
            <a:chOff x="3402013" y="4962843"/>
            <a:chExt cx="2267763" cy="1552257"/>
          </a:xfrm>
        </p:grpSpPr>
        <p:sp>
          <p:nvSpPr>
            <p:cNvPr id="95" name="TextBox 95"/>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设定明确的绩效考核指标，包括工作业绩、工作态度、团队合作等方面的评价。</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健康关怀</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关注员工身心健康，提供定期体检、健康讲座等福利，促进员工健康成长。</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员工活动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组织丰富多彩的团队活动，增强团队凝聚力和员工归属感。</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福利待遇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提供完善的五险一金、带薪年假、节日福利等，保障员工的基本权益。</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员工福利与关怀政策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财务管理制度</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333" r="3333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预算编制原则</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遵循合理性、完整性、科学性原则，确保预算与实际业务需求相符合。</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预算编制流程</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业务部门提交预算申请，财务部门进行初审、汇总，提交公司管理层审批。</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预算调整机制</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建立灵活的预算调整机制，以适应市场变化和业务需求。</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预算编制与审批流程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成本分析与考核</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定期进行成本分析，找出成本变动原因，提出降低成本措施，并对成本控制成果进行考核。</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成本控制措施</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制定严格的成本开支范围和开支标准，实行成本责任制，加强成本监督和检查。</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成本核算方法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采用作业成本法、标准成本法等核算方法，确保成本数据真实、准确。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成本控制与核算方法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财务分析方法</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运用比较分析法、趋势分析法、因素分析法等方法，对财务报告进行深入分析。</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财务决策支持</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通过财务分析，为公司管理层提供决策支持，促进公司持续发展。</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财务报告编制</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按照国家财务制度和公司规定，定期编制资产负债表、利润表、现金流量表等财务报告。</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205" r="16205"/>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财务报告及分析体系</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风险识别与评估</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建立风险识别机制，及时发现并评估潜在风险，制定风险应对策略。</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内部控制体系</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完善内部控制体系，确保公司资产安全、财务信息真实可靠。</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风险应对措施</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针对可能出现的风险，制定应对措施，如风险规避、风险降低、风险分担等。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风险防范与应对措施</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04</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业务运营管理制度</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项目立项申请</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业务部门根据市场需求和公司战略，提交项目立项申请，包括项目背景、目标、预算、时间表等。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立项审批</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立项申请经过相关部门初审后，提交给公司管理层审批。管理层综合考虑项目可行性、风险等因素，做出是否立项的决策。</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项目启动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经审批通过的项目，由业务部门负责组建项目团队，制定详细的项目计划，并正式启动项目。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项目立项及审批程序</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https://d.book118.com/907056122046006032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2024-09-05T01:28:50.627</cp:lastPrinted>
  <dcterms:created xsi:type="dcterms:W3CDTF">2024-09-04T17:28:50Z</dcterms:created>
  <dcterms:modified xsi:type="dcterms:W3CDTF">2024-09-04T17:28:53Z</dcterms:modified>
</cp:coreProperties>
</file>