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6407743-3871-4726-938E-946DBB79746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1" name="PlaceHolder 1"/>
          <p:cNvSpPr>
            <a:spLocks noGrp="1"/>
          </p:cNvSpPr>
          <p:nvPr>
            <p:ph type="sldImg"/>
          </p:nvPr>
        </p:nvSpPr>
        <p:spPr>
          <a:xfrm>
            <a:off x="685800" y="1143000"/>
            <a:ext cx="5486040" cy="3085920"/>
          </a:xfrm>
          <a:prstGeom prst="rect">
            <a:avLst/>
          </a:prstGeom>
          <a:ln w="0">
            <a:noFill/>
          </a:ln>
        </p:spPr>
      </p:sp>
      <p:sp>
        <p:nvSpPr>
          <p:cNvPr id="68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4" name="PlaceHolder 1"/>
          <p:cNvSpPr>
            <a:spLocks noGrp="1"/>
          </p:cNvSpPr>
          <p:nvPr>
            <p:ph type="sldImg"/>
          </p:nvPr>
        </p:nvSpPr>
        <p:spPr>
          <a:xfrm>
            <a:off x="685800" y="1143000"/>
            <a:ext cx="5486040" cy="3085920"/>
          </a:xfrm>
          <a:prstGeom prst="rect">
            <a:avLst/>
          </a:prstGeom>
          <a:ln w="0">
            <a:noFill/>
          </a:ln>
        </p:spPr>
      </p:sp>
      <p:sp>
        <p:nvSpPr>
          <p:cNvPr id="68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7" name="PlaceHolder 1"/>
          <p:cNvSpPr>
            <a:spLocks noGrp="1"/>
          </p:cNvSpPr>
          <p:nvPr>
            <p:ph type="sldImg"/>
          </p:nvPr>
        </p:nvSpPr>
        <p:spPr>
          <a:xfrm>
            <a:off x="685800" y="1143000"/>
            <a:ext cx="5486040" cy="3085920"/>
          </a:xfrm>
          <a:prstGeom prst="rect">
            <a:avLst/>
          </a:prstGeom>
          <a:ln w="0">
            <a:noFill/>
          </a:ln>
        </p:spPr>
      </p:sp>
      <p:sp>
        <p:nvSpPr>
          <p:cNvPr id="68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0" name="PlaceHolder 1"/>
          <p:cNvSpPr>
            <a:spLocks noGrp="1"/>
          </p:cNvSpPr>
          <p:nvPr>
            <p:ph type="sldImg"/>
          </p:nvPr>
        </p:nvSpPr>
        <p:spPr>
          <a:xfrm>
            <a:off x="685800" y="1143000"/>
            <a:ext cx="5486040" cy="3085920"/>
          </a:xfrm>
          <a:prstGeom prst="rect">
            <a:avLst/>
          </a:prstGeom>
          <a:ln w="0">
            <a:noFill/>
          </a:ln>
        </p:spPr>
      </p:sp>
      <p:sp>
        <p:nvSpPr>
          <p:cNvPr id="69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3" name="PlaceHolder 1"/>
          <p:cNvSpPr>
            <a:spLocks noGrp="1"/>
          </p:cNvSpPr>
          <p:nvPr>
            <p:ph type="sldImg"/>
          </p:nvPr>
        </p:nvSpPr>
        <p:spPr>
          <a:xfrm>
            <a:off x="685800" y="1143000"/>
            <a:ext cx="5486040" cy="3085920"/>
          </a:xfrm>
          <a:prstGeom prst="rect">
            <a:avLst/>
          </a:prstGeom>
          <a:ln w="0">
            <a:noFill/>
          </a:ln>
        </p:spPr>
      </p:sp>
      <p:sp>
        <p:nvSpPr>
          <p:cNvPr id="69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6" name="PlaceHolder 1"/>
          <p:cNvSpPr>
            <a:spLocks noGrp="1"/>
          </p:cNvSpPr>
          <p:nvPr>
            <p:ph type="sldImg"/>
          </p:nvPr>
        </p:nvSpPr>
        <p:spPr>
          <a:xfrm>
            <a:off x="685800" y="1143000"/>
            <a:ext cx="5486040" cy="3085920"/>
          </a:xfrm>
          <a:prstGeom prst="rect">
            <a:avLst/>
          </a:prstGeom>
          <a:ln w="0">
            <a:noFill/>
          </a:ln>
        </p:spPr>
      </p:sp>
      <p:sp>
        <p:nvSpPr>
          <p:cNvPr id="69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ACF88F-C963-4C70-979B-906D015357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A97C8B-AD23-4E36-9E7B-1DB77D9B9D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7954EB-261F-4609-BAB2-0EA8D7C637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EDD0A2-8105-45C1-B33B-7AFFF5657C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84B35E-517C-4B72-807A-77FD5F80A0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BC1CD1-342B-4CCF-A816-D8BE815479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2A8D75-523E-4328-92B2-568C0CB2D5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FE139C-9A8D-424C-9456-FAEB74BC56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BF6A22-2FBC-459B-9D28-3669EE91E9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173D94-59DD-47CD-8511-292CED65A2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7327FA-3B03-4C0E-B338-CA6C99850A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EBE5A01-2CCC-4811-8EC2-484D14BF5C4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4FC021F-AC3B-4FDE-B970-98B53823760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8.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8.png" /><Relationship Id="rId5" Type="http://schemas.openxmlformats.org/officeDocument/2006/relationships/image" Target="../media/image11.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2.pn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101101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95760" y="1033920"/>
            <a:ext cx="10156320" cy="117072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rgbClr val="3045FD"/>
                </a:solidFill>
                <a:latin typeface="Arial"/>
                <a:ea typeface="微软雅黑"/>
              </a:rPr>
              <a:t>个案查房空白</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142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rgbClr val="3045FD"/>
                </a:solidFill>
                <a:latin typeface="Arial"/>
                <a:ea typeface="微软雅黑"/>
              </a:rPr>
              <a:t>汇报：</a:t>
            </a:r>
            <a:r>
              <a:rPr lang="en-US" sz="2000" b="0" strike="noStrike" spc="-1">
                <a:solidFill>
                  <a:srgbClr val="3045FD"/>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rgbClr val="3045FD"/>
                </a:solidFill>
                <a:latin typeface="Arial"/>
                <a:ea typeface="微软雅黑"/>
              </a:rPr>
              <a:t>时间：</a:t>
            </a:r>
            <a:r>
              <a:rPr lang="en-US" sz="2000" b="0" strike="noStrike" spc="-1">
                <a:solidFill>
                  <a:srgbClr val="3045FD"/>
                </a:solidFill>
                <a:latin typeface="Arial"/>
                <a:ea typeface="微软雅黑"/>
              </a:rPr>
              <a:t>202x</a:t>
            </a:r>
            <a:r>
              <a:rPr lang="zh-CN" sz="2000" b="0" strike="noStrike" spc="-1">
                <a:solidFill>
                  <a:srgbClr val="3045FD"/>
                </a:solidFill>
                <a:latin typeface="Arial"/>
                <a:ea typeface="微软雅黑"/>
              </a:rPr>
              <a:t>年</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月</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chemeClr val="accent1">
              <a:alpha val="14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1</a:t>
            </a:r>
            <a:r>
              <a:rPr lang="zh-CN" sz="2400" b="1" strike="noStrike" spc="-1">
                <a:solidFill>
                  <a:srgbClr val="3045FD"/>
                </a:solidFill>
                <a:latin typeface="微软雅黑"/>
                <a:ea typeface="微软雅黑"/>
              </a:rPr>
              <a:t>章  空白个案查房的概念和意义</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2</a:t>
            </a:r>
            <a:r>
              <a:rPr lang="zh-CN" sz="2400" b="1" strike="noStrike" spc="-1">
                <a:solidFill>
                  <a:srgbClr val="3045FD"/>
                </a:solidFill>
                <a:latin typeface="微软雅黑"/>
                <a:ea typeface="微软雅黑"/>
              </a:rPr>
              <a:t>章  空白个案查房的实施环节</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3</a:t>
            </a:r>
            <a:r>
              <a:rPr lang="zh-CN" sz="2400" b="1" strike="noStrike" spc="-1">
                <a:solidFill>
                  <a:srgbClr val="3045FD"/>
                </a:solidFill>
                <a:latin typeface="微软雅黑"/>
                <a:ea typeface="微软雅黑"/>
              </a:rPr>
              <a:t>章  空白个案查房的实际操作</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4</a:t>
            </a:r>
            <a:r>
              <a:rPr lang="zh-CN" sz="2400" b="1" strike="noStrike" spc="-1">
                <a:solidFill>
                  <a:srgbClr val="3045FD"/>
                </a:solidFill>
                <a:latin typeface="微软雅黑"/>
                <a:ea typeface="微软雅黑"/>
              </a:rPr>
              <a:t>章  空白个案查房的困难与挑战</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5</a:t>
            </a:r>
            <a:r>
              <a:rPr lang="zh-CN" sz="2400" b="1" strike="noStrike" spc="-1">
                <a:solidFill>
                  <a:srgbClr val="3045FD"/>
                </a:solidFill>
                <a:latin typeface="微软雅黑"/>
                <a:ea typeface="微软雅黑"/>
              </a:rPr>
              <a:t>章  空白个案查房的质量控制</a:t>
            </a:r>
            <a:endParaRPr lang="en-US" sz="2400" b="0" strike="noStrike" spc="-1">
              <a:solidFill>
                <a:srgbClr val="000000"/>
              </a:solidFill>
              <a:latin typeface="Arial"/>
            </a:endParaRPr>
          </a:p>
          <a:p>
            <a:pPr defTabSz="914400">
              <a:lnSpc>
                <a:spcPct val="100000"/>
              </a:lnSpc>
            </a:pPr>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6</a:t>
            </a:r>
            <a:r>
              <a:rPr lang="zh-CN" sz="2400" b="1" strike="noStrike" spc="-1">
                <a:solidFill>
                  <a:srgbClr val="3045FD"/>
                </a:solidFill>
                <a:latin typeface="微软雅黑"/>
                <a:ea typeface="微软雅黑"/>
              </a:rPr>
              <a:t>章  空白个案查房的总结与展望</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01</a:t>
            </a:r>
            <a:endParaRPr lang="en-US" sz="7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第一章 空白个案查房的概念和意义</a:t>
            </a:r>
            <a:endParaRPr lang="en-US" sz="52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个案查房的定义</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个案查房是指医护人员定期巡视病房，对每一位患者进行综合评估和观察，并及时调整治疗方案。它是医务人员对患者病情变化和治疗效果进行监测和评估的重要手段。</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2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2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2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2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126"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个案查房的流程</a:t>
            </a:r>
            <a:endParaRPr lang="en-US" sz="3000" b="0" strike="noStrike" spc="-1">
              <a:solidFill>
                <a:schemeClr val="dk1"/>
              </a:solidFill>
              <a:latin typeface="Arial"/>
            </a:endParaRPr>
          </a:p>
        </p:txBody>
      </p:sp>
      <p:grpSp>
        <p:nvGrpSpPr>
          <p:cNvPr id="127" name="Group 15"/>
          <p:cNvGrpSpPr/>
          <p:nvPr/>
        </p:nvGrpSpPr>
        <p:grpSpPr>
          <a:xfrm>
            <a:off x="435960" y="378720"/>
            <a:ext cx="515160" cy="439560"/>
            <a:chOff x="435960" y="378720"/>
            <a:chExt cx="515160" cy="439560"/>
          </a:xfrm>
        </p:grpSpPr>
        <p:sp>
          <p:nvSpPr>
            <p:cNvPr id="128"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9"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0"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31"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32"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33"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4"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5"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36"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37"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38"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9"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0"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1"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2"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3"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4"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5"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6"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7"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148" name="图片 63" descr="图片5"/>
          <p:cNvPicPr/>
          <p:nvPr/>
        </p:nvPicPr>
        <p:blipFill>
          <a:blip r:embed="rId2"/>
          <a:stretch>
            <a:fillRect/>
          </a:stretch>
        </p:blipFill>
        <p:spPr>
          <a:xfrm>
            <a:off x="680040" y="1315800"/>
            <a:ext cx="3584160" cy="981360"/>
          </a:xfrm>
          <a:prstGeom prst="rect">
            <a:avLst/>
          </a:prstGeom>
          <a:ln w="0">
            <a:noFill/>
          </a:ln>
        </p:spPr>
      </p:pic>
      <p:pic>
        <p:nvPicPr>
          <p:cNvPr id="149" name="图片 64" descr="图片5"/>
          <p:cNvPicPr/>
          <p:nvPr/>
        </p:nvPicPr>
        <p:blipFill>
          <a:blip r:embed="rId2"/>
          <a:stretch>
            <a:fillRect/>
          </a:stretch>
        </p:blipFill>
        <p:spPr>
          <a:xfrm>
            <a:off x="4568760" y="1315800"/>
            <a:ext cx="3584160" cy="981360"/>
          </a:xfrm>
          <a:prstGeom prst="rect">
            <a:avLst/>
          </a:prstGeom>
          <a:ln w="0">
            <a:noFill/>
          </a:ln>
        </p:spPr>
      </p:pic>
      <p:pic>
        <p:nvPicPr>
          <p:cNvPr id="150" name="图片 65" descr="图片5"/>
          <p:cNvPicPr/>
          <p:nvPr/>
        </p:nvPicPr>
        <p:blipFill>
          <a:blip r:embed="rId2"/>
          <a:stretch>
            <a:fillRect/>
          </a:stretch>
        </p:blipFill>
        <p:spPr>
          <a:xfrm>
            <a:off x="680040" y="3907800"/>
            <a:ext cx="3584160" cy="981360"/>
          </a:xfrm>
          <a:prstGeom prst="rect">
            <a:avLst/>
          </a:prstGeom>
          <a:ln w="0">
            <a:noFill/>
          </a:ln>
        </p:spPr>
      </p:pic>
      <p:pic>
        <p:nvPicPr>
          <p:cNvPr id="151" name="图片 66" descr="图片5"/>
          <p:cNvPicPr/>
          <p:nvPr/>
        </p:nvPicPr>
        <p:blipFill>
          <a:blip r:embed="rId2"/>
          <a:stretch>
            <a:fillRect/>
          </a:stretch>
        </p:blipFill>
        <p:spPr>
          <a:xfrm>
            <a:off x="4568760" y="3907800"/>
            <a:ext cx="3584160" cy="981360"/>
          </a:xfrm>
          <a:prstGeom prst="rect">
            <a:avLst/>
          </a:prstGeom>
          <a:ln w="0">
            <a:noFill/>
          </a:ln>
        </p:spPr>
      </p:pic>
      <p:sp>
        <p:nvSpPr>
          <p:cNvPr id="152" name="content.1.title"/>
          <p:cNvSpPr/>
          <p:nvPr/>
        </p:nvSpPr>
        <p:spPr>
          <a:xfrm>
            <a:off x="144504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确定查房频率</a:t>
            </a:r>
            <a:endParaRPr lang="en-US" sz="2000" b="0" strike="noStrike" spc="-1">
              <a:solidFill>
                <a:srgbClr val="000000"/>
              </a:solidFill>
              <a:latin typeface="Arial"/>
            </a:endParaRPr>
          </a:p>
        </p:txBody>
      </p:sp>
      <p:sp>
        <p:nvSpPr>
          <p:cNvPr id="153"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定期确定查房的频率，保证每位患者都能得到充分的关注。</a:t>
            </a:r>
            <a:endParaRPr lang="en-US" sz="1600" b="0" strike="noStrike" spc="-1">
              <a:solidFill>
                <a:srgbClr val="000000"/>
              </a:solidFill>
              <a:latin typeface="Arial"/>
            </a:endParaRPr>
          </a:p>
        </p:txBody>
      </p:sp>
      <p:sp>
        <p:nvSpPr>
          <p:cNvPr id="154"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查房时间</a:t>
            </a:r>
            <a:endParaRPr lang="en-US" sz="2000" b="0" strike="noStrike" spc="-1">
              <a:solidFill>
                <a:srgbClr val="000000"/>
              </a:solidFill>
              <a:latin typeface="Arial"/>
            </a:endParaRPr>
          </a:p>
        </p:txBody>
      </p:sp>
      <p:sp>
        <p:nvSpPr>
          <p:cNvPr id="155"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确定查房的具体时间，避免遗漏患者的重要病情变化。</a:t>
            </a:r>
            <a:endParaRPr lang="en-US" sz="1600" b="0" strike="noStrike" spc="-1">
              <a:solidFill>
                <a:srgbClr val="000000"/>
              </a:solidFill>
              <a:latin typeface="Arial"/>
            </a:endParaRPr>
          </a:p>
        </p:txBody>
      </p:sp>
      <p:sp>
        <p:nvSpPr>
          <p:cNvPr id="156"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查房方式</a:t>
            </a:r>
            <a:endParaRPr lang="en-US" sz="2000" b="0" strike="noStrike" spc="-1">
              <a:solidFill>
                <a:srgbClr val="000000"/>
              </a:solidFill>
              <a:latin typeface="Arial"/>
            </a:endParaRPr>
          </a:p>
        </p:txBody>
      </p:sp>
      <p:sp>
        <p:nvSpPr>
          <p:cNvPr id="157"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确定哪些医护人员参与查房，以及查房的具体步骤和注意事项。</a:t>
            </a:r>
            <a:endParaRPr lang="en-US" sz="1600" b="0" strike="noStrike" spc="-1">
              <a:solidFill>
                <a:srgbClr val="000000"/>
              </a:solidFill>
              <a:latin typeface="Arial"/>
            </a:endParaRPr>
          </a:p>
        </p:txBody>
      </p:sp>
      <p:sp>
        <p:nvSpPr>
          <p:cNvPr id="158"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查房内容</a:t>
            </a:r>
            <a:endParaRPr lang="en-US" sz="2000" b="0" strike="noStrike" spc="-1">
              <a:solidFill>
                <a:srgbClr val="000000"/>
              </a:solidFill>
              <a:latin typeface="Arial"/>
            </a:endParaRPr>
          </a:p>
        </p:txBody>
      </p:sp>
      <p:sp>
        <p:nvSpPr>
          <p:cNvPr id="159"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明确要观察和评估的内容，确保对患者全面细致的了解。</a:t>
            </a:r>
            <a:endParaRPr lang="en-US" sz="1600" b="0" strike="noStrike" spc="-1">
              <a:solidFill>
                <a:srgbClr val="000000"/>
              </a:solidFill>
              <a:latin typeface="Arial"/>
            </a:endParaRPr>
          </a:p>
        </p:txBody>
      </p:sp>
      <p:sp>
        <p:nvSpPr>
          <p:cNvPr id="160" name="Picture 4"/>
          <p:cNvSpPr/>
          <p:nvPr/>
        </p:nvSpPr>
        <p:spPr>
          <a:xfrm>
            <a:off x="8782560" y="961560"/>
            <a:ext cx="3306240" cy="4408560"/>
          </a:xfrm>
          <a:prstGeom prst="parallelogram">
            <a:avLst>
              <a:gd name="adj" fmla="val 25000"/>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161" name="AutoShape 3"/>
          <p:cNvSpPr/>
          <p:nvPr/>
        </p:nvSpPr>
        <p:spPr>
          <a:xfrm>
            <a:off x="6866280" y="1243800"/>
            <a:ext cx="5325480" cy="488160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2"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个案查房的重要性</a:t>
            </a:r>
            <a:endParaRPr lang="en-US" sz="3000" b="0" strike="noStrike" spc="-1">
              <a:solidFill>
                <a:schemeClr val="dk1"/>
              </a:solidFill>
              <a:latin typeface="Arial"/>
            </a:endParaRPr>
          </a:p>
        </p:txBody>
      </p:sp>
      <p:sp>
        <p:nvSpPr>
          <p:cNvPr id="163"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个案查房是医护工作中非常重要的环节，通过查房可以及时了解患者的病情变化，调整治疗方案，提高医疗质量，保障患者的安全。医务人员需要严格按照规范的流程进行个案查房工作，确保每位患者都能得到及时的关注和治疗。</a:t>
            </a:r>
            <a:endParaRPr lang="en-US" sz="1800" b="0" strike="noStrike" spc="-1">
              <a:solidFill>
                <a:srgbClr val="000000"/>
              </a:solidFill>
              <a:latin typeface="Arial"/>
            </a:endParaRPr>
          </a:p>
        </p:txBody>
      </p:sp>
      <p:grpSp>
        <p:nvGrpSpPr>
          <p:cNvPr id="164" name="Group 15"/>
          <p:cNvGrpSpPr/>
          <p:nvPr/>
        </p:nvGrpSpPr>
        <p:grpSpPr>
          <a:xfrm>
            <a:off x="435960" y="378720"/>
            <a:ext cx="515160" cy="439560"/>
            <a:chOff x="435960" y="378720"/>
            <a:chExt cx="515160" cy="439560"/>
          </a:xfrm>
        </p:grpSpPr>
        <p:sp>
          <p:nvSpPr>
            <p:cNvPr id="165"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66"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67"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68"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69"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70"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1"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72"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73"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74"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75"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6"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77"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78"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79"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80"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1"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2"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3"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4"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185"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86"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02</a:t>
            </a:r>
            <a:endParaRPr lang="en-US" sz="7600" b="0" strike="noStrike" spc="148">
              <a:solidFill>
                <a:schemeClr val="dk1">
                  <a:lumMod val="65000"/>
                  <a:lumOff val="35000"/>
                </a:schemeClr>
              </a:solidFill>
              <a:latin typeface="Arial"/>
            </a:endParaRPr>
          </a:p>
        </p:txBody>
      </p:sp>
      <p:sp>
        <p:nvSpPr>
          <p:cNvPr id="187"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2</a:t>
            </a:r>
            <a:r>
              <a:rPr lang="zh-CN" sz="5200" b="1" strike="noStrike" spc="299">
                <a:solidFill>
                  <a:srgbClr val="3045FD"/>
                </a:solidFill>
                <a:latin typeface="Arial"/>
                <a:ea typeface="微软雅黑"/>
              </a:rPr>
              <a:t>章 空白个案查房的实施环节</a:t>
            </a:r>
            <a:endParaRPr lang="en-US" sz="5200" b="0" strike="noStrike" spc="-1">
              <a:solidFill>
                <a:schemeClr val="dk1"/>
              </a:solidFill>
              <a:latin typeface="Arial"/>
            </a:endParaRPr>
          </a:p>
        </p:txBody>
      </p:sp>
      <p:sp>
        <p:nvSpPr>
          <p:cNvPr id="18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89"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0"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1"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2"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3"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4"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5"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96"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9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查房频率的确定</a:t>
            </a:r>
            <a:endParaRPr lang="en-US" sz="3600" b="0" strike="noStrike" spc="-1">
              <a:solidFill>
                <a:srgbClr val="000000"/>
              </a:solidFill>
              <a:latin typeface="Arial"/>
            </a:endParaRPr>
          </a:p>
        </p:txBody>
      </p:sp>
      <p:sp>
        <p:nvSpPr>
          <p:cNvPr id="199"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查房频率应根据患者病情的不同而定，一般情况下，重症患者需要每小时查房，普通患者每</a:t>
            </a:r>
            <a:r>
              <a:rPr lang="en-US" sz="1800" b="0" strike="noStrike" spc="148">
                <a:solidFill>
                  <a:schemeClr val="lt1"/>
                </a:solidFill>
                <a:latin typeface="Arial"/>
                <a:ea typeface="微软雅黑"/>
              </a:rPr>
              <a:t>4-6</a:t>
            </a:r>
            <a:r>
              <a:rPr lang="zh-CN" sz="1800" b="0" strike="noStrike" spc="148">
                <a:solidFill>
                  <a:schemeClr val="lt1"/>
                </a:solidFill>
                <a:latin typeface="Arial"/>
                <a:ea typeface="微软雅黑"/>
              </a:rPr>
              <a:t>小时查房一次。这样可以及时监测病情变化，提供有效治疗。</a:t>
            </a:r>
            <a:endParaRPr lang="en-US" sz="1800" b="0" strike="noStrike" spc="-1">
              <a:solidFill>
                <a:srgbClr val="000000"/>
              </a:solidFill>
              <a:latin typeface="Arial"/>
            </a:endParaRPr>
          </a:p>
        </p:txBody>
      </p:sp>
      <p:sp>
        <p:nvSpPr>
          <p:cNvPr id="20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01" name="Group 15"/>
          <p:cNvGrpSpPr/>
          <p:nvPr/>
        </p:nvGrpSpPr>
        <p:grpSpPr>
          <a:xfrm>
            <a:off x="431640" y="396000"/>
            <a:ext cx="514800" cy="439200"/>
            <a:chOff x="431640" y="396000"/>
            <a:chExt cx="514800" cy="439200"/>
          </a:xfrm>
        </p:grpSpPr>
        <p:sp>
          <p:nvSpPr>
            <p:cNvPr id="202"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03"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04"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05"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06"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07"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08"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09"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0"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1"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12"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3"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4"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5"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6"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17"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8"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9"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0"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1"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22"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223" name="AutoShape 2"/>
          <p:cNvSpPr/>
          <p:nvPr/>
        </p:nvSpPr>
        <p:spPr>
          <a:xfrm>
            <a:off x="9054360" y="2212200"/>
            <a:ext cx="2388600" cy="280332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24" name="AutoShape 2"/>
          <p:cNvSpPr/>
          <p:nvPr/>
        </p:nvSpPr>
        <p:spPr>
          <a:xfrm>
            <a:off x="6311880" y="2212200"/>
            <a:ext cx="2388600" cy="280332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25" name="AutoShape 2"/>
          <p:cNvSpPr/>
          <p:nvPr/>
        </p:nvSpPr>
        <p:spPr>
          <a:xfrm>
            <a:off x="3569400" y="2212200"/>
            <a:ext cx="2388600" cy="280332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26" name="AutoShape 2"/>
          <p:cNvSpPr/>
          <p:nvPr/>
        </p:nvSpPr>
        <p:spPr>
          <a:xfrm>
            <a:off x="729720" y="2164680"/>
            <a:ext cx="2388600" cy="285156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27"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8"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准确记录</a:t>
            </a:r>
            <a:endParaRPr lang="en-US" sz="2000" b="0" strike="noStrike" spc="-1">
              <a:solidFill>
                <a:srgbClr val="000000"/>
              </a:solidFill>
              <a:latin typeface="Arial"/>
            </a:endParaRPr>
          </a:p>
        </p:txBody>
      </p:sp>
      <p:sp>
        <p:nvSpPr>
          <p:cNvPr id="229"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查房内容</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发现问题</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处理措施</a:t>
            </a:r>
            <a:endParaRPr lang="en-US" sz="1600" b="0" strike="noStrike" spc="-1">
              <a:solidFill>
                <a:srgbClr val="000000"/>
              </a:solidFill>
              <a:latin typeface="Arial"/>
            </a:endParaRPr>
          </a:p>
        </p:txBody>
      </p:sp>
      <p:sp>
        <p:nvSpPr>
          <p:cNvPr id="230"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1"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3045FD"/>
                </a:solidFill>
                <a:latin typeface="微软雅黑"/>
                <a:ea typeface="微软雅黑"/>
              </a:rPr>
              <a:t> </a:t>
            </a:r>
            <a:endParaRPr lang="en-US" sz="2000" b="0" strike="noStrike" spc="-1">
              <a:solidFill>
                <a:srgbClr val="000000"/>
              </a:solidFill>
              <a:latin typeface="Arial"/>
            </a:endParaRPr>
          </a:p>
        </p:txBody>
      </p:sp>
      <p:sp>
        <p:nvSpPr>
          <p:cNvPr id="232"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33"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4"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3045FD"/>
                </a:solidFill>
                <a:latin typeface="微软雅黑"/>
                <a:ea typeface="微软雅黑"/>
              </a:rPr>
              <a:t> </a:t>
            </a:r>
            <a:endParaRPr lang="en-US" sz="2000" b="0" strike="noStrike" spc="-1">
              <a:solidFill>
                <a:srgbClr val="000000"/>
              </a:solidFill>
              <a:latin typeface="Arial"/>
            </a:endParaRPr>
          </a:p>
        </p:txBody>
      </p:sp>
      <p:sp>
        <p:nvSpPr>
          <p:cNvPr id="235"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36"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查房记录的要求</a:t>
            </a:r>
            <a:endParaRPr lang="en-US" sz="3000" b="0" strike="noStrike" spc="-1">
              <a:solidFill>
                <a:schemeClr val="dk1"/>
              </a:solidFill>
              <a:latin typeface="Arial"/>
            </a:endParaRPr>
          </a:p>
        </p:txBody>
      </p:sp>
      <p:sp>
        <p:nvSpPr>
          <p:cNvPr id="237"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8"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详细记录</a:t>
            </a:r>
            <a:endParaRPr lang="en-US" sz="2000" b="0" strike="noStrike" spc="-1">
              <a:solidFill>
                <a:srgbClr val="000000"/>
              </a:solidFill>
              <a:latin typeface="Arial"/>
            </a:endParaRPr>
          </a:p>
        </p:txBody>
      </p:sp>
      <p:sp>
        <p:nvSpPr>
          <p:cNvPr id="239"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患者基本信息</a:t>
            </a:r>
            <a:endParaRPr lang="en-US" sz="1600" b="0" strike="noStrike" spc="-1">
              <a:solidFill>
                <a:srgbClr val="000000"/>
              </a:solidFill>
              <a:latin typeface="Arial"/>
            </a:endParaRPr>
          </a:p>
          <a:p>
            <a:r>
              <a:rPr lang="zh-CN" sz="1600" b="0" strike="noStrike" spc="-1">
                <a:solidFill>
                  <a:schemeClr val="lt1"/>
                </a:solidFill>
                <a:latin typeface="微软雅黑"/>
                <a:ea typeface="微软雅黑"/>
              </a:rPr>
              <a:t>查房时间</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查房人员</a:t>
            </a:r>
            <a:endParaRPr lang="en-US" sz="1600" b="0" strike="noStrike" spc="-1">
              <a:solidFill>
                <a:srgbClr val="000000"/>
              </a:solidFill>
              <a:latin typeface="Arial"/>
            </a:endParaRPr>
          </a:p>
        </p:txBody>
      </p:sp>
      <p:grpSp>
        <p:nvGrpSpPr>
          <p:cNvPr id="240" name="Group 15"/>
          <p:cNvGrpSpPr/>
          <p:nvPr/>
        </p:nvGrpSpPr>
        <p:grpSpPr>
          <a:xfrm>
            <a:off x="435960" y="378720"/>
            <a:ext cx="515160" cy="439560"/>
            <a:chOff x="435960" y="378720"/>
            <a:chExt cx="515160" cy="439560"/>
          </a:xfrm>
        </p:grpSpPr>
        <p:sp>
          <p:nvSpPr>
            <p:cNvPr id="241"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2"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3"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44"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45"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46"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7"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8"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49"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0"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1"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2"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3"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4"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5"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6"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7"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8"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9"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0"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61" name="Picture 5" descr="C:/Users/Administrator/Desktop/ppt模板/图片素材/插画/巴扎嘿素材 (28).jpg巴扎嘿素材 (28)"/>
          <p:cNvPicPr/>
          <p:nvPr/>
        </p:nvPicPr>
        <p:blipFill>
          <a:blip r:embed="rId2"/>
          <a:srcRect t="24423" b="24423"/>
          <a:stretch>
            <a:fillRect/>
          </a:stretch>
        </p:blipFill>
        <p:spPr>
          <a:xfrm>
            <a:off x="738000" y="4838760"/>
            <a:ext cx="2381040" cy="1217520"/>
          </a:xfrm>
          <a:prstGeom prst="rect">
            <a:avLst/>
          </a:prstGeom>
          <a:ln w="0">
            <a:noFill/>
          </a:ln>
        </p:spPr>
      </p:pic>
      <p:pic>
        <p:nvPicPr>
          <p:cNvPr id="262" name="Picture 5" descr="C:/Users/Administrator/Desktop/ppt模板/图片素材/插画/巴扎嘿素材 (27).jpg巴扎嘿素材 (27)"/>
          <p:cNvPicPr/>
          <p:nvPr/>
        </p:nvPicPr>
        <p:blipFill>
          <a:blip r:embed="rId3"/>
          <a:srcRect t="24423" b="24423"/>
          <a:stretch>
            <a:fillRect/>
          </a:stretch>
        </p:blipFill>
        <p:spPr>
          <a:xfrm>
            <a:off x="3572640" y="4838760"/>
            <a:ext cx="2381040" cy="1217520"/>
          </a:xfrm>
          <a:prstGeom prst="rect">
            <a:avLst/>
          </a:prstGeom>
          <a:ln w="0">
            <a:noFill/>
          </a:ln>
        </p:spPr>
      </p:pic>
      <p:pic>
        <p:nvPicPr>
          <p:cNvPr id="263" name="Picture 5" descr="C:/Users/Administrator/Desktop/ppt模板/图片素材/image2709229.pngimage2709229"/>
          <p:cNvPicPr/>
          <p:nvPr/>
        </p:nvPicPr>
        <p:blipFill>
          <a:blip r:embed="rId4"/>
          <a:srcRect t="19116" b="19116"/>
          <a:stretch>
            <a:fillRect/>
          </a:stretch>
        </p:blipFill>
        <p:spPr>
          <a:xfrm>
            <a:off x="6315840" y="4838760"/>
            <a:ext cx="2381040" cy="1217520"/>
          </a:xfrm>
          <a:prstGeom prst="rect">
            <a:avLst/>
          </a:prstGeom>
          <a:ln w="0">
            <a:noFill/>
          </a:ln>
        </p:spPr>
      </p:pic>
      <p:pic>
        <p:nvPicPr>
          <p:cNvPr id="264" name="Picture 5" descr="C:/Users/Administrator/Desktop/ppt模板/图片素材/插画/巴扎嘿素材 (25).jpg巴扎嘿素材 (25)"/>
          <p:cNvPicPr/>
          <p:nvPr/>
        </p:nvPicPr>
        <p:blipFill>
          <a:blip r:embed="rId5"/>
          <a:srcRect t="24423" b="24423"/>
          <a:stretch>
            <a:fillRect/>
          </a:stretch>
        </p:blipFill>
        <p:spPr>
          <a:xfrm>
            <a:off x="9059040" y="4838760"/>
            <a:ext cx="2381040" cy="1217520"/>
          </a:xfrm>
          <a:prstGeom prst="rect">
            <a:avLst/>
          </a:prstGeom>
          <a:ln w="0">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265" name="AutoShape 3"/>
          <p:cNvSpPr/>
          <p:nvPr/>
        </p:nvSpPr>
        <p:spPr>
          <a:xfrm>
            <a:off x="304920" y="1631880"/>
            <a:ext cx="6595560" cy="488160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6"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总结</a:t>
            </a:r>
            <a:endParaRPr lang="en-US" sz="3000" b="0" strike="noStrike" spc="-1">
              <a:solidFill>
                <a:schemeClr val="dk1"/>
              </a:solidFill>
              <a:latin typeface="Arial"/>
            </a:endParaRPr>
          </a:p>
        </p:txBody>
      </p:sp>
      <p:sp>
        <p:nvSpPr>
          <p:cNvPr id="267" name="content"/>
          <p:cNvSpPr/>
          <p:nvPr/>
        </p:nvSpPr>
        <p:spPr>
          <a:xfrm>
            <a:off x="780480" y="2049840"/>
            <a:ext cx="4956480" cy="3485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空白个案查房的实施环节至关重要，查房频率、时间安排、查房方式和记录要求都影响着患者的治疗效果和医护人员的工作效率。只有严格按照规定步骤进行，才能确保医疗质量和患者安全。</a:t>
            </a:r>
            <a:endParaRPr lang="en-US" sz="1800" b="0" strike="noStrike" spc="-1">
              <a:solidFill>
                <a:srgbClr val="000000"/>
              </a:solidFill>
              <a:latin typeface="Arial"/>
            </a:endParaRPr>
          </a:p>
        </p:txBody>
      </p:sp>
      <p:grpSp>
        <p:nvGrpSpPr>
          <p:cNvPr id="268" name="Group 15"/>
          <p:cNvGrpSpPr/>
          <p:nvPr/>
        </p:nvGrpSpPr>
        <p:grpSpPr>
          <a:xfrm>
            <a:off x="435960" y="378720"/>
            <a:ext cx="515160" cy="439560"/>
            <a:chOff x="435960" y="378720"/>
            <a:chExt cx="515160" cy="439560"/>
          </a:xfrm>
        </p:grpSpPr>
        <p:sp>
          <p:nvSpPr>
            <p:cNvPr id="269"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0"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1"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2"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3"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74"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5"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6"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7"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8"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79"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0"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1"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2"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3"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4"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5"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6"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7"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8"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89" name="图片 99" descr="C:/Users/Administrator/Desktop/ppt模板/图片素材/QQ截图20240309233835.pngQQ截图20240309233835"/>
          <p:cNvPicPr/>
          <p:nvPr/>
        </p:nvPicPr>
        <p:blipFill>
          <a:blip r:embed="rId3"/>
          <a:srcRect t="20386" b="20386"/>
          <a:stretch>
            <a:fillRect/>
          </a:stretch>
        </p:blipFill>
        <p:spPr>
          <a:xfrm>
            <a:off x="6095880" y="1329840"/>
            <a:ext cx="5830920" cy="3636360"/>
          </a:xfrm>
          <a:prstGeom prst="rect">
            <a:avLst/>
          </a:prstGeom>
          <a:ln w="9525">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90"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03</a:t>
            </a:r>
            <a:endParaRPr lang="en-US" sz="7600" b="0" strike="noStrike" spc="148">
              <a:solidFill>
                <a:schemeClr val="dk1">
                  <a:lumMod val="65000"/>
                  <a:lumOff val="35000"/>
                </a:schemeClr>
              </a:solidFill>
              <a:latin typeface="Arial"/>
            </a:endParaRPr>
          </a:p>
        </p:txBody>
      </p:sp>
      <p:sp>
        <p:nvSpPr>
          <p:cNvPr id="291"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3</a:t>
            </a:r>
            <a:r>
              <a:rPr lang="zh-CN" sz="5200" b="1" strike="noStrike" spc="299">
                <a:solidFill>
                  <a:srgbClr val="3045FD"/>
                </a:solidFill>
                <a:latin typeface="Arial"/>
                <a:ea typeface="微软雅黑"/>
              </a:rPr>
              <a:t>章 空白个案查房的实际操作</a:t>
            </a:r>
            <a:endParaRPr lang="en-US" sz="5200" b="0" strike="noStrike" spc="-1">
              <a:solidFill>
                <a:schemeClr val="dk1"/>
              </a:solidFill>
              <a:latin typeface="Arial"/>
            </a:endParaRPr>
          </a:p>
        </p:txBody>
      </p:sp>
      <p:sp>
        <p:nvSpPr>
          <p:cNvPr id="29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93"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4"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95"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96"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7"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8"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9"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00"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0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2"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生命体征的观察</a:t>
            </a:r>
            <a:endParaRPr lang="en-US" sz="3600" b="0" strike="noStrike" spc="-1">
              <a:solidFill>
                <a:srgbClr val="000000"/>
              </a:solidFill>
              <a:latin typeface="Arial"/>
            </a:endParaRPr>
          </a:p>
        </p:txBody>
      </p:sp>
      <p:sp>
        <p:nvSpPr>
          <p:cNvPr id="303"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查房过程中，医护人员需要重点观察患者的体温、脉搏、呼吸、血压等生命体征指标，及时发现异常情况。这些指标可以反映患者的身体状况，是评估患者健康状况的重要依据。通过持续观察和记录，可以及时发现患者的生命体征是否稳定，是否有变化，从而采取相应的措施。</a:t>
            </a:r>
            <a:endParaRPr lang="en-US" sz="1800" b="0" strike="noStrike" spc="-1">
              <a:solidFill>
                <a:srgbClr val="000000"/>
              </a:solidFill>
              <a:latin typeface="Arial"/>
            </a:endParaRPr>
          </a:p>
        </p:txBody>
      </p:sp>
      <p:sp>
        <p:nvSpPr>
          <p:cNvPr id="30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05" name="Group 15"/>
          <p:cNvGrpSpPr/>
          <p:nvPr/>
        </p:nvGrpSpPr>
        <p:grpSpPr>
          <a:xfrm>
            <a:off x="431640" y="396000"/>
            <a:ext cx="514800" cy="439200"/>
            <a:chOff x="431640" y="396000"/>
            <a:chExt cx="514800" cy="439200"/>
          </a:xfrm>
        </p:grpSpPr>
        <p:sp>
          <p:nvSpPr>
            <p:cNvPr id="306"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07"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08"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09"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10"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11"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12"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13"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14"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15"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16"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17"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18"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19"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0"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21"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22"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23"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24"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5"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26"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27"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8" name="content.2.title"/>
          <p:cNvSpPr/>
          <p:nvPr/>
        </p:nvSpPr>
        <p:spPr>
          <a:xfrm>
            <a:off x="8392320" y="1557720"/>
            <a:ext cx="34336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药物剂量</a:t>
            </a:r>
            <a:endParaRPr lang="en-US" sz="2000" b="0" strike="noStrike" spc="-1">
              <a:solidFill>
                <a:srgbClr val="000000"/>
              </a:solidFill>
              <a:latin typeface="Arial"/>
            </a:endParaRPr>
          </a:p>
        </p:txBody>
      </p:sp>
      <p:sp>
        <p:nvSpPr>
          <p:cNvPr id="329" name="content.2.content"/>
          <p:cNvSpPr/>
          <p:nvPr/>
        </p:nvSpPr>
        <p:spPr>
          <a:xfrm>
            <a:off x="8392320" y="1891080"/>
            <a:ext cx="3078000" cy="16081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保证患者获得有效的药物剂量</a:t>
            </a:r>
            <a:endParaRPr lang="en-US" sz="1600" b="0" strike="noStrike" spc="-1">
              <a:solidFill>
                <a:srgbClr val="000000"/>
              </a:solidFill>
              <a:latin typeface="Arial"/>
            </a:endParaRPr>
          </a:p>
        </p:txBody>
      </p:sp>
      <p:sp>
        <p:nvSpPr>
          <p:cNvPr id="330"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1" name="content.3.title"/>
          <p:cNvSpPr/>
          <p:nvPr/>
        </p:nvSpPr>
        <p:spPr>
          <a:xfrm>
            <a:off x="1094760" y="4120560"/>
            <a:ext cx="30729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用药时间</a:t>
            </a:r>
            <a:endParaRPr lang="en-US" sz="2000" b="0" strike="noStrike" spc="-1">
              <a:solidFill>
                <a:srgbClr val="000000"/>
              </a:solidFill>
              <a:latin typeface="Arial"/>
            </a:endParaRPr>
          </a:p>
        </p:txBody>
      </p:sp>
      <p:sp>
        <p:nvSpPr>
          <p:cNvPr id="332" name="content.3.content"/>
          <p:cNvSpPr/>
          <p:nvPr/>
        </p:nvSpPr>
        <p:spPr>
          <a:xfrm>
            <a:off x="1094760" y="4453920"/>
            <a:ext cx="3130200" cy="15663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遵守用药时间，确保疗效</a:t>
            </a:r>
            <a:endParaRPr lang="en-US" sz="1600" b="0" strike="noStrike" spc="-1">
              <a:solidFill>
                <a:srgbClr val="000000"/>
              </a:solidFill>
              <a:latin typeface="Arial"/>
            </a:endParaRPr>
          </a:p>
        </p:txBody>
      </p:sp>
      <p:sp>
        <p:nvSpPr>
          <p:cNvPr id="333"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4" name="content.4.title"/>
          <p:cNvSpPr/>
          <p:nvPr/>
        </p:nvSpPr>
        <p:spPr>
          <a:xfrm>
            <a:off x="8392320" y="4109040"/>
            <a:ext cx="34336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不良反应</a:t>
            </a:r>
            <a:endParaRPr lang="en-US" sz="2000" b="0" strike="noStrike" spc="-1">
              <a:solidFill>
                <a:srgbClr val="000000"/>
              </a:solidFill>
              <a:latin typeface="Arial"/>
            </a:endParaRPr>
          </a:p>
        </p:txBody>
      </p:sp>
      <p:sp>
        <p:nvSpPr>
          <p:cNvPr id="335"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及时发现并处理药物不良反应</a:t>
            </a:r>
            <a:endParaRPr lang="en-US" sz="1600" b="0" strike="noStrike" spc="-1">
              <a:solidFill>
                <a:srgbClr val="000000"/>
              </a:solidFill>
              <a:latin typeface="Arial"/>
            </a:endParaRPr>
          </a:p>
        </p:txBody>
      </p:sp>
      <p:sp>
        <p:nvSpPr>
          <p:cNvPr id="336"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用药情况的审查</a:t>
            </a:r>
            <a:endParaRPr lang="en-US" sz="3000" b="0" strike="noStrike" spc="-1">
              <a:solidFill>
                <a:schemeClr val="dk1"/>
              </a:solidFill>
              <a:latin typeface="Arial"/>
            </a:endParaRPr>
          </a:p>
        </p:txBody>
      </p:sp>
      <p:sp>
        <p:nvSpPr>
          <p:cNvPr id="337"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8" name="content.1.title"/>
          <p:cNvSpPr/>
          <p:nvPr/>
        </p:nvSpPr>
        <p:spPr>
          <a:xfrm>
            <a:off x="1094760" y="1655280"/>
            <a:ext cx="33015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药物名称</a:t>
            </a:r>
            <a:endParaRPr lang="en-US" sz="2000" b="0" strike="noStrike" spc="-1">
              <a:solidFill>
                <a:srgbClr val="000000"/>
              </a:solidFill>
              <a:latin typeface="Arial"/>
            </a:endParaRPr>
          </a:p>
        </p:txBody>
      </p:sp>
      <p:sp>
        <p:nvSpPr>
          <p:cNvPr id="339" name="content.1.content"/>
          <p:cNvSpPr/>
          <p:nvPr/>
        </p:nvSpPr>
        <p:spPr>
          <a:xfrm>
            <a:off x="1094760" y="2059200"/>
            <a:ext cx="2928960" cy="14652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确保患者在用正确的药物</a:t>
            </a:r>
            <a:endParaRPr lang="en-US" sz="1600" b="0" strike="noStrike" spc="-1">
              <a:solidFill>
                <a:srgbClr val="000000"/>
              </a:solidFill>
              <a:latin typeface="Arial"/>
            </a:endParaRPr>
          </a:p>
        </p:txBody>
      </p:sp>
      <p:grpSp>
        <p:nvGrpSpPr>
          <p:cNvPr id="340" name="Group 15"/>
          <p:cNvGrpSpPr/>
          <p:nvPr/>
        </p:nvGrpSpPr>
        <p:grpSpPr>
          <a:xfrm>
            <a:off x="435960" y="378720"/>
            <a:ext cx="515160" cy="439560"/>
            <a:chOff x="435960" y="378720"/>
            <a:chExt cx="515160" cy="439560"/>
          </a:xfrm>
        </p:grpSpPr>
        <p:sp>
          <p:nvSpPr>
            <p:cNvPr id="341"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42"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43"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44"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45"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46"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47"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48"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49"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50"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51"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52"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53"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54"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55"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56"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57"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58"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59"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60"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61" name="AutoShape 8"/>
          <p:cNvSpPr/>
          <p:nvPr/>
        </p:nvSpPr>
        <p:spPr>
          <a:xfrm>
            <a:off x="4397760" y="2570040"/>
            <a:ext cx="583920" cy="583920"/>
          </a:xfrm>
          <a:prstGeom prst="diamond">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62" name="AutoShape 9"/>
          <p:cNvSpPr/>
          <p:nvPr/>
        </p:nvSpPr>
        <p:spPr>
          <a:xfrm>
            <a:off x="7198560" y="2570040"/>
            <a:ext cx="583920" cy="588600"/>
          </a:xfrm>
          <a:prstGeom prst="diamond">
            <a:avLst/>
          </a:prstGeom>
          <a:solidFill>
            <a:srgbClr val="3045FD"/>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63" name="AutoShape 10"/>
          <p:cNvSpPr/>
          <p:nvPr/>
        </p:nvSpPr>
        <p:spPr>
          <a:xfrm>
            <a:off x="4397760" y="4078080"/>
            <a:ext cx="583920" cy="583920"/>
          </a:xfrm>
          <a:prstGeom prst="diamond">
            <a:avLst/>
          </a:prstGeom>
          <a:solidFill>
            <a:srgbClr val="3045FD"/>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64" name="AutoShape 11"/>
          <p:cNvSpPr/>
          <p:nvPr/>
        </p:nvSpPr>
        <p:spPr>
          <a:xfrm>
            <a:off x="7198560" y="4078080"/>
            <a:ext cx="583920" cy="583920"/>
          </a:xfrm>
          <a:prstGeom prst="diamond">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65"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366"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367"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368"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369" name="AutoShape 2"/>
          <p:cNvSpPr/>
          <p:nvPr/>
        </p:nvSpPr>
        <p:spPr>
          <a:xfrm>
            <a:off x="4876920" y="2507040"/>
            <a:ext cx="2424240" cy="236448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70"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https://d.book118.com/907101101033006054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个案查房空白</vt:lpstr>
      <vt:lpstr>目录</vt:lpstr>
      <vt:lpstr>第一章 空白个案查房的概念和意义</vt:lpstr>
      <vt:lpstr> </vt:lpstr>
      <vt:lpstr>个案查房的流程</vt:lpstr>
      <vt:lpstr>个案查房的重要性</vt:lpstr>
      <vt:lpstr>第2章 空白个案查房的实施环节</vt:lpstr>
      <vt:lpstr> </vt:lpstr>
      <vt:lpstr>查房记录的要求</vt:lpstr>
      <vt:lpstr>总结</vt:lpstr>
      <vt:lpstr>第3章 空白个案查房的实际操作</vt:lpstr>
      <vt:lpstr> </vt:lpstr>
      <vt:lpstr>用药情况的审查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2024-09-28T09:58:24.551</cp:lastPrinted>
  <dcterms:created xsi:type="dcterms:W3CDTF">2024-09-28T01:58:24Z</dcterms:created>
  <dcterms:modified xsi:type="dcterms:W3CDTF">2024-09-28T01:58:26Z</dcterms:modified>
</cp:coreProperties>
</file>