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6" r:id="rId19"/>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tags" Target="tags/tag1.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heme" Target="theme/theme1.xml" /><Relationship Id="rId24"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15677D58-A74C-4069-937F-CE52CAA5A11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04CD912-1AAA-4D0C-A117-D7246B82AB6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B45829B5-619C-4537-A01E-494172E5D61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232AAE65-06DB-4636-9DDB-D3C316AC250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6444B205-BAF4-4C29-98CD-6E40FE63B46D}"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5D3C06A6-A269-4A82-BF81-FBA8C1968ACB}"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61D5D6C8-1D56-4E06-83F6-537F6E01D4C3}"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E1D80EA-5355-4789-818E-E72433C9349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EA22BF7-4882-4926-B111-F8E9C13C3F8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E5D2C0F-F387-4451-BF2D-089564A8CAF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0D513AB-68D0-4F3E-A963-C5836567534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90710611416000603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49616" y="1681622"/>
            <a:ext cx="6249900" cy="197739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950" b="1">
                <a:solidFill>
                  <a:schemeClr val="accent1">
                    <a:alpha val="100000"/>
                  </a:schemeClr>
                </a:solidFill>
                <a:latin typeface="Microsoft Yahei"/>
                <a:ea typeface="Microsoft Yahei"/>
                <a:cs typeface="Microsoft Yahei"/>
              </a:rPr>
              <a:t>垃圾分类与城市安全风险评估</a:t>
            </a:r>
          </a:p>
        </p:txBody>
      </p:sp>
      <p:sp>
        <p:nvSpPr>
          <p:cNvPr id="3" name="AutoShape 3"/>
          <p:cNvSpPr/>
          <p:nvPr/>
        </p:nvSpPr>
        <p:spPr>
          <a:xfrm>
            <a:off x="878191" y="4363593"/>
            <a:ext cx="2414501" cy="419156"/>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800">
                <a:solidFill>
                  <a:schemeClr val="accent1">
                    <a:alpha val="100000"/>
                  </a:schemeClr>
                </a:solidFill>
                <a:latin typeface="Microsoft Yahei"/>
                <a:ea typeface="Microsoft Yahei"/>
                <a:cs typeface="Microsoft Yahei"/>
              </a:rPr>
              <a:t>汇报人：XX</a:t>
            </a:r>
            <a:endParaRPr lang="en-US" sz="1100"/>
          </a:p>
        </p:txBody>
      </p:sp>
      <p:sp>
        <p:nvSpPr>
          <p:cNvPr id="4" name="AutoShape 4"/>
          <p:cNvSpPr/>
          <p:nvPr/>
        </p:nvSpPr>
        <p:spPr>
          <a:xfrm>
            <a:off x="3539184" y="4354068"/>
            <a:ext cx="2350910" cy="419156"/>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800">
                <a:solidFill>
                  <a:schemeClr val="accent1">
                    <a:alpha val="100000"/>
                  </a:schemeClr>
                </a:solidFill>
                <a:latin typeface="Microsoft Yahei"/>
                <a:ea typeface="Microsoft Yahei"/>
                <a:cs typeface="Microsoft Yahei"/>
              </a:rPr>
              <a:t>2024-01-20</a:t>
            </a:r>
            <a:endParaRPr lang="en-US" sz="1100"/>
          </a:p>
        </p:txBody>
      </p:sp>
      <p:sp>
        <p:nvSpPr>
          <p:cNvPr id="5" name="AutoShape 5"/>
          <p:cNvSpPr/>
          <p:nvPr/>
        </p:nvSpPr>
        <p:spPr>
          <a:xfrm>
            <a:off x="8360225" y="302442"/>
            <a:ext cx="3351690" cy="419156"/>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200">
                <a:solidFill>
                  <a:schemeClr val="lt1">
                    <a:alpha val="100000"/>
                  </a:schemeClr>
                </a:solidFill>
                <a:latin typeface="Microsoft Yahei"/>
                <a:ea typeface="Microsoft Yahei"/>
                <a:cs typeface="Microsoft Yahei"/>
              </a:rPr>
              <a:t>XX</a:t>
            </a:r>
            <a:endParaRPr lang="en-US" sz="1100"/>
          </a:p>
        </p:txBody>
      </p:sp>
      <p:sp>
        <p:nvSpPr>
          <p:cNvPr id="6" name="TextBox 6"/>
          <p:cNvSpPr txBox="1"/>
          <p:nvPr/>
        </p:nvSpPr>
        <p:spPr>
          <a:xfrm>
            <a:off x="689387" y="6072206"/>
            <a:ext cx="2297430" cy="291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1200">
                <a:solidFill>
                  <a:srgbClr val="FFFFFF">
                    <a:alpha val="100000"/>
                  </a:srgbClr>
                </a:solidFill>
                <a:latin typeface="Microsoft Yahei"/>
                <a:ea typeface="Microsoft Yahei"/>
                <a:cs typeface="Microsoft Yahei"/>
              </a:rPr>
              <a:t>REPORTING</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9001074" y="877515"/>
            <a:ext cx="2792730" cy="7772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3600" b="1">
                <a:solidFill>
                  <a:schemeClr val="accent1">
                    <a:alpha val="100000"/>
                  </a:schemeClr>
                </a:solidFill>
                <a:latin typeface="Microsoft Yahei"/>
                <a:ea typeface="Microsoft Yahei"/>
                <a:cs typeface="Microsoft Yahei"/>
              </a:rPr>
              <a:t>目 录</a:t>
            </a:r>
          </a:p>
        </p:txBody>
      </p:sp>
      <p:sp>
        <p:nvSpPr>
          <p:cNvPr id="4" name="TextBox 4"/>
          <p:cNvSpPr txBox="1"/>
          <p:nvPr/>
        </p:nvSpPr>
        <p:spPr>
          <a:xfrm>
            <a:off x="4473390" y="1191132"/>
            <a:ext cx="6278486" cy="5326715"/>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spcBef>
                <a:spcPct val="0"/>
              </a:spcBef>
              <a:buFont typeface="Arial"/>
              <a:buChar char="•"/>
            </a:pPr>
            <a:r>
              <a:rPr lang="en-US" sz="2400" b="1">
                <a:solidFill>
                  <a:schemeClr val="accent1">
                    <a:alpha val="100000"/>
                  </a:schemeClr>
                </a:solidFill>
                <a:latin typeface="Microsoft Yahei"/>
                <a:ea typeface="Microsoft Yahei"/>
                <a:cs typeface="Microsoft Yahei"/>
              </a:rPr>
              <a:t>垃圾分类概述</a:t>
            </a:r>
          </a:p>
          <a:p>
            <a:pPr marL="203200" lvl="0" indent="-203200">
              <a:lnSpc>
                <a:spcPct val="150000"/>
              </a:lnSpc>
              <a:spcBef>
                <a:spcPct val="0"/>
              </a:spcBef>
              <a:buFont typeface="Arial"/>
              <a:buChar char="•"/>
            </a:pPr>
            <a:r>
              <a:rPr lang="en-US" sz="2400" b="1">
                <a:solidFill>
                  <a:schemeClr val="accent1">
                    <a:alpha val="100000"/>
                  </a:schemeClr>
                </a:solidFill>
                <a:latin typeface="Microsoft Yahei"/>
                <a:ea typeface="Microsoft Yahei"/>
                <a:cs typeface="Microsoft Yahei"/>
              </a:rPr>
              <a:t>城市安全风险评估</a:t>
            </a:r>
          </a:p>
          <a:p>
            <a:pPr marL="203200" lvl="0" indent="-203200">
              <a:lnSpc>
                <a:spcPct val="150000"/>
              </a:lnSpc>
              <a:spcBef>
                <a:spcPct val="0"/>
              </a:spcBef>
              <a:buFont typeface="Arial"/>
              <a:buChar char="•"/>
            </a:pPr>
            <a:r>
              <a:rPr lang="en-US" sz="2400" b="1">
                <a:solidFill>
                  <a:schemeClr val="accent1">
                    <a:alpha val="100000"/>
                  </a:schemeClr>
                </a:solidFill>
                <a:latin typeface="Microsoft Yahei"/>
                <a:ea typeface="Microsoft Yahei"/>
                <a:cs typeface="Microsoft Yahei"/>
              </a:rPr>
              <a:t>垃圾分类与城市安全风险评估的关系</a:t>
            </a:r>
          </a:p>
          <a:p>
            <a:pPr marL="203200" lvl="0" indent="-203200">
              <a:lnSpc>
                <a:spcPct val="150000"/>
              </a:lnSpc>
              <a:spcBef>
                <a:spcPct val="0"/>
              </a:spcBef>
              <a:buFont typeface="Arial"/>
              <a:buChar char="•"/>
            </a:pPr>
            <a:r>
              <a:rPr lang="en-US" sz="2400" b="1">
                <a:solidFill>
                  <a:schemeClr val="accent1">
                    <a:alpha val="100000"/>
                  </a:schemeClr>
                </a:solidFill>
                <a:latin typeface="Microsoft Yahei"/>
                <a:ea typeface="Microsoft Yahei"/>
                <a:cs typeface="Microsoft Yahei"/>
              </a:rPr>
              <a:t>基于垃圾分类的城市安全风险评估实践</a:t>
            </a:r>
          </a:p>
          <a:p>
            <a:pPr marL="203200" lvl="0" indent="-203200">
              <a:lnSpc>
                <a:spcPct val="150000"/>
              </a:lnSpc>
              <a:spcBef>
                <a:spcPct val="0"/>
              </a:spcBef>
              <a:buFont typeface="Arial"/>
              <a:buChar char="•"/>
            </a:pPr>
            <a:r>
              <a:rPr lang="en-US" sz="2400" b="1">
                <a:solidFill>
                  <a:schemeClr val="accent1">
                    <a:alpha val="100000"/>
                  </a:schemeClr>
                </a:solidFill>
                <a:latin typeface="Microsoft Yahei"/>
                <a:ea typeface="Microsoft Yahei"/>
                <a:cs typeface="Microsoft Yahei"/>
              </a:rPr>
              <a:t>面临的挑战与解决方案</a:t>
            </a:r>
          </a:p>
          <a:p>
            <a:pPr marL="203200" lvl="0" indent="-203200">
              <a:lnSpc>
                <a:spcPct val="150000"/>
              </a:lnSpc>
              <a:spcBef>
                <a:spcPct val="0"/>
              </a:spcBef>
              <a:buFont typeface="Arial"/>
              <a:buChar char="•"/>
            </a:pPr>
            <a:r>
              <a:rPr lang="en-US" sz="2400" b="1">
                <a:solidFill>
                  <a:schemeClr val="accent1">
                    <a:alpha val="100000"/>
                  </a:schemeClr>
                </a:solidFill>
                <a:latin typeface="Microsoft Yahei"/>
                <a:ea typeface="Microsoft Yahei"/>
                <a:cs typeface="Microsoft Yahei"/>
              </a:rPr>
              <a:t>未来展望与建议</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4301" y="1481613"/>
            <a:ext cx="1849755"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pPr>
            <a:r>
              <a:rPr lang="en-US" sz="3300" b="1">
                <a:solidFill>
                  <a:schemeClr val="accent1">
                    <a:alpha val="100000"/>
                  </a:schemeClr>
                </a:solidFill>
                <a:latin typeface="Microsoft Yahei"/>
                <a:ea typeface="Microsoft Yahei"/>
                <a:cs typeface="Microsoft Yahei"/>
              </a:rPr>
              <a:t>PART</a:t>
            </a:r>
          </a:p>
        </p:txBody>
      </p:sp>
      <p:sp>
        <p:nvSpPr>
          <p:cNvPr id="3" name="TextBox 3"/>
          <p:cNvSpPr txBox="1"/>
          <p:nvPr/>
        </p:nvSpPr>
        <p:spPr>
          <a:xfrm>
            <a:off x="2298115" y="1481613"/>
            <a:ext cx="2922600"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alpha val="100000"/>
                  </a:schemeClr>
                </a:solidFill>
                <a:latin typeface="Microsoft Yahei"/>
                <a:ea typeface="Microsoft Yahei"/>
                <a:cs typeface="Microsoft Yahei"/>
              </a:rPr>
              <a:t>01</a:t>
            </a:r>
          </a:p>
        </p:txBody>
      </p:sp>
      <p:sp>
        <p:nvSpPr>
          <p:cNvPr id="4" name="TextBox 4"/>
          <p:cNvSpPr txBox="1"/>
          <p:nvPr/>
        </p:nvSpPr>
        <p:spPr>
          <a:xfrm>
            <a:off x="853953" y="2362980"/>
            <a:ext cx="6574155" cy="1805940"/>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chemeClr val="accent1">
                    <a:alpha val="100000"/>
                  </a:schemeClr>
                </a:solidFill>
                <a:latin typeface="Microsoft Yahei"/>
                <a:ea typeface="Microsoft Yahei"/>
                <a:cs typeface="Microsoft Yahei"/>
              </a:rPr>
              <a:t>垃圾分类概述</a:t>
            </a:r>
          </a:p>
        </p:txBody>
      </p:sp>
      <p:sp>
        <p:nvSpPr>
          <p:cNvPr id="5" name="AutoShape 5"/>
          <p:cNvSpPr/>
          <p:nvPr/>
        </p:nvSpPr>
        <p:spPr>
          <a:xfrm>
            <a:off x="-186355" y="5615640"/>
            <a:ext cx="2473866" cy="612893"/>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defRPr/>
            </a:pPr>
            <a:r>
              <a:rPr lang="en-US" sz="1200">
                <a:solidFill>
                  <a:srgbClr val="FFFFFF">
                    <a:alpha val="100000"/>
                  </a:srgbClr>
                </a:solidFill>
                <a:latin typeface="Microsoft Yahei"/>
                <a:ea typeface="Microsoft Yahei"/>
                <a:cs typeface="Microsoft Yahei"/>
              </a:rPr>
              <a:t>REPORTING</a:t>
            </a:r>
            <a:endParaRPr lang="en-US" sz="1100"/>
          </a:p>
        </p:txBody>
      </p:sp>
      <p:sp>
        <p:nvSpPr>
          <p:cNvPr id="6" name="AutoShape 6"/>
          <p:cNvSpPr/>
          <p:nvPr/>
        </p:nvSpPr>
        <p:spPr>
          <a:xfrm>
            <a:off x="8226875" y="302442"/>
            <a:ext cx="3351690" cy="419156"/>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1200">
                <a:solidFill>
                  <a:schemeClr val="lt1">
                    <a:alpha val="100000"/>
                  </a:schemeClr>
                </a:solidFill>
                <a:latin typeface="Microsoft Yahei"/>
                <a:ea typeface="Microsoft Yahei"/>
                <a:cs typeface="Microsoft Yahei"/>
              </a:rPr>
              <a:t>XX</a:t>
            </a:r>
            <a:endParaRPr lang="en-US" sz="1100"/>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276" r="276"/>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根据垃圾的物理性质、化学性质及生物性质等特征，采用适当的方法进行分类、投放、收集、运输和处理的行为。</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减少污染、节约资源、促进可持续发展，提高城市环境卫生水平，推动生态文明建设。</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垃圾分类的定义与意义</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垃圾分类意义</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垃圾分类定义</a:t>
            </a:r>
            <a:endParaRPr lang="en-US" sz="1100"/>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国内外垃圾分类现状</a:t>
              </a:r>
            </a:p>
          </p:txBody>
        </p:sp>
      </p:grpSp>
      <p:grpSp>
        <p:nvGrpSpPr>
          <p:cNvPr id="43" name="Group 43"/>
          <p:cNvGrpSpPr/>
          <p:nvPr/>
        </p:nvGrpSpPr>
        <p:grpSpPr>
          <a:xfrm>
            <a:off x="7809821" y="1388973"/>
            <a:ext cx="2987778" cy="490334"/>
            <a:chOff x="7809821" y="1388973"/>
            <a:chExt cx="2987778" cy="490334"/>
          </a:xfrm>
        </p:grpSpPr>
        <p:sp>
          <p:nvSpPr>
            <p:cNvPr id="44" name="TextBox 44"/>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国内现状</a:t>
              </a:r>
            </a:p>
          </p:txBody>
        </p:sp>
      </p:grpSp>
      <p:grpSp>
        <p:nvGrpSpPr>
          <p:cNvPr id="45" name="Group 45"/>
          <p:cNvGrpSpPr/>
          <p:nvPr/>
        </p:nvGrpSpPr>
        <p:grpSpPr>
          <a:xfrm>
            <a:off x="7809821" y="1823726"/>
            <a:ext cx="3286271" cy="1875094"/>
            <a:chOff x="7809821" y="1823726"/>
            <a:chExt cx="3286271" cy="1875094"/>
          </a:xfrm>
        </p:grpSpPr>
        <p:sp>
          <p:nvSpPr>
            <p:cNvPr id="46" name="TextBox 46"/>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近年来，我国垃圾分类工作取得了一定进展，但仍存在分类不彻底、投放不准确、处理不规范等问题。</a:t>
              </a:r>
            </a:p>
          </p:txBody>
        </p:sp>
      </p:grpSp>
      <p:grpSp>
        <p:nvGrpSpPr>
          <p:cNvPr id="47" name="Group 47"/>
          <p:cNvGrpSpPr/>
          <p:nvPr/>
        </p:nvGrpSpPr>
        <p:grpSpPr>
          <a:xfrm>
            <a:off x="7809821" y="3814445"/>
            <a:ext cx="2987778" cy="490334"/>
            <a:chOff x="7809821" y="3814445"/>
            <a:chExt cx="2987778" cy="490334"/>
          </a:xfrm>
        </p:grpSpPr>
        <p:sp>
          <p:nvSpPr>
            <p:cNvPr id="48" name="TextBox 48"/>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国外现状</a:t>
              </a:r>
            </a:p>
          </p:txBody>
        </p:sp>
      </p:grpSp>
      <p:grpSp>
        <p:nvGrpSpPr>
          <p:cNvPr id="49" name="Group 49"/>
          <p:cNvGrpSpPr/>
          <p:nvPr/>
        </p:nvGrpSpPr>
        <p:grpSpPr>
          <a:xfrm>
            <a:off x="7809821" y="4249198"/>
            <a:ext cx="3286271" cy="1875094"/>
            <a:chOff x="7809821" y="4249198"/>
            <a:chExt cx="3286271" cy="1875094"/>
          </a:xfrm>
        </p:grpSpPr>
        <p:sp>
          <p:nvSpPr>
            <p:cNvPr id="50" name="TextBox 50"/>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许多发达国家在垃圾分类方面有着成熟的经验和做法，如日本、德国等，通过立法、教育、科技等手段推动垃圾分类工作。</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1542" r="11542"/>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居民分类意识不强、分类标准不统一、处理技术不成熟等。</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挑战</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随着环保意识的提高和技术的进步，垃圾分类产业将迎来巨大的发展机遇，如智能分类、资源化利用等领域。</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机遇</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垃圾分类的挑战与机遇</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4301" y="1481613"/>
            <a:ext cx="1849755"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pPr>
            <a:r>
              <a:rPr lang="en-US" sz="3300" b="1">
                <a:solidFill>
                  <a:schemeClr val="accent1">
                    <a:alpha val="100000"/>
                  </a:schemeClr>
                </a:solidFill>
                <a:latin typeface="Microsoft Yahei"/>
                <a:ea typeface="Microsoft Yahei"/>
                <a:cs typeface="Microsoft Yahei"/>
              </a:rPr>
              <a:t>PART</a:t>
            </a:r>
          </a:p>
        </p:txBody>
      </p:sp>
      <p:sp>
        <p:nvSpPr>
          <p:cNvPr id="3" name="TextBox 3"/>
          <p:cNvSpPr txBox="1"/>
          <p:nvPr/>
        </p:nvSpPr>
        <p:spPr>
          <a:xfrm>
            <a:off x="2298115" y="1481613"/>
            <a:ext cx="2922600"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alpha val="100000"/>
                  </a:schemeClr>
                </a:solidFill>
                <a:latin typeface="Microsoft Yahei"/>
                <a:ea typeface="Microsoft Yahei"/>
                <a:cs typeface="Microsoft Yahei"/>
              </a:rPr>
              <a:t>02</a:t>
            </a:r>
          </a:p>
        </p:txBody>
      </p:sp>
      <p:sp>
        <p:nvSpPr>
          <p:cNvPr id="4" name="TextBox 4"/>
          <p:cNvSpPr txBox="1"/>
          <p:nvPr/>
        </p:nvSpPr>
        <p:spPr>
          <a:xfrm>
            <a:off x="853953" y="2362980"/>
            <a:ext cx="6574155" cy="1805940"/>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chemeClr val="accent1">
                    <a:alpha val="100000"/>
                  </a:schemeClr>
                </a:solidFill>
                <a:latin typeface="Microsoft Yahei"/>
                <a:ea typeface="Microsoft Yahei"/>
                <a:cs typeface="Microsoft Yahei"/>
              </a:rPr>
              <a:t>城市安全风险评估</a:t>
            </a:r>
          </a:p>
        </p:txBody>
      </p:sp>
      <p:sp>
        <p:nvSpPr>
          <p:cNvPr id="5" name="AutoShape 5"/>
          <p:cNvSpPr/>
          <p:nvPr/>
        </p:nvSpPr>
        <p:spPr>
          <a:xfrm>
            <a:off x="-186355" y="5615640"/>
            <a:ext cx="2473866" cy="612893"/>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defRPr/>
            </a:pPr>
            <a:r>
              <a:rPr lang="en-US" sz="1200">
                <a:solidFill>
                  <a:srgbClr val="FFFFFF">
                    <a:alpha val="100000"/>
                  </a:srgbClr>
                </a:solidFill>
                <a:latin typeface="Microsoft Yahei"/>
                <a:ea typeface="Microsoft Yahei"/>
                <a:cs typeface="Microsoft Yahei"/>
              </a:rPr>
              <a:t>REPORTING</a:t>
            </a:r>
            <a:endParaRPr lang="en-US" sz="1100"/>
          </a:p>
        </p:txBody>
      </p:sp>
      <p:sp>
        <p:nvSpPr>
          <p:cNvPr id="6" name="AutoShape 6"/>
          <p:cNvSpPr/>
          <p:nvPr/>
        </p:nvSpPr>
        <p:spPr>
          <a:xfrm>
            <a:off x="8226875" y="302442"/>
            <a:ext cx="3351690" cy="419156"/>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1200">
                <a:solidFill>
                  <a:schemeClr val="lt1">
                    <a:alpha val="100000"/>
                  </a:schemeClr>
                </a:solidFill>
                <a:latin typeface="Microsoft Yahei"/>
                <a:ea typeface="Microsoft Yahei"/>
                <a:cs typeface="Microsoft Yahei"/>
              </a:rPr>
              <a:t>XX</a:t>
            </a:r>
            <a:endParaRPr lang="en-US" sz="1100"/>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定义</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城市安全风险评估是对城市运行过程中可能存在的各种风险进行识别、分析和评价的过程，旨在预防和减少城市安全事故的发生，保障城市居民的生命财产安全。</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意义</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通过城市安全风险评估，可以及时发现和消除潜在的安全隐患，提高城市的整体安全水平；同时，有助于优化城市资源配置，提升城市应对突发事件的能力，维护社会稳定和可持续发展。</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12500" r="12500"/>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城市安全风险评估的定义与意义</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927123" y="1247319"/>
            <a:ext cx="4955536" cy="4778362"/>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6281315" y="1247319"/>
            <a:ext cx="4955536" cy="4778362"/>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283086" y="1565017"/>
            <a:ext cx="4215069"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方法</a:t>
            </a:r>
          </a:p>
        </p:txBody>
      </p:sp>
      <p:sp>
        <p:nvSpPr>
          <p:cNvPr id="5" name="TextBox 5"/>
          <p:cNvSpPr txBox="1"/>
          <p:nvPr/>
        </p:nvSpPr>
        <p:spPr>
          <a:xfrm>
            <a:off x="1283086" y="2639994"/>
            <a:ext cx="4292478" cy="3124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城市安全风险评估可采用定性与定量相结合的方法，包括专家评估、模糊综合评估、风险矩阵评估等。这些方法可以相互补充，提高评估结果的准确性和科学性。</a:t>
            </a:r>
          </a:p>
        </p:txBody>
      </p:sp>
      <p:sp>
        <p:nvSpPr>
          <p:cNvPr id="6" name="TextBox 6"/>
          <p:cNvSpPr txBox="1"/>
          <p:nvPr/>
        </p:nvSpPr>
        <p:spPr>
          <a:xfrm>
            <a:off x="6612844" y="1565017"/>
            <a:ext cx="4219575" cy="12858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流程</a:t>
            </a:r>
          </a:p>
        </p:txBody>
      </p:sp>
      <p:sp>
        <p:nvSpPr>
          <p:cNvPr id="7" name="TextBox 7"/>
          <p:cNvSpPr txBox="1"/>
          <p:nvPr/>
        </p:nvSpPr>
        <p:spPr>
          <a:xfrm>
            <a:off x="6612844" y="2639994"/>
            <a:ext cx="4295775" cy="314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1">
                    <a:lumMod val="50000"/>
                    <a:alpha val="100000"/>
                  </a:schemeClr>
                </a:solidFill>
                <a:latin typeface="Microsoft Yahei"/>
                <a:ea typeface="Microsoft Yahei"/>
                <a:cs typeface="Microsoft Yahei"/>
              </a:rPr>
              <a:t>城市安全风险评估通常包括风险识别、风险分析、风险评价和风险管理四个步骤。在风险识别阶段，需要全面梳理城市运行过程中可能存在的各种风险因素；在风险分析阶段，要对识别出的风险因素进行深入分析，确定其发生的概率和影响程度；在风险评价阶段，要根据分析结果对风险因素进行综合评价，确定风险等级；在风险管理阶段，要制定相应的风险应对措施和预案，降低风险发生的可能性和影响。</a:t>
            </a:r>
          </a:p>
        </p:txBody>
      </p:sp>
      <p:sp>
        <p:nvSpPr>
          <p:cNvPr id="8" name="AutoShape 8"/>
          <p:cNvSpPr/>
          <p:nvPr/>
        </p:nvSpPr>
        <p:spPr>
          <a:xfrm>
            <a:off x="507874" y="6318935"/>
            <a:ext cx="701468" cy="12299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454963"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1137715"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1209343" y="6393165"/>
            <a:ext cx="10991852" cy="0"/>
          </a:xfrm>
          <a:prstGeom prst="line">
            <a:avLst/>
          </a:prstGeom>
          <a:ln w="14288">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城市安全风险评估的方法与流程</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270200" y="1337640"/>
            <a:ext cx="5127218" cy="4704522"/>
          </a:xfrm>
          <a:prstGeom prst="rect">
            <a:avLst/>
          </a:prstGeom>
          <a:solidFill>
            <a:schemeClr val="accent1">
              <a:lumMod val="60000"/>
              <a:lumOff val="40000"/>
              <a:alpha val="1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63829" y="1337640"/>
            <a:ext cx="5127218" cy="4704522"/>
          </a:xfrm>
          <a:prstGeom prst="rect">
            <a:avLst/>
          </a:prstGeom>
          <a:solidFill>
            <a:schemeClr val="accent1">
              <a:lumMod val="60000"/>
              <a:lumOff val="40000"/>
              <a:alpha val="1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56128" y="1337640"/>
            <a:ext cx="2037627" cy="505943"/>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2385959" y="1337640"/>
            <a:ext cx="663153" cy="505943"/>
          </a:xfrm>
          <a:prstGeom prst="parallelogram">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270200" y="1337640"/>
            <a:ext cx="2037627" cy="505943"/>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7900031" y="1337640"/>
            <a:ext cx="663153" cy="505943"/>
          </a:xfrm>
          <a:prstGeom prst="parallelogram">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1027151" y="1991575"/>
            <a:ext cx="4600575" cy="1800225"/>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挑战</a:t>
            </a:r>
          </a:p>
        </p:txBody>
      </p:sp>
      <p:sp>
        <p:nvSpPr>
          <p:cNvPr id="9" name="TextBox 9"/>
          <p:cNvSpPr txBox="1"/>
          <p:nvPr/>
        </p:nvSpPr>
        <p:spPr>
          <a:xfrm>
            <a:off x="1027151" y="3277450"/>
            <a:ext cx="4600575" cy="248412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城市安全风险评估面临着数据来源不足、评估方法不完善、专业人才缺乏等挑战。此外，随着城市化进程的加快和新技术的不断涌现，城市安全风险也呈现出复杂性和动态性的特点，给评估工作带来了一定的难度。</a:t>
            </a:r>
          </a:p>
        </p:txBody>
      </p:sp>
      <p:sp>
        <p:nvSpPr>
          <p:cNvPr id="10" name="TextBox 10"/>
          <p:cNvSpPr txBox="1"/>
          <p:nvPr/>
        </p:nvSpPr>
        <p:spPr>
          <a:xfrm>
            <a:off x="1218180" y="1247318"/>
            <a:ext cx="1167779" cy="6705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950" b="1">
                <a:solidFill>
                  <a:srgbClr val="FFFFFF">
                    <a:alpha val="100000"/>
                  </a:srgbClr>
                </a:solidFill>
                <a:latin typeface="Microsoft Yahei"/>
                <a:ea typeface="Microsoft Yahei"/>
                <a:cs typeface="Microsoft Yahei"/>
              </a:rPr>
              <a:t>要点一</a:t>
            </a:r>
          </a:p>
        </p:txBody>
      </p:sp>
      <p:sp>
        <p:nvSpPr>
          <p:cNvPr id="11" name="TextBox 11"/>
          <p:cNvSpPr txBox="1"/>
          <p:nvPr/>
        </p:nvSpPr>
        <p:spPr>
          <a:xfrm>
            <a:off x="6775216" y="1261999"/>
            <a:ext cx="1167779" cy="6705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950" b="1">
                <a:solidFill>
                  <a:srgbClr val="FFFFFF">
                    <a:alpha val="100000"/>
                  </a:srgbClr>
                </a:solidFill>
                <a:latin typeface="Microsoft Yahei"/>
                <a:ea typeface="Microsoft Yahei"/>
                <a:cs typeface="Microsoft Yahei"/>
              </a:rPr>
              <a:t>要点二</a:t>
            </a:r>
          </a:p>
        </p:txBody>
      </p:sp>
      <p:sp>
        <p:nvSpPr>
          <p:cNvPr id="12" name="TextBox 12"/>
          <p:cNvSpPr txBox="1"/>
          <p:nvPr/>
        </p:nvSpPr>
        <p:spPr>
          <a:xfrm>
            <a:off x="6533522" y="1991575"/>
            <a:ext cx="4600575" cy="12858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机遇</a:t>
            </a:r>
          </a:p>
        </p:txBody>
      </p:sp>
      <p:sp>
        <p:nvSpPr>
          <p:cNvPr id="13" name="TextBox 13"/>
          <p:cNvSpPr txBox="1"/>
          <p:nvPr/>
        </p:nvSpPr>
        <p:spPr>
          <a:xfrm>
            <a:off x="6547810" y="3277450"/>
            <a:ext cx="4572000" cy="248412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随着大数据、人工智能等技术的发展应用，为城市安全风险评估提供了更多的数据支持和技术手段。同时，国家政策的推动和社会各界的关注也为城市安全风险评估工作提供了良好的发展机遇。通过不断完善评估方法和流程，加强专业人才队伍建设，可以进一步提高城市安全风险评估的准确性和有效性，为城市的可持续发展提供有力保障。</a:t>
            </a:r>
          </a:p>
        </p:txBody>
      </p:sp>
      <p:sp>
        <p:nvSpPr>
          <p:cNvPr id="14" name="AutoShape 14"/>
          <p:cNvSpPr/>
          <p:nvPr/>
        </p:nvSpPr>
        <p:spPr>
          <a:xfrm>
            <a:off x="507874" y="6318935"/>
            <a:ext cx="701468" cy="12299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1137715"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7" name="Connector 17"/>
          <p:cNvCxnSpPr/>
          <p:nvPr/>
        </p:nvCxnSpPr>
        <p:spPr>
          <a:xfrm>
            <a:off x="1209343" y="6393165"/>
            <a:ext cx="10991852" cy="0"/>
          </a:xfrm>
          <a:prstGeom prst="line">
            <a:avLst/>
          </a:prstGeom>
          <a:ln w="14288">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城市安全风险评估的挑战与机遇</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4301" y="1481613"/>
            <a:ext cx="1849755"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pPr>
            <a:r>
              <a:rPr lang="en-US" sz="3300" b="1">
                <a:solidFill>
                  <a:schemeClr val="accent1">
                    <a:alpha val="100000"/>
                  </a:schemeClr>
                </a:solidFill>
                <a:latin typeface="Microsoft Yahei"/>
                <a:ea typeface="Microsoft Yahei"/>
                <a:cs typeface="Microsoft Yahei"/>
              </a:rPr>
              <a:t>PART</a:t>
            </a:r>
          </a:p>
        </p:txBody>
      </p:sp>
      <p:sp>
        <p:nvSpPr>
          <p:cNvPr id="3" name="TextBox 3"/>
          <p:cNvSpPr txBox="1"/>
          <p:nvPr/>
        </p:nvSpPr>
        <p:spPr>
          <a:xfrm>
            <a:off x="2298115" y="1481613"/>
            <a:ext cx="2922600"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alpha val="100000"/>
                  </a:schemeClr>
                </a:solidFill>
                <a:latin typeface="Microsoft Yahei"/>
                <a:ea typeface="Microsoft Yahei"/>
                <a:cs typeface="Microsoft Yahei"/>
              </a:rPr>
              <a:t>03</a:t>
            </a:r>
          </a:p>
        </p:txBody>
      </p:sp>
      <p:sp>
        <p:nvSpPr>
          <p:cNvPr id="4" name="TextBox 4"/>
          <p:cNvSpPr txBox="1"/>
          <p:nvPr/>
        </p:nvSpPr>
        <p:spPr>
          <a:xfrm>
            <a:off x="853953" y="2362980"/>
            <a:ext cx="6574155" cy="1805940"/>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chemeClr val="accent1">
                    <a:alpha val="100000"/>
                  </a:schemeClr>
                </a:solidFill>
                <a:latin typeface="Microsoft Yahei"/>
                <a:ea typeface="Microsoft Yahei"/>
                <a:cs typeface="Microsoft Yahei"/>
              </a:rPr>
              <a:t>垃圾分类与城市安全风险评估的关系</a:t>
            </a:r>
          </a:p>
        </p:txBody>
      </p:sp>
      <p:sp>
        <p:nvSpPr>
          <p:cNvPr id="5" name="AutoShape 5"/>
          <p:cNvSpPr/>
          <p:nvPr/>
        </p:nvSpPr>
        <p:spPr>
          <a:xfrm>
            <a:off x="-186355" y="5615640"/>
            <a:ext cx="2473866" cy="612893"/>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defRPr/>
            </a:pPr>
            <a:r>
              <a:rPr lang="en-US" sz="1200">
                <a:solidFill>
                  <a:srgbClr val="FFFFFF">
                    <a:alpha val="100000"/>
                  </a:srgbClr>
                </a:solidFill>
                <a:latin typeface="Microsoft Yahei"/>
                <a:ea typeface="Microsoft Yahei"/>
                <a:cs typeface="Microsoft Yahei"/>
              </a:rPr>
              <a:t>REPORTING</a:t>
            </a:r>
            <a:endParaRPr lang="en-US" sz="1100"/>
          </a:p>
        </p:txBody>
      </p:sp>
      <p:sp>
        <p:nvSpPr>
          <p:cNvPr id="6" name="AutoShape 6"/>
          <p:cNvSpPr/>
          <p:nvPr/>
        </p:nvSpPr>
        <p:spPr>
          <a:xfrm>
            <a:off x="8226875" y="302442"/>
            <a:ext cx="3351690" cy="419156"/>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1200">
                <a:solidFill>
                  <a:schemeClr val="lt1">
                    <a:alpha val="100000"/>
                  </a:schemeClr>
                </a:solidFill>
                <a:latin typeface="Microsoft Yahei"/>
                <a:ea typeface="Microsoft Yahei"/>
                <a:cs typeface="Microsoft Yahei"/>
              </a:rPr>
              <a:t>XX</a:t>
            </a:r>
            <a:endParaRPr lang="en-US" sz="1100"/>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headEnd type="oval"/>
            <a:tailEnd type="none"/>
          </a:ln>
        </p:spPr>
      </p:cxnSp>
      <p:sp>
        <p:nvSpPr>
          <p:cNvPr id="4" name="TextBox 4"/>
          <p:cNvSpPr txBox="1"/>
          <p:nvPr/>
        </p:nvSpPr>
        <p:spPr>
          <a:xfrm>
            <a:off x="1084612"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减少环境污染</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通过分类投放和处理，降低有害垃圾对土壤、水源和空气的污染，从而保障城市生态安全。</a:t>
            </a:r>
          </a:p>
        </p:txBody>
      </p:sp>
      <p:sp>
        <p:nvSpPr>
          <p:cNvPr id="6" name="AutoShape 6"/>
          <p:cNvSpPr/>
          <p:nvPr/>
        </p:nvSpPr>
        <p:spPr>
          <a:xfrm>
            <a:off x="4403619"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headEnd type="oval"/>
            <a:tailEnd type="none"/>
          </a:ln>
        </p:spPr>
      </p:cxnSp>
      <p:sp>
        <p:nvSpPr>
          <p:cNvPr id="8" name="TextBox 8"/>
          <p:cNvSpPr txBox="1"/>
          <p:nvPr/>
        </p:nvSpPr>
        <p:spPr>
          <a:xfrm>
            <a:off x="4852198"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资源回收利用</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提高可回收物的再利用率，减少对自然资源的开采，促进城市经济可持续发展。</a:t>
            </a:r>
          </a:p>
        </p:txBody>
      </p:sp>
      <p:sp>
        <p:nvSpPr>
          <p:cNvPr id="10" name="AutoShape 10"/>
          <p:cNvSpPr/>
          <p:nvPr/>
        </p:nvSpPr>
        <p:spPr>
          <a:xfrm>
            <a:off x="8171205"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headEnd type="oval"/>
            <a:tailEnd type="none"/>
          </a:ln>
        </p:spPr>
      </p:cxnSp>
      <p:sp>
        <p:nvSpPr>
          <p:cNvPr id="12" name="TextBox 12"/>
          <p:cNvSpPr txBox="1"/>
          <p:nvPr/>
        </p:nvSpPr>
        <p:spPr>
          <a:xfrm>
            <a:off x="8619785"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缓解垃圾处理压力</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分类后的垃圾更易于处理，减轻垃圾填埋场和焚烧厂的压力，降低对周边环境的负面影响。</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垃圾分类对城市安全的影响</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2500" r="12500"/>
          <a:stretch>
            <a:fillRect/>
          </a:stretch>
        </p:blipFill>
        <p:spPr>
          <a:xfrm>
            <a:off x="7092557" y="1559288"/>
            <a:ext cx="4492828" cy="4492828"/>
          </a:xfrm>
          <a:prstGeom prst="roundRect">
            <a:avLst/>
          </a:prstGeom>
        </p:spPr>
      </p:pic>
      <p:sp>
        <p:nvSpPr>
          <p:cNvPr id="3" name="Freeform 3"/>
          <p:cNvSpPr/>
          <p:nvPr/>
        </p:nvSpPr>
        <p:spPr>
          <a:xfrm>
            <a:off x="539110" y="14883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39477" y="137065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20584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39477" y="308812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39110" y="4984278"/>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39477" y="4866556"/>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715158"/>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通过对城市安全风险的评估，可以识别出垃圾分类处理过程中可能存在的隐患和威胁。</a:t>
            </a:r>
          </a:p>
        </p:txBody>
      </p:sp>
      <p:sp>
        <p:nvSpPr>
          <p:cNvPr id="10" name="TextBox 10"/>
          <p:cNvSpPr txBox="1"/>
          <p:nvPr/>
        </p:nvSpPr>
        <p:spPr>
          <a:xfrm>
            <a:off x="2248535" y="1250513"/>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识别潜在风险</a:t>
            </a:r>
          </a:p>
        </p:txBody>
      </p:sp>
      <p:sp>
        <p:nvSpPr>
          <p:cNvPr id="11" name="TextBox 11"/>
          <p:cNvSpPr txBox="1"/>
          <p:nvPr/>
        </p:nvSpPr>
        <p:spPr>
          <a:xfrm>
            <a:off x="2248535" y="3368732"/>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根据风险评估结果，制定相应的管理策略和技术手段，提高垃圾分类处理的安全性和效率。</a:t>
            </a:r>
          </a:p>
        </p:txBody>
      </p:sp>
      <p:sp>
        <p:nvSpPr>
          <p:cNvPr id="12" name="TextBox 12"/>
          <p:cNvSpPr txBox="1"/>
          <p:nvPr/>
        </p:nvSpPr>
        <p:spPr>
          <a:xfrm>
            <a:off x="2248535" y="2928472"/>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制定针对性措施</a:t>
            </a:r>
          </a:p>
        </p:txBody>
      </p:sp>
      <p:sp>
        <p:nvSpPr>
          <p:cNvPr id="13" name="TextBox 13"/>
          <p:cNvSpPr txBox="1"/>
          <p:nvPr/>
        </p:nvSpPr>
        <p:spPr>
          <a:xfrm>
            <a:off x="2248535" y="5134585"/>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在风险评估的基础上，合理配置人力、物力和财力资源，确保垃圾分类工作的顺利进行。</a:t>
            </a:r>
          </a:p>
        </p:txBody>
      </p:sp>
      <p:sp>
        <p:nvSpPr>
          <p:cNvPr id="14" name="TextBox 14"/>
          <p:cNvSpPr txBox="1"/>
          <p:nvPr/>
        </p:nvSpPr>
        <p:spPr>
          <a:xfrm>
            <a:off x="2248535" y="4694325"/>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优化资源配置</a:t>
            </a:r>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城市安全风险评估对垃圾分类的指导作用</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5012267" y="3720618"/>
            <a:ext cx="2167467" cy="2120348"/>
          </a:xfrm>
          <a:custGeom>
            <a:rect l="l" t="t" r="r" b="b"/>
            <a:pathLst>
              <a:path w="1905000" h="1905000">
                <a:moveTo>
                  <a:pt x="0" y="0"/>
                </a:moveTo>
                <a:lnTo>
                  <a:pt x="952500" y="1647825"/>
                </a:lnTo>
                <a:lnTo>
                  <a:pt x="1905000" y="0"/>
                </a:lnTo>
                <a:close/>
              </a:path>
            </a:pathLst>
          </a:cu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6249697" y="386501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3776918" y="386501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012267" y="171109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5743787" y="3022600"/>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rot="7259206">
            <a:off x="6589098" y="4674355"/>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rot="-7221168">
            <a:off x="4910864" y="4658432"/>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6818377" y="3284051"/>
            <a:ext cx="4107349"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0" name="AutoShape 10"/>
          <p:cNvSpPr/>
          <p:nvPr/>
        </p:nvSpPr>
        <p:spPr>
          <a:xfrm>
            <a:off x="10897278" y="3216317"/>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6996324" y="1208023"/>
            <a:ext cx="3900955"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动态调整</a:t>
            </a:r>
          </a:p>
        </p:txBody>
      </p:sp>
      <p:sp>
        <p:nvSpPr>
          <p:cNvPr id="12" name="TextBox 12"/>
          <p:cNvSpPr txBox="1"/>
          <p:nvPr/>
        </p:nvSpPr>
        <p:spPr>
          <a:xfrm>
            <a:off x="6996324" y="2047219"/>
            <a:ext cx="405267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随着城市安全风险的变化和垃圾分类技术的进步，两者之间的互动关系也需要不断调整和优化。</a:t>
            </a:r>
          </a:p>
        </p:txBody>
      </p:sp>
      <p:sp>
        <p:nvSpPr>
          <p:cNvPr id="13" name="TextBox 13"/>
          <p:cNvSpPr txBox="1"/>
          <p:nvPr/>
        </p:nvSpPr>
        <p:spPr>
          <a:xfrm>
            <a:off x="8129334" y="3502152"/>
            <a:ext cx="3483489"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共同目标</a:t>
            </a:r>
          </a:p>
        </p:txBody>
      </p:sp>
      <p:sp>
        <p:nvSpPr>
          <p:cNvPr id="14" name="TextBox 14"/>
          <p:cNvSpPr txBox="1"/>
          <p:nvPr/>
        </p:nvSpPr>
        <p:spPr>
          <a:xfrm>
            <a:off x="8141526" y="4429391"/>
            <a:ext cx="348348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垃圾分类和城市安全风险评估的最终目标都是保障城市的可持续发展和居民的生活质量。</a:t>
            </a:r>
          </a:p>
        </p:txBody>
      </p:sp>
      <p:cxnSp>
        <p:nvCxnSpPr>
          <p:cNvPr id="15" name="Connector 15"/>
          <p:cNvCxnSpPr/>
          <p:nvPr/>
        </p:nvCxnSpPr>
        <p:spPr>
          <a:xfrm>
            <a:off x="7345623" y="5627624"/>
            <a:ext cx="4107349"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6" name="AutoShape 16"/>
          <p:cNvSpPr/>
          <p:nvPr/>
        </p:nvSpPr>
        <p:spPr>
          <a:xfrm>
            <a:off x="11424524" y="5559891"/>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7" name="Connector 17"/>
          <p:cNvCxnSpPr/>
          <p:nvPr/>
        </p:nvCxnSpPr>
        <p:spPr>
          <a:xfrm>
            <a:off x="904945" y="4589949"/>
            <a:ext cx="3793067"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8" name="AutoShape 18"/>
          <p:cNvSpPr/>
          <p:nvPr/>
        </p:nvSpPr>
        <p:spPr>
          <a:xfrm>
            <a:off x="904945" y="4510024"/>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TextBox 19"/>
          <p:cNvSpPr txBox="1"/>
          <p:nvPr/>
        </p:nvSpPr>
        <p:spPr>
          <a:xfrm>
            <a:off x="869006" y="2296376"/>
            <a:ext cx="3483489"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相互促进</a:t>
            </a:r>
          </a:p>
        </p:txBody>
      </p:sp>
      <p:sp>
        <p:nvSpPr>
          <p:cNvPr id="20" name="TextBox 20"/>
          <p:cNvSpPr txBox="1"/>
          <p:nvPr/>
        </p:nvSpPr>
        <p:spPr>
          <a:xfrm>
            <a:off x="869006" y="3223615"/>
            <a:ext cx="348348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垃圾分类有助于降低城市安全风险，而城市安全风险评估则为垃圾分类提供了科学依据和指导。</a:t>
            </a:r>
          </a:p>
        </p:txBody>
      </p:sp>
      <p:sp>
        <p:nvSpPr>
          <p:cNvPr id="21" name="Freeform 21"/>
          <p:cNvSpPr/>
          <p:nvPr/>
        </p:nvSpPr>
        <p:spPr>
          <a:xfrm>
            <a:off x="5786411" y="3999944"/>
            <a:ext cx="661803" cy="661803"/>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两者之间的互动关系</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4301" y="1481613"/>
            <a:ext cx="1849755"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pPr>
            <a:r>
              <a:rPr lang="en-US" sz="3300" b="1">
                <a:solidFill>
                  <a:schemeClr val="accent1">
                    <a:alpha val="100000"/>
                  </a:schemeClr>
                </a:solidFill>
                <a:latin typeface="Microsoft Yahei"/>
                <a:ea typeface="Microsoft Yahei"/>
                <a:cs typeface="Microsoft Yahei"/>
              </a:rPr>
              <a:t>PART</a:t>
            </a:r>
          </a:p>
        </p:txBody>
      </p:sp>
      <p:sp>
        <p:nvSpPr>
          <p:cNvPr id="3" name="TextBox 3"/>
          <p:cNvSpPr txBox="1"/>
          <p:nvPr/>
        </p:nvSpPr>
        <p:spPr>
          <a:xfrm>
            <a:off x="2298115" y="1481613"/>
            <a:ext cx="2922600"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alpha val="100000"/>
                  </a:schemeClr>
                </a:solidFill>
                <a:latin typeface="Microsoft Yahei"/>
                <a:ea typeface="Microsoft Yahei"/>
                <a:cs typeface="Microsoft Yahei"/>
              </a:rPr>
              <a:t>04</a:t>
            </a:r>
          </a:p>
        </p:txBody>
      </p:sp>
      <p:sp>
        <p:nvSpPr>
          <p:cNvPr id="4" name="TextBox 4"/>
          <p:cNvSpPr txBox="1"/>
          <p:nvPr/>
        </p:nvSpPr>
        <p:spPr>
          <a:xfrm>
            <a:off x="853953" y="2362980"/>
            <a:ext cx="6574155" cy="1805940"/>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chemeClr val="accent1">
                    <a:alpha val="100000"/>
                  </a:schemeClr>
                </a:solidFill>
                <a:latin typeface="Microsoft Yahei"/>
                <a:ea typeface="Microsoft Yahei"/>
                <a:cs typeface="Microsoft Yahei"/>
              </a:rPr>
              <a:t>基于垃圾分类的城市安全风险评估实践</a:t>
            </a:r>
          </a:p>
        </p:txBody>
      </p:sp>
      <p:sp>
        <p:nvSpPr>
          <p:cNvPr id="5" name="AutoShape 5"/>
          <p:cNvSpPr/>
          <p:nvPr/>
        </p:nvSpPr>
        <p:spPr>
          <a:xfrm>
            <a:off x="-186355" y="5615640"/>
            <a:ext cx="2473866" cy="612893"/>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defRPr/>
            </a:pPr>
            <a:r>
              <a:rPr lang="en-US" sz="1200">
                <a:solidFill>
                  <a:srgbClr val="FFFFFF">
                    <a:alpha val="100000"/>
                  </a:srgbClr>
                </a:solidFill>
                <a:latin typeface="Microsoft Yahei"/>
                <a:ea typeface="Microsoft Yahei"/>
                <a:cs typeface="Microsoft Yahei"/>
              </a:rPr>
              <a:t>REPORTING</a:t>
            </a:r>
            <a:endParaRPr lang="en-US" sz="1100"/>
          </a:p>
        </p:txBody>
      </p:sp>
      <p:sp>
        <p:nvSpPr>
          <p:cNvPr id="6" name="AutoShape 6"/>
          <p:cNvSpPr/>
          <p:nvPr/>
        </p:nvSpPr>
        <p:spPr>
          <a:xfrm>
            <a:off x="8226875" y="302442"/>
            <a:ext cx="3351690" cy="419156"/>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1200">
                <a:solidFill>
                  <a:schemeClr val="lt1">
                    <a:alpha val="100000"/>
                  </a:schemeClr>
                </a:solidFill>
                <a:latin typeface="Microsoft Yahei"/>
                <a:ea typeface="Microsoft Yahei"/>
                <a:cs typeface="Microsoft Yahei"/>
              </a:rPr>
              <a:t>XX</a:t>
            </a:r>
            <a:endParaRPr lang="en-US" sz="1100"/>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随着城市化进程的加速，垃圾产生量逐年增长，垃圾分类成为城市管理的重要环节。同时，垃圾处理不当可能引发环境、健康及安全风险。</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背景</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通过垃圾分类实践，降低城市安全风险，提升城市环境品质，促进资源回收利用。</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目标</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tailEnd type="none"/>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实践背景与目标</a:t>
              </a:r>
            </a:p>
          </p:txBody>
        </p:sp>
      </p:gr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https://d.book118.com/907106114160006034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41400"/>
      </a:dk1>
      <a:lt1>
        <a:srgbClr val="F0FFD9"/>
      </a:lt1>
      <a:dk2>
        <a:srgbClr val="000000"/>
      </a:dk2>
      <a:lt2>
        <a:srgbClr val="FFFFFF"/>
      </a:lt2>
      <a:accent1>
        <a:srgbClr val="2C4A1E"/>
      </a:accent1>
      <a:accent2>
        <a:srgbClr val="29701D"/>
      </a:accent2>
      <a:accent3>
        <a:srgbClr val="6FBD2F"/>
      </a:accent3>
      <a:accent4>
        <a:srgbClr val="93BD42"/>
      </a:accent4>
      <a:accent5>
        <a:srgbClr val="B6C431"/>
      </a:accent5>
      <a:accent6>
        <a:srgbClr val="C8E063"/>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94</Paragraphs>
  <Slides>17</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17</vt:i4>
      </vt:variant>
    </vt:vector>
  </HeadingPairs>
  <TitlesOfParts>
    <vt:vector baseType="lpstr" size="21">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2024-09-08T23:38:33.345</cp:lastPrinted>
  <dcterms:created xsi:type="dcterms:W3CDTF">2024-09-08T15:38:33Z</dcterms:created>
  <dcterms:modified xsi:type="dcterms:W3CDTF">2024-09-08T15:38:35Z</dcterms:modified>
</cp:coreProperties>
</file>