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ETLTWD+MS-UIGothic"/>
      <p:regular r:id="rId15"/>
    </p:embeddedFont>
    <p:embeddedFont>
      <p:font typeface="OACPHC+CSQJJM+ArialMT"/>
      <p:regular r:id="rId16"/>
    </p:embeddedFont>
    <p:embeddedFont>
      <p:font typeface="OQSFSJ+DFFCMP+MicrosoftYaHei-Bold"/>
      <p:regular r:id="rId17"/>
    </p:embeddedFont>
    <p:embeddedFont>
      <p:font typeface="FWAMRQ+MINGEW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6A720B-BA17-4786-B4AA-561DB88A1E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57AB2B-98CF-47EA-92D8-8E495430C0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A0A230-C224-4F5C-915A-A8A1F57DB2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F71259-D95C-46FD-A678-5A1E2BE8FA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0A8930-6E21-4448-95DA-C7B657902C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252DDA-7917-4214-9C1C-CDFAEE75BC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727966-5C4A-4B77-A968-99DB602E08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6DFB75-CE1C-426B-A80B-2CD44C2B59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D588C4-7105-43EC-B204-D202CBFE78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407C63-27A1-47AA-990F-40B82790C3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EC594B-957E-4357-9F56-D085C1B505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7113063165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13130" y="1573684"/>
            <a:ext cx="6235712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3045FD"/>
                </a:solidFill>
                <a:latin typeface="ETLTWD+MS-UIGothic"/>
                <a:cs typeface="ETLTWD+MS-UIGothic"/>
              </a:rPr>
              <a:t>丰田改善提案</a:t>
            </a:r>
            <a:r>
              <a:rPr sz="5150" spc="25">
                <a:solidFill>
                  <a:srgbClr val="3045FD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3045FD"/>
                </a:solidFill>
                <a:latin typeface="ETLTWD+MS-UIGothic"/>
                <a:cs typeface="ETLTWD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1943290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OACPHC+CSQJJM+ArialMT"/>
                <a:cs typeface="OACPHC+CSQJJM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ETLTWD+MS-UIGothic"/>
                <a:cs typeface="ETLTWD+MS-UIGothic"/>
              </a:rPr>
              <a:t>丰田生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产</a:t>
            </a:r>
            <a:r>
              <a:rPr sz="2400">
                <a:solidFill>
                  <a:srgbClr val="3045FD"/>
                </a:solidFill>
                <a:latin typeface="ETLTWD+MS-UIGothic"/>
                <a:cs typeface="ETLTWD+MS-UIGothic"/>
              </a:rPr>
              <a:t>方式概述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28870" y="2491930"/>
            <a:ext cx="4439861" cy="29779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OACPHC+CSQJJM+ArialMT"/>
                <a:cs typeface="OACPHC+CSQJJM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ETLTWD+MS-UIGothic"/>
                <a:cs typeface="ETLTWD+MS-UIGothic"/>
              </a:rPr>
              <a:t>丰田改善提案的背景与意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义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OACPHC+CSQJJM+ArialMT"/>
                <a:cs typeface="OACPHC+CSQJJM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ETLTWD+MS-UIGothic"/>
                <a:cs typeface="ETLTWD+MS-UIGothic"/>
              </a:rPr>
              <a:t>丰田改善提案的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3045FD"/>
                </a:solidFill>
                <a:latin typeface="ETLTWD+MS-UIGothic"/>
                <a:cs typeface="ETLTWD+MS-UIGothic"/>
              </a:rPr>
              <a:t>施流程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OACPHC+CSQJJM+ArialMT"/>
                <a:cs typeface="OACPHC+CSQJJM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ETLTWD+MS-UIGothic"/>
                <a:cs typeface="ETLTWD+MS-UIGothic"/>
              </a:rPr>
              <a:t>丰田改善提案的方法与工具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OACPHC+CSQJJM+ArialMT"/>
                <a:cs typeface="OACPHC+CSQJJM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ETLTWD+MS-UIGothic"/>
                <a:cs typeface="ETLTWD+MS-UIGothic"/>
              </a:rPr>
              <a:t>丰田改善提案的案例分析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OACPHC+CSQJJM+ArialMT"/>
                <a:cs typeface="OACPHC+CSQJJM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ETLTWD+MS-UIGothic"/>
                <a:cs typeface="ETLTWD+MS-UIGothic"/>
              </a:rPr>
              <a:t>丰田改善提案的未来展望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ETLTWD+MS-UIGothic"/>
                <a:cs typeface="ETLTWD+MS-UIGothic"/>
              </a:rPr>
              <a:t>目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A9B5F6"/>
                </a:solidFill>
                <a:latin typeface="OQSFSJ+DFFCMP+MicrosoftYaHei-Bold"/>
                <a:cs typeface="OQSFSJ+DFFCMP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300345" y="244806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0085FF"/>
                </a:solidFill>
                <a:latin typeface="OQSFSJ+DFFCMP+MicrosoftYaHei-Bold"/>
                <a:cs typeface="OQSFSJ+DFFCMP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464559" y="3881274"/>
            <a:ext cx="6235713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85FF"/>
                </a:solidFill>
                <a:latin typeface="ETLTWD+MS-UIGothic"/>
                <a:cs typeface="ETLTWD+MS-UIGothic"/>
              </a:rPr>
              <a:t>丰田生</a:t>
            </a:r>
            <a:r>
              <a:rPr sz="5150" spc="20">
                <a:solidFill>
                  <a:srgbClr val="0085FF"/>
                </a:solidFill>
                <a:latin typeface="SimSun"/>
                <a:cs typeface="SimSun"/>
              </a:rPr>
              <a:t>产</a:t>
            </a:r>
            <a:r>
              <a:rPr sz="5150" spc="25">
                <a:solidFill>
                  <a:srgbClr val="0085FF"/>
                </a:solidFill>
                <a:latin typeface="ETLTWD+MS-UIGothic"/>
                <a:cs typeface="ETLTWD+MS-UIGothic"/>
              </a:rPr>
              <a:t>方式概述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ETLTWD+MS-UIGothic"/>
                <a:cs typeface="ETLTWD+MS-UIGothic"/>
              </a:rPr>
              <a:t>丰田生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产</a:t>
            </a:r>
            <a:r>
              <a:rPr sz="3000">
                <a:solidFill>
                  <a:srgbClr val="3045FD"/>
                </a:solidFill>
                <a:latin typeface="ETLTWD+MS-UIGothic"/>
                <a:cs typeface="ETLTWD+MS-UIGothic"/>
              </a:rPr>
              <a:t>方式的定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3045FD"/>
                </a:solidFill>
                <a:latin typeface="ETLTWD+MS-UIGothic"/>
                <a:cs typeface="ETLTWD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38045" y="1781809"/>
            <a:ext cx="71180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ETLTWD+MS-UIGothic"/>
                <a:cs typeface="ETLTWD+MS-UIGothic"/>
              </a:rPr>
              <a:t>定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634354" y="1781175"/>
            <a:ext cx="132323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ETLTWD+MS-UIGothic"/>
                <a:cs typeface="ETLTWD+MS-UIGothic"/>
              </a:rPr>
              <a:t>准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600">
                <a:solidFill>
                  <a:srgbClr val="FFFFFF"/>
                </a:solidFill>
                <a:latin typeface="ETLTWD+MS-UIGothic"/>
                <a:cs typeface="ETLTWD+MS-UIGothic"/>
              </a:rPr>
              <a:t>化生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产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5169" y="2694793"/>
            <a:ext cx="3482778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TLTWD+MS-UIGothic"/>
                <a:cs typeface="ETLTWD+MS-UIGothic"/>
              </a:rPr>
              <a:t>丰田生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ETLTWD+MS-UIGothic"/>
                <a:cs typeface="ETLTWD+MS-UIGothic"/>
              </a:rPr>
              <a:t>方式是一种以降低成本、提高生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ETLTWD+MS-UIGothic"/>
                <a:cs typeface="ETLTWD+MS-UIGothic"/>
              </a:rPr>
              <a:t>效率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ETLTWD+MS-UIGothic"/>
                <a:cs typeface="ETLTWD+MS-UIGothic"/>
              </a:rPr>
              <a:t>核心的生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ETLTWD+MS-UIGothic"/>
                <a:cs typeface="ETLTWD+MS-UIGothic"/>
              </a:rPr>
              <a:t>管理体系，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强调</a:t>
            </a:r>
            <a:r>
              <a:rPr sz="1350">
                <a:solidFill>
                  <a:srgbClr val="000000"/>
                </a:solidFill>
                <a:latin typeface="ETLTWD+MS-UIGothic"/>
                <a:cs typeface="ETLTWD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TLTWD+MS-UIGothic"/>
                <a:cs typeface="ETLTWD+MS-UIGothic"/>
              </a:rPr>
              <a:t>消除浪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000000"/>
                </a:solidFill>
                <a:latin typeface="ETLTWD+MS-UIGothic"/>
                <a:cs typeface="ETLTWD+MS-UIGothic"/>
              </a:rPr>
              <a:t>、持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续</a:t>
            </a:r>
            <a:r>
              <a:rPr sz="1350">
                <a:solidFill>
                  <a:srgbClr val="000000"/>
                </a:solidFill>
                <a:latin typeface="ETLTWD+MS-UIGothic"/>
                <a:cs typeface="ETLTWD+MS-UIGothic"/>
              </a:rPr>
              <a:t>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ETLTWD+MS-UIGothic"/>
                <a:cs typeface="ETLTWD+MS-UIGothic"/>
              </a:rPr>
              <a:t>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实现</a:t>
            </a:r>
            <a:r>
              <a:rPr sz="1350">
                <a:solidFill>
                  <a:srgbClr val="000000"/>
                </a:solidFill>
                <a:latin typeface="ETLTWD+MS-UIGothic"/>
                <a:cs typeface="ETLTWD+MS-UIGothic"/>
              </a:rPr>
              <a:t>高效生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ETLTWD+MS-UIGothic"/>
                <a:cs typeface="ETLTWD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529454" y="2694793"/>
            <a:ext cx="3482778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TLTWD+MS-UIGothic"/>
                <a:cs typeface="ETLTWD+MS-UIGothic"/>
              </a:rPr>
              <a:t>按照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实际</a:t>
            </a:r>
            <a:r>
              <a:rPr sz="1350">
                <a:solidFill>
                  <a:srgbClr val="000000"/>
                </a:solidFill>
                <a:latin typeface="ETLTWD+MS-UIGothic"/>
                <a:cs typeface="ETLTWD+MS-UIGothic"/>
              </a:rPr>
              <a:t>需求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ETLTWD+MS-UIGothic"/>
                <a:cs typeface="ETLTWD+MS-UIGothic"/>
              </a:rPr>
              <a:t>行生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ETLTWD+MS-UIGothic"/>
                <a:cs typeface="ETLTWD+MS-UIGothic"/>
              </a:rPr>
              <a:t>，避免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ETLTWD+MS-UIGothic"/>
                <a:cs typeface="ETLTWD+MS-UIGothic"/>
              </a:rPr>
              <a:t>量生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ETLTWD+MS-UIGothic"/>
                <a:cs typeface="ETLTWD+MS-UIGothic"/>
              </a:rPr>
              <a:t>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库</a:t>
            </a:r>
            <a:r>
              <a:rPr sz="1350">
                <a:solidFill>
                  <a:srgbClr val="000000"/>
                </a:solidFill>
                <a:latin typeface="ETLTWD+MS-UIGothic"/>
                <a:cs typeface="ETLTWD+MS-UIGothic"/>
              </a:rPr>
              <a:t>存。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045335" y="4335779"/>
            <a:ext cx="91561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ETLTWD+MS-UIGothic"/>
                <a:cs typeface="ETLTWD+MS-UIGothic"/>
              </a:rPr>
              <a:t>自働化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736590" y="433577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ETLTWD+MS-UIGothic"/>
                <a:cs typeface="ETLTWD+MS-UIGothic"/>
              </a:rPr>
              <a:t>持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续</a:t>
            </a:r>
            <a:r>
              <a:rPr sz="1600">
                <a:solidFill>
                  <a:srgbClr val="FFFFFF"/>
                </a:solidFill>
                <a:latin typeface="ETLTWD+MS-UIGothic"/>
                <a:cs typeface="ETLTWD+MS-UIGothic"/>
              </a:rPr>
              <a:t>改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进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25169" y="5255112"/>
            <a:ext cx="3482778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TLTWD+MS-UIGothic"/>
                <a:cs typeface="ETLTWD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ETLTWD+MS-UIGothic"/>
                <a:cs typeface="ETLTWD+MS-UIGothic"/>
              </a:rPr>
              <a:t>自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ETLTWD+MS-UIGothic"/>
                <a:cs typeface="ETLTWD+MS-UIGothic"/>
              </a:rPr>
              <a:t>化和智能化的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设备实现</a:t>
            </a:r>
            <a:r>
              <a:rPr sz="1350">
                <a:solidFill>
                  <a:srgbClr val="000000"/>
                </a:solidFill>
                <a:latin typeface="ETLTWD+MS-UIGothic"/>
                <a:cs typeface="ETLTWD+MS-UIGothic"/>
              </a:rPr>
              <a:t>高效、准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TLTWD+MS-UIGothic"/>
                <a:cs typeface="ETLTWD+MS-UIGothic"/>
              </a:rPr>
              <a:t>确的作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ETLTWD+MS-UIGothic"/>
                <a:cs typeface="ETLTWD+MS-UIGothic"/>
              </a:rPr>
              <a:t>，减少人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为错误</a:t>
            </a:r>
            <a:r>
              <a:rPr sz="1350">
                <a:solidFill>
                  <a:srgbClr val="000000"/>
                </a:solidFill>
                <a:latin typeface="ETLTWD+MS-UIGothic"/>
                <a:cs typeface="ETLTWD+MS-UIGothic"/>
              </a:rPr>
              <a:t>和浪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000000"/>
                </a:solidFill>
                <a:latin typeface="ETLTWD+MS-UIGothic"/>
                <a:cs typeface="ETLTWD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529454" y="5255112"/>
            <a:ext cx="34827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TLTWD+MS-UIGothic"/>
                <a:cs typeface="ETLTWD+MS-UIGothic"/>
              </a:rPr>
              <a:t>不断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寻</a:t>
            </a:r>
            <a:r>
              <a:rPr sz="1350">
                <a:solidFill>
                  <a:srgbClr val="000000"/>
                </a:solidFill>
                <a:latin typeface="ETLTWD+MS-UIGothic"/>
                <a:cs typeface="ETLTWD+MS-UIGothic"/>
              </a:rPr>
              <a:t>求改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ETLTWD+MS-UIGothic"/>
                <a:cs typeface="ETLTWD+MS-UIGothic"/>
              </a:rPr>
              <a:t>机会，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000000"/>
                </a:solidFill>
                <a:latin typeface="ETLTWD+MS-UIGothic"/>
                <a:cs typeface="ETLTWD+MS-UIGothic"/>
              </a:rPr>
              <a:t>化生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ETLTWD+MS-UIGothic"/>
                <a:cs typeface="ETLTWD+MS-UIGothic"/>
              </a:rPr>
              <a:t>流程和操作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4529454" y="5563723"/>
            <a:ext cx="7139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TLTWD+MS-UIGothic"/>
                <a:cs typeface="ETLTWD+MS-UIGothic"/>
              </a:rPr>
              <a:t>方法。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ETLTWD+MS-UIGothic"/>
                <a:cs typeface="ETLTWD+MS-UIGothic"/>
              </a:rPr>
              <a:t>丰田生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产</a:t>
            </a:r>
            <a:r>
              <a:rPr sz="3000">
                <a:solidFill>
                  <a:srgbClr val="3045FD"/>
                </a:solidFill>
                <a:latin typeface="ETLTWD+MS-UIGothic"/>
                <a:cs typeface="ETLTWD+MS-UIGothic"/>
              </a:rPr>
              <a:t>方式的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3045FD"/>
                </a:solidFill>
                <a:latin typeface="ETLTWD+MS-UIGothic"/>
                <a:cs typeface="ETLTWD+MS-UIGothic"/>
              </a:rPr>
              <a:t>史与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3045FD"/>
                </a:solidFill>
                <a:latin typeface="ETLTWD+MS-UIGothic"/>
                <a:cs typeface="ETLTWD+MS-UIGothic"/>
              </a:rPr>
              <a:t>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OQSFSJ+DFFCMP+MicrosoftYaHei-Bold"/>
                <a:cs typeface="OQSFSJ+DFFCMP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OQSFSJ+DFFCMP+MicrosoftYaHei-Bold"/>
                <a:cs typeface="OQSFSJ+DFFCMP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OQSFSJ+DFFCMP+MicrosoftYaHei-Bold"/>
                <a:cs typeface="OQSFSJ+DFFCMP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3045FD"/>
                </a:solidFill>
                <a:latin typeface="ETLTWD+MS-UIGothic"/>
                <a:cs typeface="ETLTWD+MS-UIGothic"/>
              </a:rPr>
              <a:t>起源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3045FD"/>
                </a:solidFill>
                <a:latin typeface="SimSun"/>
                <a:cs typeface="SimSun"/>
              </a:rPr>
              <a:t>发</a:t>
            </a:r>
            <a:r>
              <a:rPr sz="2000" spc="25">
                <a:solidFill>
                  <a:srgbClr val="3045FD"/>
                </a:solidFill>
                <a:latin typeface="ETLTWD+MS-UIGothic"/>
                <a:cs typeface="ETLTWD+MS-UIGothic"/>
              </a:rPr>
              <a:t>展</a:t>
            </a:r>
            <a:r>
              <a:rPr sz="2000" spc="25">
                <a:solidFill>
                  <a:srgbClr val="3045FD"/>
                </a:solidFill>
                <a:latin typeface="SimSun"/>
                <a:cs typeface="SimSun"/>
              </a:rPr>
              <a:t>历</a:t>
            </a:r>
            <a:r>
              <a:rPr sz="2000">
                <a:solidFill>
                  <a:srgbClr val="3045FD"/>
                </a:solidFill>
                <a:latin typeface="ETLTWD+MS-UIGothic"/>
                <a:cs typeface="ETLTWD+MS-UIGothic"/>
              </a:rPr>
              <a:t>程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3045FD"/>
                </a:solidFill>
                <a:latin typeface="ETLTWD+MS-UIGothic"/>
                <a:cs typeface="ETLTWD+MS-UIGothic"/>
              </a:rPr>
              <a:t>未来</a:t>
            </a:r>
            <a:r>
              <a:rPr sz="2000" spc="25">
                <a:solidFill>
                  <a:srgbClr val="3045FD"/>
                </a:solidFill>
                <a:latin typeface="SimSun"/>
                <a:cs typeface="SimSun"/>
              </a:rPr>
              <a:t>趋势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477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TLTWD+MS-UIGothic"/>
                <a:cs typeface="ETLTWD+MS-UIGothic"/>
              </a:rPr>
              <a:t>丰田生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ETLTWD+MS-UIGothic"/>
                <a:cs typeface="ETLTWD+MS-UIGothic"/>
              </a:rPr>
              <a:t>方式起源于</a:t>
            </a:r>
            <a:r>
              <a:rPr sz="1500">
                <a:solidFill>
                  <a:srgbClr val="000000"/>
                </a:solidFill>
                <a:latin typeface="FWAMRQ+MINGEW+MicrosoftYaHei"/>
                <a:cs typeface="FWAMRQ+MINGEW+MicrosoftYaHei"/>
              </a:rPr>
              <a:t>20</a:t>
            </a:r>
            <a:r>
              <a:rPr sz="1500">
                <a:solidFill>
                  <a:srgbClr val="000000"/>
                </a:solidFill>
                <a:latin typeface="ETLTWD+MS-UIGothic"/>
                <a:cs typeface="ETLTWD+MS-UIGothic"/>
              </a:rPr>
              <a:t>世</a:t>
            </a:r>
          </a:p>
          <a:p>
            <a:pPr marL="0" marR="0">
              <a:lnSpc>
                <a:spcPts val="1562"/>
              </a:lnSpc>
              <a:spcBef>
                <a:spcPts val="11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纪</a:t>
            </a:r>
            <a:r>
              <a:rPr sz="1500">
                <a:solidFill>
                  <a:srgbClr val="000000"/>
                </a:solidFill>
                <a:latin typeface="FWAMRQ+MINGEW+MicrosoftYaHei"/>
                <a:cs typeface="FWAMRQ+MINGEW+MicrosoftYaHei"/>
              </a:rPr>
              <a:t>40</a:t>
            </a:r>
            <a:r>
              <a:rPr sz="1500">
                <a:solidFill>
                  <a:srgbClr val="000000"/>
                </a:solidFill>
                <a:latin typeface="ETLTWD+MS-UIGothic"/>
                <a:cs typeface="ETLTWD+MS-UIGothic"/>
              </a:rPr>
              <a:t>年代，由丰田喜一郎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TLTWD+MS-UIGothic"/>
                <a:cs typeface="ETLTWD+MS-UIGothic"/>
              </a:rPr>
              <a:t>及其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继</a:t>
            </a:r>
            <a:r>
              <a:rPr sz="1500">
                <a:solidFill>
                  <a:srgbClr val="000000"/>
                </a:solidFill>
                <a:latin typeface="ETLTWD+MS-UIGothic"/>
                <a:cs typeface="ETLTWD+MS-UIGothic"/>
              </a:rPr>
              <a:t>任者丰田英二和大</a:t>
            </a:r>
          </a:p>
          <a:p>
            <a:pPr marL="0" marR="0">
              <a:lnSpc>
                <a:spcPts val="1500"/>
              </a:lnSpc>
              <a:spcBef>
                <a:spcPts val="27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TLTWD+MS-UIGothic"/>
                <a:cs typeface="ETLTWD+MS-UIGothic"/>
              </a:rPr>
              <a:t>野耐一等人共同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000000"/>
                </a:solidFill>
                <a:latin typeface="ETLTWD+MS-UIGothic"/>
                <a:cs typeface="ETLTWD+MS-UIGothic"/>
              </a:rPr>
              <a:t>立。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12016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TLTWD+MS-UIGothic"/>
                <a:cs typeface="ETLTWD+MS-UIGothic"/>
              </a:rPr>
              <a:t>从</a:t>
            </a:r>
            <a:r>
              <a:rPr sz="1500">
                <a:solidFill>
                  <a:srgbClr val="000000"/>
                </a:solidFill>
                <a:latin typeface="FWAMRQ+MINGEW+MicrosoftYaHei"/>
                <a:cs typeface="FWAMRQ+MINGEW+MicrosoftYaHei"/>
              </a:rPr>
              <a:t>20</a:t>
            </a:r>
            <a:r>
              <a:rPr sz="1500">
                <a:solidFill>
                  <a:srgbClr val="000000"/>
                </a:solidFill>
                <a:latin typeface="ETLTWD+MS-UIGothic"/>
                <a:cs typeface="ETLTWD+MS-UIGothic"/>
              </a:rPr>
              <a:t>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纪</a:t>
            </a:r>
            <a:r>
              <a:rPr sz="1500">
                <a:solidFill>
                  <a:srgbClr val="000000"/>
                </a:solidFill>
                <a:latin typeface="FWAMRQ+MINGEW+MicrosoftYaHei"/>
                <a:cs typeface="FWAMRQ+MINGEW+MicrosoftYaHei"/>
              </a:rPr>
              <a:t>50</a:t>
            </a:r>
            <a:r>
              <a:rPr sz="1500">
                <a:solidFill>
                  <a:srgbClr val="000000"/>
                </a:solidFill>
                <a:latin typeface="ETLTWD+MS-UIGothic"/>
                <a:cs typeface="ETLTWD+MS-UIGothic"/>
              </a:rPr>
              <a:t>年代开始，丰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TLTWD+MS-UIGothic"/>
                <a:cs typeface="ETLTWD+MS-UIGothic"/>
              </a:rPr>
              <a:t>田逐步建立起一套完整的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TLTWD+MS-UIGothic"/>
                <a:cs typeface="ETLTWD+MS-UIGothic"/>
              </a:rPr>
              <a:t>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ETLTWD+MS-UIGothic"/>
                <a:cs typeface="ETLTWD+MS-UIGothic"/>
              </a:rPr>
              <a:t>管理体系，并在全球</a:t>
            </a:r>
          </a:p>
          <a:p>
            <a:pPr marL="0" marR="0">
              <a:lnSpc>
                <a:spcPts val="1500"/>
              </a:lnSpc>
              <a:spcBef>
                <a:spcPts val="27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TLTWD+MS-UIGothic"/>
                <a:cs typeface="ETLTWD+MS-UIGothic"/>
              </a:rPr>
              <a:t>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围</a:t>
            </a:r>
            <a:r>
              <a:rPr sz="1500">
                <a:solidFill>
                  <a:srgbClr val="000000"/>
                </a:solidFill>
                <a:latin typeface="ETLTWD+MS-UIGothic"/>
                <a:cs typeface="ETLTWD+MS-UIGothic"/>
              </a:rPr>
              <a:t>内推广和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ETLTWD+MS-UIGothic"/>
                <a:cs typeface="ETLTWD+MS-UIGothic"/>
              </a:rPr>
              <a:t>用。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TLTWD+MS-UIGothic"/>
                <a:cs typeface="ETLTWD+MS-UIGothic"/>
              </a:rPr>
              <a:t>随着科技的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ETLTWD+MS-UIGothic"/>
                <a:cs typeface="ETLTWD+MS-UIGothic"/>
              </a:rPr>
              <a:t>展和市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ETLTWD+MS-UIGothic"/>
                <a:cs typeface="ETLTWD+MS-UIGothic"/>
              </a:rPr>
              <a:t>的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ETLTWD+MS-UIGothic"/>
                <a:cs typeface="ETLTWD+MS-UIGothic"/>
              </a:rPr>
              <a:t>化，丰田生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ETLTWD+MS-UIGothic"/>
                <a:cs typeface="ETLTWD+MS-UIGothic"/>
              </a:rPr>
              <a:t>方式将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继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续</a:t>
            </a:r>
            <a:r>
              <a:rPr sz="1500">
                <a:solidFill>
                  <a:srgbClr val="000000"/>
                </a:solidFill>
                <a:latin typeface="ETLTWD+MS-UIGothic"/>
                <a:cs typeface="ETLTWD+MS-UIGothic"/>
              </a:rPr>
              <a:t>不断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000000"/>
                </a:solidFill>
                <a:latin typeface="ETLTWD+MS-UIGothic"/>
                <a:cs typeface="ETLTWD+MS-UIGothic"/>
              </a:rPr>
              <a:t>新和完善，以适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ETLTWD+MS-UIGothic"/>
                <a:cs typeface="ETLTWD+MS-UIGothic"/>
              </a:rPr>
              <a:t>新的挑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000000"/>
                </a:solidFill>
                <a:latin typeface="ETLTWD+MS-UIGothic"/>
                <a:cs typeface="ETLTWD+MS-UIGothic"/>
              </a:rPr>
              <a:t>和机遇。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ETLTWD+MS-UIGothic"/>
                <a:cs typeface="ETLTWD+MS-UIGothic"/>
              </a:rPr>
              <a:t>丰田生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产</a:t>
            </a:r>
            <a:r>
              <a:rPr sz="3000">
                <a:solidFill>
                  <a:srgbClr val="3045FD"/>
                </a:solidFill>
                <a:latin typeface="ETLTWD+MS-UIGothic"/>
                <a:cs typeface="ETLTWD+MS-UIGothic"/>
              </a:rPr>
              <a:t>方式的核心思想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顾</a:t>
            </a:r>
            <a:r>
              <a:rPr sz="2300" spc="25">
                <a:solidFill>
                  <a:srgbClr val="3045FD"/>
                </a:solidFill>
                <a:latin typeface="ETLTWD+MS-UIGothic"/>
                <a:cs typeface="ETLTWD+MS-UIGothic"/>
              </a:rPr>
              <a:t>客至上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ETLTWD+MS-UIGothic"/>
                <a:cs typeface="ETLTWD+MS-UIGothic"/>
              </a:rPr>
              <a:t>精益求精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团队</a:t>
            </a:r>
            <a:r>
              <a:rPr sz="2300" spc="25">
                <a:solidFill>
                  <a:srgbClr val="3045FD"/>
                </a:solidFill>
                <a:latin typeface="ETLTWD+MS-UIGothic"/>
                <a:cs typeface="ETLTWD+MS-UIGothic"/>
              </a:rPr>
              <a:t>合作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TLTWD+MS-UIGothic"/>
                <a:cs typeface="ETLTWD+MS-UIGothic"/>
              </a:rPr>
              <a:t>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终</a:t>
            </a:r>
            <a:r>
              <a:rPr sz="1500">
                <a:solidFill>
                  <a:srgbClr val="000000"/>
                </a:solidFill>
                <a:latin typeface="ETLTWD+MS-UIGothic"/>
                <a:cs typeface="ETLTWD+MS-UIGothic"/>
              </a:rPr>
              <a:t>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000000"/>
                </a:solidFill>
                <a:latin typeface="ETLTWD+MS-UIGothic"/>
                <a:cs typeface="ETLTWD+MS-UIGothic"/>
              </a:rPr>
              <a:t>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顾</a:t>
            </a:r>
            <a:r>
              <a:rPr sz="1500">
                <a:solidFill>
                  <a:srgbClr val="000000"/>
                </a:solidFill>
                <a:latin typeface="ETLTWD+MS-UIGothic"/>
                <a:cs typeface="ETLTWD+MS-UIGothic"/>
              </a:rPr>
              <a:t>客需求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为导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TLTWD+MS-UIGothic"/>
                <a:cs typeface="ETLTWD+MS-UIGothic"/>
              </a:rPr>
              <a:t>向，不断提升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ETLTWD+MS-UIGothic"/>
                <a:cs typeface="ETLTWD+MS-UIGothic"/>
              </a:rPr>
              <a:t>品和服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TLTWD+MS-UIGothic"/>
                <a:cs typeface="ETLTWD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ETLTWD+MS-UIGothic"/>
                <a:cs typeface="ETLTWD+MS-UIGothic"/>
              </a:rPr>
              <a:t>量。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3362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TLTWD+MS-UIGothic"/>
                <a:cs typeface="ETLTWD+MS-UIGothic"/>
              </a:rPr>
              <a:t>追求卓越，不断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000000"/>
                </a:solidFill>
                <a:latin typeface="ETLTWD+MS-UIGothic"/>
                <a:cs typeface="ETLTWD+MS-UIGothic"/>
              </a:rPr>
              <a:t>化生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ETLTWD+MS-UIGothic"/>
                <a:cs typeface="ETLTWD+MS-UIGothic"/>
              </a:rPr>
              <a:t>程和管理体系。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48170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强调</a:t>
            </a:r>
            <a:r>
              <a:rPr sz="1500">
                <a:solidFill>
                  <a:srgbClr val="000000"/>
                </a:solidFill>
                <a:latin typeface="ETLTWD+MS-UIGothic"/>
                <a:cs typeface="ETLTWD+MS-UIGothic"/>
              </a:rPr>
              <a:t>跨部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门</a:t>
            </a:r>
            <a:r>
              <a:rPr sz="1500">
                <a:solidFill>
                  <a:srgbClr val="000000"/>
                </a:solidFill>
                <a:latin typeface="ETLTWD+MS-UIGothic"/>
                <a:cs typeface="ETLTWD+MS-UIGothic"/>
              </a:rPr>
              <a:t>、跨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000000"/>
                </a:solidFill>
                <a:latin typeface="ETLTWD+MS-UIGothic"/>
                <a:cs typeface="ETLTWD+MS-UIGothic"/>
              </a:rPr>
              <a:t>域的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协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TLTWD+MS-UIGothic"/>
                <a:cs typeface="ETLTWD+MS-UIGothic"/>
              </a:rPr>
              <a:t>作，共同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000000"/>
                </a:solidFill>
                <a:latin typeface="ETLTWD+MS-UIGothic"/>
                <a:cs typeface="ETLTWD+MS-UIGothic"/>
              </a:rPr>
              <a:t>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ETLTWD+MS-UIGothic"/>
                <a:cs typeface="ETLTWD+MS-UIGothic"/>
              </a:rPr>
              <a:t>的目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ETLTWD+MS-UIGothic"/>
                <a:cs typeface="ETLTWD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300345" y="244806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0085FF"/>
                </a:solidFill>
                <a:latin typeface="OQSFSJ+DFFCMP+MicrosoftYaHei-Bold"/>
                <a:cs typeface="OQSFSJ+DFFCMP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50110" y="3881274"/>
            <a:ext cx="9065754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85FF"/>
                </a:solidFill>
                <a:latin typeface="ETLTWD+MS-UIGothic"/>
                <a:cs typeface="ETLTWD+MS-UIGothic"/>
              </a:rPr>
              <a:t>丰田改善提案的背景与意</a:t>
            </a:r>
            <a:r>
              <a:rPr sz="5150">
                <a:solidFill>
                  <a:srgbClr val="0085FF"/>
                </a:solidFill>
                <a:latin typeface="SimSun"/>
                <a:cs typeface="SimSun"/>
              </a:rPr>
              <a:t> 义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ETLTWD+MS-UIGothic"/>
                <a:cs typeface="ETLTWD+MS-UIGothic"/>
              </a:rPr>
              <a:t>丰田改善提案的起源与目的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045FD"/>
                </a:solidFill>
                <a:latin typeface="ETLTWD+MS-UIGothic"/>
                <a:cs typeface="ETLTWD+MS-UIGothic"/>
              </a:rPr>
              <a:t>起源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76034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TLTWD+MS-UIGothic"/>
                <a:cs typeface="ETLTWD+MS-UIGothic"/>
              </a:rPr>
              <a:t>丰田改善提案源于日本丰田汽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车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TLTWD+MS-UIGothic"/>
                <a:cs typeface="ETLTWD+MS-UIGothic"/>
              </a:rPr>
              <a:t>公司的生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ETLTWD+MS-UIGothic"/>
                <a:cs typeface="ETLTWD+MS-UIGothic"/>
              </a:rPr>
              <a:t>方式，旨在持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续</a:t>
            </a:r>
            <a:r>
              <a:rPr sz="1350">
                <a:solidFill>
                  <a:srgbClr val="000000"/>
                </a:solidFill>
                <a:latin typeface="ETLTWD+MS-UIGothic"/>
                <a:cs typeface="ETLTWD+MS-UIGothic"/>
              </a:rPr>
              <a:t>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TLTWD+MS-UIGothic"/>
                <a:cs typeface="ETLTWD+MS-UIGothic"/>
              </a:rPr>
              <a:t>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ETLTWD+MS-UIGothic"/>
                <a:cs typeface="ETLTWD+MS-UIGothic"/>
              </a:rPr>
              <a:t>流程、提高效率、降低成本。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045FD"/>
                </a:solidFill>
                <a:latin typeface="ETLTWD+MS-UIGothic"/>
                <a:cs typeface="ETLTWD+MS-UIGothic"/>
              </a:rPr>
              <a:t>目的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9410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TLTWD+MS-UIGothic"/>
                <a:cs typeface="ETLTWD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过员</a:t>
            </a:r>
            <a:r>
              <a:rPr sz="1350">
                <a:solidFill>
                  <a:srgbClr val="000000"/>
                </a:solidFill>
                <a:latin typeface="ETLTWD+MS-UIGothic"/>
                <a:cs typeface="ETLTWD+MS-UIGothic"/>
              </a:rPr>
              <a:t>工的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积</a:t>
            </a:r>
            <a:r>
              <a:rPr sz="1350">
                <a:solidFill>
                  <a:srgbClr val="000000"/>
                </a:solidFill>
                <a:latin typeface="ETLTWD+MS-UIGothic"/>
                <a:cs typeface="ETLTWD+MS-UIGothic"/>
              </a:rPr>
              <a:t>极参与，不断挖掘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TLTWD+MS-UIGothic"/>
                <a:cs typeface="ETLTWD+MS-UIGothic"/>
              </a:rPr>
              <a:t>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产过</a:t>
            </a:r>
            <a:r>
              <a:rPr sz="1350">
                <a:solidFill>
                  <a:srgbClr val="000000"/>
                </a:solidFill>
                <a:latin typeface="ETLTWD+MS-UIGothic"/>
                <a:cs typeface="ETLTWD+MS-UIGothic"/>
              </a:rPr>
              <a:t>程中的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000000"/>
                </a:solidFill>
                <a:latin typeface="ETLTWD+MS-UIGothic"/>
                <a:cs typeface="ETLTWD+MS-UIGothic"/>
              </a:rPr>
              <a:t>和改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ETLTWD+MS-UIGothic"/>
                <a:cs typeface="ETLTWD+MS-UIGothic"/>
              </a:rPr>
              <a:t>点，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ETLTWD+MS-UIGothic"/>
                <a:cs typeface="ETLTWD+MS-UIGothic"/>
              </a:rPr>
              <a:t>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产现场</a:t>
            </a:r>
            <a:r>
              <a:rPr sz="1350">
                <a:solidFill>
                  <a:srgbClr val="000000"/>
                </a:solidFill>
                <a:latin typeface="ETLTWD+MS-UIGothic"/>
                <a:cs typeface="ETLTWD+MS-UIGothic"/>
              </a:rPr>
              <a:t>的持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续</a:t>
            </a:r>
            <a:r>
              <a:rPr sz="1350">
                <a:solidFill>
                  <a:srgbClr val="000000"/>
                </a:solidFill>
                <a:latin typeface="ETLTWD+MS-UIGothic"/>
                <a:cs typeface="ETLTWD+MS-UIGothic"/>
              </a:rPr>
              <a:t>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ETLTWD+MS-UIGothic"/>
                <a:cs typeface="ETLTWD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000000"/>
                </a:solidFill>
                <a:latin typeface="ETLTWD+MS-UIGothic"/>
                <a:cs typeface="ETLTWD+MS-UIGothic"/>
              </a:rPr>
              <a:t>化。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ETLTWD+MS-UIGothic"/>
                <a:cs typeface="ETLTWD+MS-UIGothic"/>
              </a:rPr>
              <a:t>丰田改善提案的意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3045FD"/>
                </a:solidFill>
                <a:latin typeface="ETLTWD+MS-UIGothic"/>
                <a:cs typeface="ETLTWD+MS-UIGothic"/>
              </a:rPr>
              <a:t>与价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值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045FD"/>
                </a:solidFill>
                <a:latin typeface="ETLTWD+MS-UIGothic"/>
                <a:cs typeface="ETLTWD+MS-UIGothic"/>
              </a:rPr>
              <a:t>意</a:t>
            </a:r>
            <a:r>
              <a:rPr sz="1550">
                <a:solidFill>
                  <a:srgbClr val="3045FD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21937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TLTWD+MS-UIGothic"/>
                <a:cs typeface="ETLTWD+MS-UIGothic"/>
              </a:rPr>
              <a:t>丰田改善提案是一种全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00000"/>
                </a:solidFill>
                <a:latin typeface="ETLTWD+MS-UIGothic"/>
                <a:cs typeface="ETLTWD+MS-UIGothic"/>
              </a:rPr>
              <a:t>参与的持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续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TLTWD+MS-UIGothic"/>
                <a:cs typeface="ETLTWD+MS-UIGothic"/>
              </a:rPr>
              <a:t>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ETLTWD+MS-UIGothic"/>
                <a:cs typeface="ETLTWD+MS-UIGothic"/>
              </a:rPr>
              <a:t>机制，有助于提高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00000"/>
                </a:solidFill>
                <a:latin typeface="ETLTWD+MS-UIGothic"/>
                <a:cs typeface="ETLTWD+MS-UIGothic"/>
              </a:rPr>
              <a:t>工的工作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积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TLTWD+MS-UIGothic"/>
                <a:cs typeface="ETLTWD+MS-UIGothic"/>
              </a:rPr>
              <a:t>极性和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创</a:t>
            </a:r>
            <a:r>
              <a:rPr sz="1350">
                <a:solidFill>
                  <a:srgbClr val="000000"/>
                </a:solidFill>
                <a:latin typeface="ETLTWD+MS-UIGothic"/>
                <a:cs typeface="ETLTWD+MS-UIGothic"/>
              </a:rPr>
              <a:t>新意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000000"/>
                </a:solidFill>
                <a:latin typeface="ETLTWD+MS-UIGothic"/>
                <a:cs typeface="ETLTWD+MS-UIGothic"/>
              </a:rPr>
              <a:t>，增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000000"/>
                </a:solidFill>
                <a:latin typeface="ETLTWD+MS-UIGothic"/>
                <a:cs typeface="ETLTWD+MS-UIGothic"/>
              </a:rPr>
              <a:t>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ETLTWD+MS-UIGothic"/>
                <a:cs typeface="ETLTWD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竞</a:t>
            </a:r>
            <a:r>
              <a:rPr sz="1350">
                <a:solidFill>
                  <a:srgbClr val="000000"/>
                </a:solidFill>
                <a:latin typeface="ETLTWD+MS-UIGothic"/>
                <a:cs typeface="ETLTWD+MS-UIGothic"/>
              </a:rPr>
              <a:t>争力。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ETLTWD+MS-UIGothic"/>
                <a:cs typeface="ETLTWD+MS-UIGothic"/>
              </a:rPr>
              <a:t>价</a:t>
            </a:r>
            <a:r>
              <a:rPr sz="1550">
                <a:solidFill>
                  <a:srgbClr val="FFFFFF"/>
                </a:solidFill>
                <a:latin typeface="SimSun"/>
                <a:cs typeface="SimSun"/>
              </a:rPr>
              <a:t>值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088444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ETLTWD+MS-UIGothic"/>
                <a:cs typeface="ETLTWD+MS-UIGothic"/>
              </a:rPr>
              <a:t>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ETLTWD+MS-UIGothic"/>
                <a:cs typeface="ETLTWD+MS-UIGothic"/>
              </a:rPr>
              <a:t>丰田改善提案的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FFFFFF"/>
                </a:solidFill>
                <a:latin typeface="ETLTWD+MS-UIGothic"/>
                <a:cs typeface="ETLTWD+MS-UIGothic"/>
              </a:rPr>
              <a:t>施，企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ETLTWD+MS-UIGothic"/>
                <a:cs typeface="ETLTWD+MS-UIGothic"/>
              </a:rPr>
              <a:t>可以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获</a:t>
            </a:r>
            <a:r>
              <a:rPr sz="1350">
                <a:solidFill>
                  <a:srgbClr val="FFFFFF"/>
                </a:solidFill>
                <a:latin typeface="ETLTWD+MS-UIGothic"/>
                <a:cs typeface="ETLTWD+MS-UIGothic"/>
              </a:rPr>
              <a:t>得更高的生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ETLTWD+MS-UIGothic"/>
                <a:cs typeface="ETLTWD+MS-UIGothic"/>
              </a:rPr>
              <a:t>效率、更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稳</a:t>
            </a:r>
            <a:r>
              <a:rPr sz="1350">
                <a:solidFill>
                  <a:srgbClr val="FFFFFF"/>
                </a:solidFill>
                <a:latin typeface="ETLTWD+MS-UIGothic"/>
                <a:cs typeface="ETLTWD+MS-UIGothic"/>
              </a:rPr>
              <a:t>定的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ETLTWD+MS-UIGothic"/>
                <a:cs typeface="ETLTWD+MS-UIGothic"/>
              </a:rPr>
              <a:t>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ETLTWD+MS-UIGothic"/>
                <a:cs typeface="ETLTWD+MS-UIGothic"/>
              </a:rPr>
              <a:t>量、更低的制造成本等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优势</a:t>
            </a:r>
            <a:r>
              <a:rPr sz="1350">
                <a:solidFill>
                  <a:srgbClr val="FFFFFF"/>
                </a:solidFill>
                <a:latin typeface="ETLTWD+MS-UIGothic"/>
                <a:cs typeface="ETLTWD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ETLTWD+MS-UIGothic"/>
                <a:cs typeface="ETLTWD+MS-UIGothic"/>
              </a:rPr>
              <a:t>丰田改善提案的成功案例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85975" y="1709959"/>
            <a:ext cx="1566341" cy="65112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ETLTWD+MS-UIGothic"/>
                <a:cs typeface="ETLTWD+MS-UIGothic"/>
              </a:rPr>
              <a:t>成功案例</a:t>
            </a:r>
            <a:r>
              <a:rPr sz="2000">
                <a:solidFill>
                  <a:srgbClr val="FFFDFD"/>
                </a:solidFill>
                <a:latin typeface="OQSFSJ+DFFCMP+MicrosoftYaHei-Bold"/>
                <a:cs typeface="OQSFSJ+DFFCMP+MicrosoftYaHei-Bold"/>
              </a:rPr>
              <a:t>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5394" y="1709959"/>
            <a:ext cx="1566341" cy="65112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ETLTWD+MS-UIGothic"/>
                <a:cs typeface="ETLTWD+MS-UIGothic"/>
              </a:rPr>
              <a:t>成功案例</a:t>
            </a:r>
            <a:r>
              <a:rPr sz="2000">
                <a:solidFill>
                  <a:srgbClr val="FFFDFD"/>
                </a:solidFill>
                <a:latin typeface="OQSFSJ+DFFCMP+MicrosoftYaHei-Bold"/>
                <a:cs typeface="OQSFSJ+DFFCMP+MicrosoftYaHei-Bold"/>
              </a:rPr>
              <a:t>3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281292"/>
            <a:ext cx="3431604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TLTWD+MS-UIGothic"/>
                <a:cs typeface="ETLTWD+MS-UIGothic"/>
              </a:rPr>
              <a:t>某丰田工厂通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过实</a:t>
            </a:r>
            <a:r>
              <a:rPr sz="1500">
                <a:solidFill>
                  <a:srgbClr val="FFFDFD"/>
                </a:solidFill>
                <a:latin typeface="ETLTWD+MS-UIGothic"/>
                <a:cs typeface="ETLTWD+MS-UIGothic"/>
              </a:rPr>
              <a:t>施丰田改善提案，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TLTWD+MS-UIGothic"/>
                <a:cs typeface="ETLTWD+MS-UIGothic"/>
              </a:rPr>
              <a:t>成功地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FFFDFD"/>
                </a:solidFill>
                <a:latin typeface="ETLTWD+MS-UIGothic"/>
                <a:cs typeface="ETLTWD+MS-UIGothic"/>
              </a:rPr>
              <a:t>化了生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产线</a:t>
            </a:r>
            <a:r>
              <a:rPr sz="1500">
                <a:solidFill>
                  <a:srgbClr val="FFFDFD"/>
                </a:solidFill>
                <a:latin typeface="ETLTWD+MS-UIGothic"/>
                <a:cs typeface="ETLTWD+MS-UIGothic"/>
              </a:rPr>
              <a:t>布局，提高了生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ETLTWD+MS-UIGothic"/>
                <a:cs typeface="ETLTWD+MS-UIGothic"/>
              </a:rPr>
              <a:t>效率，减少了在制品数量，降低了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库</a:t>
            </a:r>
            <a:r>
              <a:rPr sz="1500">
                <a:solidFill>
                  <a:srgbClr val="FFFDFD"/>
                </a:solidFill>
                <a:latin typeface="ETLTWD+MS-UIGothic"/>
                <a:cs typeface="ETLTWD+MS-UIGothic"/>
              </a:rPr>
              <a:t>存成本。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04480" y="2281292"/>
            <a:ext cx="3650679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TLTWD+MS-UIGothic"/>
                <a:cs typeface="ETLTWD+MS-UIGothic"/>
              </a:rPr>
              <a:t>某丰田供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ETLTWD+MS-UIGothic"/>
                <a:cs typeface="ETLTWD+MS-UIGothic"/>
              </a:rPr>
              <a:t>商通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过实</a:t>
            </a:r>
            <a:r>
              <a:rPr sz="1500">
                <a:solidFill>
                  <a:srgbClr val="FFFDFD"/>
                </a:solidFill>
                <a:latin typeface="ETLTWD+MS-UIGothic"/>
                <a:cs typeface="ETLTWD+MS-UIGothic"/>
              </a:rPr>
              <a:t>施丰田改善提案，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TLTWD+MS-UIGothic"/>
                <a:cs typeface="ETLTWD+MS-UIGothic"/>
              </a:rPr>
              <a:t>成功地降低了原材料和零部件的采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购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TLTWD+MS-UIGothic"/>
                <a:cs typeface="ETLTWD+MS-UIGothic"/>
              </a:rPr>
              <a:t>成本，提高了原材料和零部件的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ETLTWD+MS-UIGothic"/>
                <a:cs typeface="ETLTWD+MS-UIGothic"/>
              </a:rPr>
              <a:t>量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FFFDFD"/>
                </a:solidFill>
                <a:latin typeface="ETLTWD+MS-UIGothic"/>
                <a:cs typeface="ETLTWD+MS-UIGothic"/>
              </a:rPr>
              <a:t>定性。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480684" y="3853719"/>
            <a:ext cx="1566341" cy="65112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ETLTWD+MS-UIGothic"/>
                <a:cs typeface="ETLTWD+MS-UIGothic"/>
              </a:rPr>
              <a:t>成功案例</a:t>
            </a:r>
            <a:r>
              <a:rPr sz="2000">
                <a:solidFill>
                  <a:srgbClr val="FFFDFD"/>
                </a:solidFill>
                <a:latin typeface="OQSFSJ+DFFCMP+MicrosoftYaHei-Bold"/>
                <a:cs typeface="OQSFSJ+DFFCMP+MicrosoftYaHei-Bold"/>
              </a:rPr>
              <a:t>2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425688"/>
            <a:ext cx="3505200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TLTWD+MS-UIGothic"/>
                <a:cs typeface="ETLTWD+MS-UIGothic"/>
              </a:rPr>
              <a:t>另一家丰田工厂的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DFD"/>
                </a:solidFill>
                <a:latin typeface="ETLTWD+MS-UIGothic"/>
                <a:cs typeface="ETLTWD+MS-UIGothic"/>
              </a:rPr>
              <a:t>工提出了一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FFFDFD"/>
                </a:solidFill>
                <a:latin typeface="ETLTWD+MS-UIGothic"/>
                <a:cs typeface="ETLTWD+MS-UIGothic"/>
              </a:rPr>
              <a:t>改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TLTWD+MS-UIGothic"/>
                <a:cs typeface="ETLTWD+MS-UIGothic"/>
              </a:rPr>
              <a:t>善提案，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针对</a:t>
            </a:r>
            <a:r>
              <a:rPr sz="1500">
                <a:solidFill>
                  <a:srgbClr val="FFFDFD"/>
                </a:solidFill>
                <a:latin typeface="ETLTWD+MS-UIGothic"/>
                <a:cs typeface="ETLTWD+MS-UIGothic"/>
              </a:rPr>
              <a:t>某个关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键</a:t>
            </a:r>
            <a:r>
              <a:rPr sz="1500">
                <a:solidFill>
                  <a:srgbClr val="FFFDFD"/>
                </a:solidFill>
                <a:latin typeface="ETLTWD+MS-UIGothic"/>
                <a:cs typeface="ETLTWD+MS-UIGothic"/>
              </a:rPr>
              <a:t>工序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ETLTWD+MS-UIGothic"/>
                <a:cs typeface="ETLTWD+MS-UIGothic"/>
              </a:rPr>
              <a:t>行了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优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TLTWD+MS-UIGothic"/>
                <a:cs typeface="ETLTWD+MS-UIGothic"/>
              </a:rPr>
              <a:t>化，减少了不良品率，提高了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ETLTWD+MS-UIGothic"/>
                <a:cs typeface="ETLTWD+MS-UIGothic"/>
              </a:rPr>
              <a:t>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TLTWD+MS-UIGothic"/>
                <a:cs typeface="ETLTWD+MS-UIGothic"/>
              </a:rPr>
              <a:t>量和客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户满</a:t>
            </a:r>
            <a:r>
              <a:rPr sz="1500">
                <a:solidFill>
                  <a:srgbClr val="FFFDFD"/>
                </a:solidFill>
                <a:latin typeface="ETLTWD+MS-UIGothic"/>
                <a:cs typeface="ETLTWD+MS-UIGothic"/>
              </a:rPr>
              <a:t>意度。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https://d.book118.com/907113063165006043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ETLTWD+MS-UIGothic</vt:lpstr>
      <vt:lpstr>SimSun</vt:lpstr>
      <vt:lpstr>OACPHC+CSQJJM+ArialMT</vt:lpstr>
      <vt:lpstr>Times New Roman</vt:lpstr>
      <vt:lpstr>OQSFSJ+DFFCMP+MicrosoftYaHei-Bold</vt:lpstr>
      <vt:lpstr>FWAMRQ+MINGEW+MicrosoftYaHei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2024-09-18T01:00:11.682</cp:lastPrinted>
  <dcterms:created xsi:type="dcterms:W3CDTF">2024-09-17T17:00:11Z</dcterms:created>
  <dcterms:modified xsi:type="dcterms:W3CDTF">2024-09-17T17:00:12Z</dcterms:modified>
</cp:coreProperties>
</file>