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9EB06-4575-411F-9E3B-A10B43308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EA127-BD09-4F08-A9D3-026A45AF5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7B59E-489E-4432-A7DF-7A16B9F0B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661D0A-490B-4DB6-A6AD-2D040E37A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4ADD60-6C7D-4BD4-8A4D-BE8B448DB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34699F-BBC5-4480-B147-25A5BF253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8D1C97-0B9F-4BC0-BA10-F63543B4C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217CF3-1E21-4358-8F4A-2693DC35E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B6BF97-5C76-414E-A9F5-78A545132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F38F6-94B1-4D4E-97BC-1BF532895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86587-A230-4C09-A177-B7BC2B172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14116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概率论与数理统计中心极限定理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汇报人：AA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2024-01-20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概率论基础知识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数理统计基础知识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中心极限定理的表述与证明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中心极限定理的应用举例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中心极限定理的推广与发展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概率论与数理统计的重要性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概率论是研究随机现象数量规律的数学分支，为各学科提供研究随机现象的数学工具。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数理统计是应用概率论对数据进行收集、整理、分析和推断的数学学科，为各领域的决策和预测提供科学依据。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概率论与数理统计在自然科学、社会科学、工程技术、经济金融等领域具有广泛应用。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中心极限定理的地位和作用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中心极限定理是概率论与数理统计中的重要定理之一，揭示了随机变量和的分布规律。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中心极限定理为许多统计推断方法提供了理论支持，如参数估计、假设检验等。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中心极限定理在大数据分析、机器学习等领域具有广泛应用，为处理复杂数据提供了有效工具。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掌握中心极限定理的基本概念和原理，理解其在概率论与数理统计中的地位和作用。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能够运用中心极限定理分析实际问题，掌握相关计算方法和技巧。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了解中心极限定理的适用条件和局限性，能够在实际应用中合理运用。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学习目的和要求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概率论基础知识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概率的性质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非负性、规范性、可加性。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随机事件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在一定条件下，并不总是发生，也不总是不发生的事件。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描述随机事件发生的可能性大小的数值。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古典概型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等可能事件的概率计算。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条件概率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在某一条件下，某一事件发生的概率。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随机事件与概率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950757" y="2706136"/>
            <a:ext cx="1730898" cy="1730898"/>
          </a:xfrm>
          <a:prstGeom prst="ellipse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0" y="0"/>
            <a:ext cx="19050" cy="19050"/>
            <a:chExt cx="19050" cy="19050"/>
          </a:xfrm>
        </p:grpSpPr>
        <p:sp>
          <p:nvSpPr>
            <p:cNvPr id="4" name="AutoShape 4"/>
            <p:cNvSpPr/>
            <p:nvPr/>
          </p:nvSpPr>
          <p:spPr>
            <a:xfrm rot="-2700000">
              <a:off x="0" y="0"/>
              <a:ext cx="19050" cy="19050"/>
            </a:xfrm>
            <a:prstGeom prst="chord">
              <a:avLst/>
            </a:prstGeom>
            <a:solidFill>
              <a:srgbClr val="828181">
                <a:alpha val="100000"/>
              </a:srgbClr>
            </a:solidFill>
            <a:ln w="9525">
              <a:solidFill>
                <a:schemeClr val="dk1">
                  <a:lumMod val="50000"/>
                  <a:alpha val="100000"/>
                </a:schemeClr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>
            <a:off x="3392143" y="1634008"/>
            <a:ext cx="2882266" cy="89765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定义在样本空间上的实值函数，用于描述随机现象的结果。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7284" y="5070172"/>
            <a:ext cx="2882266" cy="95761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取值充满某个区间的随机变量，如正态分布、均匀分布等。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935698" y="5070172"/>
            <a:ext cx="2882266" cy="95761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描述随机变量取值规律的函数。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375135" y="1634006"/>
            <a:ext cx="2882266" cy="8847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取值可数的随机变量，如二项分布、泊松分布等。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 rot="-2700000">
            <a:off x="9015253" y="2773924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38230" y="2709428"/>
            <a:ext cx="1730898" cy="1730898"/>
          </a:xfrm>
          <a:prstGeom prst="ellipse">
            <a:avLst/>
          </a:prstGeom>
          <a:noFill/>
          <a:ln w="28575">
            <a:solidFill>
              <a:schemeClr val="accent2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62278" y="2706136"/>
            <a:ext cx="1730898" cy="1730898"/>
          </a:xfrm>
          <a:prstGeom prst="ellipse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12905" y="2706136"/>
            <a:ext cx="1730898" cy="173089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>
            <a:off x="6516014" y="2777094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2700000">
            <a:off x="4026713" y="2770571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>
            <a:off x="1577401" y="2770632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224735" y="3532144"/>
            <a:ext cx="307970" cy="128504"/>
          </a:xfrm>
          <a:custGeom>
            <a:rect l="l" t="t" r="r" b="b"/>
            <a:pathLst>
              <a:path w="513" h="214">
                <a:moveTo>
                  <a:pt x="348" y="0"/>
                </a:moveTo>
                <a:lnTo>
                  <a:pt x="210" y="139"/>
                </a:lnTo>
                <a:lnTo>
                  <a:pt x="119" y="48"/>
                </a:lnTo>
                <a:lnTo>
                  <a:pt x="0" y="166"/>
                </a:lnTo>
                <a:lnTo>
                  <a:pt x="38" y="202"/>
                </a:lnTo>
                <a:lnTo>
                  <a:pt x="119" y="123"/>
                </a:lnTo>
                <a:lnTo>
                  <a:pt x="210" y="214"/>
                </a:lnTo>
                <a:lnTo>
                  <a:pt x="348" y="76"/>
                </a:lnTo>
                <a:lnTo>
                  <a:pt x="475" y="202"/>
                </a:lnTo>
                <a:lnTo>
                  <a:pt x="513" y="165"/>
                </a:lnTo>
                <a:lnTo>
                  <a:pt x="34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104644" y="3419856"/>
            <a:ext cx="547543" cy="462930"/>
          </a:xfrm>
          <a:custGeom>
            <a:rect l="l" t="t" r="r" b="b"/>
            <a:pathLst>
              <a:path w="912" h="771">
                <a:moveTo>
                  <a:pt x="912" y="54"/>
                </a:moveTo>
                <a:lnTo>
                  <a:pt x="912" y="0"/>
                </a:lnTo>
                <a:lnTo>
                  <a:pt x="2" y="0"/>
                </a:lnTo>
                <a:lnTo>
                  <a:pt x="2" y="54"/>
                </a:lnTo>
                <a:lnTo>
                  <a:pt x="30" y="54"/>
                </a:lnTo>
                <a:lnTo>
                  <a:pt x="30" y="541"/>
                </a:lnTo>
                <a:lnTo>
                  <a:pt x="0" y="541"/>
                </a:lnTo>
                <a:lnTo>
                  <a:pt x="0" y="594"/>
                </a:lnTo>
                <a:lnTo>
                  <a:pt x="30" y="594"/>
                </a:lnTo>
                <a:lnTo>
                  <a:pt x="30" y="595"/>
                </a:lnTo>
                <a:lnTo>
                  <a:pt x="429" y="595"/>
                </a:lnTo>
                <a:lnTo>
                  <a:pt x="429" y="718"/>
                </a:lnTo>
                <a:lnTo>
                  <a:pt x="367" y="718"/>
                </a:lnTo>
                <a:lnTo>
                  <a:pt x="367" y="771"/>
                </a:lnTo>
                <a:lnTo>
                  <a:pt x="545" y="771"/>
                </a:lnTo>
                <a:lnTo>
                  <a:pt x="545" y="718"/>
                </a:lnTo>
                <a:lnTo>
                  <a:pt x="482" y="718"/>
                </a:lnTo>
                <a:lnTo>
                  <a:pt x="482" y="595"/>
                </a:lnTo>
                <a:lnTo>
                  <a:pt x="885" y="595"/>
                </a:lnTo>
                <a:lnTo>
                  <a:pt x="885" y="594"/>
                </a:lnTo>
                <a:lnTo>
                  <a:pt x="911" y="594"/>
                </a:lnTo>
                <a:lnTo>
                  <a:pt x="911" y="541"/>
                </a:lnTo>
                <a:lnTo>
                  <a:pt x="885" y="541"/>
                </a:lnTo>
                <a:lnTo>
                  <a:pt x="885" y="54"/>
                </a:lnTo>
                <a:lnTo>
                  <a:pt x="912" y="54"/>
                </a:lnTo>
                <a:close/>
                <a:moveTo>
                  <a:pt x="83" y="541"/>
                </a:moveTo>
                <a:lnTo>
                  <a:pt x="83" y="55"/>
                </a:lnTo>
                <a:lnTo>
                  <a:pt x="832" y="55"/>
                </a:lnTo>
                <a:lnTo>
                  <a:pt x="832" y="541"/>
                </a:lnTo>
                <a:lnTo>
                  <a:pt x="83" y="5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619793" y="3385353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723181" y="3542508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723181" y="3479963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863389" y="3494837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077347" y="3467608"/>
            <a:ext cx="452663" cy="386080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17111" y="3388336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720499" y="3545491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720499" y="3482946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9860706" y="3497821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392143" y="1219497"/>
            <a:ext cx="3170677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375135" y="1219497"/>
            <a:ext cx="2882266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937284" y="4693066"/>
            <a:ext cx="3170677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连续型随机变量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920275" y="4693066"/>
            <a:ext cx="2882266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分布函数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随机变量及其分布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多个随机变量组成的向量。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描述多维随机变量同时取值的概率分布。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描述多维随机变量中部分变量的概率分布。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描述多维随机变量中某一变量在给定其他变量条件下的概率分布。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多维随机变量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联合分布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边缘分布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条件分布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多维随机变量及其分布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描述随机变量平均取值大小的数值。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描述随机变量取值波动大小的数值。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描述两个随机变量之间线性相关程度的数值。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描述多维随机变量分布形态和变量间相关关系的数值。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数学期望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协方差和相关系数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矩和协方差矩阵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随机变量的数字特征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数理统计基础知识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研究对象的全体个体组成的集合，通常用一个分布函数来描述。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从总体中随机抽取的一部分个体组成的集合，用于推断总体的性质。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样本中包含的个体数目，通常用n表示。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样本容量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总体与样本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由样本观测值计算得到的用于描述样本特征的量，如样本均值、样本方差等。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统计量的概率分布，描述了统计量在多次抽样中的变化情况。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正态分布、t分布、F分布、卡方分布等，它们在参数估计和假设检验中起着重要作用。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006" r="2600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抽样分布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常用统计分布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统计量及其分布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点估计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用样本统计量的某个取值直接作为总体参数的估计值。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区间估计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根据样本统计量的抽样分布，构造一个包含总体参数真值的置信区间，并给出该区间的置信水平。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评价标准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无偏性、有效性、一致性等，用于评价不同估计量的优劣。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参数估计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基本思想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先对总体参数提出一个假设，然后构造一个合适的统计量，并根据该统计量的抽样分布确定一个拒绝域。如果样本观测值落在拒绝域内，则拒绝原假设；否则接受原假设。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检验步骤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提出假设、构造检验统计量、确定拒绝域和显著性水平、作出决策。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常见错误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第一类错误（弃真）和第二类错误（取伪），需要在检验过程中进行权衡和控制。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检验类型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单侧检验和双侧检验，分别用于检验总体参数是否大于、小于或等于某个特定值。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https://d.book118.com/907114116006006035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2024-09-09T06:10:19.117</cp:lastPrinted>
  <dcterms:created xsi:type="dcterms:W3CDTF">2024-09-08T22:10:19Z</dcterms:created>
  <dcterms:modified xsi:type="dcterms:W3CDTF">2024-09-08T22:10:21Z</dcterms:modified>
</cp:coreProperties>
</file>