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848B9-2AAC-424A-BDBF-40ED4438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C20A2-BAD7-48EA-A4B0-BFF4C103F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D8533-3463-4D07-B470-0C0BBFED6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97C1D-2DA8-4864-84E7-B42BBF773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1C305-2543-4A8C-825C-0C4166F02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03E02-2B93-40E5-8D53-0550FE923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21A17-4DA2-4F0A-B567-A28CB1FA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D3FA4-18B2-415C-8C3F-D3473DF9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7B54A-D1AD-4930-B2DD-159F0FD0B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EE577-04CC-4BD9-8A7A-32290436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3FD19-7626-4D88-8192-836BDD258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5121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组长年终PPT\n## 1.护理组长的角色与职责\n### 1.1护理组长的角色定位与重要性\n### 1.2护理组长的日常职责与管理\n### 1.3护理组长在团队中的沟通与协调\n## 2.护理团队的管理与建设\n### 2.1护理团队的组织架构与人员配置\n### 2.2护理团队的工作计划与目标设定\n### 2.3护理团队的建设与凝聚力提升\n## 3.护理质量的控制与改进\n### 3.1护理质量的标准与评价体系\n### 3.2护理质量的监控与持续改进\n### 3.3护理质量与患者满意度的关系\n## 4.护理安全的管理与防范\n### 4.1护理安全的重要性与影响因素\n### 4.2护理安全的管理制度与措施\n### 4.3护理安全事件的预防与应对策略\n## 5.护理创新与实践\n### 5.1护理创新的背景与意义\n### 5.2护理创新的项目与实践案例\n### 5.3护理创新的推广与实施建议\n## 6.个人成长与职业规划\n### 6.1护理组长的个人素质与能力要求\n### 6.2护理组长的职业规划与发展路径\n### 6.3护理组长的培训与学习需求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护理组长年终PPT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1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true,&quot;range&quot;:0}"/>
          <p:cNvSpPr/>
          <p:nvPr/>
        </p:nvSpPr>
        <p:spPr>
          <a:xfrm>
            <a:off x="571500" y="1040007"/>
            <a:ext cx="3903441" cy="923330"/>
          </a:xfrm>
          <a:prstGeom prst="rect">
            <a:avLst/>
          </a:prstGeom>
        </p:spPr>
        <p:txBody>
          <a:bodyPr wrap="none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zh-CN" sz="5400">
                <a:solidFill>
                  <a:schemeClr val="accent1"/>
                </a:solidFill>
                <a:latin typeface="+mj-ea"/>
                <a:ea typeface="+mj-ea"/>
              </a:rPr>
              <a:t>CONTENTS</a:t>
            </a:r>
            <a:endParaRPr/>
          </a:p>
        </p:txBody>
      </p:sp>
      <p:cxnSp>
        <p:nvCxnSpPr>
          <p:cNvPr id="127" name="直线连接符 2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8" name="" descr="{&quot;isTemplate&quot;:true,&quot;type&quot;:&quot;list&quot;,&quot;alignment&quot;:&quot;left&quot;,&quot;alignmentVertical&quot;:&quot;top&quot;,&quot;canOmit&quot;:false,&quot;scalable&quot;:false,&quot;minItemsCount&quot;:0}"/>
          <p:cNvGrpSpPr/>
          <p:nvPr/>
        </p:nvGrpSpPr>
        <p:grpSpPr>
          <a:xfrm>
            <a:off x="660400" y="3432334"/>
            <a:ext cx="11260793" cy="2294178"/>
            <a:chOff x="660400" y="3432334"/>
            <a:chExt cx="11260793" cy="2294178"/>
          </a:xfrm>
        </p:grpSpPr>
        <p:grpSp>
          <p:nvGrpSpPr>
            <p:cNvPr id="129" name=""/>
            <p:cNvGrpSpPr/>
            <p:nvPr/>
          </p:nvGrpSpPr>
          <p:grpSpPr>
            <a:xfrm>
              <a:off x="660400" y="3432334"/>
              <a:ext cx="3704673" cy="831851"/>
              <a:chOff x="660400" y="3432334"/>
              <a:chExt cx="3704673" cy="831851"/>
            </a:xfrm>
          </p:grpSpPr>
          <p:sp>
            <p:nvSpPr>
              <p:cNvPr id="130" name="Tencent"/>
              <p:cNvSpPr txBox="1"/>
              <p:nvPr/>
            </p:nvSpPr>
            <p:spPr>
              <a:xfrm>
                <a:off x="660400" y="3432334"/>
                <a:ext cx="914400" cy="831851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01</a:t>
                </a:r>
                <a:endParaRPr lang="zh-CN" sz="4800">
                  <a:solidFill>
                    <a:srgbClr val="3087D5">
                      <a:alpha val="100000"/>
                    </a:srgb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21873" y="3651410"/>
                <a:ext cx="2743200" cy="393700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护理组长的角色与职责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2" name=""/>
            <p:cNvGrpSpPr/>
            <p:nvPr/>
          </p:nvGrpSpPr>
          <p:grpSpPr>
            <a:xfrm>
              <a:off x="4424934" y="3432761"/>
              <a:ext cx="3699975" cy="830997"/>
              <a:chOff x="4424934" y="3432761"/>
              <a:chExt cx="3699975" cy="830997"/>
            </a:xfrm>
          </p:grpSpPr>
          <p:sp>
            <p:nvSpPr>
              <p:cNvPr id="133" name="Tencent"/>
              <p:cNvSpPr txBox="1"/>
              <p:nvPr/>
            </p:nvSpPr>
            <p:spPr>
              <a:xfrm>
                <a:off x="4424934" y="3432761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02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81709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护理团队的管理与建设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8221218" y="3435510"/>
              <a:ext cx="3699975" cy="825500"/>
              <a:chOff x="8221218" y="3435510"/>
              <a:chExt cx="3699975" cy="825500"/>
            </a:xfrm>
          </p:grpSpPr>
          <p:sp>
            <p:nvSpPr>
              <p:cNvPr id="136" name="Tencent"/>
              <p:cNvSpPr txBox="1"/>
              <p:nvPr/>
            </p:nvSpPr>
            <p:spPr>
              <a:xfrm>
                <a:off x="8221218" y="3435510"/>
                <a:ext cx="914400" cy="825500"/>
              </a:xfrm>
              <a:prstGeom prst="rect">
                <a:avLst/>
              </a:prstGeom>
              <a:noFill/>
            </p:spPr>
            <p:txBody>
              <a:bodyPr wrap="squar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03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364711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护理质量的控制与改进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38" name=""/>
            <p:cNvGrpSpPr/>
            <p:nvPr/>
          </p:nvGrpSpPr>
          <p:grpSpPr>
            <a:xfrm>
              <a:off x="684530" y="4894662"/>
              <a:ext cx="3699975" cy="830997"/>
              <a:chOff x="684530" y="4894662"/>
              <a:chExt cx="3699975" cy="830997"/>
            </a:xfrm>
          </p:grpSpPr>
          <p:sp>
            <p:nvSpPr>
              <p:cNvPr id="139" name="Tencent"/>
              <p:cNvSpPr txBox="1"/>
              <p:nvPr/>
            </p:nvSpPr>
            <p:spPr>
              <a:xfrm>
                <a:off x="684530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04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641305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护理安全的管理与防范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1" name=""/>
            <p:cNvGrpSpPr/>
            <p:nvPr/>
          </p:nvGrpSpPr>
          <p:grpSpPr>
            <a:xfrm>
              <a:off x="4449063" y="4894662"/>
              <a:ext cx="3699975" cy="830997"/>
              <a:chOff x="4449063" y="4894662"/>
              <a:chExt cx="3699975" cy="830997"/>
            </a:xfrm>
          </p:grpSpPr>
          <p:sp>
            <p:nvSpPr>
              <p:cNvPr id="142" name="Tencent"/>
              <p:cNvSpPr txBox="1"/>
              <p:nvPr/>
            </p:nvSpPr>
            <p:spPr>
              <a:xfrm>
                <a:off x="4449063" y="4894662"/>
                <a:ext cx="914400" cy="830997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05</a:t>
                </a:r>
                <a:endParaRPr lang="zh-CN" sz="4800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405838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zh-CN" sz="2000" b="1">
                    <a:latin typeface="微软雅黑"/>
                    <a:ea typeface="微软雅黑"/>
                  </a:rPr>
                  <a:t>护理创新与实践</a:t>
                </a:r>
                <a:endParaRPr lang="en-US" sz="2000" b="1">
                  <a:latin typeface="微软雅黑"/>
                  <a:ea typeface="微软雅黑"/>
                </a:endParaRPr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8221218" y="4894662"/>
              <a:ext cx="3699975" cy="831850"/>
              <a:chOff x="8221218" y="4894662"/>
              <a:chExt cx="3699975" cy="831850"/>
            </a:xfrm>
          </p:grpSpPr>
          <p:sp>
            <p:nvSpPr>
              <p:cNvPr id="145" name="Tencent"/>
              <p:cNvSpPr txBox="1"/>
              <p:nvPr/>
            </p:nvSpPr>
            <p:spPr>
              <a:xfrm>
                <a:off x="8221218" y="4894662"/>
                <a:ext cx="914400" cy="83185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ctr" defTabSz="914400">
                  <a:defRPr sz="1800">
                    <a:solidFill>
                      <a:schemeClr val="accent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en-US" sz="4800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06</a:t>
                </a:r>
                <a:endParaRPr/>
              </a:p>
            </p:txBody>
          </p: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77993" y="5114424"/>
                <a:ext cx="2743200" cy="402291"/>
              </a:xfrm>
              <a:prstGeom prst="rect">
                <a:avLst/>
              </a:prstGeom>
              <a:noFill/>
            </p:spPr>
            <p:txBody>
              <a:bodyPr wrap="none" lIns="90000" tIns="46800" rIns="90000" bIns="4680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uFill>
                      <a:solidFill>
                        <a:srgbClr val="000000"/>
                      </a:solidFill>
                    </a:uFill>
                    <a:latin typeface="Arial"/>
                    <a:ea typeface="黑体"/>
                    <a:cs typeface="+mn-cs"/>
                  </a:defRPr>
                </a:lvl9pPr>
              </a:lstStyle>
              <a:p>
                <a:pPr marL="0" algn="l" defTabSz="914400">
                  <a:defRPr sz="18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20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个人成长与职业规划</a:t>
                </a:r>
                <a:endParaRPr lang="en-US" sz="2000" b="1">
                  <a:solidFill>
                    <a:schemeClr val="tx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护理组长的角色与职责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负责护理团队的管理与指导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确保护理团队的工作顺利进行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保障护理质量与安全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协调护理团队与其他部门的工作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促进各部门之间的沟通与合作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提高整个医院的运营效率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参与医院的决策与规划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为医院的未来发展提供建议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参与护理政策的制定与调整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护理组长的角色定位与重要性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制定护理团队的工作计划与目标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根据医院的整体目标制定护理团队的工作计划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确保护理团队的工作目标明确、可衡量、可实现</a:t>
                </a:r>
                <a:endParaRPr/>
              </a:p>
            </p:txBody>
          </p:sp>
          <p:sp>
            <p:nvSpPr>
              <p:cNvPr id="2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监控护理团队的工作进度与质量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定期检查护理团队的工作进度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及时发现问题并提出改进措施</a:t>
                </a:r>
                <a:endParaRPr/>
              </a:p>
            </p:txBody>
          </p:sp>
          <p:sp>
            <p:nvSpPr>
              <p:cNvPr id="2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对护理团队成员进行培训与指导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提高护理团队成员的专业技能与素质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促进护理团队成员的个人成长与发展</a:t>
                </a:r>
                <a:endParaRPr/>
              </a:p>
            </p:txBody>
          </p:sp>
          <p:sp>
            <p:nvSpPr>
              <p:cNvPr id="2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护理组长的日常职责与管理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了解护理团队成员的需求与困难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提供及时的帮助与支持</a:t>
                </a:r>
                <a:endParaRPr/>
              </a:p>
            </p:txBody>
          </p:sp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与护理团队成员保持良好的沟通</a:t>
                </a:r>
                <a:endParaRPr/>
              </a:p>
            </p:txBody>
          </p:sp>
        </p:grpSp>
        <p:grpSp>
          <p:nvGrpSpPr>
            <p:cNvPr id="29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避免护理团队成员之间的冲突与矛盾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促进护理团队成员之间的合作与团结</a:t>
                </a:r>
                <a:endParaRPr/>
              </a:p>
            </p:txBody>
          </p:sp>
          <p:sp>
            <p:nvSpPr>
              <p:cNvPr id="29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协调护理团队成员之间的关系</a:t>
                </a:r>
                <a:endParaRPr/>
              </a:p>
            </p:txBody>
          </p:sp>
          <p:sp>
            <p:nvSpPr>
              <p:cNvPr id="29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了解其他部门的工作需求与计划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为护理团队的工作提供有力的支持</a:t>
                </a:r>
                <a:endParaRPr/>
              </a:p>
            </p:txBody>
          </p:sp>
          <p:sp>
            <p:nvSpPr>
              <p:cNvPr id="29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与其他部门进行有效的沟通与协调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护理组长在团队中的沟通与协调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护理团队的管理与建设</a:t>
            </a:r>
            <a:endParaRPr/>
          </a:p>
        </p:txBody>
      </p:sp>
      <p:sp>
        <p:nvSpPr>
          <p:cNvPr id="3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设计合理的护理团队组织架构</a:t>
                </a:r>
                <a:endParaRPr/>
              </a:p>
            </p:txBody>
          </p:sp>
          <p:sp>
            <p:nvSpPr>
              <p:cNvPr id="3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根据医院的规模与需求确定护理团队的规模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合理分配护理团队成员的职责与任务</a:t>
                </a:r>
                <a:endParaRPr/>
              </a:p>
            </p:txBody>
          </p:sp>
        </p:grpSp>
        <p:grpSp>
          <p:nvGrpSpPr>
            <p:cNvPr id="3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配置合格的护理团队成员</a:t>
                </a:r>
                <a:endParaRPr/>
              </a:p>
            </p:txBody>
          </p:sp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确保护理团队成员具备相应的专业技能与素质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为护理团队成员提供充足的工作资源与支持</a:t>
                </a:r>
                <a:endParaRPr/>
              </a:p>
            </p:txBody>
          </p:sp>
        </p:grpSp>
        <p:grpSp>
          <p:nvGrpSpPr>
            <p:cNvPr id="3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对护理团队成员进行绩效考核与激励</a:t>
                </a:r>
                <a:endParaRPr/>
              </a:p>
            </p:txBody>
          </p:sp>
          <p:sp>
            <p:nvSpPr>
              <p:cNvPr id="3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设定明确的绩效考核标准与指标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为表现优秀的护理团队成员提供奖励与激励</a:t>
                </a:r>
                <a:endParaRPr/>
              </a:p>
            </p:txBody>
          </p: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护理团队的组织架构与人员配置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制定全面的护理工作计划</a:t>
                </a:r>
                <a:endParaRPr/>
              </a:p>
            </p:txBody>
          </p:sp>
          <p:sp>
            <p:nvSpPr>
              <p:cNvPr id="3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根据医院的年度目标与计划制定护理团队的工作计划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确保护理团队的工作计划符合医院的总体战略</a:t>
                </a:r>
                <a:endParaRPr/>
              </a:p>
            </p:txBody>
          </p:sp>
        </p:grpSp>
        <p:grpSp>
          <p:nvGrpSpPr>
            <p:cNvPr id="32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设定具体、可衡量的护理工作目标</a:t>
                </a:r>
                <a:endParaRPr/>
              </a:p>
            </p:txBody>
          </p:sp>
          <p:sp>
            <p:nvSpPr>
              <p:cNvPr id="3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为护理团队设定明确、可衡量的工作目标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确保护理团队的工作目标与医院的总体目标保持一致</a:t>
                </a:r>
                <a:endParaRPr/>
              </a:p>
            </p:txBody>
          </p:sp>
        </p:grpSp>
        <p:grpSp>
          <p:nvGrpSpPr>
            <p:cNvPr id="32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对护理团队的工作计划与目标进行监控与调整</a:t>
                </a:r>
                <a:endParaRPr/>
              </a:p>
            </p:txBody>
          </p:sp>
          <p:sp>
            <p:nvSpPr>
              <p:cNvPr id="3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定期检查护理团队的工作计划与目标完成情况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根据实际情况对护理团队的工作计划与目标进行调整</a:t>
                </a:r>
                <a:endParaRPr/>
              </a:p>
            </p:txBody>
          </p:sp>
        </p:grpSp>
      </p:grpSp>
      <p:pic>
        <p:nvPicPr>
          <p:cNvPr id="32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护理团队的工作计划与目标设定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加强护理团队的文化建设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树立护理团队的共同价值观与信念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增强护理团队的凝聚力与向心力</a:t>
                </a:r>
                <a:endParaRPr/>
              </a:p>
            </p:txBody>
          </p:sp>
          <p:pic>
            <p:nvPicPr>
              <p:cNvPr id="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举办护理团队的培训活动与团队建设活动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提高护理团队成员的专业技能与素质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促进护理团队成员之间的沟通与合作</a:t>
                </a:r>
                <a:endParaRPr/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关注护理团队成员的福利与职业发展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为护理团队成员提供良好的工作条件与福利待遇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为护理团队成员的职业发展提供支持与帮助</a:t>
                </a:r>
                <a:endParaRPr/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护理团队的建设与凝聚力提升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护理质量的控制与改进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根据医院的实际情况制定护理质量标准与规范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确保护理质量的标准与规范符合相关法律法规与行业要求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制定护理质量的标准与规范</a:t>
                </a:r>
                <a:endParaRPr/>
              </a:p>
            </p:txBody>
          </p:sp>
        </p:grpSp>
        <p:grpSp>
          <p:nvGrpSpPr>
            <p:cNvPr id="3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设定明确的护理质量评价指标与标准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为护理质量的评价提供客观、公正的依据</a:t>
                </a:r>
                <a:endParaRPr/>
              </a:p>
            </p:txBody>
          </p:sp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建立护理质量的评价体系</a:t>
                </a:r>
                <a:endParaRPr/>
              </a:p>
            </p:txBody>
          </p:sp>
        </p:grpSp>
        <p:grpSp>
          <p:nvGrpSpPr>
            <p:cNvPr id="3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定期对护理质量进行评价与监控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及时发现问题并提出改进措施</a:t>
                </a:r>
                <a:endParaRPr/>
              </a:p>
            </p:txBody>
          </p:sp>
          <p:sp>
            <p:nvSpPr>
              <p:cNvPr id="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对护理质量进行定期的评价与监控</a:t>
                </a:r>
                <a:endParaRPr/>
              </a:p>
            </p:txBody>
          </p:sp>
        </p:grpSp>
      </p:grpSp>
      <p:pic>
        <p:nvPicPr>
          <p:cNvPr id="4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护理质量的标准与评价体系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建立护理质量的监控机制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设定明确的护理质量监控指标与标准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为护理质量的监控提供客观、公正的依据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对护理质量进行持续改进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根据护理质量的评价结果进行持续改进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促进护理质量的不断提升与优化</a:t>
                </a:r>
                <a:endParaRPr/>
              </a:p>
            </p:txBody>
          </p:sp>
        </p:grpSp>
        <p:grpSp>
          <p:nvGrpSpPr>
            <p:cNvPr id="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反馈护理质量的评价结果与改进措施</a:t>
                </a:r>
                <a:endParaRPr/>
              </a:p>
            </p:txBody>
          </p:sp>
          <p:sp>
            <p:nvSpPr>
              <p:cNvPr id="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将护理质量的评价结果与改进措施反馈给相关责任人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为护理质量的持续改进提供支持与保障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护理质量的监控与持续改进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https://d.book118.com/907115121046006043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护理组长年终PPT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2024-09-17T00:59:11.522</cp:lastPrinted>
  <dcterms:created xsi:type="dcterms:W3CDTF">2024-09-16T16:59:11Z</dcterms:created>
  <dcterms:modified xsi:type="dcterms:W3CDTF">2024-09-16T16:59:13Z</dcterms:modified>
</cp:coreProperties>
</file>