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customXml/item1.xml" ContentType="application/xml"/>
  <Override PartName="/customXml/item10.xml" ContentType="application/xml"/>
  <Override PartName="/customXml/item11.xml" ContentType="application/xml"/>
  <Override PartName="/customXml/item12.xml" ContentType="application/xml"/>
  <Override PartName="/customXml/item13.xml" ContentType="application/xml"/>
  <Override PartName="/customXml/item14.xml" ContentType="application/xml"/>
  <Override PartName="/customXml/item15.xml" ContentType="application/xml"/>
  <Override PartName="/customXml/item16.xml" ContentType="application/xml"/>
  <Override PartName="/customXml/item17.xml" ContentType="application/xml"/>
  <Override PartName="/customXml/item18.xml" ContentType="application/xml"/>
  <Override PartName="/customXml/item19.xml" ContentType="application/xml"/>
  <Override PartName="/customXml/item2.xml" ContentType="application/xml"/>
  <Override PartName="/customXml/item20.xml" ContentType="application/xml"/>
  <Override PartName="/customXml/item3.xml" ContentType="application/xml"/>
  <Override PartName="/customXml/item4.xml" ContentType="application/xml"/>
  <Override PartName="/customXml/item5.xml" ContentType="application/xml"/>
  <Override PartName="/customXml/item6.xml" ContentType="application/xml"/>
  <Override PartName="/customXml/item7.xml" ContentType="application/xml"/>
  <Override PartName="/customXml/item8.xml" ContentType="application/xml"/>
  <Override PartName="/customXml/item9.xml" ContentType="application/xml"/>
  <Override PartName="/customXml/itemProps1.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xml" ContentType="application/vnd.openxmlformats-officedocument.customXmlProperties+xml"/>
  <Override PartName="/customXml/itemProps20.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21"/>
    <p:sldMasterId id="2147483678" r:id="rId22"/>
  </p:sldMasterIdLst>
  <p:notesMasterIdLst>
    <p:notesMasterId r:id="rId23"/>
  </p:notesMasterIdLst>
  <p:sldIdLst>
    <p:sldId id="259" r:id="rId24"/>
    <p:sldId id="262" r:id="rId25"/>
    <p:sldId id="265" r:id="rId26"/>
    <p:sldId id="268" r:id="rId27"/>
    <p:sldId id="271" r:id="rId28"/>
    <p:sldId id="274" r:id="rId29"/>
    <p:sldId id="277" r:id="rId30"/>
    <p:sldId id="280" r:id="rId31"/>
    <p:sldId id="283" r:id="rId32"/>
    <p:sldId id="286" r:id="rId33"/>
    <p:sldId id="289" r:id="rId34"/>
    <p:sldId id="292" r:id="rId35"/>
    <p:sldId id="295" r:id="rId36"/>
    <p:sldId id="298" r:id="rId37"/>
    <p:sldId id="301" r:id="rId38"/>
    <p:sldId id="304" r:id="rId39"/>
    <p:sldId id="307" r:id="rId40"/>
    <p:sldId id="310" r:id="rId41"/>
    <p:sldId id="313" r:id="rId42"/>
    <p:sldId id="316" r:id="rId43"/>
    <p:sldId id="319" r:id="rId44"/>
    <p:sldId id="321" r:id="rId45"/>
  </p:sldIdLst>
  <p:sldSz cx="9144000" cy="6840538"/>
  <p:notesSz cx="6858000" cy="9144000"/>
  <p:custDataLst>
    <p:tags r:id="rId4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customXml" Target="../customXml/item1.xml" /><Relationship Id="rId10" Type="http://schemas.openxmlformats.org/officeDocument/2006/relationships/customXml" Target="../customXml/item10.xml" /><Relationship Id="rId11" Type="http://schemas.openxmlformats.org/officeDocument/2006/relationships/customXml" Target="../customXml/item11.xml" /><Relationship Id="rId12" Type="http://schemas.openxmlformats.org/officeDocument/2006/relationships/customXml" Target="../customXml/item12.xml" /><Relationship Id="rId13" Type="http://schemas.openxmlformats.org/officeDocument/2006/relationships/customXml" Target="../customXml/item13.xml" /><Relationship Id="rId14" Type="http://schemas.openxmlformats.org/officeDocument/2006/relationships/customXml" Target="../customXml/item14.xml" /><Relationship Id="rId15" Type="http://schemas.openxmlformats.org/officeDocument/2006/relationships/customXml" Target="../customXml/item15.xml" /><Relationship Id="rId16" Type="http://schemas.openxmlformats.org/officeDocument/2006/relationships/customXml" Target="../customXml/item16.xml" /><Relationship Id="rId17" Type="http://schemas.openxmlformats.org/officeDocument/2006/relationships/customXml" Target="../customXml/item17.xml" /><Relationship Id="rId18" Type="http://schemas.openxmlformats.org/officeDocument/2006/relationships/customXml" Target="../customXml/item18.xml" /><Relationship Id="rId19" Type="http://schemas.openxmlformats.org/officeDocument/2006/relationships/customXml" Target="../customXml/item19.xml" /><Relationship Id="rId2" Type="http://schemas.openxmlformats.org/officeDocument/2006/relationships/customXml" Target="../customXml/item2.xml" /><Relationship Id="rId20" Type="http://schemas.openxmlformats.org/officeDocument/2006/relationships/customXml" Target="../customXml/item20.xml" /><Relationship Id="rId21" Type="http://schemas.openxmlformats.org/officeDocument/2006/relationships/slideMaster" Target="slideMasters/slideMaster1.xml" /><Relationship Id="rId22" Type="http://schemas.openxmlformats.org/officeDocument/2006/relationships/slideMaster" Target="slideMasters/slideMaster2.xml" /><Relationship Id="rId23" Type="http://schemas.openxmlformats.org/officeDocument/2006/relationships/notesMaster" Target="notesMasters/notesMaster1.xml" /><Relationship Id="rId24" Type="http://schemas.openxmlformats.org/officeDocument/2006/relationships/slide" Target="slides/slide1.xml" /><Relationship Id="rId25" Type="http://schemas.openxmlformats.org/officeDocument/2006/relationships/slide" Target="slides/slide2.xml" /><Relationship Id="rId26" Type="http://schemas.openxmlformats.org/officeDocument/2006/relationships/slide" Target="slides/slide3.xml" /><Relationship Id="rId27" Type="http://schemas.openxmlformats.org/officeDocument/2006/relationships/slide" Target="slides/slide4.xml" /><Relationship Id="rId28" Type="http://schemas.openxmlformats.org/officeDocument/2006/relationships/slide" Target="slides/slide5.xml" /><Relationship Id="rId29" Type="http://schemas.openxmlformats.org/officeDocument/2006/relationships/slide" Target="slides/slide6.xml" /><Relationship Id="rId3" Type="http://schemas.openxmlformats.org/officeDocument/2006/relationships/customXml" Target="../customXml/item3.xml" /><Relationship Id="rId30" Type="http://schemas.openxmlformats.org/officeDocument/2006/relationships/slide" Target="slides/slide7.xml" /><Relationship Id="rId31" Type="http://schemas.openxmlformats.org/officeDocument/2006/relationships/slide" Target="slides/slide8.xml" /><Relationship Id="rId32" Type="http://schemas.openxmlformats.org/officeDocument/2006/relationships/slide" Target="slides/slide9.xml" /><Relationship Id="rId33" Type="http://schemas.openxmlformats.org/officeDocument/2006/relationships/slide" Target="slides/slide10.xml" /><Relationship Id="rId34" Type="http://schemas.openxmlformats.org/officeDocument/2006/relationships/slide" Target="slides/slide11.xml" /><Relationship Id="rId35" Type="http://schemas.openxmlformats.org/officeDocument/2006/relationships/slide" Target="slides/slide12.xml" /><Relationship Id="rId36" Type="http://schemas.openxmlformats.org/officeDocument/2006/relationships/slide" Target="slides/slide13.xml" /><Relationship Id="rId37" Type="http://schemas.openxmlformats.org/officeDocument/2006/relationships/slide" Target="slides/slide14.xml" /><Relationship Id="rId38" Type="http://schemas.openxmlformats.org/officeDocument/2006/relationships/slide" Target="slides/slide15.xml" /><Relationship Id="rId39" Type="http://schemas.openxmlformats.org/officeDocument/2006/relationships/slide" Target="slides/slide16.xml" /><Relationship Id="rId4" Type="http://schemas.openxmlformats.org/officeDocument/2006/relationships/customXml" Target="../customXml/item4.xml" /><Relationship Id="rId40" Type="http://schemas.openxmlformats.org/officeDocument/2006/relationships/slide" Target="slides/slide17.xml" /><Relationship Id="rId41" Type="http://schemas.openxmlformats.org/officeDocument/2006/relationships/slide" Target="slides/slide18.xml" /><Relationship Id="rId42" Type="http://schemas.openxmlformats.org/officeDocument/2006/relationships/slide" Target="slides/slide19.xml" /><Relationship Id="rId43" Type="http://schemas.openxmlformats.org/officeDocument/2006/relationships/slide" Target="slides/slide20.xml" /><Relationship Id="rId44" Type="http://schemas.openxmlformats.org/officeDocument/2006/relationships/slide" Target="slides/slide21.xml" /><Relationship Id="rId45" Type="http://schemas.openxmlformats.org/officeDocument/2006/relationships/slide" Target="slides/slide22.xml" /><Relationship Id="rId46" Type="http://schemas.openxmlformats.org/officeDocument/2006/relationships/tags" Target="tags/tag1.xml" /><Relationship Id="rId47" Type="http://schemas.openxmlformats.org/officeDocument/2006/relationships/presProps" Target="presProps.xml" /><Relationship Id="rId48" Type="http://schemas.openxmlformats.org/officeDocument/2006/relationships/viewProps" Target="viewProps.xml" /><Relationship Id="rId49" Type="http://schemas.openxmlformats.org/officeDocument/2006/relationships/theme" Target="theme/theme1.xml" /><Relationship Id="rId5" Type="http://schemas.openxmlformats.org/officeDocument/2006/relationships/customXml" Target="../customXml/item5.xml" /><Relationship Id="rId50" Type="http://schemas.openxmlformats.org/officeDocument/2006/relationships/tableStyles" Target="tableStyles.xml" /><Relationship Id="rId6" Type="http://schemas.openxmlformats.org/officeDocument/2006/relationships/customXml" Target="../customXml/item6.xml" /><Relationship Id="rId7" Type="http://schemas.openxmlformats.org/officeDocument/2006/relationships/customXml" Target="../customXml/item7.xml" /><Relationship Id="rId8" Type="http://schemas.openxmlformats.org/officeDocument/2006/relationships/customXml" Target="../customXml/item8.xml" /><Relationship Id="rId9" Type="http://schemas.openxmlformats.org/officeDocument/2006/relationships/customXml" Target="../customXml/item9.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F2E16A1-CD54-44AD-AAEF-7C0100267705}" type="datetimeFigureOut">
              <a:rPr lang="zh-CN" altLang="en-US" smtClean="0"/>
              <a:t>2023/1/5</a:t>
            </a:fld>
            <a:endParaRPr lang="zh-CN" altLang="en-US"/>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4FC518D-AE7E-41F4-BDAF-13DD522B5C64}"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备注占位符 1"/>
          <p:cNvSpPr>
            <a:spLocks noGrp="1"/>
          </p:cNvSpPr>
          <p:nvPr>
            <p:ph type="body" idx="1"/>
          </p:nvPr>
        </p:nvSpPr>
        <p:spPr/>
        <p:txBody>
          <a:bodyPr>
            <a:normAutofit/>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7D1253-D334-4A1D-983D-127326C4C3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BA30C6-356E-473C-B996-B39DB7A19A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93003D-287C-4536-8674-B858D6DD31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D91608-9C71-4D69-A32D-853ACCA838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FA0C9A-09D3-47A3-8BF1-EB27E7FBE4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5A1283-0D6B-4521-BF0F-93071F2E34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9C118F-9F22-4B71-AE4D-F6F2370AB2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74E436-3239-4181-807C-DD53042548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2D0452-E34B-42F5-ACFC-5EA2FBAC6E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FF3105-A9A5-43AF-A7A5-C697B21BD2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2753B8-B04E-4B42-A7F1-C75BCB0F0B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标题幻灯片">
    <p:spTree>
      <p:nvGrpSpPr>
        <p:cNvPr id="1" name=""/>
        <p:cNvGrpSpPr/>
        <p:nvPr/>
      </p:nvGrpSpPr>
      <p:grpSpPr>
        <a:xfrm>
          <a:off x="0" y="0"/>
          <a:ext cx="0" cy="0"/>
        </a:xfrm>
      </p:grpSpPr>
      <p:pic>
        <p:nvPicPr>
          <p:cNvPr id="5" name="图片 4"/>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9027"/>
            <a:ext cx="9204504" cy="6867625"/>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标题和内容">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1_标题和内容">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p>
            <a:r>
              <a:rPr lang="zh-CN" altLang="en-US"/>
              <a:t>单击此处编辑母版标题样式</a:t>
            </a:r>
          </a:p>
        </p:txBody>
      </p:sp>
      <p:sp>
        <p:nvSpPr>
          <p:cNvPr id="3" name="内容占位符 2"/>
          <p:cNvSpPr>
            <a:spLocks noGrp="1"/>
          </p:cNvSpPr>
          <p:nvPr>
            <p:ph idx="1"/>
          </p:nvPr>
        </p:nvSpPr>
        <p:spPr>
          <a:xfrm>
            <a:off x="457200" y="1600200"/>
            <a:ext cx="8229600" cy="4525963"/>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457200" y="6356350"/>
            <a:ext cx="21336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819A9AE-DFF2-479B-AF37-FAA367F55B3D}" type="datetimeFigureOut">
              <a:rPr lang="zh-CN" altLang="en-US" smtClean="0"/>
              <a:t>2023/1/5</a:t>
            </a:fld>
            <a:endParaRPr lang="zh-CN" altLang="en-US"/>
          </a:p>
        </p:txBody>
      </p:sp>
      <p:sp>
        <p:nvSpPr>
          <p:cNvPr id="5" name="页脚占位符 4"/>
          <p:cNvSpPr>
            <a:spLocks noGrp="1"/>
          </p:cNvSpPr>
          <p:nvPr>
            <p:ph type="ftr" sz="quarter" idx="11"/>
          </p:nvPr>
        </p:nvSpPr>
        <p:spPr>
          <a:xfrm>
            <a:off x="3124200" y="6356350"/>
            <a:ext cx="28956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6553200" y="6356350"/>
            <a:ext cx="21336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F8935AA-09F9-4C1A-89F2-CB34E0111C49}"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2_标题和内容">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p>
            <a:r>
              <a:rPr lang="zh-CN" altLang="en-US"/>
              <a:t>单击此处编辑母版标题样式</a:t>
            </a:r>
          </a:p>
        </p:txBody>
      </p:sp>
      <p:sp>
        <p:nvSpPr>
          <p:cNvPr id="3" name="内容占位符 2"/>
          <p:cNvSpPr>
            <a:spLocks noGrp="1"/>
          </p:cNvSpPr>
          <p:nvPr>
            <p:ph idx="1"/>
          </p:nvPr>
        </p:nvSpPr>
        <p:spPr>
          <a:xfrm>
            <a:off x="457200" y="1600200"/>
            <a:ext cx="8229600" cy="4525963"/>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457200" y="6356350"/>
            <a:ext cx="21336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819A9AE-DFF2-479B-AF37-FAA367F55B3D}" type="datetimeFigureOut">
              <a:rPr lang="zh-CN" altLang="en-US" smtClean="0"/>
              <a:t>2023/1/5</a:t>
            </a:fld>
            <a:endParaRPr lang="zh-CN" altLang="en-US"/>
          </a:p>
        </p:txBody>
      </p:sp>
      <p:sp>
        <p:nvSpPr>
          <p:cNvPr id="5" name="页脚占位符 4"/>
          <p:cNvSpPr>
            <a:spLocks noGrp="1"/>
          </p:cNvSpPr>
          <p:nvPr>
            <p:ph type="ftr" sz="quarter" idx="11"/>
          </p:nvPr>
        </p:nvSpPr>
        <p:spPr>
          <a:xfrm>
            <a:off x="3124200" y="6356350"/>
            <a:ext cx="28956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6553200" y="6356350"/>
            <a:ext cx="21336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F8935AA-09F9-4C1A-89F2-CB34E0111C49}"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6" name="图片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0539"/>
            <a:ext cx="9144000" cy="6819459"/>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74" r:id="rId2"/>
    <p:sldLayoutId id="2147483675" r:id="rId3"/>
    <p:sldLayoutId id="2147483676" r:id="rId4"/>
    <p:sldLayoutId id="2147483677" r:id="rId5"/>
  </p:sldLayoutIdLst>
  <p:transition/>
  <p:timing/>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pitchFamily="34" charset="0"/>
          <a:ea typeface="宋体" panose="02010600030101010101" pitchFamily="2" charset="-122"/>
        </a:defRPr>
      </a:lvl2pPr>
      <a:lvl3pPr algn="ctr" rtl="0" eaLnBrk="1" fontAlgn="base" hangingPunct="1">
        <a:spcBef>
          <a:spcPct val="0"/>
        </a:spcBef>
        <a:spcAft>
          <a:spcPct val="0"/>
        </a:spcAft>
        <a:defRPr sz="4400">
          <a:solidFill>
            <a:schemeClr val="tx2"/>
          </a:solidFill>
          <a:latin typeface="Arial" pitchFamily="34" charset="0"/>
          <a:ea typeface="宋体" panose="02010600030101010101" pitchFamily="2" charset="-122"/>
        </a:defRPr>
      </a:lvl3pPr>
      <a:lvl4pPr algn="ctr" rtl="0" eaLnBrk="1" fontAlgn="base" hangingPunct="1">
        <a:spcBef>
          <a:spcPct val="0"/>
        </a:spcBef>
        <a:spcAft>
          <a:spcPct val="0"/>
        </a:spcAft>
        <a:defRPr sz="4400">
          <a:solidFill>
            <a:schemeClr val="tx2"/>
          </a:solidFill>
          <a:latin typeface="Arial" pitchFamily="34" charset="0"/>
          <a:ea typeface="宋体" panose="02010600030101010101" pitchFamily="2" charset="-122"/>
        </a:defRPr>
      </a:lvl4pPr>
      <a:lvl5pPr algn="ctr" rtl="0" eaLnBrk="1" fontAlgn="base" hangingPunct="1">
        <a:spcBef>
          <a:spcPct val="0"/>
        </a:spcBef>
        <a:spcAft>
          <a:spcPct val="0"/>
        </a:spcAft>
        <a:defRPr sz="4400">
          <a:solidFill>
            <a:schemeClr val="tx2"/>
          </a:solidFill>
          <a:latin typeface="Arial" pitchFamily="34" charset="0"/>
          <a:ea typeface="宋体" panose="02010600030101010101" pitchFamily="2" charset="-122"/>
        </a:defRPr>
      </a:lvl5pPr>
      <a:lvl6pPr marL="457200" algn="ctr" rtl="0" eaLnBrk="1" fontAlgn="base" hangingPunct="1">
        <a:spcBef>
          <a:spcPct val="0"/>
        </a:spcBef>
        <a:spcAft>
          <a:spcPct val="0"/>
        </a:spcAft>
        <a:defRPr sz="4400">
          <a:solidFill>
            <a:schemeClr val="tx2"/>
          </a:solidFill>
          <a:latin typeface="Arial" pitchFamily="34" charset="0"/>
          <a:ea typeface="宋体" panose="02010600030101010101" pitchFamily="2" charset="-122"/>
        </a:defRPr>
      </a:lvl6pPr>
      <a:lvl7pPr marL="914400" algn="ctr" rtl="0" eaLnBrk="1" fontAlgn="base" hangingPunct="1">
        <a:spcBef>
          <a:spcPct val="0"/>
        </a:spcBef>
        <a:spcAft>
          <a:spcPct val="0"/>
        </a:spcAft>
        <a:defRPr sz="4400">
          <a:solidFill>
            <a:schemeClr val="tx2"/>
          </a:solidFill>
          <a:latin typeface="Arial" pitchFamily="34" charset="0"/>
          <a:ea typeface="宋体" panose="02010600030101010101" pitchFamily="2" charset="-122"/>
        </a:defRPr>
      </a:lvl7pPr>
      <a:lvl8pPr marL="1371600" algn="ctr" rtl="0" eaLnBrk="1" fontAlgn="base" hangingPunct="1">
        <a:spcBef>
          <a:spcPct val="0"/>
        </a:spcBef>
        <a:spcAft>
          <a:spcPct val="0"/>
        </a:spcAft>
        <a:defRPr sz="4400">
          <a:solidFill>
            <a:schemeClr val="tx2"/>
          </a:solidFill>
          <a:latin typeface="Arial" pitchFamily="34" charset="0"/>
          <a:ea typeface="宋体" panose="02010600030101010101" pitchFamily="2" charset="-122"/>
        </a:defRPr>
      </a:lvl8pPr>
      <a:lvl9pPr marL="1828800" algn="ctr" rtl="0" eaLnBrk="1" fontAlgn="base" hangingPunct="1">
        <a:spcBef>
          <a:spcPct val="0"/>
        </a:spcBef>
        <a:spcAft>
          <a:spcPct val="0"/>
        </a:spcAft>
        <a:defRPr sz="4400">
          <a:solidFill>
            <a:schemeClr val="tx2"/>
          </a:solidFill>
          <a:latin typeface="Arial" pitchFamily="34" charset="0"/>
          <a:ea typeface="宋体" panose="02010600030101010101" pitchFamily="2" charset="-122"/>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ea typeface="+mn-ea"/>
        </a:defRPr>
      </a:lvl2pPr>
      <a:lvl3pPr marL="1143000" indent="-228600" algn="l" rtl="0" eaLnBrk="1" fontAlgn="base" hangingPunct="1">
        <a:spcBef>
          <a:spcPct val="20000"/>
        </a:spcBef>
        <a:spcAft>
          <a:spcPct val="0"/>
        </a:spcAft>
        <a:buChar char="•"/>
        <a:defRPr sz="2400">
          <a:solidFill>
            <a:schemeClr val="tx1"/>
          </a:solidFill>
          <a:latin typeface="+mn-lt"/>
          <a:ea typeface="+mn-ea"/>
        </a:defRPr>
      </a:lvl3pPr>
      <a:lvl4pPr marL="1600200" indent="-228600" algn="l" rtl="0" eaLnBrk="1" fontAlgn="base" hangingPunct="1">
        <a:spcBef>
          <a:spcPct val="20000"/>
        </a:spcBef>
        <a:spcAft>
          <a:spcPct val="0"/>
        </a:spcAft>
        <a:buChar char="–"/>
        <a:defRPr sz="2000">
          <a:solidFill>
            <a:schemeClr val="tx1"/>
          </a:solidFill>
          <a:latin typeface="+mn-lt"/>
          <a:ea typeface="+mn-ea"/>
        </a:defRPr>
      </a:lvl4pPr>
      <a:lvl5pPr marL="2057400" indent="-228600" algn="l" rtl="0" eaLnBrk="1" fontAlgn="base" hangingPunct="1">
        <a:spcBef>
          <a:spcPct val="20000"/>
        </a:spcBef>
        <a:spcAft>
          <a:spcPct val="0"/>
        </a:spcAft>
        <a:buChar char="»"/>
        <a:defRPr sz="2000">
          <a:solidFill>
            <a:schemeClr val="tx1"/>
          </a:solidFill>
          <a:latin typeface="+mn-lt"/>
          <a:ea typeface="+mn-ea"/>
        </a:defRPr>
      </a:lvl5pPr>
      <a:lvl6pPr marL="2514600" indent="-228600" algn="l" rtl="0" eaLnBrk="1" fontAlgn="base" hangingPunct="1">
        <a:spcBef>
          <a:spcPct val="20000"/>
        </a:spcBef>
        <a:spcAft>
          <a:spcPct val="0"/>
        </a:spcAft>
        <a:buChar char="»"/>
        <a:defRPr sz="2000">
          <a:solidFill>
            <a:schemeClr val="tx1"/>
          </a:solidFill>
          <a:latin typeface="+mn-lt"/>
          <a:ea typeface="+mn-ea"/>
        </a:defRPr>
      </a:lvl6pPr>
      <a:lvl7pPr marL="2971800" indent="-228600" algn="l" rtl="0" eaLnBrk="1" fontAlgn="base" hangingPunct="1">
        <a:spcBef>
          <a:spcPct val="20000"/>
        </a:spcBef>
        <a:spcAft>
          <a:spcPct val="0"/>
        </a:spcAft>
        <a:buChar char="»"/>
        <a:defRPr sz="2000">
          <a:solidFill>
            <a:schemeClr val="tx1"/>
          </a:solidFill>
          <a:latin typeface="+mn-lt"/>
          <a:ea typeface="+mn-ea"/>
        </a:defRPr>
      </a:lvl7pPr>
      <a:lvl8pPr marL="3429000" indent="-228600" algn="l" rtl="0" eaLnBrk="1" fontAlgn="base" hangingPunct="1">
        <a:spcBef>
          <a:spcPct val="20000"/>
        </a:spcBef>
        <a:spcAft>
          <a:spcPct val="0"/>
        </a:spcAft>
        <a:buChar char="»"/>
        <a:defRPr sz="2000">
          <a:solidFill>
            <a:schemeClr val="tx1"/>
          </a:solidFill>
          <a:latin typeface="+mn-lt"/>
          <a:ea typeface="+mn-ea"/>
        </a:defRPr>
      </a:lvl8pPr>
      <a:lvl9pPr marL="3886200" indent="-228600" algn="l" rtl="0" eaLnBrk="1" fontAlgn="base" hangingPunct="1">
        <a:spcBef>
          <a:spcPct val="20000"/>
        </a:spcBef>
        <a:spcAft>
          <a:spcPct val="0"/>
        </a:spcAft>
        <a:buChar char="»"/>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xml" /><Relationship Id="rId3" Type="http://schemas.openxmlformats.org/officeDocument/2006/relationships/customXml" Target="../../customXml/item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xml" /><Relationship Id="rId3" Type="http://schemas.openxmlformats.org/officeDocument/2006/relationships/customXml" Target="../../customXml/item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3.xml" /><Relationship Id="rId3" Type="http://schemas.openxmlformats.org/officeDocument/2006/relationships/customXml" Target="../../customXml/item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4.xml" /><Relationship Id="rId3" Type="http://schemas.openxmlformats.org/officeDocument/2006/relationships/customXml" Target="../../customXml/item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5.xml" /><Relationship Id="rId3" Type="http://schemas.openxmlformats.org/officeDocument/2006/relationships/customXml" Target="../../customXml/item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6.xml" /><Relationship Id="rId3" Type="http://schemas.openxmlformats.org/officeDocument/2006/relationships/image" Target="../media/image3.jpeg" /><Relationship Id="rId4" Type="http://schemas.openxmlformats.org/officeDocument/2006/relationships/customXml" Target="../../customXml/item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7.xml" /><Relationship Id="rId3" Type="http://schemas.openxmlformats.org/officeDocument/2006/relationships/image" Target="../media/image4.jpeg" /><Relationship Id="rId4" Type="http://schemas.openxmlformats.org/officeDocument/2006/relationships/customXml" Target="../../customXml/item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8.xml" /><Relationship Id="rId3" Type="http://schemas.openxmlformats.org/officeDocument/2006/relationships/customXml" Target="../../customXml/item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9.xml" /><Relationship Id="rId3" Type="http://schemas.openxmlformats.org/officeDocument/2006/relationships/customXml" Target="../../customXml/item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0.xml" /><Relationship Id="rId3" Type="http://schemas.openxmlformats.org/officeDocument/2006/relationships/customXml" Target="../../customXml/item1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1.xml" /><Relationship Id="rId3" Type="http://schemas.openxmlformats.org/officeDocument/2006/relationships/image" Target="../media/image5.jpeg" /><Relationship Id="rId4" Type="http://schemas.openxmlformats.org/officeDocument/2006/relationships/customXml" Target="../../customXml/item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2.xml" /><Relationship Id="rId3" Type="http://schemas.openxmlformats.org/officeDocument/2006/relationships/customXml" Target="../../customXml/item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3.xml" /><Relationship Id="rId3" Type="http://schemas.openxmlformats.org/officeDocument/2006/relationships/customXml" Target="../../customXml/item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4.xml" /><Relationship Id="rId3" Type="http://schemas.openxmlformats.org/officeDocument/2006/relationships/customXml" Target="../../customXml/item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5.xml" /><Relationship Id="rId3" Type="http://schemas.openxmlformats.org/officeDocument/2006/relationships/customXml" Target="../../customXml/item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6.xml" /><Relationship Id="rId3" Type="http://schemas.openxmlformats.org/officeDocument/2006/relationships/customXml" Target="../../customXml/item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7.xml" /><Relationship Id="rId3" Type="http://schemas.openxmlformats.org/officeDocument/2006/relationships/customXml" Target="../../customXml/item1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8.xml" /><Relationship Id="rId3" Type="http://schemas.openxmlformats.org/officeDocument/2006/relationships/customXml" Target="../../customXml/item1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9.xml" /><Relationship Id="rId3" Type="http://schemas.openxmlformats.org/officeDocument/2006/relationships/customXml" Target="../../customXml/item1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0.xml" /><Relationship Id="rId3" Type="http://schemas.openxmlformats.org/officeDocument/2006/relationships/customXml" Target="../../customXml/item2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121153201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Rectangle 2"/>
          <p:cNvSpPr txBox="1"/>
          <p:nvPr/>
        </p:nvSpPr>
        <p:spPr>
          <a:xfrm>
            <a:off x="7351642" y="2326849"/>
            <a:ext cx="1267547" cy="1291191"/>
          </a:xfrm>
          <a:prstGeom prst="rect">
            <a:avLst/>
          </a:prstGeom>
          <a:noFill/>
          <a:ln w="9525">
            <a:noFill/>
          </a:ln>
        </p:spPr>
        <p:txBody>
          <a:bodyPr/>
          <a:lstStyle>
            <a:defPPr>
              <a:defRPr lang="zh-CN"/>
            </a:defPPr>
            <a:lvl1pPr marL="0" lvl="0" algn="ctr" defTabSz="914400" rtl="0" eaLnBrk="1" fontAlgn="base" latinLnBrk="0" hangingPunct="1">
              <a:spcBef>
                <a:spcPct val="0"/>
              </a:spcBef>
              <a:spcAft>
                <a:spcPct val="0"/>
              </a:spcAft>
              <a:defRPr sz="4400" kern="1200">
                <a:solidFill>
                  <a:schemeClr val="tx2"/>
                </a:solidFill>
                <a:latin typeface="+mj-lt"/>
                <a:ea typeface="+mj-ea"/>
                <a:cs typeface="+mj-cs"/>
              </a:defRPr>
            </a:lvl1pPr>
            <a:lvl2pPr marL="4572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2pPr>
            <a:lvl3pPr marL="9144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3pPr>
            <a:lvl4pPr marL="13716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4pPr>
            <a:lvl5pPr marL="18288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5pPr>
            <a:lvl6pPr marL="4572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6pPr>
            <a:lvl7pPr marL="9144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7pPr>
            <a:lvl8pPr marL="13716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8pPr>
            <a:lvl9pPr marL="1828800" algn="ctr" defTabSz="914400" rtl="0" eaLnBrk="1" fontAlgn="base" latinLnBrk="0" hangingPunct="1">
              <a:spcBef>
                <a:spcPct val="0"/>
              </a:spcBef>
              <a:spcAft>
                <a:spcPct val="0"/>
              </a:spcAft>
              <a:defRPr sz="4400" kern="1200">
                <a:solidFill>
                  <a:schemeClr val="tx2"/>
                </a:solidFill>
                <a:latin typeface="Arial" pitchFamily="34" charset="0"/>
                <a:ea typeface="宋体" panose="02010600030101010101" pitchFamily="2" charset="-122"/>
                <a:cs typeface="+mn-cs"/>
              </a:defRPr>
            </a:lvl9pPr>
          </a:lstStyle>
          <a:p>
            <a:r>
              <a:rPr lang="zh-CN" altLang="en-US" sz="4000" kern="0">
                <a:solidFill>
                  <a:schemeClr val="bg1"/>
                </a:solidFill>
                <a:latin typeface="方正兰亭黑_GBK" panose="02000000000000000000" pitchFamily="2" charset="-122"/>
                <a:ea typeface="方正兰亭黑_GBK" panose="02000000000000000000" pitchFamily="2" charset="-122"/>
              </a:rPr>
              <a:t>高考</a:t>
            </a:r>
            <a:br>
              <a:rPr lang="en-US" altLang="zh-CN" sz="4000" kern="0">
                <a:solidFill>
                  <a:schemeClr val="bg1"/>
                </a:solidFill>
                <a:latin typeface="方正兰亭黑_GBK" panose="02000000000000000000" pitchFamily="2" charset="-122"/>
                <a:ea typeface="方正兰亭黑_GBK" panose="02000000000000000000" pitchFamily="2" charset="-122"/>
              </a:rPr>
            </a:br>
            <a:r>
              <a:rPr lang="zh-CN" altLang="en-US" sz="4000" kern="0">
                <a:solidFill>
                  <a:schemeClr val="bg1"/>
                </a:solidFill>
                <a:latin typeface="方正兰亭黑_GBK" panose="02000000000000000000" pitchFamily="2" charset="-122"/>
                <a:ea typeface="方正兰亭黑_GBK" panose="02000000000000000000" pitchFamily="2" charset="-122"/>
              </a:rPr>
              <a:t>政治</a:t>
            </a:r>
          </a:p>
        </p:txBody>
      </p:sp>
      <p:sp>
        <p:nvSpPr>
          <p:cNvPr id="11" name="Rectangle 2"/>
          <p:cNvSpPr txBox="1">
            <a:spLocks noChangeArrowheads="1"/>
          </p:cNvSpPr>
          <p:nvPr/>
        </p:nvSpPr>
        <p:spPr>
          <a:xfrm>
            <a:off x="-6985" y="4991905"/>
            <a:ext cx="8626174" cy="1187566"/>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ts val="4000"/>
              </a:lnSpc>
              <a:defRPr/>
            </a:pPr>
            <a:r>
              <a:rPr lang="zh-CN" altLang="en-US" sz="3200" kern="0">
                <a:solidFill>
                  <a:schemeClr val="bg1"/>
                </a:solidFill>
                <a:latin typeface="方正兰亭黑6_GBK" panose="02000000000000000000" pitchFamily="2" charset="-122"/>
                <a:ea typeface="方正兰亭黑6_GBK" panose="02000000000000000000" pitchFamily="2" charset="-122"/>
                <a:cs typeface="+mj-cs"/>
              </a:rPr>
              <a:t>第二部分　经济与社会</a:t>
            </a:r>
            <a:br>
              <a:rPr lang="en-US" altLang="zh-CN" sz="3200" kern="0">
                <a:solidFill>
                  <a:schemeClr val="bg1"/>
                </a:solidFill>
                <a:latin typeface="方正兰亭黑6_GBK" panose="02000000000000000000" pitchFamily="2" charset="-122"/>
                <a:ea typeface="方正兰亭黑6_GBK" panose="02000000000000000000" pitchFamily="2" charset="-122"/>
                <a:cs typeface="+mj-cs"/>
              </a:rPr>
            </a:br>
            <a:r>
              <a:rPr lang="zh-CN" altLang="en-US" sz="2600" kern="0">
                <a:solidFill>
                  <a:schemeClr val="bg1"/>
                </a:solidFill>
                <a:latin typeface="方正兰亭黑4_GBK" panose="02000000000000000000" pitchFamily="2" charset="-122"/>
                <a:ea typeface="方正兰亭黑4_GBK" panose="02000000000000000000" pitchFamily="2" charset="-122"/>
                <a:cs typeface="+mj-cs"/>
              </a:rPr>
              <a:t>专题四　经济发展与社会进步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20000" y="1358221"/>
            <a:ext cx="8316000" cy="1419106"/>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latinLnBrk="1" hangingPunct="0">
              <a:lnSpc>
                <a:spcPct val="150000"/>
              </a:lnSpc>
            </a:pPr>
            <a:r>
              <a:rPr lang="zh-CN" altLang="en-US" sz="2000" b="1" kern="0">
                <a:solidFill>
                  <a:srgbClr val="000000"/>
                </a:solidFill>
                <a:latin typeface="方正兰亭刊黑_GBK" panose="02000000000000000000" pitchFamily="2" charset="-122"/>
                <a:ea typeface="方正兰亭刊黑_GBK" panose="02000000000000000000" pitchFamily="2" charset="-122"/>
              </a:rPr>
              <a:t>考点一　我国的经济发展</a:t>
            </a:r>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一、坚持新发展理念</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1.以人民为中心的发展思想</a:t>
            </a:r>
            <a:endParaRPr lang="zh-CN" altLang="en-US"/>
          </a:p>
        </p:txBody>
      </p:sp>
      <p:grpSp>
        <p:nvGrpSpPr>
          <p:cNvPr id="3" name="组合 2">
            <a:extLst>
              <a:ext uri="{FF2B5EF4-FFF2-40B4-BE49-F238E27FC236}">
                <a16:creationId xmlns:a16="http://schemas.microsoft.com/office/drawing/2014/main" id="{3B5E71E3-537C-96AA-0BC1-9548878F74F7}"/>
              </a:ext>
            </a:extLst>
          </p:cNvPr>
          <p:cNvGrpSpPr/>
          <p:nvPr/>
        </p:nvGrpSpPr>
        <p:grpSpPr>
          <a:xfrm>
            <a:off x="0" y="941850"/>
            <a:ext cx="9144000" cy="406717"/>
            <a:chOff x="0" y="1364298"/>
            <a:chExt cx="9144000" cy="406717"/>
          </a:xfrm>
        </p:grpSpPr>
        <p:cxnSp>
          <p:nvCxnSpPr>
            <p:cNvPr id="4" name="直接连接符 3"/>
            <p:cNvCxnSpPr/>
            <p:nvPr/>
          </p:nvCxnSpPr>
          <p:spPr>
            <a:xfrm flipV="1">
              <a:off x="0" y="1548130"/>
              <a:ext cx="9144000" cy="15240"/>
            </a:xfrm>
            <a:prstGeom prst="line">
              <a:avLst/>
            </a:prstGeom>
            <a:ln w="38100">
              <a:solidFill>
                <a:srgbClr val="EA5433"/>
              </a:solidFill>
            </a:ln>
          </p:spPr>
          <p:style>
            <a:lnRef idx="1">
              <a:schemeClr val="accent5"/>
            </a:lnRef>
            <a:fillRef idx="0">
              <a:schemeClr val="accent5"/>
            </a:fillRef>
            <a:effectRef idx="0">
              <a:schemeClr val="accent5"/>
            </a:effectRef>
            <a:fontRef idx="minor">
              <a:schemeClr val="tx1"/>
            </a:fontRef>
          </p:style>
        </p:cxnSp>
        <p:sp>
          <p:nvSpPr>
            <p:cNvPr id="5" name="六边形 4"/>
            <p:cNvSpPr/>
            <p:nvPr/>
          </p:nvSpPr>
          <p:spPr>
            <a:xfrm>
              <a:off x="4008755" y="1364298"/>
              <a:ext cx="1126490" cy="382905"/>
            </a:xfrm>
            <a:prstGeom prst="hexagon">
              <a:avLst/>
            </a:prstGeom>
            <a:solidFill>
              <a:srgbClr val="EA54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文本框 7"/>
            <p:cNvSpPr txBox="1"/>
            <p:nvPr/>
          </p:nvSpPr>
          <p:spPr>
            <a:xfrm>
              <a:off x="4052570" y="1387475"/>
              <a:ext cx="1057910" cy="38354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900" kern="2100" spc="320">
                  <a:solidFill>
                    <a:schemeClr val="bg1"/>
                  </a:solidFill>
                  <a:uFillTx/>
                  <a:latin typeface="方正兰亭大黑_GBK" panose="02000000000000000000" charset="-122"/>
                  <a:ea typeface="方正兰亭大黑_GBK" panose="02000000000000000000" charset="-122"/>
                </a:rPr>
                <a:t>基础篇</a:t>
              </a:r>
            </a:p>
          </p:txBody>
        </p:sp>
      </p:grpSp>
      <p:graphicFrame>
        <p:nvGraphicFramePr>
          <p:cNvPr id="11" name="表格 2"/>
          <p:cNvGraphicFramePr>
            <a:graphicFrameLocks noGrp="1"/>
          </p:cNvGraphicFramePr>
          <p:nvPr/>
        </p:nvGraphicFramePr>
        <p:xfrm>
          <a:off x="832528" y="2848765"/>
          <a:ext cx="7740000" cy="3492185"/>
        </p:xfrm>
        <a:graphic>
          <a:graphicData uri="http://schemas.openxmlformats.org/drawingml/2006/table">
            <a:tbl>
              <a:tblPr/>
              <a:tblGrid>
                <a:gridCol w="494414">
                  <a:extLst>
                    <a:ext uri="{9D8B030D-6E8A-4147-A177-3AD203B41FA5}">
                      <a16:colId xmlns:a16="http://schemas.microsoft.com/office/drawing/2014/main" val="20000"/>
                    </a:ext>
                  </a:extLst>
                </a:gridCol>
                <a:gridCol w="1000132">
                  <a:extLst>
                    <a:ext uri="{9D8B030D-6E8A-4147-A177-3AD203B41FA5}">
                      <a16:colId xmlns:a16="http://schemas.microsoft.com/office/drawing/2014/main" val="20001"/>
                    </a:ext>
                  </a:extLst>
                </a:gridCol>
                <a:gridCol w="6245454">
                  <a:extLst>
                    <a:ext uri="{9D8B030D-6E8A-4147-A177-3AD203B41FA5}">
                      <a16:colId xmlns:a16="http://schemas.microsoft.com/office/drawing/2014/main" val="20002"/>
                    </a:ext>
                  </a:extLst>
                </a:gridCol>
              </a:tblGrid>
              <a:tr h="496505">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含义</a:t>
                      </a:r>
                    </a:p>
                  </a:txBody>
                  <a:tcPr marL="45720" marR="45720"/>
                </a:tc>
                <a:tc gridSpan="2">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把实现人民幸福作为发展的目的和归宿,做到发展为了人民、发</a:t>
                      </a:r>
                      <a:br>
                        <a:rPr/>
                      </a:br>
                      <a:r>
                        <a:rPr lang="zh-CN" altLang="en-US" sz="1417" kern="0">
                          <a:solidFill>
                            <a:srgbClr val="000000"/>
                          </a:solidFill>
                          <a:latin typeface="Times New Roman" pitchFamily="65" charset="-122"/>
                          <a:ea typeface="宋体" pitchFamily="65" charset="-122"/>
                        </a:rPr>
                        <a:t>展依靠人民、发展成果由人民共享</a:t>
                      </a:r>
                    </a:p>
                  </a:txBody>
                  <a:tcPr marL="45720" marR="45720"/>
                </a:tc>
                <a:tc hMerge="1">
                  <a:txBody>
                    <a:bodyPr vert="horz" wrap="square"/>
                    <a:lstStyle/>
                    <a:p>
                      <a:pPr eaLnBrk="0" latinLnBrk="1" hangingPunct="0"/>
                      <a:br/>
                      <a:endParaRPr/>
                    </a:p>
                  </a:txBody>
                  <a:tcPr marL="45720" marR="45720"/>
                </a:tc>
                <a:extLst>
                  <a:ext uri="{0D108BD9-81ED-4DB2-BD59-A6C34878D82A}">
                    <a16:rowId xmlns:a16="http://schemas.microsoft.com/office/drawing/2014/main" val="10000"/>
                  </a:ext>
                </a:extLst>
              </a:tr>
              <a:tr h="496505">
                <a:tc rowSpan="3">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要求</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发展为了人民</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就是要从人民群众的根本利益出发谋发展、促发展,不断满足人民对美好生活的需要,努力促进人的全面发展</a:t>
                      </a:r>
                    </a:p>
                  </a:txBody>
                  <a:tcPr marL="45720" marR="45720"/>
                </a:tc>
                <a:extLst>
                  <a:ext uri="{0D108BD9-81ED-4DB2-BD59-A6C34878D82A}">
                    <a16:rowId xmlns:a16="http://schemas.microsoft.com/office/drawing/2014/main" val="10001"/>
                  </a:ext>
                </a:extLst>
              </a:tr>
              <a:tr h="496505">
                <a:tc vMerge="1">
                  <a:txBody>
                    <a:bodyPr vert="horz" wrap="square"/>
                    <a:lstStyle/>
                    <a:p>
                      <a:pPr eaLnBrk="0" latinLnBrk="1" hangingPunct="0"/>
                      <a:br/>
                      <a:endParaRP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发展依靠人民</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就是要把人民作为发展的力量源泉,充分尊重人民主体地位和人民群众的首创精神,不断从人民群众中汲取智慧和力量,依靠人民创造历史伟业</a:t>
                      </a:r>
                    </a:p>
                  </a:txBody>
                  <a:tcPr marL="45720" marR="45720"/>
                </a:tc>
                <a:extLst>
                  <a:ext uri="{0D108BD9-81ED-4DB2-BD59-A6C34878D82A}">
                    <a16:rowId xmlns:a16="http://schemas.microsoft.com/office/drawing/2014/main" val="10002"/>
                  </a:ext>
                </a:extLst>
              </a:tr>
              <a:tr h="496505">
                <a:tc vMerge="1">
                  <a:txBody>
                    <a:bodyPr vert="horz" wrap="square"/>
                    <a:lstStyle/>
                    <a:p>
                      <a:pPr eaLnBrk="0" latinLnBrk="1" hangingPunct="0"/>
                      <a:br/>
                      <a:endParaRP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发展成果由人民共享</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就是要使发展成果惠及全体人民,不断保障和改善民生、增进人民福祉,走共同富裕道路,彰显制度优势</a:t>
                      </a:r>
                    </a:p>
                  </a:txBody>
                  <a:tcPr marL="45720" marR="45720"/>
                </a:tc>
                <a:extLst>
                  <a:ext uri="{0D108BD9-81ED-4DB2-BD59-A6C34878D82A}">
                    <a16:rowId xmlns:a16="http://schemas.microsoft.com/office/drawing/2014/main" val="10003"/>
                  </a:ext>
                </a:extLst>
              </a:tr>
              <a:tr h="496505">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意义</a:t>
                      </a:r>
                    </a:p>
                  </a:txBody>
                  <a:tcPr marL="45720" marR="45720"/>
                </a:tc>
                <a:tc gridSpan="2">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反映了坚持人民主体地位的内在要求,彰显了人民至上的价值取向,确立了新发展理念必须始终坚持的基本原则</a:t>
                      </a:r>
                    </a:p>
                  </a:txBody>
                  <a:tcPr marL="45720" marR="45720"/>
                </a:tc>
                <a:tc hMerge="1">
                  <a:txBody>
                    <a:bodyPr vert="horz" wrap="square"/>
                    <a:lstStyle/>
                    <a:p>
                      <a:pPr eaLnBrk="0" latinLnBrk="1" hangingPunct="0"/>
                      <a:br/>
                      <a:endParaRPr/>
                    </a:p>
                  </a:txBody>
                  <a:tcPr marL="45720" marR="45720"/>
                </a:tc>
                <a:extLst>
                  <a:ext uri="{0D108BD9-81ED-4DB2-BD59-A6C34878D82A}">
                    <a16:rowId xmlns:a16="http://schemas.microsoft.com/office/drawing/2014/main" val="10004"/>
                  </a:ext>
                </a:extLst>
              </a:tr>
            </a:tbl>
          </a:graphicData>
        </a:graphic>
      </p:graphicFrame>
    </p:spTree>
    <p:custDataLst>
      <p:custData r:id="rId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20000" y="1260000"/>
            <a:ext cx="8316000" cy="4172874"/>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温馨提示:发展为了人民是发展的根本目的,发展依靠人民是发展的动力,</a:t>
            </a:r>
            <a:br>
              <a:rPr/>
            </a:br>
            <a:r>
              <a:rPr lang="zh-CN" altLang="en-US" sz="2012" kern="0">
                <a:solidFill>
                  <a:srgbClr val="000000"/>
                </a:solidFill>
                <a:latin typeface="Times New Roman" pitchFamily="65" charset="-122"/>
                <a:ea typeface="宋体" pitchFamily="65" charset="-122"/>
              </a:rPr>
              <a:t>发展成果由人民共享是发展的趋向。</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2.贯彻新发展理念</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1)贯彻新发展理念的重要性</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①理念是行动的先导,一定的发展实践是由一定的发展理念来引领的。</a:t>
            </a:r>
            <a:br>
              <a:rPr/>
            </a:br>
            <a:r>
              <a:rPr lang="zh-CN" altLang="en-US" sz="2012" kern="0">
                <a:solidFill>
                  <a:srgbClr val="000000"/>
                </a:solidFill>
                <a:latin typeface="Times New Roman" pitchFamily="65" charset="-122"/>
                <a:ea typeface="宋体" pitchFamily="65" charset="-122"/>
              </a:rPr>
              <a:t>新时代需要新发展理念。</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②要着力解决好发展不平衡不充分问题,破解发展难题、增强发展动</a:t>
            </a:r>
            <a:br>
              <a:rPr/>
            </a:br>
            <a:r>
              <a:rPr lang="zh-CN" altLang="en-US" sz="2012" kern="0">
                <a:solidFill>
                  <a:srgbClr val="000000"/>
                </a:solidFill>
                <a:latin typeface="Times New Roman" pitchFamily="65" charset="-122"/>
                <a:ea typeface="宋体" pitchFamily="65" charset="-122"/>
              </a:rPr>
              <a:t>力、厚植发展优势,更好满足人民在经济、政治、文化、社会、生态等</a:t>
            </a:r>
            <a:br>
              <a:rPr/>
            </a:br>
            <a:r>
              <a:rPr lang="zh-CN" altLang="en-US" sz="2012" kern="0">
                <a:solidFill>
                  <a:srgbClr val="000000"/>
                </a:solidFill>
                <a:latin typeface="Times New Roman" pitchFamily="65" charset="-122"/>
                <a:ea typeface="宋体" pitchFamily="65" charset="-122"/>
              </a:rPr>
              <a:t>方面日益增长的美好生活需要,必须牢固树立并切实贯彻新发展理念。</a:t>
            </a:r>
            <a:endParaRPr lang="zh-CN" altLang="en-US"/>
          </a:p>
        </p:txBody>
      </p:sp>
    </p:spTree>
    <p:custDataLst>
      <p:custData r:id="rId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20000" y="848501"/>
            <a:ext cx="8316000" cy="405688"/>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2)新发展理念的内容</a:t>
            </a:r>
            <a:endParaRPr lang="zh-CN" altLang="en-US"/>
          </a:p>
        </p:txBody>
      </p:sp>
      <p:graphicFrame>
        <p:nvGraphicFramePr>
          <p:cNvPr id="3" name="表格 2"/>
          <p:cNvGraphicFramePr>
            <a:graphicFrameLocks noGrp="1"/>
          </p:cNvGraphicFramePr>
          <p:nvPr/>
        </p:nvGraphicFramePr>
        <p:xfrm>
          <a:off x="720000" y="1409564"/>
          <a:ext cx="7923966" cy="5061587"/>
        </p:xfrm>
        <a:graphic>
          <a:graphicData uri="http://schemas.openxmlformats.org/drawingml/2006/table">
            <a:tbl>
              <a:tblPr/>
              <a:tblGrid>
                <a:gridCol w="579301">
                  <a:extLst>
                    <a:ext uri="{9D8B030D-6E8A-4147-A177-3AD203B41FA5}">
                      <a16:colId xmlns:a16="http://schemas.microsoft.com/office/drawing/2014/main" val="20000"/>
                    </a:ext>
                  </a:extLst>
                </a:gridCol>
                <a:gridCol w="1462719">
                  <a:extLst>
                    <a:ext uri="{9D8B030D-6E8A-4147-A177-3AD203B41FA5}">
                      <a16:colId xmlns:a16="http://schemas.microsoft.com/office/drawing/2014/main" val="20001"/>
                    </a:ext>
                  </a:extLst>
                </a:gridCol>
                <a:gridCol w="1901535">
                  <a:extLst>
                    <a:ext uri="{9D8B030D-6E8A-4147-A177-3AD203B41FA5}">
                      <a16:colId xmlns:a16="http://schemas.microsoft.com/office/drawing/2014/main" val="20002"/>
                    </a:ext>
                  </a:extLst>
                </a:gridCol>
                <a:gridCol w="3980411">
                  <a:extLst>
                    <a:ext uri="{9D8B030D-6E8A-4147-A177-3AD203B41FA5}">
                      <a16:colId xmlns:a16="http://schemas.microsoft.com/office/drawing/2014/main" val="20003"/>
                    </a:ext>
                  </a:extLst>
                </a:gridCol>
              </a:tblGrid>
              <a:tr h="259739">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理念</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注重解决的问题</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重要性</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措施</a:t>
                      </a:r>
                    </a:p>
                  </a:txBody>
                  <a:tcPr marL="45720" marR="45720"/>
                </a:tc>
                <a:extLst>
                  <a:ext uri="{0D108BD9-81ED-4DB2-BD59-A6C34878D82A}">
                    <a16:rowId xmlns:a16="http://schemas.microsoft.com/office/drawing/2014/main" val="10000"/>
                  </a:ext>
                </a:extLst>
              </a:tr>
              <a:tr h="933906">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创新</a:t>
                      </a:r>
                    </a:p>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发展</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发展动力问题</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创新是引领发展的第一动力</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要把创新摆在国家发展全局的核心位置,不断推进理论创新、制度创新、科技创新、文化创新等各方面创新,让创新贯穿党和国家一切工作,让创新在全社会蔚然成风</a:t>
                      </a:r>
                    </a:p>
                  </a:txBody>
                  <a:tcPr marL="45720" marR="45720"/>
                </a:tc>
                <a:extLst>
                  <a:ext uri="{0D108BD9-81ED-4DB2-BD59-A6C34878D82A}">
                    <a16:rowId xmlns:a16="http://schemas.microsoft.com/office/drawing/2014/main" val="10001"/>
                  </a:ext>
                </a:extLst>
              </a:tr>
              <a:tr h="933906">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协调</a:t>
                      </a:r>
                    </a:p>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发展</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发展不平衡问题</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协调发展是持续健康发展的内在要求,是发展平衡和不平衡的统一</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要正确处理发展中的重大关系,重点促进城乡区域协调发展,促进经济社会协调发展,促进新型工业化、信息化、城镇化、农业现代化同步发展,不断增强发展的整体性</a:t>
                      </a:r>
                    </a:p>
                  </a:txBody>
                  <a:tcPr marL="45720" marR="45720"/>
                </a:tc>
                <a:extLst>
                  <a:ext uri="{0D108BD9-81ED-4DB2-BD59-A6C34878D82A}">
                    <a16:rowId xmlns:a16="http://schemas.microsoft.com/office/drawing/2014/main" val="10002"/>
                  </a:ext>
                </a:extLst>
              </a:tr>
              <a:tr h="1383351">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绿色</a:t>
                      </a:r>
                    </a:p>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发展</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人与自然和谐</a:t>
                      </a:r>
                    </a:p>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共生问题</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绿色发展是永续发展的必要条件和人民对美好生活追求的重要体现,生态文明建设是关系中华民族永续发展的千年大计</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要坚持节约资源和保护环境的基本国策,坚持可持续发展,坚定走生产发展、生活富裕、生态良好的文明发展道路,建设美丽中国,形成节约资源和保护环境的空间格局、产业结构、生产方式、生活方式,建设人与自然和谐共生的现代化</a:t>
                      </a:r>
                    </a:p>
                  </a:txBody>
                  <a:tcPr marL="45720" marR="45720"/>
                </a:tc>
                <a:extLst>
                  <a:ext uri="{0D108BD9-81ED-4DB2-BD59-A6C34878D82A}">
                    <a16:rowId xmlns:a16="http://schemas.microsoft.com/office/drawing/2014/main" val="10003"/>
                  </a:ext>
                </a:extLst>
              </a:tr>
            </a:tbl>
          </a:graphicData>
        </a:graphic>
      </p:graphicFrame>
    </p:spTree>
    <p:custDataLst>
      <p:custData r:id="rId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表格 2"/>
          <p:cNvGraphicFramePr>
            <a:graphicFrameLocks noGrp="1"/>
          </p:cNvGraphicFramePr>
          <p:nvPr>
            <p:extLst>
              <p:ext uri="{D42A27DB-BD31-4B8C-83A1-F6EECF244321}">
                <p14:modId xmlns:p14="http://schemas.microsoft.com/office/powerpoint/2010/main" val="2894334707"/>
              </p:ext>
            </p:extLst>
          </p:nvPr>
        </p:nvGraphicFramePr>
        <p:xfrm>
          <a:off x="827584" y="1620069"/>
          <a:ext cx="7740000" cy="3840810"/>
        </p:xfrm>
        <a:graphic>
          <a:graphicData uri="http://schemas.openxmlformats.org/drawingml/2006/table">
            <a:tbl>
              <a:tblPr/>
              <a:tblGrid>
                <a:gridCol w="708728">
                  <a:extLst>
                    <a:ext uri="{9D8B030D-6E8A-4147-A177-3AD203B41FA5}">
                      <a16:colId xmlns:a16="http://schemas.microsoft.com/office/drawing/2014/main" val="20000"/>
                    </a:ext>
                  </a:extLst>
                </a:gridCol>
                <a:gridCol w="1285884">
                  <a:extLst>
                    <a:ext uri="{9D8B030D-6E8A-4147-A177-3AD203B41FA5}">
                      <a16:colId xmlns:a16="http://schemas.microsoft.com/office/drawing/2014/main" val="20001"/>
                    </a:ext>
                  </a:extLst>
                </a:gridCol>
                <a:gridCol w="2286016">
                  <a:extLst>
                    <a:ext uri="{9D8B030D-6E8A-4147-A177-3AD203B41FA5}">
                      <a16:colId xmlns:a16="http://schemas.microsoft.com/office/drawing/2014/main" val="20002"/>
                    </a:ext>
                  </a:extLst>
                </a:gridCol>
                <a:gridCol w="3459372">
                  <a:extLst>
                    <a:ext uri="{9D8B030D-6E8A-4147-A177-3AD203B41FA5}">
                      <a16:colId xmlns:a16="http://schemas.microsoft.com/office/drawing/2014/main" val="20003"/>
                    </a:ext>
                  </a:extLst>
                </a:gridCol>
              </a:tblGrid>
              <a:tr h="736548">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理念</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注重解决的问题</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重要性</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措施</a:t>
                      </a:r>
                    </a:p>
                  </a:txBody>
                  <a:tcPr marL="45720" marR="45720"/>
                </a:tc>
                <a:extLst>
                  <a:ext uri="{0D108BD9-81ED-4DB2-BD59-A6C34878D82A}">
                    <a16:rowId xmlns:a16="http://schemas.microsoft.com/office/drawing/2014/main" val="1526379825"/>
                  </a:ext>
                </a:extLst>
              </a:tr>
              <a:tr h="1180483">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开放</a:t>
                      </a:r>
                    </a:p>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发展</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发展内外联动问题</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开放带来进步,封闭必然落后,开放是国家繁</a:t>
                      </a:r>
                      <a:br>
                        <a:rPr/>
                      </a:br>
                      <a:r>
                        <a:rPr lang="zh-CN" altLang="en-US" sz="1417" kern="0">
                          <a:solidFill>
                            <a:srgbClr val="000000"/>
                          </a:solidFill>
                          <a:latin typeface="Times New Roman" pitchFamily="65" charset="-122"/>
                          <a:ea typeface="宋体" pitchFamily="65" charset="-122"/>
                        </a:rPr>
                        <a:t>荣发展的必由之路</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要顺应我国经济深度融入世界经济的趋势,</a:t>
                      </a:r>
                      <a:r>
                        <a:rPr/>
                        <a:t> </a:t>
                      </a:r>
                      <a:r>
                        <a:rPr lang="zh-CN" altLang="en-US" sz="1417" kern="0">
                          <a:solidFill>
                            <a:srgbClr val="000000"/>
                          </a:solidFill>
                          <a:latin typeface="Times New Roman" pitchFamily="65" charset="-122"/>
                          <a:ea typeface="宋体" pitchFamily="65" charset="-122"/>
                        </a:rPr>
                        <a:t>奉行互利共赢的开放战略,遵循共商共建共享原则,发展更高层次的开放型经济,推动构建人类命运共同体</a:t>
                      </a:r>
                    </a:p>
                  </a:txBody>
                  <a:tcPr marL="45720" marR="45720"/>
                </a:tc>
                <a:extLst>
                  <a:ext uri="{0D108BD9-81ED-4DB2-BD59-A6C34878D82A}">
                    <a16:rowId xmlns:a16="http://schemas.microsoft.com/office/drawing/2014/main" val="10000"/>
                  </a:ext>
                </a:extLst>
              </a:tr>
              <a:tr h="1336976">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共享</a:t>
                      </a:r>
                    </a:p>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发展</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社会公平正义问题</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广大人民群众共享改革发展成果,是社会主义的本质要求,是我们党坚持全心全意为人民服务根本宗旨的重要体现</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坚持共享发展,要作出更有效的制度安排,坚持全民共享、全面共享、共建共享、渐进共享,使全体人民有更多获得感、幸福感、安全感,朝着共同富裕方向稳步前进</a:t>
                      </a:r>
                    </a:p>
                  </a:txBody>
                  <a:tcPr marL="45720" marR="45720"/>
                </a:tc>
                <a:extLst>
                  <a:ext uri="{0D108BD9-81ED-4DB2-BD59-A6C34878D82A}">
                    <a16:rowId xmlns:a16="http://schemas.microsoft.com/office/drawing/2014/main" val="10001"/>
                  </a:ext>
                </a:extLst>
              </a:tr>
            </a:tbl>
          </a:graphicData>
        </a:graphic>
      </p:graphicFrame>
      <p:sp>
        <p:nvSpPr>
          <p:cNvPr id="3" name="文本框 2">
            <a:extLst>
              <a:ext uri="{FF2B5EF4-FFF2-40B4-BE49-F238E27FC236}">
                <a16:creationId xmlns:a16="http://schemas.microsoft.com/office/drawing/2014/main" id="{6896248F-4791-CADE-B8FB-CCA6F5A35E2E}"/>
              </a:ext>
            </a:extLst>
          </p:cNvPr>
          <p:cNvSpPr txBox="1"/>
          <p:nvPr/>
        </p:nvSpPr>
        <p:spPr>
          <a:xfrm>
            <a:off x="7596336" y="1194993"/>
            <a:ext cx="546945" cy="37811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latinLnBrk="1" hangingPunct="0">
              <a:lnSpc>
                <a:spcPct val="150000"/>
              </a:lnSpc>
            </a:pPr>
            <a:r>
              <a:rPr lang="zh-CN" altLang="en-US" sz="1417" kern="0">
                <a:solidFill>
                  <a:srgbClr val="000000"/>
                </a:solidFill>
                <a:latin typeface="Times New Roman" pitchFamily="65" charset="-122"/>
                <a:ea typeface="宋体" pitchFamily="65" charset="-122"/>
              </a:rPr>
              <a:t>续表</a:t>
            </a:r>
          </a:p>
        </p:txBody>
      </p:sp>
    </p:spTree>
    <p:custDataLst>
      <p:custData r:id="rId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2"/>
          <p:cNvSpPr txBox="1"/>
          <p:nvPr/>
        </p:nvSpPr>
        <p:spPr>
          <a:xfrm>
            <a:off x="642910" y="1634319"/>
            <a:ext cx="8316000" cy="2766591"/>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3)五大发展理念的关系</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相互贯通、相互促进,是具有内在联系的集合体,要统一贯彻,不能顾此失</a:t>
            </a:r>
            <a:br>
              <a:rPr/>
            </a:br>
            <a:r>
              <a:rPr lang="zh-CN" altLang="en-US" sz="2012" kern="0">
                <a:solidFill>
                  <a:srgbClr val="000000"/>
                </a:solidFill>
                <a:latin typeface="Times New Roman" pitchFamily="65" charset="-122"/>
                <a:ea typeface="宋体" pitchFamily="65" charset="-122"/>
              </a:rPr>
              <a:t>彼,也不能相互替代。要增强贯彻落实的全面性、系统性,不断开拓发展</a:t>
            </a:r>
            <a:br>
              <a:rPr/>
            </a:br>
            <a:r>
              <a:rPr lang="zh-CN" altLang="en-US" sz="2012" kern="0">
                <a:solidFill>
                  <a:srgbClr val="000000"/>
                </a:solidFill>
                <a:latin typeface="Times New Roman" pitchFamily="65" charset="-122"/>
                <a:ea typeface="宋体" pitchFamily="65" charset="-122"/>
              </a:rPr>
              <a:t>新境界。</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易混易错:经济增长</a:t>
            </a:r>
            <a:r>
              <a:rPr lang="zh-CN" altLang="en-US" sz="2012" kern="0">
                <a:solidFill>
                  <a:srgbClr val="000000"/>
                </a:solidFill>
                <a:latin typeface="黑体" pitchFamily="65" charset="-122"/>
                <a:ea typeface="宋体" pitchFamily="65" charset="-122"/>
              </a:rPr>
              <a:t>≠</a:t>
            </a:r>
            <a:r>
              <a:rPr lang="zh-CN" altLang="en-US" sz="2012" kern="0">
                <a:solidFill>
                  <a:srgbClr val="000000"/>
                </a:solidFill>
                <a:latin typeface="Times New Roman" pitchFamily="65" charset="-122"/>
                <a:ea typeface="宋体" pitchFamily="65" charset="-122"/>
              </a:rPr>
              <a:t>经济发展</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经济增长追求经济增长速度,经济发展关注经济发展质量。</a:t>
            </a:r>
            <a:endParaRPr lang="zh-CN" altLang="en-US"/>
          </a:p>
        </p:txBody>
      </p:sp>
    </p:spTree>
    <p:custDataLst>
      <p:custData r:id="rId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20000" y="848501"/>
            <a:ext cx="8316000" cy="1360309"/>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二、建设现代化经济体系</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1.国家强,经济体系必须强</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1)构建现代化经济体系的原因</a:t>
            </a:r>
            <a:endParaRPr lang="zh-CN" altLang="en-US"/>
          </a:p>
        </p:txBody>
      </p:sp>
      <p:pic>
        <p:nvPicPr>
          <p:cNvPr id="3" name="图片 3" descr="textimage0.jpeg"/>
          <p:cNvPicPr>
            <a:picLocks noChangeAspect="1"/>
          </p:cNvPicPr>
          <p:nvPr/>
        </p:nvPicPr>
        <p:blipFill>
          <a:blip r:embed="rId3"/>
          <a:stretch>
            <a:fillRect/>
          </a:stretch>
        </p:blipFill>
        <p:spPr>
          <a:xfrm>
            <a:off x="1003619" y="2299767"/>
            <a:ext cx="6442016" cy="2620700"/>
          </a:xfrm>
          <a:prstGeom prst="rect">
            <a:avLst/>
          </a:prstGeom>
        </p:spPr>
      </p:pic>
      <p:sp>
        <p:nvSpPr>
          <p:cNvPr id="4" name="TextBox 2"/>
          <p:cNvSpPr txBox="1"/>
          <p:nvPr/>
        </p:nvSpPr>
        <p:spPr>
          <a:xfrm>
            <a:off x="720000" y="4920467"/>
            <a:ext cx="8316000" cy="1406282"/>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2)现代化经济体系的内涵</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现代化经济体系,是由社会经济活动各个环节、各个层面、各个领域的</a:t>
            </a:r>
            <a:br>
              <a:rPr/>
            </a:br>
            <a:r>
              <a:rPr lang="zh-CN" altLang="en-US" sz="2012" kern="0">
                <a:solidFill>
                  <a:srgbClr val="000000"/>
                </a:solidFill>
                <a:latin typeface="Times New Roman" pitchFamily="65" charset="-122"/>
                <a:ea typeface="宋体" pitchFamily="65" charset="-122"/>
              </a:rPr>
              <a:t>相互关系和内在联系构成的一个有机整体。</a:t>
            </a:r>
            <a:endParaRPr lang="zh-CN" altLang="en-US"/>
          </a:p>
        </p:txBody>
      </p:sp>
    </p:spTree>
    <p:custDataLst>
      <p:custData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20000" y="919939"/>
            <a:ext cx="8316000" cy="405688"/>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3)现代化经济体系的构成</a:t>
            </a:r>
            <a:endParaRPr lang="zh-CN" altLang="en-US"/>
          </a:p>
        </p:txBody>
      </p:sp>
      <p:pic>
        <p:nvPicPr>
          <p:cNvPr id="4" name="图片 2" descr="textimage1.jpeg"/>
          <p:cNvPicPr>
            <a:picLocks noChangeAspect="1"/>
          </p:cNvPicPr>
          <p:nvPr/>
        </p:nvPicPr>
        <p:blipFill>
          <a:blip r:embed="rId3"/>
          <a:stretch>
            <a:fillRect/>
          </a:stretch>
        </p:blipFill>
        <p:spPr>
          <a:xfrm>
            <a:off x="1430412" y="1437130"/>
            <a:ext cx="6499174" cy="5138574"/>
          </a:xfrm>
          <a:prstGeom prst="rect">
            <a:avLst/>
          </a:prstGeom>
        </p:spPr>
      </p:pic>
    </p:spTree>
    <p:custDataLst>
      <p:custData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20000" y="991377"/>
            <a:ext cx="8316000" cy="5400000"/>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4)现代化经济体系中各体系的关系:统一整体。要一体建设、一体推</a:t>
            </a:r>
            <a:br>
              <a:rPr/>
            </a:br>
            <a:r>
              <a:rPr lang="zh-CN" altLang="en-US" sz="2012" kern="0">
                <a:solidFill>
                  <a:srgbClr val="000000"/>
                </a:solidFill>
                <a:latin typeface="Times New Roman" pitchFamily="65" charset="-122"/>
                <a:ea typeface="宋体" pitchFamily="65" charset="-122"/>
              </a:rPr>
              <a:t>进、借鉴国外,符合国情。</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2.推动经济高质量发展</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1)建设创新引领、协同发展的产业体系</a:t>
            </a:r>
            <a:endParaRPr lang="zh-CN" altLang="en-US"/>
          </a:p>
        </p:txBody>
      </p:sp>
      <p:graphicFrame>
        <p:nvGraphicFramePr>
          <p:cNvPr id="3" name="表格 2"/>
          <p:cNvGraphicFramePr>
            <a:graphicFrameLocks noGrp="1"/>
          </p:cNvGraphicFramePr>
          <p:nvPr/>
        </p:nvGraphicFramePr>
        <p:xfrm>
          <a:off x="720000" y="2920203"/>
          <a:ext cx="8138280" cy="1808354"/>
        </p:xfrm>
        <a:graphic>
          <a:graphicData uri="http://schemas.openxmlformats.org/drawingml/2006/table">
            <a:tbl>
              <a:tblPr/>
              <a:tblGrid>
                <a:gridCol w="670083">
                  <a:extLst>
                    <a:ext uri="{9D8B030D-6E8A-4147-A177-3AD203B41FA5}">
                      <a16:colId xmlns:a16="http://schemas.microsoft.com/office/drawing/2014/main" val="20000"/>
                    </a:ext>
                  </a:extLst>
                </a:gridCol>
                <a:gridCol w="7468197">
                  <a:extLst>
                    <a:ext uri="{9D8B030D-6E8A-4147-A177-3AD203B41FA5}">
                      <a16:colId xmlns:a16="http://schemas.microsoft.com/office/drawing/2014/main" val="20001"/>
                    </a:ext>
                  </a:extLst>
                </a:gridCol>
              </a:tblGrid>
              <a:tr h="512614">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目标</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实现实体经济、科技创新、现代金融、人力资源协同发展,使科技创新在实体经济发展中的贡献份额不断提高,现代金融服务实体经济的能力不断增强,人力资源支撑实体经济发展的作用不断优化</a:t>
                      </a:r>
                    </a:p>
                  </a:txBody>
                  <a:tcPr marL="45720" marR="45720"/>
                </a:tc>
                <a:extLst>
                  <a:ext uri="{0D108BD9-81ED-4DB2-BD59-A6C34878D82A}">
                    <a16:rowId xmlns:a16="http://schemas.microsoft.com/office/drawing/2014/main" val="10000"/>
                  </a:ext>
                </a:extLst>
              </a:tr>
              <a:tr h="398618">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措施</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大力发展实体经济必须深化供给侧结构性改革,</a:t>
                      </a:r>
                      <a:r>
                        <a:rPr/>
                        <a:t> </a:t>
                      </a:r>
                      <a:r>
                        <a:rPr lang="zh-CN" altLang="en-US" sz="1417" kern="0">
                          <a:solidFill>
                            <a:srgbClr val="000000"/>
                          </a:solidFill>
                          <a:latin typeface="Times New Roman" pitchFamily="65" charset="-122"/>
                          <a:ea typeface="宋体" pitchFamily="65" charset="-122"/>
                        </a:rPr>
                        <a:t>加快发展先进制造业,推动互联网、大数据、人工智能同实体经济深度融合,营造脚踏实地、勤劳创业、实业致富的发展环境和社会氛围</a:t>
                      </a:r>
                    </a:p>
                  </a:txBody>
                  <a:tcPr marL="45720" marR="45720"/>
                </a:tc>
                <a:extLst>
                  <a:ext uri="{0D108BD9-81ED-4DB2-BD59-A6C34878D82A}">
                    <a16:rowId xmlns:a16="http://schemas.microsoft.com/office/drawing/2014/main" val="10001"/>
                  </a:ext>
                </a:extLst>
              </a:tr>
            </a:tbl>
          </a:graphicData>
        </a:graphic>
      </p:graphicFrame>
      <p:sp>
        <p:nvSpPr>
          <p:cNvPr id="4" name="TextBox 2"/>
          <p:cNvSpPr txBox="1"/>
          <p:nvPr/>
        </p:nvSpPr>
        <p:spPr>
          <a:xfrm>
            <a:off x="720000" y="4777591"/>
            <a:ext cx="8316000" cy="1811971"/>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知识拓展:供给侧结构性改革</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供给侧包括劳动力、土地、资本、制度创造、创新等要素。供给侧结</a:t>
            </a:r>
            <a:br>
              <a:rPr/>
            </a:br>
            <a:r>
              <a:rPr lang="zh-CN" altLang="en-US" sz="2012" kern="0">
                <a:solidFill>
                  <a:srgbClr val="000000"/>
                </a:solidFill>
                <a:latin typeface="Times New Roman" pitchFamily="65" charset="-122"/>
                <a:ea typeface="宋体" pitchFamily="65" charset="-122"/>
              </a:rPr>
              <a:t>构性改革的五大任务是:去产能、去库存、去杠杆、降成本、补短板。</a:t>
            </a:r>
            <a:br>
              <a:rPr/>
            </a:br>
            <a:r>
              <a:rPr lang="zh-CN" altLang="en-US" sz="2012" kern="0">
                <a:solidFill>
                  <a:srgbClr val="000000"/>
                </a:solidFill>
                <a:latin typeface="Times New Roman" pitchFamily="65" charset="-122"/>
                <a:ea typeface="宋体" pitchFamily="65" charset="-122"/>
              </a:rPr>
              <a:t>前四个任务是治理产能过剩,最后一个任务是弥补产能不足。</a:t>
            </a:r>
            <a:endParaRPr lang="zh-CN" altLang="en-US"/>
          </a:p>
        </p:txBody>
      </p:sp>
    </p:spTree>
    <p:custDataLst>
      <p:custData r:id="rId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表格 2"/>
          <p:cNvGraphicFramePr>
            <a:graphicFrameLocks noGrp="1"/>
          </p:cNvGraphicFramePr>
          <p:nvPr>
            <p:extLst>
              <p:ext uri="{D42A27DB-BD31-4B8C-83A1-F6EECF244321}">
                <p14:modId xmlns:p14="http://schemas.microsoft.com/office/powerpoint/2010/main" val="3126554571"/>
              </p:ext>
            </p:extLst>
          </p:nvPr>
        </p:nvGraphicFramePr>
        <p:xfrm>
          <a:off x="720000" y="1784208"/>
          <a:ext cx="7740000" cy="3809682"/>
        </p:xfrm>
        <a:graphic>
          <a:graphicData uri="http://schemas.openxmlformats.org/drawingml/2006/table">
            <a:tbl>
              <a:tblPr/>
              <a:tblGrid>
                <a:gridCol w="780166">
                  <a:extLst>
                    <a:ext uri="{9D8B030D-6E8A-4147-A177-3AD203B41FA5}">
                      <a16:colId xmlns:a16="http://schemas.microsoft.com/office/drawing/2014/main" val="20000"/>
                    </a:ext>
                  </a:extLst>
                </a:gridCol>
                <a:gridCol w="928694">
                  <a:extLst>
                    <a:ext uri="{9D8B030D-6E8A-4147-A177-3AD203B41FA5}">
                      <a16:colId xmlns:a16="http://schemas.microsoft.com/office/drawing/2014/main" val="20001"/>
                    </a:ext>
                  </a:extLst>
                </a:gridCol>
                <a:gridCol w="6031140">
                  <a:extLst>
                    <a:ext uri="{9D8B030D-6E8A-4147-A177-3AD203B41FA5}">
                      <a16:colId xmlns:a16="http://schemas.microsoft.com/office/drawing/2014/main" val="20002"/>
                    </a:ext>
                  </a:extLst>
                </a:gridCol>
              </a:tblGrid>
              <a:tr h="682353">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目标</a:t>
                      </a:r>
                    </a:p>
                  </a:txBody>
                  <a:tcPr marL="45720" marR="45720"/>
                </a:tc>
                <a:tc gridSpan="2">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实现区域良性互动、城乡融合发展、陆海统筹整体优化,培育和发挥区域比较优势,加强区域优势互补,塑造区域协调发展新格局</a:t>
                      </a:r>
                    </a:p>
                  </a:txBody>
                  <a:tcPr marL="45720" marR="45720"/>
                </a:tc>
                <a:tc hMerge="1">
                  <a:txBody>
                    <a:bodyPr vert="horz" wrap="square"/>
                    <a:lstStyle/>
                    <a:p>
                      <a:pPr eaLnBrk="0" latinLnBrk="1" hangingPunct="0"/>
                      <a:br/>
                      <a:endParaRPr/>
                    </a:p>
                  </a:txBody>
                  <a:tcPr marL="45720" marR="45720"/>
                </a:tc>
                <a:extLst>
                  <a:ext uri="{0D108BD9-81ED-4DB2-BD59-A6C34878D82A}">
                    <a16:rowId xmlns:a16="http://schemas.microsoft.com/office/drawing/2014/main" val="10000"/>
                  </a:ext>
                </a:extLst>
              </a:tr>
              <a:tr h="2088831">
                <a:tc rowSpan="2">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措施</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cs typeface="+mn-cs"/>
                        </a:rPr>
                        <a:t>全面实施乡村振兴战略</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cs typeface="+mn-cs"/>
                        </a:rPr>
                        <a:t>原因:农业农村农民问题是关系国计民生的根本性问题措施:①必须始终把解决好“三农”问题作为全党工作重中之重;②要坚持农业农村优先发展,</a:t>
                      </a:r>
                      <a:r>
                        <a:rPr sz="1417" kern="0">
                          <a:solidFill>
                            <a:srgbClr val="000000"/>
                          </a:solidFill>
                          <a:latin typeface="Times New Roman" pitchFamily="65" charset="-122"/>
                          <a:ea typeface="宋体" pitchFamily="65" charset="-122"/>
                          <a:cs typeface="+mn-cs"/>
                        </a:rPr>
                        <a:t> </a:t>
                      </a:r>
                      <a:r>
                        <a:rPr lang="zh-CN" altLang="en-US" sz="1417" kern="0">
                          <a:solidFill>
                            <a:srgbClr val="000000"/>
                          </a:solidFill>
                          <a:latin typeface="Times New Roman" pitchFamily="65" charset="-122"/>
                          <a:ea typeface="宋体" pitchFamily="65" charset="-122"/>
                          <a:cs typeface="+mn-cs"/>
                        </a:rPr>
                        <a:t>全面推进乡村振兴,走中国特色社会主义乡村振兴道路,强化以工补农、以城带乡,推动形成工农互促、城乡互补、协调发展、共同繁荣的新型工农城乡关系,加快农业农村现代化</a:t>
                      </a:r>
                    </a:p>
                  </a:txBody>
                  <a:tcPr marL="45720" marR="45720"/>
                </a:tc>
                <a:extLst>
                  <a:ext uri="{0D108BD9-81ED-4DB2-BD59-A6C34878D82A}">
                    <a16:rowId xmlns:a16="http://schemas.microsoft.com/office/drawing/2014/main" val="10001"/>
                  </a:ext>
                </a:extLst>
              </a:tr>
              <a:tr h="998482">
                <a:tc vMerge="1">
                  <a:txBody>
                    <a:bodyPr vert="horz" wrap="square"/>
                    <a:lstStyle/>
                    <a:p>
                      <a:pPr eaLnBrk="0" latinLnBrk="1" hangingPunct="0"/>
                      <a:br/>
                      <a:endParaRP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cs typeface="+mn-cs"/>
                        </a:rPr>
                        <a:t>深入实施区域协调发展战略</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cs typeface="+mn-cs"/>
                        </a:rPr>
                        <a:t>措施:深入推进西部大开发、东北全面振兴、中部地区崛起、东部率先发展,支持特殊类型地区加快发展,在发展中促进相对平衡</a:t>
                      </a:r>
                    </a:p>
                  </a:txBody>
                  <a:tcPr marL="45720" marR="45720"/>
                </a:tc>
                <a:extLst>
                  <a:ext uri="{0D108BD9-81ED-4DB2-BD59-A6C34878D82A}">
                    <a16:rowId xmlns:a16="http://schemas.microsoft.com/office/drawing/2014/main" val="10002"/>
                  </a:ext>
                </a:extLst>
              </a:tr>
            </a:tbl>
          </a:graphicData>
        </a:graphic>
      </p:graphicFrame>
      <p:sp>
        <p:nvSpPr>
          <p:cNvPr id="4" name="TextBox 2"/>
          <p:cNvSpPr txBox="1"/>
          <p:nvPr/>
        </p:nvSpPr>
        <p:spPr>
          <a:xfrm>
            <a:off x="720000" y="1062815"/>
            <a:ext cx="8316000" cy="405688"/>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2)建设彰显优势、协调联动的城乡区域发展体系</a:t>
            </a:r>
            <a:endParaRPr lang="zh-CN" altLang="en-US"/>
          </a:p>
        </p:txBody>
      </p:sp>
    </p:spTree>
    <p:custDataLst>
      <p:custData r:id="rId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20000" y="1260000"/>
            <a:ext cx="8316000" cy="5400000"/>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3)建设多元平衡、安全高效的全面开放体系</a:t>
            </a:r>
            <a:endParaRPr lang="zh-CN" altLang="en-US"/>
          </a:p>
        </p:txBody>
      </p:sp>
      <p:graphicFrame>
        <p:nvGraphicFramePr>
          <p:cNvPr id="3" name="表格 2"/>
          <p:cNvGraphicFramePr>
            <a:graphicFrameLocks noGrp="1"/>
          </p:cNvGraphicFramePr>
          <p:nvPr/>
        </p:nvGraphicFramePr>
        <p:xfrm>
          <a:off x="720000" y="1920071"/>
          <a:ext cx="7352462" cy="2219834"/>
        </p:xfrm>
        <a:graphic>
          <a:graphicData uri="http://schemas.openxmlformats.org/drawingml/2006/table">
            <a:tbl>
              <a:tblPr/>
              <a:tblGrid>
                <a:gridCol w="637290">
                  <a:extLst>
                    <a:ext uri="{9D8B030D-6E8A-4147-A177-3AD203B41FA5}">
                      <a16:colId xmlns:a16="http://schemas.microsoft.com/office/drawing/2014/main" val="20000"/>
                    </a:ext>
                  </a:extLst>
                </a:gridCol>
                <a:gridCol w="6715172">
                  <a:extLst>
                    <a:ext uri="{9D8B030D-6E8A-4147-A177-3AD203B41FA5}">
                      <a16:colId xmlns:a16="http://schemas.microsoft.com/office/drawing/2014/main" val="20001"/>
                    </a:ext>
                  </a:extLst>
                </a:gridCol>
              </a:tblGrid>
              <a:tr h="510322">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目标</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建设更高水平开放型经济新体制,推动开放朝着优化结构、拓展深度、提高效益方向转变</a:t>
                      </a:r>
                    </a:p>
                  </a:txBody>
                  <a:tcPr marL="45720" marR="45720"/>
                </a:tc>
                <a:extLst>
                  <a:ext uri="{0D108BD9-81ED-4DB2-BD59-A6C34878D82A}">
                    <a16:rowId xmlns:a16="http://schemas.microsoft.com/office/drawing/2014/main" val="10000"/>
                  </a:ext>
                </a:extLst>
              </a:tr>
              <a:tr h="1347066">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措施</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①着力发展开放型经济,提高现代化经济体系的国际竞争力;②要更好利用全球资源和市场,继续积极推进“一带一路”框架下的国际交流合作,</a:t>
                      </a:r>
                      <a:r>
                        <a:rPr/>
                        <a:t> </a:t>
                      </a:r>
                      <a:r>
                        <a:rPr lang="zh-CN" altLang="en-US" sz="1417" kern="0">
                          <a:solidFill>
                            <a:srgbClr val="000000"/>
                          </a:solidFill>
                          <a:latin typeface="Times New Roman" pitchFamily="65" charset="-122"/>
                          <a:ea typeface="宋体" pitchFamily="65" charset="-122"/>
                        </a:rPr>
                        <a:t>形成陆海内外联动、东西双向互济的开放格局,</a:t>
                      </a:r>
                      <a:r>
                        <a:rPr/>
                        <a:t> </a:t>
                      </a:r>
                      <a:r>
                        <a:rPr lang="zh-CN" altLang="en-US" sz="1417" kern="0">
                          <a:solidFill>
                            <a:srgbClr val="000000"/>
                          </a:solidFill>
                          <a:latin typeface="Times New Roman" pitchFamily="65" charset="-122"/>
                          <a:ea typeface="宋体" pitchFamily="65" charset="-122"/>
                        </a:rPr>
                        <a:t>共同推动经济全球化朝着更加开放、包容、普惠、平衡、共赢的方向发展</a:t>
                      </a:r>
                    </a:p>
                  </a:txBody>
                  <a:tcPr marL="45720" marR="45720"/>
                </a:tc>
                <a:extLst>
                  <a:ext uri="{0D108BD9-81ED-4DB2-BD59-A6C34878D82A}">
                    <a16:rowId xmlns:a16="http://schemas.microsoft.com/office/drawing/2014/main" val="10001"/>
                  </a:ext>
                </a:extLst>
              </a:tr>
            </a:tbl>
          </a:graphicData>
        </a:graphic>
      </p:graphicFrame>
    </p:spTree>
    <p:custDataLst>
      <p:custData r:id="rId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20000" y="848501"/>
            <a:ext cx="8316000" cy="4209229"/>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latinLnBrk="1" hangingPunct="0">
              <a:lnSpc>
                <a:spcPct val="150000"/>
              </a:lnSpc>
            </a:pPr>
            <a:r>
              <a:rPr lang="zh-CN" altLang="en-US" sz="2000" b="1" kern="0">
                <a:solidFill>
                  <a:srgbClr val="000000"/>
                </a:solidFill>
                <a:latin typeface="方正兰亭刊黑_GBK" panose="02000000000000000000" pitchFamily="2" charset="-122"/>
                <a:ea typeface="方正兰亭刊黑_GBK" panose="02000000000000000000" pitchFamily="2" charset="-122"/>
              </a:rPr>
              <a:t>考点二　我国的个人收入分配与社会保障</a:t>
            </a:r>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一、我国的个人收入分配</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1.现阶段我国的收入分配制度</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按劳分配为主体,多种分配方式并存。</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2.原因</a:t>
            </a:r>
            <a:endParaRPr lang="zh-CN" altLang="en-US"/>
          </a:p>
          <a:p>
            <a:pPr marL="0" indent="0" eaLnBrk="0" latinLnBrk="1" hangingPunct="0">
              <a:lnSpc>
                <a:spcPct val="150000"/>
              </a:lnSpc>
              <a:spcBef>
                <a:spcPts val="147"/>
              </a:spcBef>
              <a:buNone/>
            </a:pPr>
            <a:r>
              <a:rPr lang="zh-CN" altLang="en-US" sz="8992" kern="0" spc="47107">
                <a:solidFill>
                  <a:srgbClr val="000000"/>
                </a:solidFill>
                <a:latin typeface="Times New Roman" pitchFamily="65" charset="-122"/>
                <a:ea typeface="宋体" pitchFamily="65" charset="-122"/>
              </a:rPr>
              <a:t> </a:t>
            </a:r>
            <a:endParaRPr lang="zh-CN" altLang="en-US"/>
          </a:p>
        </p:txBody>
      </p:sp>
      <p:pic>
        <p:nvPicPr>
          <p:cNvPr id="3" name="图片 3" descr="textimage3.jpeg"/>
          <p:cNvPicPr>
            <a:picLocks noChangeAspect="1"/>
          </p:cNvPicPr>
          <p:nvPr/>
        </p:nvPicPr>
        <p:blipFill>
          <a:blip r:embed="rId3"/>
          <a:stretch>
            <a:fillRect/>
          </a:stretch>
        </p:blipFill>
        <p:spPr>
          <a:xfrm>
            <a:off x="1686736" y="3205955"/>
            <a:ext cx="6028536" cy="2047124"/>
          </a:xfrm>
          <a:prstGeom prst="rect">
            <a:avLst/>
          </a:prstGeom>
        </p:spPr>
      </p:pic>
    </p:spTree>
    <p:custDataLst>
      <p:custData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20000" y="1166106"/>
            <a:ext cx="8316000" cy="3754361"/>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latinLnBrk="1" hangingPunct="0">
              <a:lnSpc>
                <a:spcPct val="150000"/>
              </a:lnSpc>
              <a:spcBef>
                <a:spcPts val="147"/>
              </a:spcBef>
            </a:pPr>
            <a:r>
              <a:rPr lang="zh-CN" altLang="en-US" sz="2012" kern="0">
                <a:solidFill>
                  <a:srgbClr val="000000"/>
                </a:solidFill>
                <a:latin typeface="Times New Roman" pitchFamily="65" charset="-122"/>
                <a:ea typeface="宋体" pitchFamily="65" charset="-122"/>
              </a:rPr>
              <a:t>3.按劳分配</a:t>
            </a:r>
            <a:endParaRPr lang="zh-CN" altLang="en-US" sz="2400"/>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1)性质:是社会主义的分配原则,是由生产资料公有制决定的。</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2)基本内容和要求:有劳动能力的社会成员必须参加劳动;在作了必要的</a:t>
            </a:r>
            <a:br>
              <a:rPr/>
            </a:br>
            <a:r>
              <a:rPr lang="zh-CN" altLang="en-US" sz="2012" kern="0">
                <a:solidFill>
                  <a:srgbClr val="000000"/>
                </a:solidFill>
                <a:latin typeface="Times New Roman" pitchFamily="65" charset="-122"/>
                <a:ea typeface="宋体" pitchFamily="65" charset="-122"/>
              </a:rPr>
              <a:t>扣除后,以劳动者提供的劳动(包括劳动数量和质量)为尺度对个人进行分</a:t>
            </a:r>
            <a:br>
              <a:rPr/>
            </a:br>
            <a:r>
              <a:rPr lang="zh-CN" altLang="en-US" sz="2012" kern="0">
                <a:solidFill>
                  <a:srgbClr val="000000"/>
                </a:solidFill>
                <a:latin typeface="Times New Roman" pitchFamily="65" charset="-122"/>
                <a:ea typeface="宋体" pitchFamily="65" charset="-122"/>
              </a:rPr>
              <a:t>配,多劳多得、少劳少得。</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温馨提示:公有制经济中劳动者获得的工资、奖金和津贴收入,农村经济</a:t>
            </a:r>
            <a:br>
              <a:rPr/>
            </a:br>
            <a:r>
              <a:rPr lang="zh-CN" altLang="en-US" sz="2012" kern="0">
                <a:solidFill>
                  <a:srgbClr val="000000"/>
                </a:solidFill>
                <a:latin typeface="Times New Roman" pitchFamily="65" charset="-122"/>
                <a:ea typeface="宋体" pitchFamily="65" charset="-122"/>
              </a:rPr>
              <a:t>中的“联产计酬”均属于按劳分配。公有制经济中除了按劳分配,也存</a:t>
            </a:r>
            <a:br>
              <a:rPr/>
            </a:br>
            <a:r>
              <a:rPr lang="zh-CN" altLang="en-US" sz="2012" kern="0">
                <a:solidFill>
                  <a:srgbClr val="000000"/>
                </a:solidFill>
                <a:latin typeface="Times New Roman" pitchFamily="65" charset="-122"/>
                <a:ea typeface="宋体" pitchFamily="65" charset="-122"/>
              </a:rPr>
              <a:t>在着按要素分配、福利性分配、社会保障收入等。</a:t>
            </a:r>
            <a:endParaRPr lang="zh-CN" altLang="en-US"/>
          </a:p>
        </p:txBody>
      </p:sp>
    </p:spTree>
    <p:custDataLst>
      <p:custData r:id="rId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20000" y="1260000"/>
            <a:ext cx="8316000" cy="3741537"/>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latinLnBrk="1" hangingPunct="0">
              <a:lnSpc>
                <a:spcPct val="150000"/>
              </a:lnSpc>
              <a:spcBef>
                <a:spcPts val="147"/>
              </a:spcBef>
            </a:pPr>
            <a:r>
              <a:rPr lang="en-US" altLang="zh-CN" sz="2012" kern="0">
                <a:solidFill>
                  <a:srgbClr val="000000"/>
                </a:solidFill>
                <a:latin typeface="Times New Roman" pitchFamily="65" charset="-122"/>
                <a:ea typeface="宋体" pitchFamily="65" charset="-122"/>
              </a:rPr>
              <a:t>3)</a:t>
            </a:r>
            <a:r>
              <a:rPr lang="zh-CN" altLang="en-US" sz="2012" kern="0">
                <a:solidFill>
                  <a:srgbClr val="000000"/>
                </a:solidFill>
                <a:latin typeface="Times New Roman" pitchFamily="65" charset="-122"/>
                <a:ea typeface="宋体" pitchFamily="65" charset="-122"/>
              </a:rPr>
              <a:t>意义</a:t>
            </a:r>
            <a:r>
              <a:rPr lang="en-US" altLang="zh-CN" sz="2012" kern="0">
                <a:solidFill>
                  <a:srgbClr val="000000"/>
                </a:solidFill>
                <a:latin typeface="Times New Roman" pitchFamily="65" charset="-122"/>
                <a:ea typeface="宋体" pitchFamily="65" charset="-122"/>
              </a:rPr>
              <a:t>:①</a:t>
            </a:r>
            <a:r>
              <a:rPr lang="zh-CN" altLang="en-US" sz="2012" kern="0">
                <a:solidFill>
                  <a:srgbClr val="000000"/>
                </a:solidFill>
                <a:latin typeface="Times New Roman" pitchFamily="65" charset="-122"/>
                <a:ea typeface="宋体" pitchFamily="65" charset="-122"/>
              </a:rPr>
              <a:t>实行按劳分配</a:t>
            </a:r>
            <a:r>
              <a:rPr lang="en-US" altLang="zh-CN" sz="2012" kern="0">
                <a:solidFill>
                  <a:srgbClr val="000000"/>
                </a:solidFill>
                <a:latin typeface="Times New Roman" pitchFamily="65" charset="-122"/>
                <a:ea typeface="宋体" pitchFamily="65" charset="-122"/>
              </a:rPr>
              <a:t>,</a:t>
            </a:r>
            <a:r>
              <a:rPr lang="zh-CN" altLang="en-US" sz="2012" kern="0">
                <a:solidFill>
                  <a:srgbClr val="000000"/>
                </a:solidFill>
                <a:latin typeface="Times New Roman" pitchFamily="65" charset="-122"/>
                <a:ea typeface="宋体" pitchFamily="65" charset="-122"/>
              </a:rPr>
              <a:t>劳动者的个人收入与其付出的劳动数量和质量</a:t>
            </a:r>
            <a:br>
              <a:rPr lang="zh-CN" altLang="en-US" sz="2400"/>
            </a:br>
            <a:r>
              <a:rPr lang="zh-CN" altLang="en-US" sz="2012" kern="0">
                <a:solidFill>
                  <a:srgbClr val="000000"/>
                </a:solidFill>
                <a:latin typeface="Times New Roman" pitchFamily="65" charset="-122"/>
                <a:ea typeface="宋体" pitchFamily="65" charset="-122"/>
              </a:rPr>
              <a:t>直接联系在一起</a:t>
            </a:r>
            <a:r>
              <a:rPr lang="en-US" altLang="zh-CN" sz="2012" kern="0">
                <a:solidFill>
                  <a:srgbClr val="000000"/>
                </a:solidFill>
                <a:latin typeface="Times New Roman" pitchFamily="65" charset="-122"/>
                <a:ea typeface="宋体" pitchFamily="65" charset="-122"/>
              </a:rPr>
              <a:t>,</a:t>
            </a:r>
            <a:r>
              <a:rPr lang="zh-CN" altLang="en-US" sz="2012" kern="0">
                <a:solidFill>
                  <a:srgbClr val="000000"/>
                </a:solidFill>
                <a:latin typeface="Times New Roman" pitchFamily="65" charset="-122"/>
                <a:ea typeface="宋体" pitchFamily="65" charset="-122"/>
              </a:rPr>
              <a:t>有助于充分调动劳动者的积极性和创造性</a:t>
            </a:r>
            <a:r>
              <a:rPr lang="en-US" altLang="zh-CN" sz="2012" kern="0">
                <a:solidFill>
                  <a:srgbClr val="000000"/>
                </a:solidFill>
                <a:latin typeface="Times New Roman" pitchFamily="65" charset="-122"/>
                <a:ea typeface="宋体" pitchFamily="65" charset="-122"/>
              </a:rPr>
              <a:t>,</a:t>
            </a:r>
            <a:r>
              <a:rPr lang="zh-CN" altLang="en-US" sz="2012" kern="0">
                <a:solidFill>
                  <a:srgbClr val="000000"/>
                </a:solidFill>
                <a:latin typeface="Times New Roman" pitchFamily="65" charset="-122"/>
                <a:ea typeface="宋体" pitchFamily="65" charset="-122"/>
              </a:rPr>
              <a:t>激励劳动者</a:t>
            </a:r>
            <a:br>
              <a:rPr lang="zh-CN" altLang="en-US" sz="2400"/>
            </a:br>
            <a:r>
              <a:rPr lang="zh-CN" altLang="en-US" sz="2012" kern="0">
                <a:solidFill>
                  <a:srgbClr val="000000"/>
                </a:solidFill>
                <a:latin typeface="Times New Roman" pitchFamily="65" charset="-122"/>
                <a:ea typeface="宋体" pitchFamily="65" charset="-122"/>
              </a:rPr>
              <a:t>努力学习科学技术、提高劳动技能</a:t>
            </a:r>
            <a:r>
              <a:rPr lang="en-US" altLang="zh-CN" sz="2012" kern="0">
                <a:solidFill>
                  <a:srgbClr val="000000"/>
                </a:solidFill>
                <a:latin typeface="Times New Roman" pitchFamily="65" charset="-122"/>
                <a:ea typeface="宋体" pitchFamily="65" charset="-122"/>
              </a:rPr>
              <a:t>,</a:t>
            </a:r>
            <a:r>
              <a:rPr lang="zh-CN" altLang="en-US" sz="2012" kern="0">
                <a:solidFill>
                  <a:srgbClr val="000000"/>
                </a:solidFill>
                <a:latin typeface="Times New Roman" pitchFamily="65" charset="-122"/>
                <a:ea typeface="宋体" pitchFamily="65" charset="-122"/>
              </a:rPr>
              <a:t>促进社会生产的发展</a:t>
            </a:r>
            <a:r>
              <a:rPr lang="en-US" altLang="zh-CN" sz="2012" kern="0">
                <a:solidFill>
                  <a:srgbClr val="000000"/>
                </a:solidFill>
                <a:latin typeface="Times New Roman" pitchFamily="65" charset="-122"/>
                <a:ea typeface="宋体" pitchFamily="65" charset="-122"/>
              </a:rPr>
              <a:t>;②</a:t>
            </a:r>
            <a:r>
              <a:rPr lang="zh-CN" altLang="en-US" sz="2012" kern="0">
                <a:solidFill>
                  <a:srgbClr val="000000"/>
                </a:solidFill>
                <a:latin typeface="Times New Roman" pitchFamily="65" charset="-122"/>
                <a:ea typeface="宋体" pitchFamily="65" charset="-122"/>
              </a:rPr>
              <a:t>实行按劳分</a:t>
            </a:r>
            <a:br>
              <a:rPr lang="zh-CN" altLang="en-US" sz="2400"/>
            </a:br>
            <a:r>
              <a:rPr lang="zh-CN" altLang="en-US" sz="2012" kern="0">
                <a:solidFill>
                  <a:srgbClr val="000000"/>
                </a:solidFill>
                <a:latin typeface="Times New Roman" pitchFamily="65" charset="-122"/>
                <a:ea typeface="宋体" pitchFamily="65" charset="-122"/>
              </a:rPr>
              <a:t>配是对以往几千年来不劳而获的剥削制度的根本否定</a:t>
            </a:r>
            <a:r>
              <a:rPr lang="en-US" altLang="zh-CN" sz="2012" kern="0">
                <a:solidFill>
                  <a:srgbClr val="000000"/>
                </a:solidFill>
                <a:latin typeface="Times New Roman" pitchFamily="65" charset="-122"/>
                <a:ea typeface="宋体" pitchFamily="65" charset="-122"/>
              </a:rPr>
              <a:t>,</a:t>
            </a:r>
            <a:r>
              <a:rPr lang="zh-CN" altLang="en-US" sz="2012" kern="0">
                <a:solidFill>
                  <a:srgbClr val="000000"/>
                </a:solidFill>
                <a:latin typeface="Times New Roman" pitchFamily="65" charset="-122"/>
                <a:ea typeface="宋体" pitchFamily="65" charset="-122"/>
              </a:rPr>
              <a:t>体现了劳动者共</a:t>
            </a:r>
            <a:endParaRPr lang="zh-CN" altLang="en-US" sz="2400"/>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同劳动、平等分配的社会地位。</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4)必要性:生产资料公有制——前提;社会主义公有制条件下生产力的发</a:t>
            </a:r>
            <a:br>
              <a:rPr/>
            </a:br>
            <a:r>
              <a:rPr lang="zh-CN" altLang="en-US" sz="2012" kern="0">
                <a:solidFill>
                  <a:srgbClr val="000000"/>
                </a:solidFill>
                <a:latin typeface="Times New Roman" pitchFamily="65" charset="-122"/>
                <a:ea typeface="宋体" pitchFamily="65" charset="-122"/>
              </a:rPr>
              <a:t>展水平——物质基础;社会主义条件下人们劳动的性质和特点(劳动仍然</a:t>
            </a:r>
            <a:br>
              <a:rPr/>
            </a:br>
            <a:r>
              <a:rPr lang="zh-CN" altLang="en-US" sz="2012" kern="0">
                <a:solidFill>
                  <a:srgbClr val="000000"/>
                </a:solidFill>
                <a:latin typeface="Times New Roman" pitchFamily="65" charset="-122"/>
                <a:ea typeface="宋体" pitchFamily="65" charset="-122"/>
              </a:rPr>
              <a:t>是谋生的手段)——直接原因。</a:t>
            </a:r>
            <a:endParaRPr lang="zh-CN" altLang="en-US"/>
          </a:p>
        </p:txBody>
      </p:sp>
    </p:spTree>
    <p:custDataLst>
      <p:custData r:id="rId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20000" y="1260000"/>
            <a:ext cx="8316000" cy="405688"/>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4.多种分配方式</a:t>
            </a:r>
            <a:endParaRPr lang="zh-CN" altLang="en-US"/>
          </a:p>
        </p:txBody>
      </p:sp>
      <p:graphicFrame>
        <p:nvGraphicFramePr>
          <p:cNvPr id="3" name="表格 2"/>
          <p:cNvGraphicFramePr>
            <a:graphicFrameLocks noGrp="1"/>
          </p:cNvGraphicFramePr>
          <p:nvPr>
            <p:extLst>
              <p:ext uri="{D42A27DB-BD31-4B8C-83A1-F6EECF244321}">
                <p14:modId xmlns:p14="http://schemas.microsoft.com/office/powerpoint/2010/main" val="1896372581"/>
              </p:ext>
            </p:extLst>
          </p:nvPr>
        </p:nvGraphicFramePr>
        <p:xfrm>
          <a:off x="1000100" y="1920071"/>
          <a:ext cx="7358114" cy="2356122"/>
        </p:xfrm>
        <a:graphic>
          <a:graphicData uri="http://schemas.openxmlformats.org/drawingml/2006/table">
            <a:tbl>
              <a:tblPr/>
              <a:tblGrid>
                <a:gridCol w="835596">
                  <a:extLst>
                    <a:ext uri="{9D8B030D-6E8A-4147-A177-3AD203B41FA5}">
                      <a16:colId xmlns:a16="http://schemas.microsoft.com/office/drawing/2014/main" val="20000"/>
                    </a:ext>
                  </a:extLst>
                </a:gridCol>
                <a:gridCol w="6522518">
                  <a:extLst>
                    <a:ext uri="{9D8B030D-6E8A-4147-A177-3AD203B41FA5}">
                      <a16:colId xmlns:a16="http://schemas.microsoft.com/office/drawing/2014/main" val="20001"/>
                    </a:ext>
                  </a:extLst>
                </a:gridCol>
              </a:tblGrid>
              <a:tr h="377664">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原因</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与多种所有制经济相适应,存在多种分配方式</a:t>
                      </a:r>
                    </a:p>
                  </a:txBody>
                  <a:tcPr marL="45720" marR="45720"/>
                </a:tc>
                <a:extLst>
                  <a:ext uri="{0D108BD9-81ED-4DB2-BD59-A6C34878D82A}">
                    <a16:rowId xmlns:a16="http://schemas.microsoft.com/office/drawing/2014/main" val="10000"/>
                  </a:ext>
                </a:extLst>
              </a:tr>
              <a:tr h="377664">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范围</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公有制与非公有制经济均存在</a:t>
                      </a:r>
                    </a:p>
                  </a:txBody>
                  <a:tcPr marL="45720" marR="45720"/>
                </a:tc>
                <a:extLst>
                  <a:ext uri="{0D108BD9-81ED-4DB2-BD59-A6C34878D82A}">
                    <a16:rowId xmlns:a16="http://schemas.microsoft.com/office/drawing/2014/main" val="10001"/>
                  </a:ext>
                </a:extLst>
              </a:tr>
              <a:tr h="640011">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要素</a:t>
                      </a:r>
                    </a:p>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分类</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劳动、资本、土地、知识、技术、管理、数据等</a:t>
                      </a:r>
                    </a:p>
                  </a:txBody>
                  <a:tcPr marL="45720" marR="45720"/>
                </a:tc>
                <a:extLst>
                  <a:ext uri="{0D108BD9-81ED-4DB2-BD59-A6C34878D82A}">
                    <a16:rowId xmlns:a16="http://schemas.microsoft.com/office/drawing/2014/main" val="10002"/>
                  </a:ext>
                </a:extLst>
              </a:tr>
              <a:tr h="902357">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意义</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有利于让一切要素的活力竞相迸发,让一切创造社会财富的源泉充分涌流,推动资源优化配置,促进经济发展</a:t>
                      </a:r>
                    </a:p>
                  </a:txBody>
                  <a:tcPr marL="45720" marR="45720"/>
                </a:tc>
                <a:extLst>
                  <a:ext uri="{0D108BD9-81ED-4DB2-BD59-A6C34878D82A}">
                    <a16:rowId xmlns:a16="http://schemas.microsoft.com/office/drawing/2014/main" val="10003"/>
                  </a:ext>
                </a:extLst>
              </a:tr>
            </a:tbl>
          </a:graphicData>
        </a:graphic>
      </p:graphicFrame>
    </p:spTree>
    <p:custDataLst>
      <p:custData r:id="rId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611560" y="1188021"/>
            <a:ext cx="8316000" cy="1406282"/>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易混易错:公有制经济中劳动者获得工资、奖金和津贴收入属于按劳分配,私营、外资企业劳动者的工资、奖金和津贴收入属于按劳动要素分配。</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5.我国居民收入类型</a:t>
            </a:r>
            <a:endParaRPr lang="zh-CN" altLang="en-US"/>
          </a:p>
        </p:txBody>
      </p:sp>
      <p:graphicFrame>
        <p:nvGraphicFramePr>
          <p:cNvPr id="3" name="表格 2"/>
          <p:cNvGraphicFramePr>
            <a:graphicFrameLocks noGrp="1"/>
          </p:cNvGraphicFramePr>
          <p:nvPr>
            <p:extLst>
              <p:ext uri="{D42A27DB-BD31-4B8C-83A1-F6EECF244321}">
                <p14:modId xmlns:p14="http://schemas.microsoft.com/office/powerpoint/2010/main" val="1711231513"/>
              </p:ext>
            </p:extLst>
          </p:nvPr>
        </p:nvGraphicFramePr>
        <p:xfrm>
          <a:off x="611560" y="2700189"/>
          <a:ext cx="7740000" cy="1158890"/>
        </p:xfrm>
        <a:graphic>
          <a:graphicData uri="http://schemas.openxmlformats.org/drawingml/2006/table">
            <a:tbl>
              <a:tblPr/>
              <a:tblGrid>
                <a:gridCol w="1656184">
                  <a:extLst>
                    <a:ext uri="{9D8B030D-6E8A-4147-A177-3AD203B41FA5}">
                      <a16:colId xmlns:a16="http://schemas.microsoft.com/office/drawing/2014/main" val="20000"/>
                    </a:ext>
                  </a:extLst>
                </a:gridCol>
                <a:gridCol w="3503816">
                  <a:extLst>
                    <a:ext uri="{9D8B030D-6E8A-4147-A177-3AD203B41FA5}">
                      <a16:colId xmlns:a16="http://schemas.microsoft.com/office/drawing/2014/main" val="20001"/>
                    </a:ext>
                  </a:extLst>
                </a:gridCol>
                <a:gridCol w="2580000">
                  <a:extLst>
                    <a:ext uri="{9D8B030D-6E8A-4147-A177-3AD203B41FA5}">
                      <a16:colId xmlns:a16="http://schemas.microsoft.com/office/drawing/2014/main" val="20002"/>
                    </a:ext>
                  </a:extLst>
                </a:gridCol>
              </a:tblGrid>
              <a:tr h="460453">
                <a:tc rowSpan="2">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按性质划分</a:t>
                      </a:r>
                    </a:p>
                  </a:txBody>
                  <a:tcPr marL="45720" marR="45720"/>
                </a:tc>
                <a:tc gridSpan="2">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按劳分配收入:公有制范围内员工的工资、奖金、津贴</a:t>
                      </a:r>
                    </a:p>
                  </a:txBody>
                  <a:tcPr marL="45720" marR="45720"/>
                </a:tc>
                <a:tc hMerge="1">
                  <a:txBody>
                    <a:bodyPr vert="horz" wrap="square"/>
                    <a:lstStyle/>
                    <a:p>
                      <a:pPr eaLnBrk="0" latinLnBrk="1" hangingPunct="0"/>
                      <a:br/>
                      <a:endParaRPr/>
                    </a:p>
                  </a:txBody>
                  <a:tcPr marL="45720" marR="45720"/>
                </a:tc>
                <a:extLst>
                  <a:ext uri="{0D108BD9-81ED-4DB2-BD59-A6C34878D82A}">
                    <a16:rowId xmlns:a16="http://schemas.microsoft.com/office/drawing/2014/main" val="10000"/>
                  </a:ext>
                </a:extLst>
              </a:tr>
              <a:tr h="473305">
                <a:tc vMerge="1">
                  <a:txBody>
                    <a:bodyPr vert="horz" wrap="square"/>
                    <a:lstStyle/>
                    <a:p>
                      <a:pPr eaLnBrk="0" latinLnBrk="1" hangingPunct="0"/>
                      <a:br/>
                      <a:endParaRPr/>
                    </a:p>
                  </a:txBody>
                  <a:tcPr marL="45720" marR="45720"/>
                </a:tc>
                <a:tc gridSpan="2">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按要素分配收入:劳动、资本、土地、知识、技术、数据等生产要素参与分配获得的收入</a:t>
                      </a:r>
                    </a:p>
                  </a:txBody>
                  <a:tcPr marL="45720" marR="45720"/>
                </a:tc>
                <a:tc hMerge="1">
                  <a:txBody>
                    <a:bodyPr vert="horz" wrap="square"/>
                    <a:lstStyle/>
                    <a:p>
                      <a:pPr eaLnBrk="0" latinLnBrk="1" hangingPunct="0"/>
                      <a:br/>
                      <a:endParaRPr/>
                    </a:p>
                  </a:txBody>
                  <a:tcPr marL="45720" marR="45720"/>
                </a:tc>
                <a:extLst>
                  <a:ext uri="{0D108BD9-81ED-4DB2-BD59-A6C34878D82A}">
                    <a16:rowId xmlns:a16="http://schemas.microsoft.com/office/drawing/2014/main" val="10001"/>
                  </a:ext>
                </a:extLst>
              </a:tr>
            </a:tbl>
          </a:graphicData>
        </a:graphic>
      </p:graphicFrame>
      <p:graphicFrame>
        <p:nvGraphicFramePr>
          <p:cNvPr id="4" name="表格 2">
            <a:extLst>
              <a:ext uri="{FF2B5EF4-FFF2-40B4-BE49-F238E27FC236}">
                <a16:creationId xmlns:a16="http://schemas.microsoft.com/office/drawing/2014/main" id="{5523DB69-EF78-5767-9CA4-636E34FEB4F6}"/>
              </a:ext>
            </a:extLst>
          </p:cNvPr>
          <p:cNvGraphicFramePr>
            <a:graphicFrameLocks noGrp="1"/>
          </p:cNvGraphicFramePr>
          <p:nvPr>
            <p:extLst>
              <p:ext uri="{D42A27DB-BD31-4B8C-83A1-F6EECF244321}">
                <p14:modId xmlns:p14="http://schemas.microsoft.com/office/powerpoint/2010/main" val="257340240"/>
              </p:ext>
            </p:extLst>
          </p:nvPr>
        </p:nvGraphicFramePr>
        <p:xfrm>
          <a:off x="611560" y="3859079"/>
          <a:ext cx="7740000" cy="2469771"/>
        </p:xfrm>
        <a:graphic>
          <a:graphicData uri="http://schemas.openxmlformats.org/drawingml/2006/table">
            <a:tbl>
              <a:tblPr/>
              <a:tblGrid>
                <a:gridCol w="576064">
                  <a:extLst>
                    <a:ext uri="{9D8B030D-6E8A-4147-A177-3AD203B41FA5}">
                      <a16:colId xmlns:a16="http://schemas.microsoft.com/office/drawing/2014/main" val="20000"/>
                    </a:ext>
                  </a:extLst>
                </a:gridCol>
                <a:gridCol w="1080120">
                  <a:extLst>
                    <a:ext uri="{9D8B030D-6E8A-4147-A177-3AD203B41FA5}">
                      <a16:colId xmlns:a16="http://schemas.microsoft.com/office/drawing/2014/main" val="20001"/>
                    </a:ext>
                  </a:extLst>
                </a:gridCol>
                <a:gridCol w="6083816">
                  <a:extLst>
                    <a:ext uri="{9D8B030D-6E8A-4147-A177-3AD203B41FA5}">
                      <a16:colId xmlns:a16="http://schemas.microsoft.com/office/drawing/2014/main" val="20002"/>
                    </a:ext>
                  </a:extLst>
                </a:gridCol>
              </a:tblGrid>
              <a:tr h="260129">
                <a:tc rowSpan="4">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按获</a:t>
                      </a:r>
                    </a:p>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取途</a:t>
                      </a:r>
                    </a:p>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径划分</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劳动性收入</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通过劳动所获得的收入,包括工资、奖金、津贴等</a:t>
                      </a:r>
                    </a:p>
                  </a:txBody>
                  <a:tcPr marL="45720" marR="45720"/>
                </a:tc>
                <a:extLst>
                  <a:ext uri="{0D108BD9-81ED-4DB2-BD59-A6C34878D82A}">
                    <a16:rowId xmlns:a16="http://schemas.microsoft.com/office/drawing/2014/main" val="10000"/>
                  </a:ext>
                </a:extLst>
              </a:tr>
              <a:tr h="346689">
                <a:tc vMerge="1">
                  <a:txBody>
                    <a:bodyPr vert="horz" wrap="square"/>
                    <a:lstStyle/>
                    <a:p>
                      <a:pPr eaLnBrk="0" latinLnBrk="1" hangingPunct="0"/>
                      <a:br/>
                      <a:endParaRP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财产性收入</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通过自己所拥有的各类财产获得的收入,包括银行存款所得的利息、房屋出租所得的租金等</a:t>
                      </a:r>
                    </a:p>
                  </a:txBody>
                  <a:tcPr marL="45720" marR="45720"/>
                </a:tc>
                <a:extLst>
                  <a:ext uri="{0D108BD9-81ED-4DB2-BD59-A6C34878D82A}">
                    <a16:rowId xmlns:a16="http://schemas.microsoft.com/office/drawing/2014/main" val="10001"/>
                  </a:ext>
                </a:extLst>
              </a:tr>
              <a:tr h="260129">
                <a:tc vMerge="1">
                  <a:txBody>
                    <a:bodyPr vert="horz" wrap="square"/>
                    <a:lstStyle/>
                    <a:p>
                      <a:pPr eaLnBrk="0" latinLnBrk="1" hangingPunct="0"/>
                      <a:br/>
                      <a:endParaRP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经营性收入</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通过生产经营活动所获得的收入</a:t>
                      </a:r>
                    </a:p>
                  </a:txBody>
                  <a:tcPr marL="45720" marR="45720"/>
                </a:tc>
                <a:extLst>
                  <a:ext uri="{0D108BD9-81ED-4DB2-BD59-A6C34878D82A}">
                    <a16:rowId xmlns:a16="http://schemas.microsoft.com/office/drawing/2014/main" val="10002"/>
                  </a:ext>
                </a:extLst>
              </a:tr>
              <a:tr h="507504">
                <a:tc vMerge="1">
                  <a:txBody>
                    <a:bodyPr vert="horz" wrap="square"/>
                    <a:lstStyle/>
                    <a:p>
                      <a:pPr eaLnBrk="0" latinLnBrk="1" hangingPunct="0"/>
                      <a:br/>
                      <a:endParaRP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转移性收入</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国家、单位、社会团体对住户的各种经常性转移支付和住户之间的经常性收入转移,包括养老金、社会救济和补助、政策性生产补贴、政策性生活补贴、救灾款等</a:t>
                      </a:r>
                    </a:p>
                  </a:txBody>
                  <a:tcPr marL="45720" marR="45720"/>
                </a:tc>
                <a:extLst>
                  <a:ext uri="{0D108BD9-81ED-4DB2-BD59-A6C34878D82A}">
                    <a16:rowId xmlns:a16="http://schemas.microsoft.com/office/drawing/2014/main" val="10003"/>
                  </a:ext>
                </a:extLst>
              </a:tr>
            </a:tbl>
          </a:graphicData>
        </a:graphic>
      </p:graphicFrame>
    </p:spTree>
    <p:custDataLst>
      <p:custData r:id="rId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20000" y="1260000"/>
            <a:ext cx="8316000" cy="3231077"/>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6.劳动的重要性、要求</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1)重要性:劳动是财富的源泉,我们获取的任何收入归根结底都来自劳动</a:t>
            </a:r>
            <a:br>
              <a:rPr/>
            </a:br>
            <a:r>
              <a:rPr lang="zh-CN" altLang="en-US" sz="2012" kern="0">
                <a:solidFill>
                  <a:srgbClr val="000000"/>
                </a:solidFill>
                <a:latin typeface="Times New Roman" pitchFamily="65" charset="-122"/>
                <a:ea typeface="宋体" pitchFamily="65" charset="-122"/>
              </a:rPr>
              <a:t>创造。</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2)要求:要弘扬劳动最光荣、劳动最崇高、劳动最伟大、劳动最美丽的</a:t>
            </a:r>
            <a:br>
              <a:rPr/>
            </a:br>
            <a:r>
              <a:rPr lang="zh-CN" altLang="en-US" sz="2012" kern="0">
                <a:solidFill>
                  <a:srgbClr val="000000"/>
                </a:solidFill>
                <a:latin typeface="Times New Roman" pitchFamily="65" charset="-122"/>
                <a:ea typeface="宋体" pitchFamily="65" charset="-122"/>
              </a:rPr>
              <a:t>社会风尚,树立以辛勤劳动为荣、以好逸恶劳为耻的劳动观。要鼓励全</a:t>
            </a:r>
            <a:br>
              <a:rPr/>
            </a:br>
            <a:r>
              <a:rPr lang="zh-CN" altLang="en-US" sz="2012" kern="0">
                <a:solidFill>
                  <a:srgbClr val="000000"/>
                </a:solidFill>
                <a:latin typeface="Times New Roman" pitchFamily="65" charset="-122"/>
                <a:ea typeface="宋体" pitchFamily="65" charset="-122"/>
              </a:rPr>
              <a:t>体劳动者通过辛勤劳动、诚实劳动、创造性劳动致富。</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7.完善个人收入分配(详见本专题综合篇知能三)</a:t>
            </a:r>
            <a:endParaRPr lang="zh-CN" altLang="en-US"/>
          </a:p>
        </p:txBody>
      </p:sp>
    </p:spTree>
    <p:custDataLst>
      <p:custData r:id="rId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20000" y="1260000"/>
            <a:ext cx="8316000" cy="4708981"/>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latinLnBrk="1" hangingPunct="0">
              <a:lnSpc>
                <a:spcPct val="150000"/>
              </a:lnSpc>
              <a:spcBef>
                <a:spcPts val="147"/>
              </a:spcBef>
            </a:pPr>
            <a:r>
              <a:rPr lang="zh-CN" altLang="en-US" sz="2012" kern="0">
                <a:solidFill>
                  <a:srgbClr val="000000"/>
                </a:solidFill>
                <a:latin typeface="Times New Roman" pitchFamily="65" charset="-122"/>
                <a:ea typeface="宋体" pitchFamily="65" charset="-122"/>
              </a:rPr>
              <a:t>二、我国的社会保障</a:t>
            </a:r>
            <a:endParaRPr lang="zh-CN" altLang="en-US" sz="2400"/>
          </a:p>
          <a:p>
            <a:pPr eaLnBrk="0" latinLnBrk="1" hangingPunct="0">
              <a:lnSpc>
                <a:spcPct val="150000"/>
              </a:lnSpc>
              <a:spcBef>
                <a:spcPts val="147"/>
              </a:spcBef>
            </a:pPr>
            <a:r>
              <a:rPr lang="en-US" altLang="zh-CN" sz="2012" kern="0">
                <a:solidFill>
                  <a:srgbClr val="000000"/>
                </a:solidFill>
                <a:latin typeface="Times New Roman" pitchFamily="65" charset="-122"/>
                <a:ea typeface="宋体" pitchFamily="65" charset="-122"/>
              </a:rPr>
              <a:t>1.</a:t>
            </a:r>
            <a:r>
              <a:rPr lang="zh-CN" altLang="en-US" sz="2012" kern="0">
                <a:solidFill>
                  <a:srgbClr val="000000"/>
                </a:solidFill>
                <a:latin typeface="Times New Roman" pitchFamily="65" charset="-122"/>
                <a:ea typeface="宋体" pitchFamily="65" charset="-122"/>
              </a:rPr>
              <a:t>社会保障的含义</a:t>
            </a:r>
            <a:r>
              <a:rPr lang="en-US" altLang="zh-CN" sz="2012" kern="0">
                <a:solidFill>
                  <a:srgbClr val="000000"/>
                </a:solidFill>
                <a:latin typeface="Times New Roman" pitchFamily="65" charset="-122"/>
                <a:ea typeface="宋体" pitchFamily="65" charset="-122"/>
              </a:rPr>
              <a:t>:</a:t>
            </a:r>
            <a:r>
              <a:rPr lang="zh-CN" altLang="en-US" sz="2012" kern="0">
                <a:solidFill>
                  <a:srgbClr val="000000"/>
                </a:solidFill>
                <a:latin typeface="Times New Roman" pitchFamily="65" charset="-122"/>
                <a:ea typeface="宋体" pitchFamily="65" charset="-122"/>
              </a:rPr>
              <a:t>国家依法建立的由政府和社会承担主要责任的“安</a:t>
            </a:r>
            <a:br>
              <a:rPr lang="zh-CN" altLang="en-US" sz="2400"/>
            </a:br>
            <a:r>
              <a:rPr lang="zh-CN" altLang="en-US" sz="2012" kern="0">
                <a:solidFill>
                  <a:srgbClr val="000000"/>
                </a:solidFill>
                <a:latin typeface="Times New Roman" pitchFamily="65" charset="-122"/>
                <a:ea typeface="宋体" pitchFamily="65" charset="-122"/>
              </a:rPr>
              <a:t>全网”。</a:t>
            </a:r>
            <a:endParaRPr lang="zh-CN" altLang="en-US" sz="2400"/>
          </a:p>
          <a:p>
            <a:pPr eaLnBrk="0" latinLnBrk="1" hangingPunct="0">
              <a:lnSpc>
                <a:spcPct val="150000"/>
              </a:lnSpc>
              <a:spcBef>
                <a:spcPts val="147"/>
              </a:spcBef>
            </a:pPr>
            <a:r>
              <a:rPr lang="en-US" altLang="zh-CN" sz="2012" kern="0">
                <a:solidFill>
                  <a:srgbClr val="000000"/>
                </a:solidFill>
                <a:latin typeface="Times New Roman" pitchFamily="65" charset="-122"/>
                <a:ea typeface="宋体" pitchFamily="65" charset="-122"/>
              </a:rPr>
              <a:t>2.</a:t>
            </a:r>
            <a:r>
              <a:rPr lang="zh-CN" altLang="en-US" sz="2012" kern="0">
                <a:solidFill>
                  <a:srgbClr val="000000"/>
                </a:solidFill>
                <a:latin typeface="Times New Roman" pitchFamily="65" charset="-122"/>
                <a:ea typeface="宋体" pitchFamily="65" charset="-122"/>
              </a:rPr>
              <a:t>社会保障体系的作用和功能</a:t>
            </a:r>
            <a:endParaRPr lang="zh-CN" altLang="en-US" sz="2400"/>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1)社会保障通过防范和化解社会成员的生存危机,保障他们的基本生活</a:t>
            </a:r>
            <a:br>
              <a:rPr/>
            </a:br>
            <a:r>
              <a:rPr lang="zh-CN" altLang="en-US" sz="2012" kern="0">
                <a:solidFill>
                  <a:srgbClr val="000000"/>
                </a:solidFill>
                <a:latin typeface="Times New Roman" pitchFamily="65" charset="-122"/>
                <a:ea typeface="宋体" pitchFamily="65" charset="-122"/>
              </a:rPr>
              <a:t>权利,能够有效维护社会生活秩序的稳定——“减震器”。</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2)社会保障通过国民收入再分配,能够调节不同社会群体之间的利益关</a:t>
            </a:r>
            <a:br>
              <a:rPr/>
            </a:br>
            <a:r>
              <a:rPr lang="zh-CN" altLang="en-US" sz="2012" kern="0">
                <a:solidFill>
                  <a:srgbClr val="000000"/>
                </a:solidFill>
                <a:latin typeface="Times New Roman" pitchFamily="65" charset="-122"/>
                <a:ea typeface="宋体" pitchFamily="65" charset="-122"/>
              </a:rPr>
              <a:t>系,化解社会矛盾和冲突,促进社会公平正义——“平衡器”。</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3)社会保障通过风险分摊与责任共担,充分发挥社会互助功能,同时通过</a:t>
            </a:r>
            <a:br>
              <a:rPr/>
            </a:br>
            <a:r>
              <a:rPr lang="zh-CN" altLang="en-US" sz="2012" kern="0">
                <a:solidFill>
                  <a:srgbClr val="000000"/>
                </a:solidFill>
                <a:latin typeface="Times New Roman" pitchFamily="65" charset="-122"/>
                <a:ea typeface="宋体" pitchFamily="65" charset="-122"/>
              </a:rPr>
              <a:t>社会成员的自助与他助,推动社会持续健康发展——“助推器”。</a:t>
            </a:r>
          </a:p>
        </p:txBody>
      </p:sp>
    </p:spTree>
    <p:custDataLst>
      <p:custData r:id="rId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20000" y="919939"/>
            <a:ext cx="8316000" cy="1419106"/>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3.社会保障的分类</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社会保障既有经济保障,也有服务保障。</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4.我国的社会保障体系</a:t>
            </a:r>
            <a:endParaRPr lang="zh-CN" altLang="en-US"/>
          </a:p>
        </p:txBody>
      </p:sp>
      <p:graphicFrame>
        <p:nvGraphicFramePr>
          <p:cNvPr id="3" name="表格 2"/>
          <p:cNvGraphicFramePr>
            <a:graphicFrameLocks noGrp="1"/>
          </p:cNvGraphicFramePr>
          <p:nvPr/>
        </p:nvGraphicFramePr>
        <p:xfrm>
          <a:off x="720000" y="2407337"/>
          <a:ext cx="7740000" cy="4227642"/>
        </p:xfrm>
        <a:graphic>
          <a:graphicData uri="http://schemas.openxmlformats.org/drawingml/2006/table">
            <a:tbl>
              <a:tblPr/>
              <a:tblGrid>
                <a:gridCol w="923042">
                  <a:extLst>
                    <a:ext uri="{9D8B030D-6E8A-4147-A177-3AD203B41FA5}">
                      <a16:colId xmlns:a16="http://schemas.microsoft.com/office/drawing/2014/main" val="20000"/>
                    </a:ext>
                  </a:extLst>
                </a:gridCol>
                <a:gridCol w="1071570">
                  <a:extLst>
                    <a:ext uri="{9D8B030D-6E8A-4147-A177-3AD203B41FA5}">
                      <a16:colId xmlns:a16="http://schemas.microsoft.com/office/drawing/2014/main" val="20001"/>
                    </a:ext>
                  </a:extLst>
                </a:gridCol>
                <a:gridCol w="1071570">
                  <a:extLst>
                    <a:ext uri="{9D8B030D-6E8A-4147-A177-3AD203B41FA5}">
                      <a16:colId xmlns:a16="http://schemas.microsoft.com/office/drawing/2014/main" val="20002"/>
                    </a:ext>
                  </a:extLst>
                </a:gridCol>
                <a:gridCol w="1500198">
                  <a:extLst>
                    <a:ext uri="{9D8B030D-6E8A-4147-A177-3AD203B41FA5}">
                      <a16:colId xmlns:a16="http://schemas.microsoft.com/office/drawing/2014/main" val="20003"/>
                    </a:ext>
                  </a:extLst>
                </a:gridCol>
                <a:gridCol w="3173620">
                  <a:extLst>
                    <a:ext uri="{9D8B030D-6E8A-4147-A177-3AD203B41FA5}">
                      <a16:colId xmlns:a16="http://schemas.microsoft.com/office/drawing/2014/main" val="20004"/>
                    </a:ext>
                  </a:extLst>
                </a:gridCol>
              </a:tblGrid>
              <a:tr h="298529">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类别</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地位</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资金来源</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保障对象</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作用或内容</a:t>
                      </a:r>
                    </a:p>
                  </a:txBody>
                  <a:tcPr marL="45720" marR="45720"/>
                </a:tc>
                <a:extLst>
                  <a:ext uri="{0D108BD9-81ED-4DB2-BD59-A6C34878D82A}">
                    <a16:rowId xmlns:a16="http://schemas.microsoft.com/office/drawing/2014/main" val="10000"/>
                  </a:ext>
                </a:extLst>
              </a:tr>
              <a:tr h="815095">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社会保险</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核心</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政府、单位、个人共同集资</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全体劳动者</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包括基本养老保险、基本医疗保险、工伤保险、失业保险、生育保险等</a:t>
                      </a:r>
                    </a:p>
                  </a:txBody>
                  <a:tcPr marL="45720" marR="45720"/>
                </a:tc>
                <a:extLst>
                  <a:ext uri="{0D108BD9-81ED-4DB2-BD59-A6C34878D82A}">
                    <a16:rowId xmlns:a16="http://schemas.microsoft.com/office/drawing/2014/main" val="10001"/>
                  </a:ext>
                </a:extLst>
              </a:tr>
              <a:tr h="884855">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社会救助</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最先形成、历史最悠久</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国民收入再分配</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无法维持最低生活水平的公民</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能保障公民最低生活水平,是保障社会成员生活安全和生存权利的</a:t>
                      </a:r>
                      <a:r>
                        <a:rPr/>
                        <a:t> </a:t>
                      </a:r>
                      <a:r>
                        <a:rPr lang="zh-CN" altLang="en-US" sz="1417" kern="0">
                          <a:solidFill>
                            <a:srgbClr val="000000"/>
                          </a:solidFill>
                          <a:latin typeface="Times New Roman" pitchFamily="65" charset="-122"/>
                          <a:ea typeface="宋体" pitchFamily="65" charset="-122"/>
                        </a:rPr>
                        <a:t>“最后一道防线”</a:t>
                      </a:r>
                    </a:p>
                  </a:txBody>
                  <a:tcPr marL="45720" marR="45720"/>
                </a:tc>
                <a:extLst>
                  <a:ext uri="{0D108BD9-81ED-4DB2-BD59-A6C34878D82A}">
                    <a16:rowId xmlns:a16="http://schemas.microsoft.com/office/drawing/2014/main" val="10002"/>
                  </a:ext>
                </a:extLst>
              </a:tr>
              <a:tr h="556812">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社会福利</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最高层次</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国民收入再分配</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老年人、残疾人、妇女、儿童等</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满足社会成员的生活需要并促使其生活质量不断得到改善和提高</a:t>
                      </a:r>
                    </a:p>
                  </a:txBody>
                  <a:tcPr marL="45720" marR="45720"/>
                </a:tc>
                <a:extLst>
                  <a:ext uri="{0D108BD9-81ED-4DB2-BD59-A6C34878D82A}">
                    <a16:rowId xmlns:a16="http://schemas.microsoft.com/office/drawing/2014/main" val="10003"/>
                  </a:ext>
                </a:extLst>
              </a:tr>
              <a:tr h="815095">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社会</a:t>
                      </a:r>
                    </a:p>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优抚</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国民收入再</a:t>
                      </a:r>
                      <a:endParaRPr lang="en-US" altLang="zh-CN" sz="1417" kern="0">
                        <a:solidFill>
                          <a:srgbClr val="000000"/>
                        </a:solidFill>
                        <a:latin typeface="Times New Roman" pitchFamily="65" charset="-122"/>
                        <a:ea typeface="宋体" pitchFamily="65" charset="-122"/>
                      </a:endParaRPr>
                    </a:p>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分配</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现役军人、复员退伍军人以及军烈属等</a:t>
                      </a:r>
                    </a:p>
                  </a:txBody>
                  <a:tcPr marL="45720" marR="45720"/>
                </a:tc>
                <a:tc>
                  <a:txBody>
                    <a:bodyPr vert="horz" wrap="square"/>
                    <a:lstStyle/>
                    <a:p>
                      <a:pPr eaLnBrk="0" latinLnBrk="1" hangingPunct="0">
                        <a:lnSpc>
                          <a:spcPct val="150000"/>
                        </a:lnSpc>
                        <a:spcBef>
                          <a:spcPct val="0"/>
                        </a:spcBef>
                      </a:pPr>
                      <a:r>
                        <a:rPr lang="zh-CN" altLang="en-US" sz="1417" kern="0">
                          <a:solidFill>
                            <a:srgbClr val="000000"/>
                          </a:solidFill>
                          <a:latin typeface="Times New Roman" pitchFamily="65" charset="-122"/>
                          <a:ea typeface="宋体" pitchFamily="65" charset="-122"/>
                        </a:rPr>
                        <a:t>实行物质照顾、生活和工作安置、精神抚慰</a:t>
                      </a:r>
                    </a:p>
                  </a:txBody>
                  <a:tcPr marL="45720" marR="45720"/>
                </a:tc>
                <a:extLst>
                  <a:ext uri="{0D108BD9-81ED-4DB2-BD59-A6C34878D82A}">
                    <a16:rowId xmlns:a16="http://schemas.microsoft.com/office/drawing/2014/main" val="10004"/>
                  </a:ext>
                </a:extLst>
              </a:tr>
            </a:tbl>
          </a:graphicData>
        </a:graphic>
      </p:graphicFrame>
    </p:spTree>
    <p:custDataLst>
      <p:custData r:id="rId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20000" y="1260000"/>
            <a:ext cx="8316000" cy="5113323"/>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温馨提示:我国社会保障体系除四大基本形式外,还存在大量补充性的社</a:t>
            </a:r>
            <a:br>
              <a:rPr/>
            </a:br>
            <a:r>
              <a:rPr lang="zh-CN" altLang="en-US" sz="2012" kern="0">
                <a:solidFill>
                  <a:srgbClr val="000000"/>
                </a:solidFill>
                <a:latin typeface="Times New Roman" pitchFamily="65" charset="-122"/>
                <a:ea typeface="宋体" pitchFamily="65" charset="-122"/>
              </a:rPr>
              <a:t>会保障形式,如慈善活动、企业年金、社区服务等。</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5.完善社会保障体系的措施</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1)要建立起覆盖全民、统筹城乡的社会保障体系,形成没有漏洞的“安</a:t>
            </a:r>
            <a:br>
              <a:rPr/>
            </a:br>
            <a:r>
              <a:rPr lang="zh-CN" altLang="en-US" sz="2012" kern="0">
                <a:solidFill>
                  <a:srgbClr val="000000"/>
                </a:solidFill>
                <a:latin typeface="Times New Roman" pitchFamily="65" charset="-122"/>
                <a:ea typeface="宋体" pitchFamily="65" charset="-122"/>
              </a:rPr>
              <a:t>全网”。同时,完善社会保障体系要更多地维护好弱势群体的利益,缩小</a:t>
            </a:r>
            <a:br>
              <a:rPr/>
            </a:br>
            <a:r>
              <a:rPr lang="zh-CN" altLang="en-US" sz="2012" kern="0">
                <a:solidFill>
                  <a:srgbClr val="000000"/>
                </a:solidFill>
                <a:latin typeface="Times New Roman" pitchFamily="65" charset="-122"/>
                <a:ea typeface="宋体" pitchFamily="65" charset="-122"/>
              </a:rPr>
              <a:t>贫富差距,促进社会和谐发展——全覆盖。</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2)完善社会保障体系,既要尽力而为,又要量力而行,要坚持社会保障水平</a:t>
            </a:r>
            <a:br>
              <a:rPr/>
            </a:br>
            <a:r>
              <a:rPr lang="zh-CN" altLang="en-US" sz="2012" kern="0">
                <a:solidFill>
                  <a:srgbClr val="000000"/>
                </a:solidFill>
                <a:latin typeface="Times New Roman" pitchFamily="65" charset="-122"/>
                <a:ea typeface="宋体" pitchFamily="65" charset="-122"/>
              </a:rPr>
              <a:t>与经济社会发展相适应——量力行。</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3)完善社会保障体系要做到权责清晰,必须明确各方的权利与责任,严格</a:t>
            </a:r>
            <a:br>
              <a:rPr/>
            </a:br>
            <a:r>
              <a:rPr lang="zh-CN" altLang="en-US" sz="2012" kern="0">
                <a:solidFill>
                  <a:srgbClr val="000000"/>
                </a:solidFill>
                <a:latin typeface="Times New Roman" pitchFamily="65" charset="-122"/>
                <a:ea typeface="宋体" pitchFamily="65" charset="-122"/>
              </a:rPr>
              <a:t>依法监管——权责清。</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　　</a:t>
            </a:r>
            <a:endParaRPr lang="zh-CN" altLang="en-US"/>
          </a:p>
        </p:txBody>
      </p:sp>
    </p:spTree>
    <p:custDataLst>
      <p:custData r:id="rId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20000" y="1260000"/>
            <a:ext cx="8316000" cy="3707040"/>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latinLnBrk="1" hangingPunct="0">
              <a:lnSpc>
                <a:spcPct val="150000"/>
              </a:lnSpc>
              <a:spcBef>
                <a:spcPts val="147"/>
              </a:spcBef>
            </a:pPr>
            <a:r>
              <a:rPr lang="zh-CN" altLang="en-US" sz="2012" kern="0">
                <a:solidFill>
                  <a:srgbClr val="000000"/>
                </a:solidFill>
                <a:latin typeface="Times New Roman" pitchFamily="65" charset="-122"/>
                <a:ea typeface="宋体" pitchFamily="65" charset="-122"/>
              </a:rPr>
              <a:t>总之,要坚持应保尽保原则,按照兜底线、织密网、建机制的要求,加</a:t>
            </a:r>
            <a:endParaRPr lang="zh-CN" altLang="en-US" sz="2400"/>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快健全覆盖全民、统筹城乡、公平统一、可持续的多层次社会保障体</a:t>
            </a:r>
            <a:br>
              <a:rPr/>
            </a:br>
            <a:r>
              <a:rPr lang="zh-CN" altLang="en-US" sz="2012" kern="0">
                <a:solidFill>
                  <a:srgbClr val="000000"/>
                </a:solidFill>
                <a:latin typeface="Times New Roman" pitchFamily="65" charset="-122"/>
                <a:ea typeface="宋体" pitchFamily="65" charset="-122"/>
              </a:rPr>
              <a:t>系——多层次。</a:t>
            </a:r>
            <a:endParaRPr lang="en-US" altLang="zh-CN" sz="2012" kern="0">
              <a:solidFill>
                <a:srgbClr val="000000"/>
              </a:solidFill>
              <a:latin typeface="Times New Roman" pitchFamily="65" charset="-122"/>
              <a:ea typeface="宋体" pitchFamily="65" charset="-122"/>
            </a:endParaRPr>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易混易错:社会保险与商业保险</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社会保险由国家经办,具有强制性和福利性质,费用由国家、单位与个人</a:t>
            </a:r>
            <a:br>
              <a:rPr/>
            </a:br>
            <a:r>
              <a:rPr lang="zh-CN" altLang="en-US" sz="2012" kern="0">
                <a:solidFill>
                  <a:srgbClr val="000000"/>
                </a:solidFill>
                <a:latin typeface="Times New Roman" pitchFamily="65" charset="-122"/>
                <a:ea typeface="宋体" pitchFamily="65" charset="-122"/>
              </a:rPr>
              <a:t>分摊,保障社会成员的基本生活需求。</a:t>
            </a:r>
            <a:endParaRPr lang="zh-CN" altLang="en-US"/>
          </a:p>
          <a:p>
            <a:pPr marL="0" indent="0" eaLnBrk="0" latinLnBrk="1" hangingPunct="0">
              <a:lnSpc>
                <a:spcPct val="150000"/>
              </a:lnSpc>
              <a:spcBef>
                <a:spcPts val="147"/>
              </a:spcBef>
              <a:buNone/>
            </a:pPr>
            <a:r>
              <a:rPr lang="zh-CN" altLang="en-US" sz="2012" kern="0">
                <a:solidFill>
                  <a:srgbClr val="000000"/>
                </a:solidFill>
                <a:latin typeface="Times New Roman" pitchFamily="65" charset="-122"/>
                <a:ea typeface="宋体" pitchFamily="65" charset="-122"/>
              </a:rPr>
              <a:t>商业保险是自愿的市场行为,费用全部由个人承担,满足被保险人较高层</a:t>
            </a:r>
            <a:br>
              <a:rPr/>
            </a:br>
            <a:r>
              <a:rPr lang="zh-CN" altLang="en-US" sz="2012" kern="0">
                <a:solidFill>
                  <a:srgbClr val="000000"/>
                </a:solidFill>
                <a:latin typeface="Times New Roman" pitchFamily="65" charset="-122"/>
                <a:ea typeface="宋体" pitchFamily="65" charset="-122"/>
              </a:rPr>
              <a:t>次的保险需求。</a:t>
            </a:r>
            <a:endParaRPr lang="zh-CN" altLang="en-US"/>
          </a:p>
        </p:txBody>
      </p:sp>
    </p:spTree>
    <p:custDataLst>
      <p:custData r:id="rId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7053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https://d.book118.com/907121153201006054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2">
  <a:themeElements>
    <a:clrScheme name="自定义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381750"/>
      </a:hlink>
      <a:folHlink>
        <a:srgbClr val="7030A0"/>
      </a:folHlink>
    </a:clrScheme>
    <a:fontScheme name="默认设计模板">
      <a:majorFont>
        <a:latin typeface="Arial"/>
        <a:ea typeface="宋体"/>
        <a:cs typeface="Arial"/>
      </a:majorFont>
      <a:minorFont>
        <a:latin typeface="Arial"/>
        <a:ea typeface="宋体"/>
        <a:cs typeface="Arial"/>
      </a:minorFont>
    </a:fontScheme>
    <a:fmtScheme name="流畅">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1"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1"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customXml/_rels/item1.xml.rels>&#65279;<?xml version="1.0" encoding="utf-8" standalone="yes"?><Relationships xmlns="http://schemas.openxmlformats.org/package/2006/relationships"><Relationship Id="rId1" Type="http://schemas.openxmlformats.org/officeDocument/2006/relationships/customXmlProps" Target="itemProps1.xml" /></Relationships>
</file>

<file path=customXml/_rels/item2.xml.rels>&#65279;<?xml version="1.0" encoding="utf-8" standalone="yes"?><Relationships xmlns="http://schemas.openxmlformats.org/package/2006/relationships"><Relationship Id="rId1" Type="http://schemas.openxmlformats.org/officeDocument/2006/relationships/customXmlProps" Target="itemProps2.xml" /></Relationships>
</file>

<file path=customXml/_rels/item3.xml.rels>&#65279;<?xml version="1.0" encoding="utf-8" standalone="yes"?><Relationships xmlns="http://schemas.openxmlformats.org/package/2006/relationships"><Relationship Id="rId1" Type="http://schemas.openxmlformats.org/officeDocument/2006/relationships/customXmlProps" Target="itemProps3.xml" /></Relationships>
</file>

<file path=customXml/_rels/item4.xml.rels>&#65279;<?xml version="1.0" encoding="utf-8" standalone="yes"?><Relationships xmlns="http://schemas.openxmlformats.org/package/2006/relationships"><Relationship Id="rId1" Type="http://schemas.openxmlformats.org/officeDocument/2006/relationships/customXmlProps" Target="itemProps4.xml" /></Relationships>
</file>

<file path=customXml/_rels/item5.xml.rels>&#65279;<?xml version="1.0" encoding="utf-8" standalone="yes"?><Relationships xmlns="http://schemas.openxmlformats.org/package/2006/relationships"><Relationship Id="rId1" Type="http://schemas.openxmlformats.org/officeDocument/2006/relationships/customXmlProps" Target="itemProps5.xml" /></Relationships>
</file>

<file path=customXml/_rels/item6.xml.rels>&#65279;<?xml version="1.0" encoding="utf-8" standalone="yes"?><Relationships xmlns="http://schemas.openxmlformats.org/package/2006/relationships"><Relationship Id="rId1" Type="http://schemas.openxmlformats.org/officeDocument/2006/relationships/customXmlProps" Target="itemProps6.xml" /></Relationships>
</file>

<file path=customXml/_rels/item7.xml.rels>&#65279;<?xml version="1.0" encoding="utf-8" standalone="yes"?><Relationships xmlns="http://schemas.openxmlformats.org/package/2006/relationships"><Relationship Id="rId1" Type="http://schemas.openxmlformats.org/officeDocument/2006/relationships/customXmlProps" Target="itemProps7.xml" /></Relationships>
</file>

<file path=customXml/_rels/item8.xml.rels>&#65279;<?xml version="1.0" encoding="utf-8" standalone="yes"?><Relationships xmlns="http://schemas.openxmlformats.org/package/2006/relationships"><Relationship Id="rId1" Type="http://schemas.openxmlformats.org/officeDocument/2006/relationships/customXmlProps" Target="itemProps8.xml" /></Relationships>
</file>

<file path=customXml/_rels/item9.xml.rels>&#65279;<?xml version="1.0" encoding="utf-8" standalone="yes"?><Relationships xmlns="http://schemas.openxmlformats.org/package/2006/relationships"><Relationship Id="rId1" Type="http://schemas.openxmlformats.org/officeDocument/2006/relationships/customXmlProps" Target="itemProps9.xml" /></Relationships>
</file>

<file path=customXml/_rels/item10.xml.rels>&#65279;<?xml version="1.0" encoding="utf-8" standalone="yes"?><Relationships xmlns="http://schemas.openxmlformats.org/package/2006/relationships"><Relationship Id="rId1" Type="http://schemas.openxmlformats.org/officeDocument/2006/relationships/customXmlProps" Target="itemProps10.xml" /></Relationships>
</file>

<file path=customXml/_rels/item11.xml.rels>&#65279;<?xml version="1.0" encoding="utf-8" standalone="yes"?><Relationships xmlns="http://schemas.openxmlformats.org/package/2006/relationships"><Relationship Id="rId1" Type="http://schemas.openxmlformats.org/officeDocument/2006/relationships/customXmlProps" Target="itemProps11.xml" /></Relationships>
</file>

<file path=customXml/_rels/item12.xml.rels>&#65279;<?xml version="1.0" encoding="utf-8" standalone="yes"?><Relationships xmlns="http://schemas.openxmlformats.org/package/2006/relationships"><Relationship Id="rId1" Type="http://schemas.openxmlformats.org/officeDocument/2006/relationships/customXmlProps" Target="itemProps12.xml" /></Relationships>
</file>

<file path=customXml/_rels/item13.xml.rels>&#65279;<?xml version="1.0" encoding="utf-8" standalone="yes"?><Relationships xmlns="http://schemas.openxmlformats.org/package/2006/relationships"><Relationship Id="rId1" Type="http://schemas.openxmlformats.org/officeDocument/2006/relationships/customXmlProps" Target="itemProps13.xml" /></Relationships>
</file>

<file path=customXml/_rels/item14.xml.rels>&#65279;<?xml version="1.0" encoding="utf-8" standalone="yes"?><Relationships xmlns="http://schemas.openxmlformats.org/package/2006/relationships"><Relationship Id="rId1" Type="http://schemas.openxmlformats.org/officeDocument/2006/relationships/customXmlProps" Target="itemProps14.xml" /></Relationships>
</file>

<file path=customXml/_rels/item15.xml.rels>&#65279;<?xml version="1.0" encoding="utf-8" standalone="yes"?><Relationships xmlns="http://schemas.openxmlformats.org/package/2006/relationships"><Relationship Id="rId1" Type="http://schemas.openxmlformats.org/officeDocument/2006/relationships/customXmlProps" Target="itemProps15.xml" /></Relationships>
</file>

<file path=customXml/_rels/item16.xml.rels>&#65279;<?xml version="1.0" encoding="utf-8" standalone="yes"?><Relationships xmlns="http://schemas.openxmlformats.org/package/2006/relationships"><Relationship Id="rId1" Type="http://schemas.openxmlformats.org/officeDocument/2006/relationships/customXmlProps" Target="itemProps16.xml" /></Relationships>
</file>

<file path=customXml/_rels/item17.xml.rels>&#65279;<?xml version="1.0" encoding="utf-8" standalone="yes"?><Relationships xmlns="http://schemas.openxmlformats.org/package/2006/relationships"><Relationship Id="rId1" Type="http://schemas.openxmlformats.org/officeDocument/2006/relationships/customXmlProps" Target="itemProps17.xml" /></Relationships>
</file>

<file path=customXml/_rels/item18.xml.rels>&#65279;<?xml version="1.0" encoding="utf-8" standalone="yes"?><Relationships xmlns="http://schemas.openxmlformats.org/package/2006/relationships"><Relationship Id="rId1" Type="http://schemas.openxmlformats.org/officeDocument/2006/relationships/customXmlProps" Target="itemProps18.xml" /></Relationships>
</file>

<file path=customXml/_rels/item19.xml.rels>&#65279;<?xml version="1.0" encoding="utf-8" standalone="yes"?><Relationships xmlns="http://schemas.openxmlformats.org/package/2006/relationships"><Relationship Id="rId1" Type="http://schemas.openxmlformats.org/officeDocument/2006/relationships/customXmlProps" Target="itemProps19.xml" /></Relationships>
</file>

<file path=customXml/_rels/item20.xml.rels>&#65279;<?xml version="1.0" encoding="utf-8" standalone="yes"?><Relationships xmlns="http://schemas.openxmlformats.org/package/2006/relationships"><Relationship Id="rId1" Type="http://schemas.openxmlformats.org/officeDocument/2006/relationships/customXmlProps" Target="itemProps20.xml" /></Relationships>
</file>

<file path=customXml/item1.xml><?xml version="1.0" encoding="utf-8"?>
<CustomerInfo>
  <UserName>Administrator</UserName>
  <CompanyName>微软中国</CompanyName>
  <MachineID>WS103</MachineID>
  <ToolID>ljRTAAAAKGU=</ToolID>
  <Data><![CDATA[bGpSVEFBQUFLR1U9]]></Data>
</CustomerInfo>
</file>

<file path=customXml/item2.xml><?xml version="1.0" encoding="utf-8"?>
<CustomerInfo>
  <UserName>Administrator</UserName>
  <CompanyName>微软中国</CompanyName>
  <MachineID>WS103</MachineID>
  <ToolID>ljRTAAAAKGU=</ToolID>
  <Data><![CDATA[bGpSVEFBQUFLR1U9]]></Data>
</CustomerInfo>
</file>

<file path=customXml/item3.xml><?xml version="1.0" encoding="utf-8"?>
<CustomerInfo>
  <UserName>Administrator</UserName>
  <CompanyName>微软中国</CompanyName>
  <MachineID>WS103</MachineID>
  <ToolID>ljRTAAAAKGU=</ToolID>
  <Data><![CDATA[bGpSVEFBQUFLR1U9]]></Data>
</CustomerInfo>
</file>

<file path=customXml/item4.xml><?xml version="1.0" encoding="utf-8"?>
<CustomerInfo>
  <UserName>Administrator</UserName>
  <CompanyName>微软中国</CompanyName>
  <MachineID>WS103</MachineID>
  <ToolID>ljRTAAAAKGU=</ToolID>
  <Data><![CDATA[bGpSVEFBQUFLR1U9]]></Data>
</CustomerInfo>
</file>

<file path=customXml/item5.xml><?xml version="1.0" encoding="utf-8"?>
<CustomerInfo>
  <UserName>Administrator</UserName>
  <CompanyName>微软中国</CompanyName>
  <MachineID>WS103</MachineID>
  <ToolID>ljRTAAAAKGU=</ToolID>
  <Data><![CDATA[bGpSVEFBQUFLR1U9]]></Data>
</CustomerInfo>
</file>

<file path=customXml/item6.xml><?xml version="1.0" encoding="utf-8"?>
<CustomerInfo>
  <UserName>Administrator</UserName>
  <CompanyName>微软中国</CompanyName>
  <MachineID>WS103</MachineID>
  <ToolID>ljRTAAAAKGU=</ToolID>
  <Data><![CDATA[bGpSVEFBQUFLR1U9]]></Data>
</CustomerInfo>
</file>

<file path=customXml/item7.xml><?xml version="1.0" encoding="utf-8"?>
<CustomerInfo>
  <UserName>Administrator</UserName>
  <CompanyName>微软中国</CompanyName>
  <MachineID>WS103</MachineID>
  <ToolID>ljRTAAAAKGU=</ToolID>
  <Data><![CDATA[bGpSVEFBQUFLR1U9]]></Data>
</CustomerInfo>
</file>

<file path=customXml/item8.xml><?xml version="1.0" encoding="utf-8"?>
<CustomerInfo>
  <UserName>Administrator</UserName>
  <CompanyName>微软中国</CompanyName>
  <MachineID>WS103</MachineID>
  <ToolID>ljRTAAAAKGU=</ToolID>
  <Data><![CDATA[bGpSVEFBQUFLR1U9]]></Data>
</CustomerInfo>
</file>

<file path=customXml/item9.xml><?xml version="1.0" encoding="utf-8"?>
<CustomerInfo>
  <UserName>Administrator</UserName>
  <CompanyName>微软中国</CompanyName>
  <MachineID>WS103</MachineID>
  <ToolID>ljRTAAAAKGU=</ToolID>
  <Data><![CDATA[bGpSVEFBQUFLR1U9]]></Data>
</CustomerInfo>
</file>

<file path=customXml/item10.xml><?xml version="1.0" encoding="utf-8"?>
<CustomerInfo>
  <UserName>Administrator</UserName>
  <CompanyName>微软中国</CompanyName>
  <MachineID>WS103</MachineID>
  <ToolID>ljRTAAAAKGU=</ToolID>
  <Data><![CDATA[bGpSVEFBQUFLR1U9]]></Data>
</CustomerInfo>
</file>

<file path=customXml/item11.xml><?xml version="1.0" encoding="utf-8"?>
<CustomerInfo>
  <UserName>Administrator</UserName>
  <CompanyName>微软中国</CompanyName>
  <MachineID>WS103</MachineID>
  <ToolID>ljRTAAAAKGU=</ToolID>
  <Data><![CDATA[bGpSVEFBQUFLR1U9]]></Data>
</CustomerInfo>
</file>

<file path=customXml/item12.xml><?xml version="1.0" encoding="utf-8"?>
<CustomerInfo>
  <UserName>Administrator</UserName>
  <CompanyName>微软中国</CompanyName>
  <MachineID>WS103</MachineID>
  <ToolID>ljRTAAAAKGU=</ToolID>
  <Data><![CDATA[bGpSVEFBQUFLR1U9]]></Data>
</CustomerInfo>
</file>

<file path=customXml/item13.xml><?xml version="1.0" encoding="utf-8"?>
<CustomerInfo>
  <UserName>Administrator</UserName>
  <CompanyName>微软中国</CompanyName>
  <MachineID>WS103</MachineID>
  <ToolID>ljRTAAAAKGU=</ToolID>
  <Data><![CDATA[bGpSVEFBQUFLR1U9]]></Data>
</CustomerInfo>
</file>

<file path=customXml/item14.xml><?xml version="1.0" encoding="utf-8"?>
<CustomerInfo>
  <UserName>Administrator</UserName>
  <CompanyName>微软中国</CompanyName>
  <MachineID>WS103</MachineID>
  <ToolID>ljRTAAAAKGU=</ToolID>
  <Data><![CDATA[bGpSVEFBQUFLR1U9]]></Data>
</CustomerInfo>
</file>

<file path=customXml/item15.xml><?xml version="1.0" encoding="utf-8"?>
<CustomerInfo>
  <UserName>Administrator</UserName>
  <CompanyName>微软中国</CompanyName>
  <MachineID>WS103</MachineID>
  <ToolID>ljRTAAAAKGU=</ToolID>
  <Data><![CDATA[bGpSVEFBQUFLR1U9]]></Data>
</CustomerInfo>
</file>

<file path=customXml/item16.xml><?xml version="1.0" encoding="utf-8"?>
<CustomerInfo>
  <UserName>Administrator</UserName>
  <CompanyName>微软中国</CompanyName>
  <MachineID>WS103</MachineID>
  <ToolID>ljRTAAAAKGU=</ToolID>
  <Data><![CDATA[bGpSVEFBQUFLR1U9]]></Data>
</CustomerInfo>
</file>

<file path=customXml/item17.xml><?xml version="1.0" encoding="utf-8"?>
<CustomerInfo>
  <UserName>Administrator</UserName>
  <CompanyName>微软中国</CompanyName>
  <MachineID>WS103</MachineID>
  <ToolID>ljRTAAAAKGU=</ToolID>
  <Data><![CDATA[bGpSVEFBQUFLR1U9]]></Data>
</CustomerInfo>
</file>

<file path=customXml/item18.xml><?xml version="1.0" encoding="utf-8"?>
<CustomerInfo>
  <UserName>Administrator</UserName>
  <CompanyName>微软中国</CompanyName>
  <MachineID>WS103</MachineID>
  <ToolID>ljRTAAAAKGU=</ToolID>
  <Data><![CDATA[bGpSVEFBQUFLR1U9]]></Data>
</CustomerInfo>
</file>

<file path=customXml/item19.xml><?xml version="1.0" encoding="utf-8"?>
<CustomerInfo>
  <UserName>Administrator</UserName>
  <CompanyName>微软中国</CompanyName>
  <MachineID>WS103</MachineID>
  <ToolID>ljRTAAAAKGU=</ToolID>
  <Data><![CDATA[bGpSVEFBQUFLR1U9]]></Data>
</CustomerInfo>
</file>

<file path=customXml/item20.xml><?xml version="1.0" encoding="utf-8"?>
<CustomerInfo>
  <UserName>Administrator</UserName>
  <CompanyName>微软中国</CompanyName>
  <MachineID>WS103</MachineID>
  <ToolID>ljRTAAAAKGU=</ToolID>
  <Data><![CDATA[bGpSVEFBQUFLR1U9]]></Data>
</CustomerInfo>
</file>

<file path=customXml/itemProps1.xml><?xml version="1.0" encoding="utf-8"?>
<ds:datastoreItem xmlns:ds="http://schemas.openxmlformats.org/officeDocument/2006/customXml" ds:itemID="{A9752D0E-006A-4739-B267-CE284E9CD304}">
  <ds:schemaRefs/>
</ds:datastoreItem>
</file>

<file path=customXml/itemProps2.xml><?xml version="1.0" encoding="utf-8"?>
<ds:datastoreItem xmlns:ds="http://schemas.openxmlformats.org/officeDocument/2006/customXml" ds:itemID="{08B5174B-6A39-47D2-834D-83D46861A982}">
  <ds:schemaRefs/>
</ds:datastoreItem>
</file>

<file path=customXml/itemProps3.xml><?xml version="1.0" encoding="utf-8"?>
<ds:datastoreItem xmlns:ds="http://schemas.openxmlformats.org/officeDocument/2006/customXml" ds:itemID="{44D26E48-ED78-4D63-9EF9-12A5C3EB9426}">
  <ds:schemaRefs/>
</ds:datastoreItem>
</file>

<file path=customXml/itemProps4.xml><?xml version="1.0" encoding="utf-8"?>
<ds:datastoreItem xmlns:ds="http://schemas.openxmlformats.org/officeDocument/2006/customXml" ds:itemID="{C598411B-2172-480A-9014-C4C4E6E1D136}">
  <ds:schemaRefs/>
</ds:datastoreItem>
</file>

<file path=customXml/itemProps5.xml><?xml version="1.0" encoding="utf-8"?>
<ds:datastoreItem xmlns:ds="http://schemas.openxmlformats.org/officeDocument/2006/customXml" ds:itemID="{CB48A164-5F68-4B90-BB4D-B9A85349F89A}">
  <ds:schemaRefs/>
</ds:datastoreItem>
</file>

<file path=customXml/itemProps6.xml><?xml version="1.0" encoding="utf-8"?>
<ds:datastoreItem xmlns:ds="http://schemas.openxmlformats.org/officeDocument/2006/customXml" ds:itemID="{6CFF4EC2-0F15-4687-A0F9-481A2AC22AC9}">
  <ds:schemaRefs/>
</ds:datastoreItem>
</file>

<file path=customXml/itemProps7.xml><?xml version="1.0" encoding="utf-8"?>
<ds:datastoreItem xmlns:ds="http://schemas.openxmlformats.org/officeDocument/2006/customXml" ds:itemID="{C0F7FAEC-0B78-42CF-B323-904AE41D853E}">
  <ds:schemaRefs/>
</ds:datastoreItem>
</file>

<file path=customXml/itemProps8.xml><?xml version="1.0" encoding="utf-8"?>
<ds:datastoreItem xmlns:ds="http://schemas.openxmlformats.org/officeDocument/2006/customXml" ds:itemID="{B4C55599-4562-4D71-BCF8-95CA2D837D80}">
  <ds:schemaRefs/>
</ds:datastoreItem>
</file>

<file path=customXml/itemProps9.xml><?xml version="1.0" encoding="utf-8"?>
<ds:datastoreItem xmlns:ds="http://schemas.openxmlformats.org/officeDocument/2006/customXml" ds:itemID="{0C6101DB-DCF9-40C4-8C18-2AB72E380F01}">
  <ds:schemaRefs/>
</ds:datastoreItem>
</file>

<file path=customXml/itemProps10.xml><?xml version="1.0" encoding="utf-8"?>
<ds:datastoreItem xmlns:ds="http://schemas.openxmlformats.org/officeDocument/2006/customXml" ds:itemID="{5A20AEAB-231B-4312-A282-D5BDDE6640EC}">
  <ds:schemaRefs/>
</ds:datastoreItem>
</file>

<file path=customXml/itemProps11.xml><?xml version="1.0" encoding="utf-8"?>
<ds:datastoreItem xmlns:ds="http://schemas.openxmlformats.org/officeDocument/2006/customXml" ds:itemID="{0AA2C719-B27A-4FBA-B347-1CBD0C02B588}">
  <ds:schemaRefs/>
</ds:datastoreItem>
</file>

<file path=customXml/itemProps12.xml><?xml version="1.0" encoding="utf-8"?>
<ds:datastoreItem xmlns:ds="http://schemas.openxmlformats.org/officeDocument/2006/customXml" ds:itemID="{E943D35E-327F-49E6-A359-191826B42FB9}">
  <ds:schemaRefs/>
</ds:datastoreItem>
</file>

<file path=customXml/itemProps13.xml><?xml version="1.0" encoding="utf-8"?>
<ds:datastoreItem xmlns:ds="http://schemas.openxmlformats.org/officeDocument/2006/customXml" ds:itemID="{A941842E-C354-4EC4-BE89-BA0E12F43AB9}">
  <ds:schemaRefs/>
</ds:datastoreItem>
</file>

<file path=customXml/itemProps14.xml><?xml version="1.0" encoding="utf-8"?>
<ds:datastoreItem xmlns:ds="http://schemas.openxmlformats.org/officeDocument/2006/customXml" ds:itemID="{83AFB783-450C-4BC8-9537-685604897EB8}">
  <ds:schemaRefs/>
</ds:datastoreItem>
</file>

<file path=customXml/itemProps15.xml><?xml version="1.0" encoding="utf-8"?>
<ds:datastoreItem xmlns:ds="http://schemas.openxmlformats.org/officeDocument/2006/customXml" ds:itemID="{17F183DC-2C07-49E6-8490-8CF659BBEE0A}">
  <ds:schemaRefs/>
</ds:datastoreItem>
</file>

<file path=customXml/itemProps16.xml><?xml version="1.0" encoding="utf-8"?>
<ds:datastoreItem xmlns:ds="http://schemas.openxmlformats.org/officeDocument/2006/customXml" ds:itemID="{9EA551EA-DF8E-4460-8A20-81E4275F8044}">
  <ds:schemaRefs/>
</ds:datastoreItem>
</file>

<file path=customXml/itemProps17.xml><?xml version="1.0" encoding="utf-8"?>
<ds:datastoreItem xmlns:ds="http://schemas.openxmlformats.org/officeDocument/2006/customXml" ds:itemID="{71BD578B-86AA-4E7E-B67C-9ECA62939E42}">
  <ds:schemaRefs/>
</ds:datastoreItem>
</file>

<file path=customXml/itemProps18.xml><?xml version="1.0" encoding="utf-8"?>
<ds:datastoreItem xmlns:ds="http://schemas.openxmlformats.org/officeDocument/2006/customXml" ds:itemID="{0E6EB801-BE17-4768-BA8C-9D77A10ECCAA}">
  <ds:schemaRefs/>
</ds:datastoreItem>
</file>

<file path=customXml/itemProps19.xml><?xml version="1.0" encoding="utf-8"?>
<ds:datastoreItem xmlns:ds="http://schemas.openxmlformats.org/officeDocument/2006/customXml" ds:itemID="{8C0597F8-CB59-443F-BBB0-40D6BE693076}">
  <ds:schemaRefs/>
</ds:datastoreItem>
</file>

<file path=customXml/itemProps20.xml><?xml version="1.0" encoding="utf-8"?>
<ds:datastoreItem xmlns:ds="http://schemas.openxmlformats.org/officeDocument/2006/customXml" ds:itemID="{286F76E4-C24A-473D-A47D-0FE9275A6DCC}">
  <ds:schemaRefs/>
</ds:datastoreItem>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22</Slides>
  <Notes>20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22</vt:i4>
      </vt:variant>
    </vt:vector>
  </HeadingPairs>
  <TitlesOfParts>
    <vt:vector baseType="lpstr" size="33">
      <vt:lpstr>Arial</vt:lpstr>
      <vt:lpstr>Calibri</vt:lpstr>
      <vt:lpstr>宋体</vt:lpstr>
      <vt:lpstr>方正兰亭黑_GBK</vt:lpstr>
      <vt:lpstr>方正兰亭黑6_GBK</vt:lpstr>
      <vt:lpstr>方正兰亭黑4_GBK</vt:lpstr>
      <vt:lpstr>方正兰亭刊黑_GBK</vt:lpstr>
      <vt:lpstr>Times New Roman</vt:lpstr>
      <vt:lpstr>方正兰亭大黑_GBK</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2024-09-29T11:21:27.957</cp:lastPrinted>
  <dcterms:created xsi:type="dcterms:W3CDTF">2024-09-29T03:21:27Z</dcterms:created>
  <dcterms:modified xsi:type="dcterms:W3CDTF">2024-09-29T03:21:29Z</dcterms:modified>
</cp:coreProperties>
</file>