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" ContentType="application/msword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Relationship Id="rId2" Type="http://schemas.openxmlformats.org/officeDocument/2006/relationships/image" Target="../media/image7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Relationship Id="rId2" Type="http://schemas.openxmlformats.org/officeDocument/2006/relationships/image" Target="../media/image10.emf" /><Relationship Id="rId3" Type="http://schemas.openxmlformats.org/officeDocument/2006/relationships/image" Target="../media/image1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Relationship Id="rId2" Type="http://schemas.openxmlformats.org/officeDocument/2006/relationships/image" Target="../media/image14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1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5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4096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rtlCol="0">
            <a:noAutofit/>
          </a:bodyPr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lvl="0" indent="0" eaLnBrk="1" hangingPunct="1"/>
            <a:endParaRPr lang="en-US" altLang="en-US" sz="1200"/>
          </a:p>
        </p:txBody>
      </p:sp>
      <p:sp>
        <p:nvSpPr>
          <p:cNvPr id="4096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rtlCol="0"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E4B656D6-FDCC-4796-8909-168CB888CA9B}" type="datetime1">
              <a:rPr lang="en-US" altLang="en-US" sz="1200"/>
              <a:t>*</a:t>
            </a:fld>
          </a:p>
        </p:txBody>
      </p:sp>
      <p:sp>
        <p:nvSpPr>
          <p:cNvPr id="40964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40965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096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rtlCol="0" anchor="b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200"/>
          </a:p>
        </p:txBody>
      </p:sp>
      <p:sp>
        <p:nvSpPr>
          <p:cNvPr id="4096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numCol="1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A2D94C3B-98A9-46DF-8279-8C0C5D47309F}" type="slidenum">
              <a:rPr lang="en-US" altLang="en-US" sz="120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41987" name="备注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43011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44035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45059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46083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4710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48131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49155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0179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1203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22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3251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4275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5299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6323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734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8371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59395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0">
            <a:round/>
          </a:ln>
        </p:spPr>
      </p:sp>
      <p:sp>
        <p:nvSpPr>
          <p:cNvPr id="60419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85800" y="4400550"/>
            <a:ext cx="5486400" cy="3600450"/>
          </a:xfr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D9C94-A48B-4B58-9FD3-B90D9F39B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DC9D8-D7C5-49DC-96DD-00F085212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74B55-478D-4DF4-AB05-71BD1CEF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C0ED5-2255-4891-BFA2-1D8D7D66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D15846-1AC8-49C7-9A9A-F9F5E726D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0BE13A-1B13-4EF2-8762-EDECF3731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71EDB-9150-43A1-815E-F12D950E6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48D53-F7C2-4358-80C9-75E3DC2C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6B155-C022-4F01-977B-46EE4CF9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86D63-6CFB-42E1-A6C4-22D3EC722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DD2F0-FA6D-4722-A437-B92F7A3F0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4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2"/>
                </a:solidFill>
                <a:latin typeface="Arial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en-US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en-US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 noProof="1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r" eaLnBrk="1" hangingPunct="1"/>
            <a:fld id="{2EFB8AB6-5AFC-4A50-AEEC-AD680D956588}" type="slidenum">
              <a:rPr lang="en-US" altLang="en-US" sz="1400"/>
              <a:t>*</a:t>
            </a:fld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2"/>
          </a:solidFill>
          <a:effectLst/>
          <a:latin typeface="Arial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oleObject" Target="../embeddings/oleObject1.doc" TargetMode="Internal" /><Relationship Id="rId4" Type="http://schemas.openxmlformats.org/officeDocument/2006/relationships/image" Target="../media/image6.emf" /><Relationship Id="rId5" Type="http://schemas.openxmlformats.org/officeDocument/2006/relationships/oleObject" Target="../embeddings/oleObject2.doc" TargetMode="Internal" /><Relationship Id="rId6" Type="http://schemas.openxmlformats.org/officeDocument/2006/relationships/image" Target="../media/image7.emf" /><Relationship Id="rId7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oleObject" Target="../embeddings/oleObject3.doc" TargetMode="Internal" /><Relationship Id="rId4" Type="http://schemas.openxmlformats.org/officeDocument/2006/relationships/image" Target="../media/image8.emf" /><Relationship Id="rId5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oleObject" Target="../embeddings/oleObject4.doc" TargetMode="Internal" /><Relationship Id="rId4" Type="http://schemas.openxmlformats.org/officeDocument/2006/relationships/image" Target="../media/image9.emf" /><Relationship Id="rId5" Type="http://schemas.openxmlformats.org/officeDocument/2006/relationships/oleObject" Target="../embeddings/oleObject5.doc" TargetMode="Internal" /><Relationship Id="rId6" Type="http://schemas.openxmlformats.org/officeDocument/2006/relationships/image" Target="../media/image10.emf" /><Relationship Id="rId7" Type="http://schemas.openxmlformats.org/officeDocument/2006/relationships/oleObject" Target="../embeddings/oleObject6.doc" TargetMode="Internal" /><Relationship Id="rId8" Type="http://schemas.openxmlformats.org/officeDocument/2006/relationships/image" Target="../media/image11.emf" /><Relationship Id="rId9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oleObject" Target="../embeddings/oleObject7.doc" TargetMode="Internal" /><Relationship Id="rId4" Type="http://schemas.openxmlformats.org/officeDocument/2006/relationships/image" Target="../media/image12.emf" /><Relationship Id="rId5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oleObject" Target="../embeddings/oleObject8.doc" TargetMode="Internal" /><Relationship Id="rId4" Type="http://schemas.openxmlformats.org/officeDocument/2006/relationships/image" Target="../media/image13.emf" /><Relationship Id="rId5" Type="http://schemas.openxmlformats.org/officeDocument/2006/relationships/oleObject" Target="../embeddings/oleObject9.doc" TargetMode="Internal" /><Relationship Id="rId6" Type="http://schemas.openxmlformats.org/officeDocument/2006/relationships/image" Target="../media/image14.emf" /><Relationship Id="rId7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oleObject" Target="../embeddings/oleObject10.doc" TargetMode="Internal" /><Relationship Id="rId4" Type="http://schemas.openxmlformats.org/officeDocument/2006/relationships/image" Target="../media/image15.emf" /><Relationship Id="rId5" Type="http://schemas.openxmlformats.org/officeDocument/2006/relationships/vmlDrawing" Target="../drawings/vmlDrawing6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oleObject" Target="../embeddings/oleObject11.doc" TargetMode="Internal" /><Relationship Id="rId4" Type="http://schemas.openxmlformats.org/officeDocument/2006/relationships/image" Target="../media/image16.emf" /><Relationship Id="rId5" Type="http://schemas.openxmlformats.org/officeDocument/2006/relationships/image" Target="../media/image17.png" /><Relationship Id="rId6" Type="http://schemas.openxmlformats.org/officeDocument/2006/relationships/vmlDrawing" Target="../drawings/vmlDrawing7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oleObject" Target="../embeddings/oleObject12.doc" TargetMode="Internal" /><Relationship Id="rId4" Type="http://schemas.openxmlformats.org/officeDocument/2006/relationships/image" Target="../media/image18.emf" /><Relationship Id="rId5" Type="http://schemas.openxmlformats.org/officeDocument/2006/relationships/vmlDrawing" Target="../drawings/vmlDrawing8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oleObject" Target="../embeddings/oleObject13.doc" TargetMode="Internal" /><Relationship Id="rId4" Type="http://schemas.openxmlformats.org/officeDocument/2006/relationships/image" Target="../media/image19.emf" /><Relationship Id="rId5" Type="http://schemas.openxmlformats.org/officeDocument/2006/relationships/vmlDrawing" Target="../drawings/vmlDrawing9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oleObject" Target="../embeddings/oleObject14.doc" TargetMode="Internal" /><Relationship Id="rId4" Type="http://schemas.openxmlformats.org/officeDocument/2006/relationships/image" Target="../media/image20.emf" /><Relationship Id="rId5" Type="http://schemas.openxmlformats.org/officeDocument/2006/relationships/vmlDrawing" Target="../drawings/vmlDrawing10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oleObject" Target="../embeddings/oleObject15.doc" TargetMode="Internal" /><Relationship Id="rId4" Type="http://schemas.openxmlformats.org/officeDocument/2006/relationships/image" Target="../media/image21.emf" /><Relationship Id="rId5" Type="http://schemas.openxmlformats.org/officeDocument/2006/relationships/vmlDrawing" Target="../drawings/vmlDrawing11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2.png" /><Relationship Id="rId4" Type="http://schemas.openxmlformats.org/officeDocument/2006/relationships/oleObject" Target="../embeddings/oleObject16.doc" TargetMode="Internal" /><Relationship Id="rId5" Type="http://schemas.openxmlformats.org/officeDocument/2006/relationships/image" Target="../media/image23.emf" /><Relationship Id="rId6" Type="http://schemas.openxmlformats.org/officeDocument/2006/relationships/vmlDrawing" Target="../drawings/vmlDrawing12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Relationship Id="rId3" Type="http://schemas.openxmlformats.org/officeDocument/2006/relationships/oleObject" Target="../embeddings/oleObject17.doc" TargetMode="Internal" /><Relationship Id="rId4" Type="http://schemas.openxmlformats.org/officeDocument/2006/relationships/image" Target="../media/image24.emf" /><Relationship Id="rId5" Type="http://schemas.openxmlformats.org/officeDocument/2006/relationships/vmlDrawing" Target="../drawings/vmlDrawing13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oleObject" Target="../embeddings/oleObject18.doc" TargetMode="Internal" /><Relationship Id="rId4" Type="http://schemas.openxmlformats.org/officeDocument/2006/relationships/image" Target="../media/image25.emf" /><Relationship Id="rId5" Type="http://schemas.openxmlformats.org/officeDocument/2006/relationships/vmlDrawing" Target="../drawings/vmlDrawing14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oleObject" Target="../embeddings/oleObject19.doc" TargetMode="Internal" /><Relationship Id="rId4" Type="http://schemas.openxmlformats.org/officeDocument/2006/relationships/image" Target="../media/image26.emf" /><Relationship Id="rId5" Type="http://schemas.openxmlformats.org/officeDocument/2006/relationships/vmlDrawing" Target="../drawings/vmlDrawing15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321111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组合 11"/>
          <p:cNvGrpSpPr/>
          <p:nvPr/>
        </p:nvGrpSpPr>
        <p:grpSpPr>
          <a:xfrm>
            <a:off x="-85725" y="0"/>
            <a:ext cx="12277725" cy="6858000"/>
            <a:chOff x="0" y="-14436"/>
            <a:chExt cx="12277725" cy="6858000"/>
          </a:xfrm>
        </p:grpSpPr>
        <p:pic>
          <p:nvPicPr>
            <p:cNvPr id="2052" name="图片 6248" descr="样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-14436"/>
              <a:ext cx="12277725" cy="68580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053" name="图片 3"/>
            <p:cNvPicPr>
              <a:picLocks noChangeAspect="1"/>
            </p:cNvPicPr>
            <p:nvPr/>
          </p:nvPicPr>
          <p:blipFill>
            <a:blip r:embed="rId4"/>
            <a:srcRect l="9030" t="24453" b="24453"/>
            <a:stretch>
              <a:fillRect/>
            </a:stretch>
          </p:blipFill>
          <p:spPr>
            <a:xfrm>
              <a:off x="9079781" y="276829"/>
              <a:ext cx="1078924" cy="71450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054" name="图片 5"/>
            <p:cNvPicPr>
              <a:picLocks noChangeAspect="1"/>
            </p:cNvPicPr>
            <p:nvPr/>
          </p:nvPicPr>
          <p:blipFill>
            <a:blip r:embed="rId5"/>
            <a:srcRect t="9406" b="8890"/>
            <a:stretch>
              <a:fillRect/>
            </a:stretch>
          </p:blipFill>
          <p:spPr>
            <a:xfrm>
              <a:off x="10192912" y="280924"/>
              <a:ext cx="869553" cy="710449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055" name="图片 6"/>
            <p:cNvPicPr>
              <a:picLocks noChangeAspect="1"/>
            </p:cNvPicPr>
            <p:nvPr/>
          </p:nvPicPr>
          <p:blipFill>
            <a:blip r:embed="rId6"/>
            <a:srcRect l="12200" t="20888" r="10689" b="27631"/>
            <a:stretch>
              <a:fillRect/>
            </a:stretch>
          </p:blipFill>
          <p:spPr>
            <a:xfrm>
              <a:off x="11096672" y="280884"/>
              <a:ext cx="1064150" cy="710449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2051" name="Rectangle 7"/>
          <p:cNvSpPr/>
          <p:nvPr/>
        </p:nvSpPr>
        <p:spPr>
          <a:xfrm>
            <a:off x="1416050" y="1412875"/>
            <a:ext cx="9432925" cy="41544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266700" algn="ctr" eaLnBrk="1" hangingPunct="1">
              <a:lnSpc>
                <a:spcPct val="200000"/>
              </a:lnSpc>
              <a:tabLst>
                <a:tab pos="2733675"/>
              </a:tabLst>
            </a:pPr>
            <a:r>
              <a:rPr lang="en-US" altLang="zh-CN" sz="6600" b="1">
                <a:ea typeface="微软雅黑" pitchFamily="34" charset="-122"/>
              </a:rPr>
              <a:t>8.2   </a:t>
            </a:r>
            <a:r>
              <a:rPr lang="zh-CN" altLang="en-US" sz="6600" b="1">
                <a:ea typeface="微软雅黑" pitchFamily="34" charset="-122"/>
              </a:rPr>
              <a:t>一元线性回归模型及其应用</a:t>
            </a:r>
            <a:endParaRPr lang="zh-CN" altLang="zh-CN" sz="6600" b="1"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矩形 8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graphicFrame>
        <p:nvGraphicFramePr>
          <p:cNvPr id="3075" name="表格 18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623888" y="1495425"/>
          <a:ext cx="10801350" cy="2747963"/>
        </p:xfrm>
        <a:graphic>
          <a:graphicData uri="http://schemas.openxmlformats.org/drawingml/2006/table">
            <a:tbl>
              <a:tblPr/>
              <a:tblGrid>
                <a:gridCol w="8280400"/>
                <a:gridCol w="2520950"/>
              </a:tblGrid>
              <a:tr h="427038">
                <a:tc>
                  <a:txBody>
                    <a:bodyPr vert="horz" wrap="square" lIns="68577" tIns="0" rIns="68577" bIns="0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en-US" sz="2800" b="1">
                          <a:latin typeface="宋体" pitchFamily="2" charset="-122"/>
                        </a:rPr>
                        <a:t>学习目标</a:t>
                      </a:r>
                      <a:endParaRPr lang="en-US" altLang="en-US" sz="2800" b="1">
                        <a:latin typeface="宋体" pitchFamily="2" charset="-122"/>
                      </a:endParaRPr>
                    </a:p>
                  </a:txBody>
                  <a:tcPr marL="68577" marR="68577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vert="horz" wrap="square" lIns="68577" tIns="0" rIns="68577" bIns="0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r>
                        <a:rPr lang="zh-CN" altLang="en-US" sz="2800" b="1">
                          <a:latin typeface="宋体" pitchFamily="2" charset="-122"/>
                        </a:rPr>
                        <a:t> 素养要求</a:t>
                      </a:r>
                    </a:p>
                  </a:txBody>
                  <a:tcPr marL="68577" marR="68577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solidFill>
                      <a:srgbClr val="E6E6E6"/>
                    </a:solidFill>
                  </a:tcPr>
                </a:tc>
              </a:tr>
              <a:tr h="2320925">
                <a:tc>
                  <a:txBody>
                    <a:bodyPr vert="horz" wrap="square" lIns="68577" tIns="0" rIns="68577" bIns="0" anchor="ctr" anchorCtr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buFont typeface="Arial"/>
                      </a:pPr>
                      <a:r>
                        <a:rPr lang="en-US" altLang="zh-CN" sz="2800">
                          <a:latin typeface="楷体" pitchFamily="49" charset="-122"/>
                          <a:ea typeface="楷体" pitchFamily="49" charset="-122"/>
                        </a:rPr>
                        <a:t>1.</a:t>
                      </a:r>
                      <a:r>
                        <a:rPr lang="zh-CN" altLang="zh-CN" sz="2800">
                          <a:latin typeface="楷体" pitchFamily="49" charset="-122"/>
                          <a:ea typeface="楷体" pitchFamily="49" charset="-122"/>
                        </a:rPr>
                        <a:t>了解随机误差、残差、残差图的概念．</a:t>
                      </a:r>
                    </a:p>
                    <a:p>
                      <a:pPr marL="0" lvl="0" indent="0" eaLnBrk="1" hangingPunct="1">
                        <a:buFont typeface="Arial"/>
                      </a:pPr>
                      <a:r>
                        <a:rPr lang="en-US" altLang="zh-CN" sz="2800">
                          <a:latin typeface="楷体" pitchFamily="49" charset="-122"/>
                          <a:ea typeface="楷体" pitchFamily="49" charset="-122"/>
                        </a:rPr>
                        <a:t>2.</a:t>
                      </a:r>
                      <a:r>
                        <a:rPr lang="zh-CN" altLang="zh-CN" sz="2800">
                          <a:latin typeface="楷体" pitchFamily="49" charset="-122"/>
                          <a:ea typeface="楷体" pitchFamily="49" charset="-122"/>
                        </a:rPr>
                        <a:t>会通过分析残差判断线性回归模型的拟合效果．</a:t>
                      </a:r>
                    </a:p>
                    <a:p>
                      <a:pPr marL="0" lvl="0" indent="0" eaLnBrk="1" hangingPunct="1">
                        <a:buFont typeface="Arial"/>
                      </a:pPr>
                      <a:r>
                        <a:rPr lang="en-US" altLang="zh-CN" sz="2800">
                          <a:latin typeface="楷体" pitchFamily="49" charset="-122"/>
                          <a:ea typeface="楷体" pitchFamily="49" charset="-122"/>
                        </a:rPr>
                        <a:t>3.</a:t>
                      </a:r>
                      <a:r>
                        <a:rPr lang="zh-CN" altLang="zh-CN" sz="2800">
                          <a:latin typeface="楷体" pitchFamily="49" charset="-122"/>
                          <a:ea typeface="楷体" pitchFamily="49" charset="-122"/>
                        </a:rPr>
                        <a:t>了解常见的非线性回归模型转化为线性回归模型的方法．</a:t>
                      </a:r>
                    </a:p>
                  </a:txBody>
                  <a:tcPr marL="68577" marR="68577" marT="0" marB="0" anchor="ctr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 lIns="68581" tIns="0" rIns="68581" bIns="0">
                      <a:noAutofit/>
                    </a:bodyPr>
                    <a:lstStyle>
                      <a:defPPr>
                        <a:defRPr lang="zh-CN"/>
                      </a:defPPr>
                      <a:lvl1pPr marL="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1pPr>
                      <a:lvl2pPr marL="4572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2pPr>
                      <a:lvl3pPr marL="9144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3pPr>
                      <a:lvl4pPr marL="13716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4pPr>
                      <a:lvl5pPr marL="1828800" indent="0" algn="l" defTabSz="9144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342900" lvl="0" indent="-342900" eaLnBrk="1" hangingPunct="1">
                        <a:lnSpc>
                          <a:spcPct val="115000"/>
                        </a:lnSpc>
                        <a:buFont typeface="Arial"/>
                        <a:buAutoNum type="arabicPeriod"/>
                        <a:tabLst>
                          <a:tab pos="2628900"/>
                          <a:tab pos="5029200"/>
                          <a:tab pos="5372100"/>
                        </a:tabLst>
                      </a:pPr>
                      <a:r>
                        <a:rPr sz="2800">
                          <a:latin typeface="楷体" pitchFamily="49" charset="-122"/>
                          <a:ea typeface="楷体" pitchFamily="49" charset="-122"/>
                        </a:rPr>
                        <a:t>数学运算</a:t>
                      </a:r>
                    </a:p>
                    <a:p>
                      <a:pPr marL="342900" lvl="0" indent="-342900" eaLnBrk="1" hangingPunct="1">
                        <a:lnSpc>
                          <a:spcPct val="115000"/>
                        </a:lnSpc>
                        <a:buFont typeface="Arial"/>
                        <a:buAutoNum type="arabicPeriod"/>
                        <a:tabLst>
                          <a:tab pos="2628900"/>
                          <a:tab pos="5029200"/>
                          <a:tab pos="5372100"/>
                        </a:tabLst>
                      </a:pPr>
                      <a:r>
                        <a:rPr sz="2800">
                          <a:latin typeface="楷体" pitchFamily="49" charset="-122"/>
                          <a:ea typeface="楷体" pitchFamily="49" charset="-122"/>
                        </a:rPr>
                        <a:t>数学建模</a:t>
                      </a:r>
                    </a:p>
                  </a:txBody>
                  <a:tcPr marL="68581" marR="68581" marT="0" marB="0">
                    <a:lnL w="12700">
                      <a:solidFill>
                        <a:srgbClr val="080000"/>
                      </a:solidFill>
                      <a:miter lim="800000"/>
                    </a:lnL>
                    <a:lnR w="12700">
                      <a:solidFill>
                        <a:srgbClr val="080000"/>
                      </a:solidFill>
                      <a:miter lim="800000"/>
                    </a:lnR>
                    <a:lnT w="12700">
                      <a:solidFill>
                        <a:srgbClr val="080000"/>
                      </a:solidFill>
                      <a:miter lim="800000"/>
                    </a:lnT>
                    <a:lnB w="12700">
                      <a:solidFill>
                        <a:srgbClr val="080000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086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3087" name="矩形 23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学习目标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矩形 11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4099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4100" name="矩形 13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自主学习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101" name="矩形 10"/>
          <p:cNvSpPr/>
          <p:nvPr/>
        </p:nvSpPr>
        <p:spPr>
          <a:xfrm>
            <a:off x="538163" y="909638"/>
            <a:ext cx="11061700" cy="2678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zh-CN" sz="2800" b="1"/>
              <a:t>一、回归分析的相关概念</a:t>
            </a:r>
            <a:endParaRPr lang="zh-CN" altLang="zh-CN" sz="2800"/>
          </a:p>
          <a:p>
            <a:pPr marL="0" lvl="0" indent="0">
              <a:lnSpc>
                <a:spcPct val="150000"/>
              </a:lnSpc>
            </a:pPr>
            <a:r>
              <a:rPr lang="en-US" altLang="zh-CN" sz="2800"/>
              <a:t>1.</a:t>
            </a:r>
            <a:r>
              <a:rPr lang="zh-CN" altLang="zh-CN" sz="2800"/>
              <a:t>回归分析</a:t>
            </a:r>
          </a:p>
          <a:p>
            <a:pPr marL="0" lvl="0" indent="0">
              <a:lnSpc>
                <a:spcPct val="150000"/>
              </a:lnSpc>
            </a:pPr>
            <a:r>
              <a:rPr lang="en-US" altLang="zh-CN" sz="2800"/>
              <a:t>      </a:t>
            </a:r>
            <a:r>
              <a:rPr lang="zh-CN" altLang="zh-CN" sz="2800"/>
              <a:t>回归分析是对具有</a:t>
            </a:r>
            <a:r>
              <a:rPr lang="zh-CN" altLang="zh-CN" sz="2800" u="sng"/>
              <a:t> </a:t>
            </a:r>
            <a:r>
              <a:rPr lang="en-US" altLang="zh-CN" sz="2800" u="sng"/>
              <a:t>               </a:t>
            </a:r>
            <a:r>
              <a:rPr lang="zh-CN" altLang="zh-CN" sz="2800"/>
              <a:t>的两个变量进行统计分析的一种常用方法．</a:t>
            </a:r>
          </a:p>
        </p:txBody>
      </p:sp>
      <p:sp>
        <p:nvSpPr>
          <p:cNvPr id="4102" name="矩形 6"/>
          <p:cNvSpPr/>
          <p:nvPr/>
        </p:nvSpPr>
        <p:spPr>
          <a:xfrm>
            <a:off x="4079875" y="2133600"/>
            <a:ext cx="1871663" cy="654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</a:rPr>
              <a:t>相关关系</a:t>
            </a:r>
            <a:endParaRPr lang="zh-CN" altLang="zh-CN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/>
      <p:bldP spid="410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122" name="对象 23553"/>
          <p:cNvGraphicFramePr>
            <a:graphicFrameLocks noChangeAspect="1"/>
          </p:cNvGraphicFramePr>
          <p:nvPr/>
        </p:nvGraphicFramePr>
        <p:xfrm>
          <a:off x="479425" y="1182688"/>
          <a:ext cx="11520488" cy="59039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9425" y="1182688"/>
                        <a:ext cx="11520488" cy="5903912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3" name="矩形 11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5124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5125" name="矩形 13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自主学习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5126" name="对象 23553"/>
          <p:cNvGraphicFramePr>
            <a:graphicFrameLocks noChangeAspect="1"/>
          </p:cNvGraphicFramePr>
          <p:nvPr/>
        </p:nvGraphicFramePr>
        <p:xfrm>
          <a:off x="5087938" y="4868863"/>
          <a:ext cx="2471737" cy="904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Document" r:id="rId5" progId="Word.Document.8">
                  <p:embed/>
                </p:oleObj>
              </mc:Choice>
              <mc:Fallback>
                <p:oleObj name="Document" r:id="rId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87938" y="4868863"/>
                        <a:ext cx="2471737" cy="90487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10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6147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6148" name="矩形 12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自主学习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49" name="矩形 5"/>
          <p:cNvSpPr/>
          <p:nvPr/>
        </p:nvSpPr>
        <p:spPr>
          <a:xfrm>
            <a:off x="3935413" y="2249488"/>
            <a:ext cx="2290762" cy="5238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/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y</a:t>
            </a:r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＝</a:t>
            </a:r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bx</a:t>
            </a:r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a</a:t>
            </a:r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＋</a:t>
            </a:r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e</a:t>
            </a:r>
            <a:endParaRPr lang="zh-CN" altLang="zh-CN" sz="2800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150" name="矩形 1"/>
          <p:cNvSpPr/>
          <p:nvPr/>
        </p:nvSpPr>
        <p:spPr>
          <a:xfrm>
            <a:off x="623888" y="1568450"/>
            <a:ext cx="11376025" cy="203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just">
              <a:lnSpc>
                <a:spcPct val="150000"/>
              </a:lnSpc>
              <a:tabLst>
                <a:tab pos="2514600"/>
                <a:tab pos="4800600"/>
                <a:tab pos="9839325"/>
              </a:tabLst>
            </a:pPr>
            <a:r>
              <a:rPr lang="en-US" altLang="zh-CN" sz="2800">
                <a:latin typeface="Times New Roman" pitchFamily="18" charset="0"/>
                <a:ea typeface="Courier New" pitchFamily="49" charset="0"/>
              </a:rPr>
              <a:t>3.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线性回归模型</a:t>
            </a:r>
            <a:endParaRPr lang="zh-CN" altLang="zh-CN" sz="2800">
              <a:latin typeface="宋体" pitchFamily="2" charset="-122"/>
              <a:ea typeface="Courier New" pitchFamily="49" charset="0"/>
            </a:endParaRPr>
          </a:p>
          <a:p>
            <a:pPr marL="0" lvl="0" indent="0" algn="just">
              <a:lnSpc>
                <a:spcPct val="150000"/>
              </a:lnSpc>
              <a:tabLst>
                <a:tab pos="2514600"/>
                <a:tab pos="4800600"/>
                <a:tab pos="9839325"/>
              </a:tabLst>
            </a:pPr>
            <a:r>
              <a:rPr lang="en-US" altLang="zh-CN" sz="2800">
                <a:latin typeface="Times New Roman" pitchFamily="18" charset="0"/>
                <a:ea typeface="Times New Roman" pitchFamily="18" charset="0"/>
              </a:rPr>
              <a:t>     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线性回归模型为</a:t>
            </a:r>
            <a:r>
              <a:rPr lang="en-US" altLang="zh-CN" sz="2800" i="1" u="sng">
                <a:latin typeface="Times New Roman" pitchFamily="18" charset="0"/>
                <a:ea typeface="Courier New" pitchFamily="49" charset="0"/>
              </a:rPr>
              <a:t>                      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，其中</a:t>
            </a:r>
            <a:r>
              <a:rPr lang="en-US" altLang="zh-CN" sz="2800" i="1" u="sng">
                <a:latin typeface="Times New Roman" pitchFamily="18" charset="0"/>
                <a:ea typeface="Courier New" pitchFamily="49" charset="0"/>
              </a:rPr>
              <a:t>          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为模型的未知参数，</a:t>
            </a:r>
            <a:endParaRPr lang="en-US" altLang="zh-CN" sz="2800">
              <a:latin typeface="Times New Roman" pitchFamily="18" charset="0"/>
              <a:ea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tabLst>
                <a:tab pos="2514600"/>
                <a:tab pos="4800600"/>
                <a:tab pos="9839325"/>
              </a:tabLst>
            </a:pPr>
            <a:r>
              <a:rPr lang="en-US" altLang="zh-CN" sz="2800" i="1" u="sng">
                <a:latin typeface="Times New Roman" pitchFamily="18" charset="0"/>
                <a:ea typeface="Courier New" pitchFamily="49" charset="0"/>
              </a:rPr>
              <a:t>    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称为随机误差，自变量</a:t>
            </a:r>
            <a:r>
              <a:rPr lang="en-US" altLang="zh-CN" sz="2800" i="1">
                <a:latin typeface="Times New Roman" pitchFamily="18" charset="0"/>
                <a:ea typeface="Courier New" pitchFamily="49" charset="0"/>
              </a:rPr>
              <a:t>x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称为</a:t>
            </a:r>
            <a:r>
              <a:rPr lang="zh-CN" altLang="zh-CN" sz="2800" u="sng">
                <a:latin typeface="宋体" pitchFamily="2" charset="-122"/>
                <a:ea typeface="Times New Roman" pitchFamily="18" charset="0"/>
              </a:rPr>
              <a:t> </a:t>
            </a:r>
            <a:r>
              <a:rPr lang="en-US" altLang="zh-CN" sz="2800" u="sng">
                <a:latin typeface="宋体" pitchFamily="2" charset="-122"/>
                <a:ea typeface="Times New Roman" pitchFamily="18" charset="0"/>
              </a:rPr>
              <a:t>     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变量，因变量</a:t>
            </a:r>
            <a:r>
              <a:rPr lang="en-US" altLang="zh-CN" sz="2800" i="1">
                <a:latin typeface="Times New Roman" pitchFamily="18" charset="0"/>
                <a:ea typeface="Times New Roman" pitchFamily="18" charset="0"/>
              </a:rPr>
              <a:t>y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称为</a:t>
            </a:r>
            <a:r>
              <a:rPr lang="zh-CN" altLang="zh-CN" sz="2800" u="sng">
                <a:latin typeface="宋体" pitchFamily="2" charset="-122"/>
                <a:ea typeface="Times New Roman" pitchFamily="18" charset="0"/>
              </a:rPr>
              <a:t>     </a:t>
            </a:r>
            <a:r>
              <a:rPr lang="zh-CN" altLang="zh-CN" sz="2800">
                <a:latin typeface="Times New Roman" pitchFamily="18" charset="0"/>
                <a:ea typeface="Times New Roman" pitchFamily="18" charset="0"/>
              </a:rPr>
              <a:t>变量．</a:t>
            </a:r>
            <a:endParaRPr lang="zh-CN" altLang="zh-CN" sz="2800">
              <a:latin typeface="宋体" pitchFamily="2" charset="-122"/>
              <a:ea typeface="Times New Roman" pitchFamily="18" charset="0"/>
            </a:endParaRPr>
          </a:p>
        </p:txBody>
      </p:sp>
      <p:sp>
        <p:nvSpPr>
          <p:cNvPr id="6151" name="矩形 8"/>
          <p:cNvSpPr/>
          <p:nvPr/>
        </p:nvSpPr>
        <p:spPr>
          <a:xfrm>
            <a:off x="7032625" y="2265363"/>
            <a:ext cx="1004888" cy="5238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/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a</a:t>
            </a:r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和</a:t>
            </a:r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b</a:t>
            </a:r>
            <a:endParaRPr lang="zh-CN" altLang="zh-CN" sz="2800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152" name="矩形 9"/>
          <p:cNvSpPr/>
          <p:nvPr/>
        </p:nvSpPr>
        <p:spPr>
          <a:xfrm>
            <a:off x="974725" y="2890838"/>
            <a:ext cx="454025" cy="5238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/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e</a:t>
            </a:r>
            <a:endParaRPr lang="zh-CN" altLang="zh-CN" sz="2800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153" name="矩形 13"/>
          <p:cNvSpPr/>
          <p:nvPr/>
        </p:nvSpPr>
        <p:spPr>
          <a:xfrm>
            <a:off x="5880100" y="2924175"/>
            <a:ext cx="1282700" cy="5238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/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解释 </a:t>
            </a:r>
            <a:endParaRPr lang="zh-CN" altLang="zh-CN" sz="2800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6154" name="矩形 14"/>
          <p:cNvSpPr/>
          <p:nvPr/>
        </p:nvSpPr>
        <p:spPr>
          <a:xfrm>
            <a:off x="9840913" y="2924175"/>
            <a:ext cx="1055687" cy="5238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/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预报</a:t>
            </a:r>
            <a:endParaRPr lang="zh-CN" altLang="zh-CN" sz="2800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/>
      <p:bldP spid="6151" grpId="1"/>
      <p:bldP spid="6152" grpId="2"/>
      <p:bldP spid="6153" grpId="3"/>
      <p:bldP spid="6154" grpId="4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170" name="对象 23553"/>
          <p:cNvGraphicFramePr>
            <a:graphicFrameLocks noChangeAspect="1"/>
          </p:cNvGraphicFramePr>
          <p:nvPr/>
        </p:nvGraphicFramePr>
        <p:xfrm>
          <a:off x="460375" y="1268413"/>
          <a:ext cx="11266488" cy="3406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0375" y="1268413"/>
                        <a:ext cx="11266488" cy="340677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1" name="矩形 11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7172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7173" name="矩形 13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自主学习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174" name="矩形 1"/>
          <p:cNvSpPr/>
          <p:nvPr/>
        </p:nvSpPr>
        <p:spPr>
          <a:xfrm>
            <a:off x="1196975" y="2636838"/>
            <a:ext cx="1709738" cy="5238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/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y</a:t>
            </a:r>
            <a:r>
              <a:rPr lang="en-US" altLang="zh-CN" sz="2800" i="1" spc="0" baseline="-2500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i</a:t>
            </a:r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－</a:t>
            </a:r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bx</a:t>
            </a:r>
            <a:r>
              <a:rPr lang="en-US" altLang="zh-CN" sz="2800" i="1" spc="0" baseline="-2500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i</a:t>
            </a:r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－</a:t>
            </a:r>
            <a:r>
              <a:rPr lang="en-US" altLang="zh-CN" sz="2800" i="1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a</a:t>
            </a:r>
            <a:endParaRPr lang="zh-CN" altLang="zh-CN" sz="2800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7175" name="矩形 15"/>
          <p:cNvSpPr/>
          <p:nvPr/>
        </p:nvSpPr>
        <p:spPr>
          <a:xfrm>
            <a:off x="6092825" y="3573463"/>
            <a:ext cx="903288" cy="5222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/>
            <a:r>
              <a:rPr lang="zh-CN" altLang="zh-CN" sz="2800" spc="0">
                <a:solidFill>
                  <a:srgbClr val="FF0000"/>
                </a:solidFill>
                <a:latin typeface="Times New Roman" pitchFamily="18" charset="0"/>
                <a:ea typeface="Times New Roman" pitchFamily="18" charset="0"/>
              </a:rPr>
              <a:t>残差</a:t>
            </a:r>
            <a:endParaRPr lang="zh-CN" altLang="zh-CN" sz="2800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/>
      <p:bldP spid="717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194" name="对象 23553"/>
          <p:cNvGraphicFramePr>
            <a:graphicFrameLocks noChangeAspect="1"/>
          </p:cNvGraphicFramePr>
          <p:nvPr/>
        </p:nvGraphicFramePr>
        <p:xfrm>
          <a:off x="204788" y="1052513"/>
          <a:ext cx="11503025" cy="5773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4788" y="1052513"/>
                        <a:ext cx="11503025" cy="5773737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5" name="矩形 11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8196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8197" name="矩形 13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自主学习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198" name="矩形 6"/>
          <p:cNvSpPr/>
          <p:nvPr/>
        </p:nvSpPr>
        <p:spPr>
          <a:xfrm>
            <a:off x="4578350" y="1463675"/>
            <a:ext cx="850900" cy="492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lang="zh-CN" altLang="zh-CN" sz="2600">
                <a:solidFill>
                  <a:srgbClr val="FF0000"/>
                </a:solidFill>
              </a:rPr>
              <a:t>残差</a:t>
            </a:r>
          </a:p>
        </p:txBody>
      </p:sp>
      <p:sp>
        <p:nvSpPr>
          <p:cNvPr id="8199" name="矩形 7"/>
          <p:cNvSpPr/>
          <p:nvPr/>
        </p:nvSpPr>
        <p:spPr>
          <a:xfrm>
            <a:off x="7910513" y="1463675"/>
            <a:ext cx="1519237" cy="492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lang="zh-CN" altLang="zh-CN" sz="2600">
                <a:solidFill>
                  <a:srgbClr val="FF0000"/>
                </a:solidFill>
              </a:rPr>
              <a:t>样本编号</a:t>
            </a:r>
          </a:p>
        </p:txBody>
      </p:sp>
      <p:sp>
        <p:nvSpPr>
          <p:cNvPr id="8200" name="矩形 8"/>
          <p:cNvSpPr>
            <a:spLocks noChangeArrowheads="1"/>
          </p:cNvSpPr>
          <p:nvPr/>
        </p:nvSpPr>
        <p:spPr bwMode="auto">
          <a:xfrm>
            <a:off x="9861550" y="1463675"/>
            <a:ext cx="1441450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marL="0" marR="0" lvl="0" indent="0"/>
            <a:r>
              <a:rPr lang="zh-CN" altLang="zh-CN" sz="2600" spc="-150">
                <a:solidFill>
                  <a:srgbClr val="FF0000"/>
                </a:solidFill>
              </a:rPr>
              <a:t>身高数据</a:t>
            </a:r>
            <a:endParaRPr lang="zh-CN" altLang="zh-CN" sz="2600">
              <a:solidFill>
                <a:srgbClr val="FF0000"/>
              </a:solidFill>
            </a:endParaRPr>
          </a:p>
        </p:txBody>
      </p:sp>
      <p:sp>
        <p:nvSpPr>
          <p:cNvPr id="8201" name="矩形 10"/>
          <p:cNvSpPr/>
          <p:nvPr/>
        </p:nvSpPr>
        <p:spPr>
          <a:xfrm>
            <a:off x="2357438" y="1916113"/>
            <a:ext cx="2185987" cy="493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dist"/>
            <a:r>
              <a:rPr lang="zh-CN" altLang="zh-CN" sz="2600">
                <a:solidFill>
                  <a:srgbClr val="FF0000"/>
                </a:solidFill>
              </a:rPr>
              <a:t>体重的估计值</a:t>
            </a:r>
          </a:p>
        </p:txBody>
      </p:sp>
      <p:sp>
        <p:nvSpPr>
          <p:cNvPr id="8202" name="矩形 14"/>
          <p:cNvSpPr/>
          <p:nvPr/>
        </p:nvSpPr>
        <p:spPr>
          <a:xfrm>
            <a:off x="7391400" y="2774950"/>
            <a:ext cx="1038225" cy="493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lang="zh-CN" altLang="zh-CN" sz="2600">
                <a:solidFill>
                  <a:srgbClr val="FF0000"/>
                </a:solidFill>
              </a:rPr>
              <a:t>越窄  </a:t>
            </a:r>
          </a:p>
        </p:txBody>
      </p:sp>
      <p:sp>
        <p:nvSpPr>
          <p:cNvPr id="8203" name="矩形 15"/>
          <p:cNvSpPr/>
          <p:nvPr/>
        </p:nvSpPr>
        <p:spPr>
          <a:xfrm>
            <a:off x="7824788" y="3709988"/>
            <a:ext cx="944562" cy="492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lang="zh-CN" altLang="zh-CN" sz="2600">
                <a:solidFill>
                  <a:srgbClr val="FF0000"/>
                </a:solidFill>
              </a:rPr>
              <a:t>越小 </a:t>
            </a:r>
          </a:p>
        </p:txBody>
      </p:sp>
      <p:sp>
        <p:nvSpPr>
          <p:cNvPr id="8204" name="矩形 16"/>
          <p:cNvSpPr/>
          <p:nvPr/>
        </p:nvSpPr>
        <p:spPr>
          <a:xfrm>
            <a:off x="4543425" y="5445125"/>
            <a:ext cx="463550" cy="492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2600">
                <a:solidFill>
                  <a:srgbClr val="FF0000"/>
                </a:solidFill>
              </a:rPr>
              <a:t>1</a:t>
            </a:r>
            <a:r>
              <a:rPr lang="zh-CN" altLang="zh-CN" sz="2600">
                <a:solidFill>
                  <a:srgbClr val="FF0000"/>
                </a:solidFill>
              </a:rPr>
              <a:t> </a:t>
            </a:r>
          </a:p>
        </p:txBody>
      </p:sp>
      <p:graphicFrame>
        <p:nvGraphicFramePr>
          <p:cNvPr id="8205" name="对象 23553"/>
          <p:cNvGraphicFramePr>
            <a:graphicFrameLocks noChangeAspect="1"/>
          </p:cNvGraphicFramePr>
          <p:nvPr/>
        </p:nvGraphicFramePr>
        <p:xfrm>
          <a:off x="3976688" y="3536950"/>
          <a:ext cx="2122487" cy="893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Document" r:id="rId5" progId="Word.Document.8">
                  <p:embed/>
                </p:oleObj>
              </mc:Choice>
              <mc:Fallback>
                <p:oleObj name="Document" r:id="rId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976688" y="3536950"/>
                        <a:ext cx="2122487" cy="893763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6" name="对象 23553"/>
          <p:cNvGraphicFramePr>
            <a:graphicFrameLocks noChangeAspect="1"/>
          </p:cNvGraphicFramePr>
          <p:nvPr/>
        </p:nvGraphicFramePr>
        <p:xfrm>
          <a:off x="2932113" y="4264025"/>
          <a:ext cx="1957387" cy="1427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Document" r:id="rId7" progId="Word.Document.8">
                  <p:embed/>
                </p:oleObj>
              </mc:Choice>
              <mc:Fallback>
                <p:oleObj name="Document" r:id="rId7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932113" y="4264025"/>
                        <a:ext cx="1957387" cy="1427163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8" grpId="0"/>
      <p:bldP spid="8199" grpId="1"/>
      <p:bldP spid="8200" grpId="2"/>
      <p:bldP spid="8201" grpId="3"/>
      <p:bldP spid="8202" grpId="4"/>
      <p:bldP spid="8203" grpId="5"/>
      <p:bldP spid="8204" grpId="6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18" name="对象 23553"/>
          <p:cNvGraphicFramePr>
            <a:graphicFrameLocks noChangeAspect="1"/>
          </p:cNvGraphicFramePr>
          <p:nvPr/>
        </p:nvGraphicFramePr>
        <p:xfrm>
          <a:off x="495300" y="1268413"/>
          <a:ext cx="10817225" cy="44719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95300" y="1268413"/>
                        <a:ext cx="10817225" cy="4471987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矩形 13"/>
          <p:cNvSpPr/>
          <p:nvPr/>
        </p:nvSpPr>
        <p:spPr>
          <a:xfrm>
            <a:off x="6096000" y="2393950"/>
            <a:ext cx="636588" cy="5857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200" b="1" spc="300">
                <a:solidFill>
                  <a:srgbClr val="FF0000"/>
                </a:solidFill>
                <a:latin typeface="宋体" pitchFamily="2" charset="-122"/>
              </a:rPr>
              <a:t>√</a:t>
            </a:r>
            <a:endParaRPr lang="en-US" altLang="zh-CN" sz="3200" b="1">
              <a:solidFill>
                <a:srgbClr val="FF0000"/>
              </a:solidFill>
              <a:latin typeface="宋体" pitchFamily="2" charset="-122"/>
            </a:endParaRPr>
          </a:p>
        </p:txBody>
      </p:sp>
      <p:sp>
        <p:nvSpPr>
          <p:cNvPr id="9220" name="矩形 14"/>
          <p:cNvSpPr/>
          <p:nvPr/>
        </p:nvSpPr>
        <p:spPr>
          <a:xfrm>
            <a:off x="7032625" y="1773238"/>
            <a:ext cx="635000" cy="58578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zh-CN" sz="3200" b="1" spc="300">
                <a:solidFill>
                  <a:srgbClr val="FF0000"/>
                </a:solidFill>
                <a:latin typeface="宋体" pitchFamily="2" charset="-122"/>
              </a:rPr>
              <a:t>×</a:t>
            </a:r>
            <a:endParaRPr lang="en-US" altLang="zh-CN" sz="3200" b="1">
              <a:solidFill>
                <a:srgbClr val="FF0000"/>
              </a:solidFill>
              <a:latin typeface="宋体" pitchFamily="2" charset="-122"/>
            </a:endParaRPr>
          </a:p>
        </p:txBody>
      </p:sp>
      <p:sp>
        <p:nvSpPr>
          <p:cNvPr id="9221" name="矩形 15"/>
          <p:cNvSpPr/>
          <p:nvPr/>
        </p:nvSpPr>
        <p:spPr>
          <a:xfrm>
            <a:off x="8688388" y="3725863"/>
            <a:ext cx="635000" cy="5842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zh-CN" sz="3200" b="1" spc="300">
                <a:solidFill>
                  <a:srgbClr val="FF0000"/>
                </a:solidFill>
                <a:latin typeface="宋体" pitchFamily="2" charset="-122"/>
              </a:rPr>
              <a:t>×</a:t>
            </a:r>
            <a:endParaRPr lang="en-US" altLang="zh-CN" sz="3200" b="1">
              <a:solidFill>
                <a:srgbClr val="FF0000"/>
              </a:solidFill>
              <a:latin typeface="宋体" pitchFamily="2" charset="-122"/>
            </a:endParaRPr>
          </a:p>
        </p:txBody>
      </p:sp>
      <p:sp>
        <p:nvSpPr>
          <p:cNvPr id="9222" name="矩形 18"/>
          <p:cNvSpPr/>
          <p:nvPr/>
        </p:nvSpPr>
        <p:spPr>
          <a:xfrm>
            <a:off x="-7937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9223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9224" name="矩形 20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小试牛刀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225" name="矩形 9"/>
          <p:cNvSpPr/>
          <p:nvPr/>
        </p:nvSpPr>
        <p:spPr>
          <a:xfrm>
            <a:off x="8688388" y="3073400"/>
            <a:ext cx="636587" cy="5857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200" b="1" spc="300">
                <a:solidFill>
                  <a:srgbClr val="FF0000"/>
                </a:solidFill>
                <a:latin typeface="宋体" pitchFamily="2" charset="-122"/>
              </a:rPr>
              <a:t>√</a:t>
            </a:r>
            <a:endParaRPr lang="en-US" altLang="zh-CN" sz="3200" b="1">
              <a:solidFill>
                <a:srgbClr val="FF0000"/>
              </a:solidFill>
              <a:latin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0" grpId="1"/>
      <p:bldP spid="9221" grpId="2"/>
      <p:bldP spid="9225" grpId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42" name="对象 23553"/>
          <p:cNvGraphicFramePr>
            <a:graphicFrameLocks noChangeAspect="1"/>
          </p:cNvGraphicFramePr>
          <p:nvPr/>
        </p:nvGraphicFramePr>
        <p:xfrm>
          <a:off x="695325" y="1198563"/>
          <a:ext cx="10231438" cy="1992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95325" y="1198563"/>
                        <a:ext cx="10231438" cy="1992312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3" name="矩形 18"/>
          <p:cNvSpPr/>
          <p:nvPr/>
        </p:nvSpPr>
        <p:spPr>
          <a:xfrm>
            <a:off x="-7937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0244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0245" name="矩形 20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小试牛刀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10246" name="对象 23553"/>
          <p:cNvGraphicFramePr>
            <a:graphicFrameLocks noChangeAspect="1"/>
          </p:cNvGraphicFramePr>
          <p:nvPr/>
        </p:nvGraphicFramePr>
        <p:xfrm>
          <a:off x="623888" y="3465513"/>
          <a:ext cx="9518650" cy="26971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Document" r:id="rId5" progId="Word.Document.8">
                  <p:embed/>
                </p:oleObj>
              </mc:Choice>
              <mc:Fallback>
                <p:oleObj name="Document" r:id="rId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23888" y="3465513"/>
                        <a:ext cx="9518650" cy="2697162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矩形 6"/>
          <p:cNvSpPr/>
          <p:nvPr/>
        </p:nvSpPr>
        <p:spPr>
          <a:xfrm>
            <a:off x="9525" y="312738"/>
            <a:ext cx="12182475" cy="523875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题型一</a:t>
            </a:r>
            <a:r>
              <a:rPr lang="en-US" altLang="zh-CN" sz="2800" b="1" spc="0">
                <a:solidFill>
                  <a:srgbClr val="000000"/>
                </a:solidFill>
              </a:rPr>
              <a:t>    </a:t>
            </a:r>
            <a:r>
              <a:rPr lang="zh-CN" altLang="zh-CN" sz="2800" b="1" spc="0"/>
              <a:t>求线性回归方程</a:t>
            </a:r>
            <a:endParaRPr lang="zh-CN" altLang="zh-CN" sz="2800"/>
          </a:p>
        </p:txBody>
      </p:sp>
      <p:sp>
        <p:nvSpPr>
          <p:cNvPr id="11267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1268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1269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11270" name="对象 23553"/>
          <p:cNvGraphicFramePr>
            <a:graphicFrameLocks noChangeAspect="1"/>
          </p:cNvGraphicFramePr>
          <p:nvPr/>
        </p:nvGraphicFramePr>
        <p:xfrm>
          <a:off x="334963" y="1125538"/>
          <a:ext cx="11306175" cy="4889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34963" y="1125538"/>
                        <a:ext cx="11306175" cy="4889500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矩形 6"/>
          <p:cNvSpPr/>
          <p:nvPr/>
        </p:nvSpPr>
        <p:spPr>
          <a:xfrm>
            <a:off x="9525" y="312738"/>
            <a:ext cx="12182475" cy="523875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题型一</a:t>
            </a:r>
            <a:r>
              <a:rPr lang="en-US" altLang="zh-CN" sz="2800" b="1" spc="0">
                <a:solidFill>
                  <a:srgbClr val="000000"/>
                </a:solidFill>
              </a:rPr>
              <a:t>    </a:t>
            </a:r>
            <a:r>
              <a:rPr lang="zh-CN" altLang="zh-CN" sz="2800" b="1" spc="0"/>
              <a:t>求线性回归方程</a:t>
            </a:r>
            <a:endParaRPr lang="zh-CN" altLang="zh-CN" sz="2800"/>
          </a:p>
        </p:txBody>
      </p:sp>
      <p:sp>
        <p:nvSpPr>
          <p:cNvPr id="12291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2292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2293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aphicFrame>
        <p:nvGraphicFramePr>
          <p:cNvPr id="12294" name="对象 23553"/>
          <p:cNvGraphicFramePr>
            <a:graphicFrameLocks noChangeAspect="1"/>
          </p:cNvGraphicFramePr>
          <p:nvPr/>
        </p:nvGraphicFramePr>
        <p:xfrm>
          <a:off x="407988" y="950913"/>
          <a:ext cx="10880725" cy="7286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07988" y="950913"/>
                        <a:ext cx="10880725" cy="72866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295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35938" y="971550"/>
            <a:ext cx="3024187" cy="31972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3315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3316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3317" name="矩形 1"/>
          <p:cNvSpPr/>
          <p:nvPr/>
        </p:nvSpPr>
        <p:spPr>
          <a:xfrm>
            <a:off x="479425" y="1057275"/>
            <a:ext cx="1512888" cy="523875"/>
          </a:xfrm>
          <a:prstGeom prst="rect">
            <a:avLst/>
          </a:prstGeom>
          <a:solidFill>
            <a:srgbClr val="00B0F0">
              <a:alpha val="25098"/>
            </a:srgbClr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 b="1">
                <a:ea typeface="微软雅黑" pitchFamily="34" charset="-122"/>
              </a:rPr>
              <a:t>总结</a:t>
            </a:r>
            <a:endParaRPr lang="zh-CN" altLang="zh-CN" sz="2800" b="1">
              <a:ea typeface="微软雅黑" pitchFamily="34" charset="-122"/>
            </a:endParaRPr>
          </a:p>
        </p:txBody>
      </p:sp>
      <p:graphicFrame>
        <p:nvGraphicFramePr>
          <p:cNvPr id="13318" name="对象 23553"/>
          <p:cNvGraphicFramePr>
            <a:graphicFrameLocks noChangeAspect="1"/>
          </p:cNvGraphicFramePr>
          <p:nvPr/>
        </p:nvGraphicFramePr>
        <p:xfrm>
          <a:off x="495300" y="1728788"/>
          <a:ext cx="10664825" cy="4216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95300" y="1728788"/>
                        <a:ext cx="10664825" cy="4216400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9" name="矩形 8"/>
          <p:cNvSpPr/>
          <p:nvPr/>
        </p:nvSpPr>
        <p:spPr>
          <a:xfrm>
            <a:off x="9525" y="312738"/>
            <a:ext cx="12182475" cy="523875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题型一</a:t>
            </a:r>
            <a:r>
              <a:rPr lang="en-US" altLang="zh-CN" sz="2800" b="1" spc="0">
                <a:solidFill>
                  <a:srgbClr val="000000"/>
                </a:solidFill>
              </a:rPr>
              <a:t>    </a:t>
            </a:r>
            <a:r>
              <a:rPr lang="zh-CN" altLang="zh-CN" sz="2800" b="1" spc="0"/>
              <a:t>求线性回归方程</a:t>
            </a:r>
            <a:endParaRPr lang="zh-CN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338" name="对象 23553"/>
          <p:cNvGraphicFramePr>
            <a:graphicFrameLocks noChangeAspect="1"/>
          </p:cNvGraphicFramePr>
          <p:nvPr/>
        </p:nvGraphicFramePr>
        <p:xfrm>
          <a:off x="204788" y="1573213"/>
          <a:ext cx="11950700" cy="5508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4788" y="1573213"/>
                        <a:ext cx="11950700" cy="55086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4340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4341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342" name="文本框 1"/>
          <p:cNvSpPr txBox="1"/>
          <p:nvPr/>
        </p:nvSpPr>
        <p:spPr>
          <a:xfrm>
            <a:off x="-509588" y="835025"/>
            <a:ext cx="3168651" cy="738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584200" eaLnBrk="1" hangingPunct="1">
              <a:lnSpc>
                <a:spcPct val="150000"/>
              </a:lnSpc>
            </a:pPr>
            <a:r>
              <a:rPr lang="zh-CN" altLang="zh-CN" sz="2800" b="1" spc="0"/>
              <a:t>【跟踪训练】</a:t>
            </a:r>
            <a:r>
              <a:rPr lang="en-US" altLang="zh-CN" sz="2800" b="1" spc="0"/>
              <a:t>1 </a:t>
            </a:r>
            <a:endParaRPr lang="zh-CN" altLang="en-US" sz="2800" b="1"/>
          </a:p>
        </p:txBody>
      </p:sp>
      <p:sp>
        <p:nvSpPr>
          <p:cNvPr id="14343" name="矩形 13"/>
          <p:cNvSpPr/>
          <p:nvPr/>
        </p:nvSpPr>
        <p:spPr>
          <a:xfrm>
            <a:off x="9525" y="312738"/>
            <a:ext cx="12182475" cy="523875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题型一</a:t>
            </a:r>
            <a:r>
              <a:rPr lang="en-US" altLang="zh-CN" sz="2800" b="1" spc="0">
                <a:solidFill>
                  <a:srgbClr val="000000"/>
                </a:solidFill>
              </a:rPr>
              <a:t>    </a:t>
            </a:r>
            <a:r>
              <a:rPr lang="zh-CN" altLang="zh-CN" sz="2800" b="1" spc="0"/>
              <a:t>求线性回归方程</a:t>
            </a:r>
            <a:endParaRPr lang="zh-CN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62" name="对象 23553"/>
          <p:cNvGraphicFramePr>
            <a:graphicFrameLocks noChangeAspect="1"/>
          </p:cNvGraphicFramePr>
          <p:nvPr/>
        </p:nvGraphicFramePr>
        <p:xfrm>
          <a:off x="479425" y="1125538"/>
          <a:ext cx="11442700" cy="54117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9425" y="1125538"/>
                        <a:ext cx="11442700" cy="5411787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3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5364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5365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5366" name="矩形 8"/>
          <p:cNvSpPr/>
          <p:nvPr/>
        </p:nvSpPr>
        <p:spPr>
          <a:xfrm>
            <a:off x="9525" y="312738"/>
            <a:ext cx="12182475" cy="523875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题型一</a:t>
            </a:r>
            <a:r>
              <a:rPr lang="en-US" altLang="zh-CN" sz="2800" b="1" spc="0">
                <a:solidFill>
                  <a:srgbClr val="000000"/>
                </a:solidFill>
              </a:rPr>
              <a:t>    </a:t>
            </a:r>
            <a:r>
              <a:rPr lang="zh-CN" altLang="zh-CN" sz="2800" b="1" spc="0"/>
              <a:t>求线性回归方程</a:t>
            </a:r>
            <a:endParaRPr lang="zh-CN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6" name="对象 23553"/>
          <p:cNvGraphicFramePr>
            <a:graphicFrameLocks noChangeAspect="1"/>
          </p:cNvGraphicFramePr>
          <p:nvPr/>
        </p:nvGraphicFramePr>
        <p:xfrm>
          <a:off x="217488" y="1004888"/>
          <a:ext cx="11710987" cy="6057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7488" y="1004888"/>
                        <a:ext cx="11710987" cy="6057900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8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6389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390" name="矩形 13"/>
          <p:cNvSpPr/>
          <p:nvPr/>
        </p:nvSpPr>
        <p:spPr>
          <a:xfrm>
            <a:off x="9525" y="312738"/>
            <a:ext cx="12182475" cy="522287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                   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</a:t>
            </a:r>
            <a:r>
              <a:rPr lang="zh-CN" altLang="en-US" sz="2800" b="1" spc="0">
                <a:solidFill>
                  <a:srgbClr val="000000"/>
                </a:solidFill>
              </a:rPr>
              <a:t>二    </a:t>
            </a:r>
            <a:r>
              <a:rPr lang="zh-CN" altLang="zh-CN" sz="2800" b="1" spc="0"/>
              <a:t>线性回归分析</a:t>
            </a:r>
            <a:endParaRPr lang="zh-CN" altLang="zh-CN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7888" y="969963"/>
            <a:ext cx="2232025" cy="2112962"/>
          </a:xfrm>
          <a:prstGeom prst="rect">
            <a:avLst/>
          </a:prstGeom>
          <a:noFill/>
          <a:ln>
            <a:noFill/>
            <a:miter lim="800000"/>
          </a:ln>
        </p:spPr>
      </p:pic>
      <p:graphicFrame>
        <p:nvGraphicFramePr>
          <p:cNvPr id="17411" name="对象 23553"/>
          <p:cNvGraphicFramePr>
            <a:graphicFrameLocks noChangeAspect="1"/>
          </p:cNvGraphicFramePr>
          <p:nvPr/>
        </p:nvGraphicFramePr>
        <p:xfrm>
          <a:off x="331788" y="1196975"/>
          <a:ext cx="11526837" cy="6423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Document" r:id="rId4" progId="Word.Document.8">
                  <p:embed/>
                </p:oleObj>
              </mc:Choice>
              <mc:Fallback>
                <p:oleObj name="Document" r:id="rId4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31788" y="1196975"/>
                        <a:ext cx="11526837" cy="64230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2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7413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7414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415" name="矩形 8"/>
          <p:cNvSpPr/>
          <p:nvPr/>
        </p:nvSpPr>
        <p:spPr>
          <a:xfrm>
            <a:off x="9525" y="312738"/>
            <a:ext cx="12182475" cy="522287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                   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</a:t>
            </a:r>
            <a:r>
              <a:rPr lang="zh-CN" altLang="en-US" sz="2800" b="1" spc="0">
                <a:solidFill>
                  <a:srgbClr val="000000"/>
                </a:solidFill>
              </a:rPr>
              <a:t>二    </a:t>
            </a:r>
            <a:r>
              <a:rPr lang="zh-CN" altLang="zh-CN" sz="2800" b="1" spc="0"/>
              <a:t>线性回归分析</a:t>
            </a:r>
            <a:endParaRPr lang="zh-CN" altLang="zh-CN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4" name="对象 23553"/>
          <p:cNvGraphicFramePr>
            <a:graphicFrameLocks noChangeAspect="1"/>
          </p:cNvGraphicFramePr>
          <p:nvPr/>
        </p:nvGraphicFramePr>
        <p:xfrm>
          <a:off x="479425" y="1341438"/>
          <a:ext cx="11922125" cy="43830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9425" y="1341438"/>
                        <a:ext cx="11922125" cy="4383087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5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8436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8437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438" name="矩形 13"/>
          <p:cNvSpPr/>
          <p:nvPr/>
        </p:nvSpPr>
        <p:spPr>
          <a:xfrm>
            <a:off x="9525" y="312738"/>
            <a:ext cx="12182475" cy="522287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                   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</a:t>
            </a:r>
            <a:r>
              <a:rPr lang="zh-CN" altLang="en-US" sz="2800" b="1" spc="0">
                <a:solidFill>
                  <a:srgbClr val="000000"/>
                </a:solidFill>
              </a:rPr>
              <a:t>二    </a:t>
            </a:r>
            <a:r>
              <a:rPr lang="zh-CN" altLang="zh-CN" sz="2800" b="1" spc="0"/>
              <a:t>线性回归分析</a:t>
            </a:r>
            <a:endParaRPr lang="zh-CN" altLang="zh-CN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9459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19460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461" name="矩形 1"/>
          <p:cNvSpPr/>
          <p:nvPr/>
        </p:nvSpPr>
        <p:spPr>
          <a:xfrm>
            <a:off x="477838" y="974725"/>
            <a:ext cx="1512887" cy="523875"/>
          </a:xfrm>
          <a:prstGeom prst="rect">
            <a:avLst/>
          </a:prstGeom>
          <a:solidFill>
            <a:srgbClr val="00B0F0">
              <a:alpha val="25098"/>
            </a:srgbClr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 b="1">
                <a:ea typeface="微软雅黑" pitchFamily="34" charset="-122"/>
              </a:rPr>
              <a:t>总结</a:t>
            </a:r>
            <a:endParaRPr lang="zh-CN" altLang="zh-CN" sz="2800" b="1">
              <a:ea typeface="微软雅黑" pitchFamily="34" charset="-122"/>
            </a:endParaRPr>
          </a:p>
        </p:txBody>
      </p:sp>
      <p:graphicFrame>
        <p:nvGraphicFramePr>
          <p:cNvPr id="19462" name="对象 23553"/>
          <p:cNvGraphicFramePr>
            <a:graphicFrameLocks noChangeAspect="1"/>
          </p:cNvGraphicFramePr>
          <p:nvPr/>
        </p:nvGraphicFramePr>
        <p:xfrm>
          <a:off x="474663" y="1462088"/>
          <a:ext cx="10941050" cy="51577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4663" y="1462088"/>
                        <a:ext cx="10941050" cy="5157787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3" name="矩形 8"/>
          <p:cNvSpPr/>
          <p:nvPr/>
        </p:nvSpPr>
        <p:spPr>
          <a:xfrm>
            <a:off x="9525" y="312738"/>
            <a:ext cx="12182475" cy="522287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                   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</a:t>
            </a:r>
            <a:r>
              <a:rPr lang="zh-CN" altLang="en-US" sz="2800" b="1" spc="0">
                <a:solidFill>
                  <a:srgbClr val="000000"/>
                </a:solidFill>
              </a:rPr>
              <a:t>二    </a:t>
            </a:r>
            <a:r>
              <a:rPr lang="zh-CN" altLang="zh-CN" sz="2800" b="1" spc="0"/>
              <a:t>线性回归分析</a:t>
            </a:r>
            <a:endParaRPr lang="zh-CN" altLang="zh-CN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矩形 7"/>
          <p:cNvSpPr/>
          <p:nvPr/>
        </p:nvSpPr>
        <p:spPr>
          <a:xfrm>
            <a:off x="0" y="836613"/>
            <a:ext cx="12192000" cy="73025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20483" name="箭头: V 形 47"/>
          <p:cNvSpPr/>
          <p:nvPr/>
        </p:nvSpPr>
        <p:spPr>
          <a:xfrm>
            <a:off x="204788" y="177800"/>
            <a:ext cx="2447925" cy="658813"/>
          </a:xfrm>
          <a:prstGeom prst="chevron">
            <a:avLst>
              <a:gd name="adj" fmla="val 50007"/>
            </a:avLst>
          </a:prstGeom>
          <a:noFill/>
          <a:ln w="44450">
            <a:solidFill>
              <a:srgbClr val="0070C0"/>
            </a:solidFill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en-US" altLang="en-US" sz="2400"/>
          </a:p>
        </p:txBody>
      </p:sp>
      <p:sp>
        <p:nvSpPr>
          <p:cNvPr id="20484" name="矩形 11"/>
          <p:cNvSpPr/>
          <p:nvPr/>
        </p:nvSpPr>
        <p:spPr>
          <a:xfrm>
            <a:off x="479425" y="282575"/>
            <a:ext cx="1878013" cy="55403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en-US" sz="3000" b="1" spc="3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经典例题</a:t>
            </a:r>
            <a:endParaRPr lang="en-US" altLang="zh-CN" sz="3000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485" name="文本框 1"/>
          <p:cNvSpPr txBox="1"/>
          <p:nvPr/>
        </p:nvSpPr>
        <p:spPr>
          <a:xfrm>
            <a:off x="-25400" y="908050"/>
            <a:ext cx="3529013" cy="739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584200" eaLnBrk="1" hangingPunct="1">
              <a:lnSpc>
                <a:spcPct val="150000"/>
              </a:lnSpc>
            </a:pPr>
            <a:r>
              <a:rPr lang="en-US" altLang="zh-CN" sz="2800" b="1" spc="0">
                <a:latin typeface="宋体" pitchFamily="2" charset="-122"/>
                <a:ea typeface="宋体" pitchFamily="2" charset="-122"/>
              </a:rPr>
              <a:t>【</a:t>
            </a:r>
            <a:r>
              <a:rPr lang="zh-CN" altLang="zh-CN" sz="2800" b="1" spc="0">
                <a:latin typeface="宋体" pitchFamily="2" charset="-122"/>
                <a:ea typeface="宋体" pitchFamily="2" charset="-122"/>
              </a:rPr>
              <a:t>跟踪训练</a:t>
            </a:r>
            <a:r>
              <a:rPr lang="en-US" altLang="zh-CN" sz="2800" b="1" spc="0">
                <a:latin typeface="宋体" pitchFamily="2" charset="-122"/>
                <a:ea typeface="宋体" pitchFamily="2" charset="-122"/>
              </a:rPr>
              <a:t>】2      </a:t>
            </a:r>
            <a:endParaRPr lang="zh-CN" altLang="en-US" sz="2800"/>
          </a:p>
        </p:txBody>
      </p:sp>
      <p:graphicFrame>
        <p:nvGraphicFramePr>
          <p:cNvPr id="20486" name="对象 23553"/>
          <p:cNvGraphicFramePr>
            <a:graphicFrameLocks noChangeAspect="1"/>
          </p:cNvGraphicFramePr>
          <p:nvPr/>
        </p:nvGraphicFramePr>
        <p:xfrm>
          <a:off x="603250" y="1647825"/>
          <a:ext cx="10982325" cy="3032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Document" r:id="rId3" progId="Word.Document.8">
                  <p:embed/>
                </p:oleObj>
              </mc:Choice>
              <mc:Fallback>
                <p:oleObj name="Document" r:id="rId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3250" y="1647825"/>
                        <a:ext cx="10982325" cy="30321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7" name="矩形 12"/>
          <p:cNvSpPr/>
          <p:nvPr/>
        </p:nvSpPr>
        <p:spPr>
          <a:xfrm>
            <a:off x="9525" y="312738"/>
            <a:ext cx="12182475" cy="522287"/>
          </a:xfrm>
          <a:prstGeom prst="rect">
            <a:avLst/>
          </a:prstGeom>
          <a:solidFill>
            <a:srgbClr val="00B0F0">
              <a:alpha val="25000"/>
            </a:srgbClr>
          </a:solidFill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en-US" altLang="zh-CN" sz="2800" b="1" spc="0">
                <a:solidFill>
                  <a:srgbClr val="000000"/>
                </a:solidFill>
              </a:rPr>
              <a:t>                                         </a:t>
            </a:r>
            <a:r>
              <a:rPr lang="zh-CN" altLang="zh-CN" sz="2800" b="1" spc="0">
                <a:solidFill>
                  <a:srgbClr val="000000"/>
                </a:solidFill>
              </a:rPr>
              <a:t>题型</a:t>
            </a:r>
            <a:r>
              <a:rPr lang="zh-CN" altLang="en-US" sz="2800" b="1" spc="0">
                <a:solidFill>
                  <a:srgbClr val="000000"/>
                </a:solidFill>
              </a:rPr>
              <a:t>二    </a:t>
            </a:r>
            <a:r>
              <a:rPr lang="zh-CN" altLang="zh-CN" sz="2800" b="1" spc="0"/>
              <a:t>线性回归分析</a:t>
            </a:r>
            <a:endParaRPr lang="zh-CN" altLang="zh-CN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https://d.book118.com/907132111162006051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53811889-d875-4643-b2aa-060e5f7fbead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宋体</vt:lpstr>
      <vt:lpstr>微软雅黑</vt:lpstr>
      <vt:lpstr>Calibri Light</vt:lpstr>
      <vt:lpstr>楷体</vt:lpstr>
      <vt:lpstr>Times New Roman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2024-09-25T05:24:52.497</cp:lastPrinted>
  <dcterms:created xsi:type="dcterms:W3CDTF">2024-09-24T21:24:52Z</dcterms:created>
  <dcterms:modified xsi:type="dcterms:W3CDTF">2024-09-24T21:24:54Z</dcterms:modified>
</cp:coreProperties>
</file>