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5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ct val="0"/>
              </a:spcBef>
              <a:spcAft>
                <a:spcPct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68E3A52-C4ED-4904-A61D-94631032C0BB}" type="datetimeFigureOut">
              <a:rPr lang="zh-CN" altLang="en-US"/>
              <a:pPr>
                <a:defRPr/>
              </a:pPr>
              <a:t>2023-4-4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ct val="0"/>
              </a:spcBef>
              <a:spcAft>
                <a:spcPct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ct val="0"/>
              </a:spcBef>
              <a:spcAft>
                <a:spcPct val="0"/>
              </a:spcAft>
              <a:defRPr sz="1200" smtClean="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7E90CC86-7B57-4035-9CAE-567B9A38EBE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329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99330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99331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BFFFE27-6E2F-4195-B09E-4BDB5716AF7A}" type="slidenum">
              <a:rPr lang="zh-CN" altLang="en-US">
                <a:solidFill>
                  <a:srgbClr val="000000"/>
                </a:solidFill>
                <a:cs typeface="等线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zh-CN" altLang="en-US">
              <a:solidFill>
                <a:srgbClr val="000000"/>
              </a:solidFill>
              <a:cs typeface="等线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449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04450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04451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2D04B85-9458-4021-99DD-67EB0E9C59BC}" type="slidenum">
              <a:rPr lang="zh-CN" altLang="en-US">
                <a:cs typeface="等线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zh-CN" altLang="en-US">
              <a:cs typeface="等线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521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07522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zh-CN" altLang="en-US" sz="9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西太平洋地区：</a:t>
            </a:r>
            <a:r>
              <a:rPr lang="zh-CN" altLang="en-US" sz="900" smtClean="0">
                <a:solidFill>
                  <a:srgbClr val="5A5A5A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西太平洋在中国的南部。西太平洋主要有中国、俄罗斯、日本、朝鲜、韩国、菲律宾、越南、柬埔寨、泰国、马来西亚、新加坡、印度尼西亚等国家。</a:t>
            </a:r>
            <a:endParaRPr lang="zh-CN" altLang="en-US" sz="9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7523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5A8D059-5594-41E9-8F27-A6383596DDE5}" type="slidenum">
              <a:rPr lang="zh-CN" altLang="en-US">
                <a:cs typeface="等线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zh-CN" altLang="en-US">
              <a:cs typeface="等线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569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09570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09571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E7A5201-D22A-4E89-8E68-88D8F3786105}" type="slidenum">
              <a:rPr lang="zh-CN" altLang="en-US">
                <a:cs typeface="等线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zh-CN" altLang="en-US">
              <a:cs typeface="等线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41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050"/>
              <a:t>修订较多</a:t>
            </a:r>
          </a:p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12643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58CB86E-66C3-4713-9AB9-74976528EDBD}" type="slidenum">
              <a:rPr lang="zh-CN" altLang="en-US">
                <a:cs typeface="等线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zh-CN" altLang="en-US">
              <a:cs typeface="等线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689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14690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14691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1DF935C-8A40-4B6D-B70B-12E61CBE4A6F}" type="slidenum">
              <a:rPr lang="zh-CN" altLang="en-US">
                <a:cs typeface="等线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zh-CN" altLang="en-US">
              <a:cs typeface="等线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737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16738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16739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57D5C9-EBD2-4D51-BA67-3B20925ED8C9}" type="slidenum">
              <a:rPr lang="zh-CN" altLang="en-US">
                <a:cs typeface="等线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zh-CN" altLang="en-US">
              <a:cs typeface="等线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785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18786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zh-CN" altLang="en-US" smtClean="0"/>
              <a:t>修订理由：</a:t>
            </a:r>
          </a:p>
          <a:p>
            <a:pPr>
              <a:spcBef>
                <a:spcPct val="0"/>
              </a:spcBef>
            </a:pPr>
            <a:r>
              <a:rPr lang="en-US" altLang="zh-CN" smtClean="0"/>
              <a:t>1. </a:t>
            </a:r>
            <a:r>
              <a:rPr lang="zh-CN" altLang="en-US" smtClean="0"/>
              <a:t>尽管自然史分期曾采用免疫学概念来描述，但尚缺乏直接的免疫学证据支持和免疫学指标界定。</a:t>
            </a:r>
          </a:p>
          <a:p>
            <a:pPr>
              <a:spcBef>
                <a:spcPct val="0"/>
              </a:spcBef>
            </a:pPr>
            <a:r>
              <a:rPr lang="en-US" altLang="zh-CN" smtClean="0"/>
              <a:t>2. </a:t>
            </a:r>
            <a:r>
              <a:rPr lang="zh-CN" altLang="en-US" smtClean="0"/>
              <a:t>目前所采用的病毒学、生物化学及组织学指标也难以对所有的感染者进行明确分期。</a:t>
            </a:r>
          </a:p>
          <a:p>
            <a:pPr>
              <a:spcBef>
                <a:spcPct val="0"/>
              </a:spcBef>
            </a:pPr>
            <a:r>
              <a:rPr lang="en-US" altLang="zh-CN" smtClean="0"/>
              <a:t>3. </a:t>
            </a:r>
            <a:r>
              <a:rPr lang="zh-CN" altLang="en-US" smtClean="0"/>
              <a:t>并非所有的</a:t>
            </a:r>
            <a:r>
              <a:rPr lang="en-US" altLang="zh-CN" smtClean="0"/>
              <a:t>HBV</a:t>
            </a:r>
            <a:r>
              <a:rPr lang="zh-CN" altLang="en-US" smtClean="0"/>
              <a:t>感染者都会序贯出现这</a:t>
            </a:r>
            <a:r>
              <a:rPr lang="en-US" altLang="zh-CN" smtClean="0"/>
              <a:t>4</a:t>
            </a:r>
            <a:r>
              <a:rPr lang="zh-CN" altLang="en-US" smtClean="0"/>
              <a:t>期。</a:t>
            </a:r>
          </a:p>
          <a:p>
            <a:pPr>
              <a:spcBef>
                <a:spcPct val="0"/>
              </a:spcBef>
            </a:pPr>
            <a:r>
              <a:rPr lang="en-US" altLang="zh-CN" smtClean="0"/>
              <a:t>4. </a:t>
            </a:r>
            <a:r>
              <a:rPr lang="zh-CN" altLang="en-US" smtClean="0"/>
              <a:t>慢性</a:t>
            </a:r>
            <a:r>
              <a:rPr lang="en-US" altLang="zh-CN" smtClean="0"/>
              <a:t>HBV</a:t>
            </a:r>
            <a:r>
              <a:rPr lang="zh-CN" altLang="en-US" smtClean="0"/>
              <a:t>感染的自然史分期名称与临床</a:t>
            </a:r>
            <a:r>
              <a:rPr lang="zh-CN" altLang="en-US" smtClean="0">
                <a:solidFill>
                  <a:srgbClr val="C00000"/>
                </a:solidFill>
              </a:rPr>
              <a:t>诊断名称、</a:t>
            </a:r>
            <a:r>
              <a:rPr lang="en-US" altLang="zh-CN" smtClean="0">
                <a:solidFill>
                  <a:srgbClr val="C00000"/>
                </a:solidFill>
              </a:rPr>
              <a:t>CHB</a:t>
            </a:r>
            <a:r>
              <a:rPr lang="zh-CN" altLang="en-US" smtClean="0">
                <a:solidFill>
                  <a:srgbClr val="C00000"/>
                </a:solidFill>
              </a:rPr>
              <a:t>抗病毒</a:t>
            </a:r>
            <a:r>
              <a:rPr lang="zh-CN" altLang="en-US" smtClean="0"/>
              <a:t>治疗的适应证并不完全一致。</a:t>
            </a:r>
          </a:p>
        </p:txBody>
      </p:sp>
      <p:sp>
        <p:nvSpPr>
          <p:cNvPr id="118787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F1B156B-E972-4D50-9F24-C20771382CE3}" type="slidenum">
              <a:rPr lang="zh-CN" altLang="en-US">
                <a:cs typeface="等线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zh-CN" altLang="en-US">
              <a:cs typeface="等线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857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21858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21859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001B1FF-A5EC-41E6-9360-5E7C7B69A45F}" type="slidenum">
              <a:rPr lang="zh-CN" altLang="en-US">
                <a:cs typeface="等线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zh-CN" altLang="en-US">
              <a:cs typeface="等线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905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23906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23907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30F9B9F-7B92-4F4B-9B5D-CE52B32D71E6}" type="slidenum">
              <a:rPr lang="zh-CN" altLang="en-US">
                <a:cs typeface="等线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zh-CN" altLang="en-US">
              <a:cs typeface="等线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953" name="幻灯片图像占位符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</p:spPr>
      </p:sp>
      <p:sp>
        <p:nvSpPr>
          <p:cNvPr id="125954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zh-CN" altLang="en-US" smtClean="0"/>
          </a:p>
        </p:txBody>
      </p:sp>
      <p:sp>
        <p:nvSpPr>
          <p:cNvPr id="125955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FD20740-581D-469D-84B5-A4D527BE81D8}" type="slidenum">
              <a:rPr lang="zh-CN" altLang="en-US">
                <a:cs typeface="等线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zh-CN" altLang="en-US">
              <a:cs typeface="等线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80739-9D7B-4873-BC4B-33C0233A6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4462D-3530-4B5A-A4D0-C4C81101D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A2E91-E7E8-42D8-BD8A-6B7E0A8A0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13AE0-CD81-4AF9-B7F3-82BB7F8B2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709627-0E28-48E1-8E2F-DE51CB298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F8DA2B-B4F7-457A-A0F8-04AC553D9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8C9A55-A7C8-41E4-BB1A-E12B0A8A6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364CB-A414-43AB-802E-9ABC2E3D9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46F98-E62A-4BDB-9DAA-352EF9B38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2311F-303D-45CE-A85E-ECF6389E4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B8DF0-F4F7-4361-911A-C7486F4B1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4530"/>
            <a:ext cx="9144000" cy="2387600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B5BEEF9-3551-4C56-9D20-91F16BB01998}" type="datetimeFigureOut">
              <a:rPr lang="zh-CN" altLang="en-US"/>
              <a:pPr>
                <a:defRPr/>
              </a:pPr>
              <a:t>2023-4-4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0C1F2CEE-1073-43F6-BCFC-E0233CA9A4D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7368CD6-9B53-4870-AEE5-EE1ADD239A9A}" type="datetimeFigureOut">
              <a:rPr lang="zh-CN" altLang="en-US"/>
              <a:pPr>
                <a:defRPr/>
              </a:pPr>
              <a:t>2023-4-4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FD38BCE-BBF3-4F2B-9EE2-1BF778FA768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12423"/>
            <a:ext cx="10515600" cy="2851208"/>
          </a:xfrm>
        </p:spPr>
        <p:txBody>
          <a:bodyPr anchor="b">
            <a:normAutofit/>
          </a:bodyPr>
          <a:lstStyle>
            <a:lvl1pPr>
              <a:defRPr sz="6000" b="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52635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9C5132B3-5E9C-474E-A1E3-2A842CAD60A1}" type="datetimeFigureOut">
              <a:rPr lang="zh-CN" altLang="en-US"/>
              <a:pPr>
                <a:defRPr/>
              </a:pPr>
              <a:t>2023-4-4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AA31AD18-565E-47EE-BFC6-98AF2FC4F43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5127" y="1828802"/>
            <a:ext cx="5181600" cy="435133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8802"/>
            <a:ext cx="5181600" cy="435133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BFF4FE30-08E3-4965-87F6-75BF0AE27C49}" type="datetimeFigureOut">
              <a:rPr lang="zh-CN" altLang="en-US"/>
              <a:pPr>
                <a:defRPr/>
              </a:pPr>
              <a:t>2023-4-4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E3B639BC-CF6A-47C2-90F7-2A4CE32993D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5127" y="1681852"/>
            <a:ext cx="5156200" cy="825699"/>
          </a:xfrm>
        </p:spPr>
        <p:txBody>
          <a:bodyPr anchor="b">
            <a:normAutofit/>
          </a:bodyPr>
          <a:lstStyle>
            <a:lvl1pPr marL="0" indent="0">
              <a:spcBef>
                <a:spcPct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5127" y="2507552"/>
            <a:ext cx="5156200" cy="368052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851"/>
            <a:ext cx="5181601" cy="825698"/>
          </a:xfrm>
        </p:spPr>
        <p:txBody>
          <a:bodyPr anchor="b"/>
          <a:lstStyle>
            <a:lvl1pPr marL="0" indent="0">
              <a:spcBef>
                <a:spcPct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7552"/>
            <a:ext cx="5181601" cy="368052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BFB4372C-B987-4785-B4AD-FDA8C878475B}" type="datetimeFigureOut">
              <a:rPr lang="zh-CN" altLang="en-US"/>
              <a:pPr>
                <a:defRPr/>
              </a:pPr>
              <a:t>2023-4-4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5C822155-EBC0-4986-9E39-A4299B01E7A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3589D5FF-963E-4432-8FCD-BAFEC78DB38B}" type="datetimeFigureOut">
              <a:rPr lang="zh-CN" altLang="en-US"/>
              <a:pPr>
                <a:defRPr/>
              </a:pPr>
              <a:t>2023-4-4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BCCE625F-3FA8-4F47-A508-37B31F6CC74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B1FBBEE7-4298-4644-9504-5F69DB4AAF1D}" type="datetimeFigureOut">
              <a:rPr lang="zh-CN" altLang="en-US"/>
              <a:pPr>
                <a:defRPr/>
              </a:pPr>
              <a:t>2023-4-4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E303B21-F661-4B7B-8CD5-D365107370D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2"/>
            <a:ext cx="3931920" cy="1600197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990600"/>
            <a:ext cx="6172200" cy="4876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399"/>
            <a:ext cx="3931920" cy="3810001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A4169133-BE91-499F-BA12-B56EB959171F}" type="datetimeFigureOut">
              <a:rPr lang="zh-CN" altLang="en-US"/>
              <a:pPr>
                <a:defRPr/>
              </a:pPr>
              <a:t>2023-4-4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47B57039-E1B2-4217-9305-37B6CE40D2B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931920" cy="1600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1600" y="990600"/>
            <a:ext cx="6172200" cy="4876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57400"/>
            <a:ext cx="3931920" cy="38100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77666010-FCC1-4060-BD86-CFEF6033BB77}" type="datetimeFigureOut">
              <a:rPr lang="zh-CN" altLang="en-US"/>
              <a:pPr>
                <a:defRPr/>
              </a:pPr>
              <a:t>2023-4-4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CEC5E958-8889-41B8-BF0E-2F38FFAA01F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F9E729BA-B9F6-4857-AF04-749939C91C78}" type="datetimeFigureOut">
              <a:rPr lang="zh-CN" altLang="en-US"/>
              <a:pPr>
                <a:defRPr/>
              </a:pPr>
              <a:t>2023-4-4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0EAC1FE8-AB2C-42D9-B8B1-A8D92771BCB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0362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0364"/>
            <a:ext cx="7734300" cy="5811837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9FCDDFC-3EAE-497B-B4A9-2021EAB3717F}" type="datetimeFigureOut">
              <a:rPr lang="zh-CN" altLang="en-US"/>
              <a:pPr>
                <a:defRPr/>
              </a:pPr>
              <a:t>2023-4-4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lumMod val="65000"/>
                    <a:lumOff val="3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kumimoji="1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289876B3-7DB7-4719-BD43-7BCB6439A7B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14327"/>
            <a:ext cx="10515600" cy="727074"/>
          </a:xfrm>
        </p:spPr>
        <p:txBody>
          <a:bodyPr>
            <a:normAutofit/>
          </a:bodyPr>
          <a:lstStyle>
            <a:lvl1pPr algn="ctr">
              <a:defRPr sz="2400" b="1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74825"/>
            <a:ext cx="10515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0"/>
          </p:nvPr>
        </p:nvSpPr>
        <p:spPr>
          <a:xfrm>
            <a:off x="296333" y="6438952"/>
            <a:ext cx="10515600" cy="284161"/>
          </a:xfrm>
        </p:spPr>
        <p:txBody>
          <a:bodyPr>
            <a:normAutofit/>
          </a:bodyPr>
          <a:lstStyle>
            <a:lvl1pPr>
              <a:defRPr sz="75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灯片编号占位符 5"/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>
            <a:lvl1pPr fontAlgn="auto">
              <a:spcBef>
                <a:spcPct val="0"/>
              </a:spcBef>
              <a:spcAft>
                <a:spcPct val="0"/>
              </a:spcAft>
              <a:defRPr>
                <a:solidFill>
                  <a:prstClr val="black">
                    <a:tint val="75000"/>
                  </a:prst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477E0DE5-3597-418E-BBEC-CA17DA5B680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6"/>
          <p:cNvSpPr/>
          <p:nvPr userDrawn="1"/>
        </p:nvSpPr>
        <p:spPr>
          <a:xfrm>
            <a:off x="0" y="0"/>
            <a:ext cx="623888" cy="1190625"/>
          </a:xfrm>
          <a:prstGeom prst="rect">
            <a:avLst/>
          </a:prstGeom>
          <a:solidFill>
            <a:srgbClr val="053D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pPr algn="ctr" defTabSz="457200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3750" y="543842"/>
            <a:ext cx="3808933" cy="82504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2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Title Placeholder 1"/>
          <p:cNvSpPr>
            <a:spLocks noGrp="1"/>
          </p:cNvSpPr>
          <p:nvPr>
            <p:ph type="title"/>
          </p:nvPr>
        </p:nvSpPr>
        <p:spPr bwMode="auto">
          <a:xfrm>
            <a:off x="84455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smtClean="0"/>
          </a:p>
        </p:txBody>
      </p:sp>
      <p:sp>
        <p:nvSpPr>
          <p:cNvPr id="276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44550" y="1828800"/>
            <a:ext cx="10515600" cy="43513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rgbClr val="595959"/>
                </a:solidFill>
                <a:latin typeface="Calibri" pitchFamily="34" charset="0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fld id="{55DD2289-6EE5-4D19-A915-ACD18F0EBBD6}" type="datetimeFigureOut">
              <a:rPr lang="zh-CN" altLang="en-US"/>
              <a:t>2023-4-4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rgbClr val="595959"/>
                </a:solidFill>
                <a:latin typeface="Calibri" pitchFamily="34" charset="0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695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100" kern="1200">
                <a:solidFill>
                  <a:srgbClr val="898989"/>
                </a:solidFill>
                <a:latin typeface="Calibri" pitchFamily="34" charset="0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fld id="{BE9F218C-369E-4F48-82D6-FB75579D1D77}" type="slidenum">
              <a:rPr lang="zh-CN" altLang="en-US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  <p:sldLayoutId id="2147483853" r:id="rId12"/>
    <p:sldLayoutId id="2147483854" r:id="rId13"/>
  </p:sldLayoutIdLst>
  <p:transition/>
  <p:timing/>
  <p:txStyles>
    <p:titleStyle>
      <a:lvl1pPr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charset="-122"/>
        </a:defRPr>
      </a:lvl2pPr>
      <a:lvl3pPr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charset="-122"/>
        </a:defRPr>
      </a:lvl3pPr>
      <a:lvl4pPr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charset="-122"/>
        </a:defRPr>
      </a:lvl4pPr>
      <a:lvl5pPr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charset="-122"/>
        </a:defRPr>
      </a:lvl5pPr>
      <a:lvl6pPr marL="4572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charset="-122"/>
        </a:defRPr>
      </a:lvl6pPr>
      <a:lvl7pPr marL="9144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charset="-122"/>
        </a:defRPr>
      </a:lvl7pPr>
      <a:lvl8pPr marL="13716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charset="-122"/>
        </a:defRPr>
      </a:lvl8pPr>
      <a:lvl9pPr marL="18288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charset="-122"/>
        </a:defRPr>
      </a:lvl9pPr>
    </p:titleStyle>
    <p:bodyStyle>
      <a:lvl1pPr marL="228600" indent="-228600" algn="l" defTabSz="912813" rtl="0" fontAlgn="base">
        <a:lnSpc>
          <a:spcPct val="90000"/>
        </a:lnSpc>
        <a:spcBef>
          <a:spcPts val="1000"/>
        </a:spcBef>
        <a:spcAft>
          <a:spcPct val="0"/>
        </a:spcAft>
        <a:buFont typeface="Wingdings 2" pitchFamily="18" charset="2"/>
        <a:buChar char="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2813" rtl="0" fontAlgn="base">
        <a:lnSpc>
          <a:spcPct val="90000"/>
        </a:lnSpc>
        <a:spcBef>
          <a:spcPts val="500"/>
        </a:spcBef>
        <a:spcAft>
          <a:spcPct val="0"/>
        </a:spcAft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2813" rtl="0" fontAlgn="base">
        <a:lnSpc>
          <a:spcPct val="90000"/>
        </a:lnSpc>
        <a:spcBef>
          <a:spcPts val="500"/>
        </a:spcBef>
        <a:spcAft>
          <a:spcPct val="0"/>
        </a:spcAft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2813" rtl="0" fontAlgn="base">
        <a:lnSpc>
          <a:spcPct val="90000"/>
        </a:lnSpc>
        <a:spcBef>
          <a:spcPts val="500"/>
        </a:spcBef>
        <a:spcAft>
          <a:spcPct val="0"/>
        </a:spcAft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2813" rtl="0" fontAlgn="base">
        <a:lnSpc>
          <a:spcPct val="90000"/>
        </a:lnSpc>
        <a:spcBef>
          <a:spcPts val="500"/>
        </a:spcBef>
        <a:spcAft>
          <a:spcPct val="0"/>
        </a:spcAft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3765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3765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3765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3765" rtl="0" eaLnBrk="1" latinLnBrk="0" hangingPunct="1">
        <a:spcBef>
          <a:spcPct val="20000"/>
        </a:spcBef>
        <a:buFont typeface="Wingdings 2" pitchFamily="18" charset="2"/>
        <a:buChar char="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3400302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3835400" cy="6858000"/>
          </a:xfrm>
          <a:prstGeom prst="rect">
            <a:avLst/>
          </a:prstGeom>
          <a:solidFill>
            <a:srgbClr val="0463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4003040" y="1461069"/>
            <a:ext cx="8026400" cy="34163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pPr algn="ctr" defTabSz="45720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4800" b="1">
                <a:solidFill>
                  <a:srgbClr val="00614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latin typeface="Arial" pitchFamily="34" charset="0"/>
                <a:ea typeface="方正综艺_GBK" panose="03000509000000000000" charset="-122"/>
                <a:cs typeface="Arial" pitchFamily="34" charset="0"/>
              </a:rPr>
              <a:t>2022</a:t>
            </a:r>
            <a:r>
              <a:rPr lang="zh-CN" altLang="en-US" sz="4800" b="1">
                <a:solidFill>
                  <a:srgbClr val="00614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latin typeface="Arial" pitchFamily="34" charset="0"/>
                <a:ea typeface="方正综艺_GBK" panose="03000509000000000000" charset="-122"/>
                <a:cs typeface="Arial" pitchFamily="34" charset="0"/>
              </a:rPr>
              <a:t>年版</a:t>
            </a:r>
            <a:endParaRPr lang="en-US" altLang="zh-CN" sz="4800" b="1">
              <a:solidFill>
                <a:srgbClr val="006140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  <a:latin typeface="Arial" pitchFamily="34" charset="0"/>
              <a:ea typeface="方正综艺_GBK" panose="03000509000000000000" charset="-122"/>
              <a:cs typeface="Arial" pitchFamily="34" charset="0"/>
            </a:endParaRPr>
          </a:p>
          <a:p>
            <a:pPr algn="ctr" defTabSz="45720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4800" b="1">
                <a:solidFill>
                  <a:srgbClr val="00614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latin typeface="Arial" pitchFamily="34" charset="0"/>
                <a:ea typeface="方正综艺_GBK" panose="03000509000000000000" charset="-122"/>
                <a:cs typeface="Arial" pitchFamily="34" charset="0"/>
              </a:rPr>
              <a:t>《</a:t>
            </a:r>
            <a:r>
              <a:rPr lang="zh-CN" altLang="en-US" sz="4800" b="1">
                <a:solidFill>
                  <a:srgbClr val="00614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latin typeface="Arial" pitchFamily="34" charset="0"/>
                <a:ea typeface="方正综艺_GBK" panose="03000509000000000000" charset="-122"/>
                <a:cs typeface="Arial" pitchFamily="34" charset="0"/>
              </a:rPr>
              <a:t>慢性乙型肝炎防治指南</a:t>
            </a:r>
            <a:r>
              <a:rPr lang="en-US" altLang="zh-CN" sz="4800" b="1">
                <a:solidFill>
                  <a:srgbClr val="00614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latin typeface="Arial" pitchFamily="34" charset="0"/>
                <a:ea typeface="方正综艺_GBK" panose="03000509000000000000" charset="-122"/>
                <a:cs typeface="Arial" pitchFamily="34" charset="0"/>
              </a:rPr>
              <a:t>》</a:t>
            </a:r>
          </a:p>
          <a:p>
            <a:pPr algn="ctr" defTabSz="45720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4800" b="1">
                <a:solidFill>
                  <a:srgbClr val="00614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latin typeface="Arial" pitchFamily="34" charset="0"/>
                <a:ea typeface="方正综艺_GBK" panose="03000509000000000000" charset="-122"/>
                <a:cs typeface="Arial" pitchFamily="34" charset="0"/>
              </a:rPr>
              <a:t>——</a:t>
            </a:r>
            <a:r>
              <a:rPr lang="zh-CN" altLang="en-US" sz="4800" b="1">
                <a:solidFill>
                  <a:srgbClr val="006140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latin typeface="Arial" pitchFamily="34" charset="0"/>
                <a:ea typeface="方正综艺_GBK" panose="03000509000000000000" charset="-122"/>
                <a:cs typeface="Arial" pitchFamily="34" charset="0"/>
              </a:rPr>
              <a:t>更新要点及解读</a:t>
            </a:r>
          </a:p>
        </p:txBody>
      </p:sp>
      <p:pic>
        <p:nvPicPr>
          <p:cNvPr id="98307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36600" y="1706563"/>
            <a:ext cx="2332038" cy="3176587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0353" name="组合 22"/>
          <p:cNvGrpSpPr/>
          <p:nvPr/>
        </p:nvGrpSpPr>
        <p:grpSpPr>
          <a:xfrm>
            <a:off x="-3175" y="0"/>
            <a:ext cx="10212388" cy="1666875"/>
            <a:chOff x="-5" y="0"/>
            <a:chExt cx="16082" cy="2624"/>
          </a:xfrm>
        </p:grpSpPr>
        <p:sp>
          <p:nvSpPr>
            <p:cNvPr id="26" name="稻壳儿春秋广告/盗版必究        原创来源：http://chn.docer.com/works?userid=199329941#!/work_time"/>
            <p:cNvSpPr/>
            <p:nvPr/>
          </p:nvSpPr>
          <p:spPr>
            <a:xfrm flipV="1">
              <a:off x="-5" y="0"/>
              <a:ext cx="1680" cy="2624"/>
            </a:xfrm>
            <a:prstGeom prst="rtTriangle">
              <a:avLst/>
            </a:pr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5" name="文本框 19"/>
            <p:cNvSpPr txBox="1"/>
            <p:nvPr/>
          </p:nvSpPr>
          <p:spPr>
            <a:xfrm>
              <a:off x="2403" y="751"/>
              <a:ext cx="13674" cy="822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正式发布</a:t>
              </a:r>
              <a:r>
                <a:rPr lang="en-US" altLang="zh-CN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《</a:t>
              </a: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慢性乙型肝炎防治指南</a:t>
              </a:r>
              <a:r>
                <a:rPr lang="en-US" altLang="zh-CN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》2022</a:t>
              </a: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年版</a:t>
              </a:r>
            </a:p>
          </p:txBody>
        </p:sp>
      </p:grpSp>
      <p:sp>
        <p:nvSpPr>
          <p:cNvPr id="31" name="稻壳儿春秋广告/盗版必究        原创来源：http://chn.docer.com/works?userid=199329941#!/work_time"/>
          <p:cNvSpPr/>
          <p:nvPr/>
        </p:nvSpPr>
        <p:spPr>
          <a:xfrm flipH="1">
            <a:off x="11328400" y="5699125"/>
            <a:ext cx="863600" cy="1171575"/>
          </a:xfrm>
          <a:prstGeom prst="rtTriangle">
            <a:avLst/>
          </a:prstGeom>
          <a:solidFill>
            <a:srgbClr val="8CC3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2" name="稻壳儿春秋广告/盗版必究        原创来源：http://chn.docer.com/works?userid=199329941#!/work_time"/>
          <p:cNvSpPr/>
          <p:nvPr/>
        </p:nvSpPr>
        <p:spPr>
          <a:xfrm flipH="1">
            <a:off x="10668000" y="6215063"/>
            <a:ext cx="1524000" cy="642937"/>
          </a:xfrm>
          <a:prstGeom prst="rtTriangle">
            <a:avLst/>
          </a:prstGeom>
          <a:solidFill>
            <a:srgbClr val="0E7B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00357" name="文本框 6"/>
          <p:cNvSpPr txBox="1">
            <a:spLocks noChangeArrowheads="1"/>
          </p:cNvSpPr>
          <p:nvPr/>
        </p:nvSpPr>
        <p:spPr bwMode="auto">
          <a:xfrm>
            <a:off x="5811838" y="6565900"/>
            <a:ext cx="6099175" cy="2762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中华医学会肝病学分会, 等. 中华肝脏病杂志. 2022, 30(12):1309-1331.</a:t>
            </a:r>
          </a:p>
        </p:txBody>
      </p:sp>
      <p:grpSp>
        <p:nvGrpSpPr>
          <p:cNvPr id="100358" name="组合 7"/>
          <p:cNvGrpSpPr/>
          <p:nvPr/>
        </p:nvGrpSpPr>
        <p:grpSpPr>
          <a:xfrm>
            <a:off x="762000" y="1290638"/>
            <a:ext cx="10790238" cy="5245100"/>
            <a:chOff x="762000" y="1463461"/>
            <a:chExt cx="10668000" cy="5072332"/>
          </a:xfrm>
        </p:grpSpPr>
        <p:grpSp>
          <p:nvGrpSpPr>
            <p:cNvPr id="100359" name="组合 8"/>
            <p:cNvGrpSpPr/>
            <p:nvPr/>
          </p:nvGrpSpPr>
          <p:grpSpPr>
            <a:xfrm>
              <a:off x="762000" y="1463461"/>
              <a:ext cx="10668000" cy="5072332"/>
              <a:chOff x="762000" y="1463460"/>
              <a:chExt cx="10668000" cy="5216739"/>
            </a:xfrm>
          </p:grpSpPr>
          <p:sp>
            <p:nvSpPr>
              <p:cNvPr id="20" name="iconfont-11836-5649898">
                <a:extLst>
                  <a:ext uri="{FF2B5EF4-FFF2-40B4-BE49-F238E27FC236}"/>
                </a:extLst>
              </p:cNvPr>
              <p:cNvSpPr/>
              <p:nvPr/>
            </p:nvSpPr>
            <p:spPr>
              <a:xfrm flipV="1">
                <a:off x="762000" y="1463460"/>
                <a:ext cx="10668000" cy="5216739"/>
              </a:xfrm>
              <a:custGeom>
                <a:gdLst>
                  <a:gd name="connsiteX0" fmla="*/ 297947 w 481518"/>
                  <a:gd name="connsiteY0" fmla="*/ 390771 h 481617"/>
                  <a:gd name="connsiteX1" fmla="*/ 402277 w 481518"/>
                  <a:gd name="connsiteY1" fmla="*/ 390771 h 481617"/>
                  <a:gd name="connsiteX2" fmla="*/ 405657 w 481518"/>
                  <a:gd name="connsiteY2" fmla="*/ 394153 h 481617"/>
                  <a:gd name="connsiteX3" fmla="*/ 402943 w 481518"/>
                  <a:gd name="connsiteY3" fmla="*/ 397534 h 481617"/>
                  <a:gd name="connsiteX4" fmla="*/ 297947 w 481518"/>
                  <a:gd name="connsiteY4" fmla="*/ 397534 h 481617"/>
                  <a:gd name="connsiteX5" fmla="*/ 294566 w 481518"/>
                  <a:gd name="connsiteY5" fmla="*/ 394153 h 481617"/>
                  <a:gd name="connsiteX6" fmla="*/ 297947 w 481518"/>
                  <a:gd name="connsiteY6" fmla="*/ 390771 h 481617"/>
                  <a:gd name="connsiteX7" fmla="*/ 73813 w 481518"/>
                  <a:gd name="connsiteY7" fmla="*/ 390771 h 481617"/>
                  <a:gd name="connsiteX8" fmla="*/ 178095 w 481518"/>
                  <a:gd name="connsiteY8" fmla="*/ 390771 h 481617"/>
                  <a:gd name="connsiteX9" fmla="*/ 181475 w 481518"/>
                  <a:gd name="connsiteY9" fmla="*/ 394153 h 481617"/>
                  <a:gd name="connsiteX10" fmla="*/ 178095 w 481518"/>
                  <a:gd name="connsiteY10" fmla="*/ 397534 h 481617"/>
                  <a:gd name="connsiteX11" fmla="*/ 73813 w 481518"/>
                  <a:gd name="connsiteY11" fmla="*/ 397534 h 481617"/>
                  <a:gd name="connsiteX12" fmla="*/ 70432 w 481518"/>
                  <a:gd name="connsiteY12" fmla="*/ 394153 h 481617"/>
                  <a:gd name="connsiteX13" fmla="*/ 73813 w 481518"/>
                  <a:gd name="connsiteY13" fmla="*/ 390771 h 481617"/>
                  <a:gd name="connsiteX14" fmla="*/ 297947 w 481518"/>
                  <a:gd name="connsiteY14" fmla="*/ 314241 h 481617"/>
                  <a:gd name="connsiteX15" fmla="*/ 402277 w 481518"/>
                  <a:gd name="connsiteY15" fmla="*/ 314241 h 481617"/>
                  <a:gd name="connsiteX16" fmla="*/ 405657 w 481518"/>
                  <a:gd name="connsiteY16" fmla="*/ 317623 h 481617"/>
                  <a:gd name="connsiteX17" fmla="*/ 402943 w 481518"/>
                  <a:gd name="connsiteY17" fmla="*/ 321004 h 481617"/>
                  <a:gd name="connsiteX18" fmla="*/ 297947 w 481518"/>
                  <a:gd name="connsiteY18" fmla="*/ 321004 h 481617"/>
                  <a:gd name="connsiteX19" fmla="*/ 294566 w 481518"/>
                  <a:gd name="connsiteY19" fmla="*/ 317623 h 481617"/>
                  <a:gd name="connsiteX20" fmla="*/ 297947 w 481518"/>
                  <a:gd name="connsiteY20" fmla="*/ 314241 h 481617"/>
                  <a:gd name="connsiteX21" fmla="*/ 73813 w 481518"/>
                  <a:gd name="connsiteY21" fmla="*/ 314241 h 481617"/>
                  <a:gd name="connsiteX22" fmla="*/ 178095 w 481518"/>
                  <a:gd name="connsiteY22" fmla="*/ 314241 h 481617"/>
                  <a:gd name="connsiteX23" fmla="*/ 181475 w 481518"/>
                  <a:gd name="connsiteY23" fmla="*/ 317623 h 481617"/>
                  <a:gd name="connsiteX24" fmla="*/ 178095 w 481518"/>
                  <a:gd name="connsiteY24" fmla="*/ 321004 h 481617"/>
                  <a:gd name="connsiteX25" fmla="*/ 73813 w 481518"/>
                  <a:gd name="connsiteY25" fmla="*/ 321004 h 481617"/>
                  <a:gd name="connsiteX26" fmla="*/ 70432 w 481518"/>
                  <a:gd name="connsiteY26" fmla="*/ 317623 h 481617"/>
                  <a:gd name="connsiteX27" fmla="*/ 73813 w 481518"/>
                  <a:gd name="connsiteY27" fmla="*/ 314241 h 481617"/>
                  <a:gd name="connsiteX28" fmla="*/ 297947 w 481518"/>
                  <a:gd name="connsiteY28" fmla="*/ 237711 h 481617"/>
                  <a:gd name="connsiteX29" fmla="*/ 402277 w 481518"/>
                  <a:gd name="connsiteY29" fmla="*/ 237711 h 481617"/>
                  <a:gd name="connsiteX30" fmla="*/ 405657 w 481518"/>
                  <a:gd name="connsiteY30" fmla="*/ 241093 h 481617"/>
                  <a:gd name="connsiteX31" fmla="*/ 402943 w 481518"/>
                  <a:gd name="connsiteY31" fmla="*/ 244474 h 481617"/>
                  <a:gd name="connsiteX32" fmla="*/ 297947 w 481518"/>
                  <a:gd name="connsiteY32" fmla="*/ 244474 h 481617"/>
                  <a:gd name="connsiteX33" fmla="*/ 294566 w 481518"/>
                  <a:gd name="connsiteY33" fmla="*/ 241093 h 481617"/>
                  <a:gd name="connsiteX34" fmla="*/ 297947 w 481518"/>
                  <a:gd name="connsiteY34" fmla="*/ 237711 h 481617"/>
                  <a:gd name="connsiteX35" fmla="*/ 73813 w 481518"/>
                  <a:gd name="connsiteY35" fmla="*/ 237711 h 481617"/>
                  <a:gd name="connsiteX36" fmla="*/ 178095 w 481518"/>
                  <a:gd name="connsiteY36" fmla="*/ 237711 h 481617"/>
                  <a:gd name="connsiteX37" fmla="*/ 181475 w 481518"/>
                  <a:gd name="connsiteY37" fmla="*/ 241093 h 481617"/>
                  <a:gd name="connsiteX38" fmla="*/ 178095 w 481518"/>
                  <a:gd name="connsiteY38" fmla="*/ 244474 h 481617"/>
                  <a:gd name="connsiteX39" fmla="*/ 73813 w 481518"/>
                  <a:gd name="connsiteY39" fmla="*/ 244474 h 481617"/>
                  <a:gd name="connsiteX40" fmla="*/ 70432 w 481518"/>
                  <a:gd name="connsiteY40" fmla="*/ 241093 h 481617"/>
                  <a:gd name="connsiteX41" fmla="*/ 73813 w 481518"/>
                  <a:gd name="connsiteY41" fmla="*/ 237711 h 481617"/>
                  <a:gd name="connsiteX42" fmla="*/ 297947 w 481518"/>
                  <a:gd name="connsiteY42" fmla="*/ 161181 h 481617"/>
                  <a:gd name="connsiteX43" fmla="*/ 402277 w 481518"/>
                  <a:gd name="connsiteY43" fmla="*/ 161181 h 481617"/>
                  <a:gd name="connsiteX44" fmla="*/ 405657 w 481518"/>
                  <a:gd name="connsiteY44" fmla="*/ 164563 h 481617"/>
                  <a:gd name="connsiteX45" fmla="*/ 402943 w 481518"/>
                  <a:gd name="connsiteY45" fmla="*/ 167944 h 481617"/>
                  <a:gd name="connsiteX46" fmla="*/ 297947 w 481518"/>
                  <a:gd name="connsiteY46" fmla="*/ 167944 h 481617"/>
                  <a:gd name="connsiteX47" fmla="*/ 294566 w 481518"/>
                  <a:gd name="connsiteY47" fmla="*/ 164563 h 481617"/>
                  <a:gd name="connsiteX48" fmla="*/ 297947 w 481518"/>
                  <a:gd name="connsiteY48" fmla="*/ 161181 h 481617"/>
                  <a:gd name="connsiteX49" fmla="*/ 73813 w 481518"/>
                  <a:gd name="connsiteY49" fmla="*/ 161181 h 481617"/>
                  <a:gd name="connsiteX50" fmla="*/ 178095 w 481518"/>
                  <a:gd name="connsiteY50" fmla="*/ 161181 h 481617"/>
                  <a:gd name="connsiteX51" fmla="*/ 181475 w 481518"/>
                  <a:gd name="connsiteY51" fmla="*/ 164563 h 481617"/>
                  <a:gd name="connsiteX52" fmla="*/ 178095 w 481518"/>
                  <a:gd name="connsiteY52" fmla="*/ 167944 h 481617"/>
                  <a:gd name="connsiteX53" fmla="*/ 73813 w 481518"/>
                  <a:gd name="connsiteY53" fmla="*/ 167944 h 481617"/>
                  <a:gd name="connsiteX54" fmla="*/ 70432 w 481518"/>
                  <a:gd name="connsiteY54" fmla="*/ 164563 h 481617"/>
                  <a:gd name="connsiteX55" fmla="*/ 73813 w 481518"/>
                  <a:gd name="connsiteY55" fmla="*/ 161181 h 481617"/>
                  <a:gd name="connsiteX56" fmla="*/ 297947 w 481518"/>
                  <a:gd name="connsiteY56" fmla="*/ 84651 h 481617"/>
                  <a:gd name="connsiteX57" fmla="*/ 402277 w 481518"/>
                  <a:gd name="connsiteY57" fmla="*/ 84651 h 481617"/>
                  <a:gd name="connsiteX58" fmla="*/ 405657 w 481518"/>
                  <a:gd name="connsiteY58" fmla="*/ 88033 h 481617"/>
                  <a:gd name="connsiteX59" fmla="*/ 402943 w 481518"/>
                  <a:gd name="connsiteY59" fmla="*/ 91414 h 481617"/>
                  <a:gd name="connsiteX60" fmla="*/ 297947 w 481518"/>
                  <a:gd name="connsiteY60" fmla="*/ 91414 h 481617"/>
                  <a:gd name="connsiteX61" fmla="*/ 294566 w 481518"/>
                  <a:gd name="connsiteY61" fmla="*/ 88033 h 481617"/>
                  <a:gd name="connsiteX62" fmla="*/ 297947 w 481518"/>
                  <a:gd name="connsiteY62" fmla="*/ 84651 h 481617"/>
                  <a:gd name="connsiteX63" fmla="*/ 73813 w 481518"/>
                  <a:gd name="connsiteY63" fmla="*/ 84651 h 481617"/>
                  <a:gd name="connsiteX64" fmla="*/ 178095 w 481518"/>
                  <a:gd name="connsiteY64" fmla="*/ 84651 h 481617"/>
                  <a:gd name="connsiteX65" fmla="*/ 181475 w 481518"/>
                  <a:gd name="connsiteY65" fmla="*/ 88033 h 481617"/>
                  <a:gd name="connsiteX66" fmla="*/ 178095 w 481518"/>
                  <a:gd name="connsiteY66" fmla="*/ 91414 h 481617"/>
                  <a:gd name="connsiteX67" fmla="*/ 73813 w 481518"/>
                  <a:gd name="connsiteY67" fmla="*/ 91414 h 481617"/>
                  <a:gd name="connsiteX68" fmla="*/ 70432 w 481518"/>
                  <a:gd name="connsiteY68" fmla="*/ 88033 h 481617"/>
                  <a:gd name="connsiteX69" fmla="*/ 73813 w 481518"/>
                  <a:gd name="connsiteY69" fmla="*/ 84651 h 481617"/>
                  <a:gd name="connsiteX70" fmla="*/ 241092 w 481518"/>
                  <a:gd name="connsiteY70" fmla="*/ 46029 h 481617"/>
                  <a:gd name="connsiteX71" fmla="*/ 244473 w 481518"/>
                  <a:gd name="connsiteY71" fmla="*/ 49410 h 481617"/>
                  <a:gd name="connsiteX72" fmla="*/ 244473 w 481518"/>
                  <a:gd name="connsiteY72" fmla="*/ 432108 h 481617"/>
                  <a:gd name="connsiteX73" fmla="*/ 241092 w 481518"/>
                  <a:gd name="connsiteY73" fmla="*/ 435489 h 481617"/>
                  <a:gd name="connsiteX74" fmla="*/ 237711 w 481518"/>
                  <a:gd name="connsiteY74" fmla="*/ 432108 h 481617"/>
                  <a:gd name="connsiteX75" fmla="*/ 237711 w 481518"/>
                  <a:gd name="connsiteY75" fmla="*/ 49410 h 481617"/>
                  <a:gd name="connsiteX76" fmla="*/ 241092 w 481518"/>
                  <a:gd name="connsiteY76" fmla="*/ 46029 h 481617"/>
                  <a:gd name="connsiteX77" fmla="*/ 27095 w 481518"/>
                  <a:gd name="connsiteY77" fmla="*/ 11526 h 481617"/>
                  <a:gd name="connsiteX78" fmla="*/ 11476 w 481518"/>
                  <a:gd name="connsiteY78" fmla="*/ 27100 h 481617"/>
                  <a:gd name="connsiteX79" fmla="*/ 11476 w 481518"/>
                  <a:gd name="connsiteY79" fmla="*/ 455184 h 481617"/>
                  <a:gd name="connsiteX80" fmla="*/ 27095 w 481518"/>
                  <a:gd name="connsiteY80" fmla="*/ 470758 h 481617"/>
                  <a:gd name="connsiteX81" fmla="*/ 225521 w 481518"/>
                  <a:gd name="connsiteY81" fmla="*/ 470758 h 481617"/>
                  <a:gd name="connsiteX82" fmla="*/ 241092 w 481518"/>
                  <a:gd name="connsiteY82" fmla="*/ 455184 h 481617"/>
                  <a:gd name="connsiteX83" fmla="*/ 241092 w 481518"/>
                  <a:gd name="connsiteY83" fmla="*/ 453183 h 481617"/>
                  <a:gd name="connsiteX84" fmla="*/ 258711 w 481518"/>
                  <a:gd name="connsiteY84" fmla="*/ 470758 h 481617"/>
                  <a:gd name="connsiteX85" fmla="*/ 452375 w 481518"/>
                  <a:gd name="connsiteY85" fmla="*/ 470758 h 481617"/>
                  <a:gd name="connsiteX86" fmla="*/ 469994 w 481518"/>
                  <a:gd name="connsiteY86" fmla="*/ 453183 h 481617"/>
                  <a:gd name="connsiteX87" fmla="*/ 469994 w 481518"/>
                  <a:gd name="connsiteY87" fmla="*/ 29148 h 481617"/>
                  <a:gd name="connsiteX88" fmla="*/ 452375 w 481518"/>
                  <a:gd name="connsiteY88" fmla="*/ 11526 h 481617"/>
                  <a:gd name="connsiteX89" fmla="*/ 257997 w 481518"/>
                  <a:gd name="connsiteY89" fmla="*/ 11526 h 481617"/>
                  <a:gd name="connsiteX90" fmla="*/ 240426 w 481518"/>
                  <a:gd name="connsiteY90" fmla="*/ 29148 h 481617"/>
                  <a:gd name="connsiteX91" fmla="*/ 240426 w 481518"/>
                  <a:gd name="connsiteY91" fmla="*/ 27100 h 481617"/>
                  <a:gd name="connsiteX92" fmla="*/ 224807 w 481518"/>
                  <a:gd name="connsiteY92" fmla="*/ 11526 h 481617"/>
                  <a:gd name="connsiteX93" fmla="*/ 27095 w 481518"/>
                  <a:gd name="connsiteY93" fmla="*/ 0 h 481617"/>
                  <a:gd name="connsiteX94" fmla="*/ 225521 w 481518"/>
                  <a:gd name="connsiteY94" fmla="*/ 0 h 481617"/>
                  <a:gd name="connsiteX95" fmla="*/ 241759 w 481518"/>
                  <a:gd name="connsiteY95" fmla="*/ 5429 h 481617"/>
                  <a:gd name="connsiteX96" fmla="*/ 258711 w 481518"/>
                  <a:gd name="connsiteY96" fmla="*/ 0 h 481617"/>
                  <a:gd name="connsiteX97" fmla="*/ 452375 w 481518"/>
                  <a:gd name="connsiteY97" fmla="*/ 0 h 481617"/>
                  <a:gd name="connsiteX98" fmla="*/ 481518 w 481518"/>
                  <a:gd name="connsiteY98" fmla="*/ 29148 h 481617"/>
                  <a:gd name="connsiteX99" fmla="*/ 481518 w 481518"/>
                  <a:gd name="connsiteY99" fmla="*/ 452469 h 481617"/>
                  <a:gd name="connsiteX100" fmla="*/ 452375 w 481518"/>
                  <a:gd name="connsiteY100" fmla="*/ 481617 h 481617"/>
                  <a:gd name="connsiteX101" fmla="*/ 257997 w 481518"/>
                  <a:gd name="connsiteY101" fmla="*/ 481617 h 481617"/>
                  <a:gd name="connsiteX102" fmla="*/ 241092 w 481518"/>
                  <a:gd name="connsiteY102" fmla="*/ 476188 h 481617"/>
                  <a:gd name="connsiteX103" fmla="*/ 224807 w 481518"/>
                  <a:gd name="connsiteY103" fmla="*/ 481617 h 481617"/>
                  <a:gd name="connsiteX104" fmla="*/ 27095 w 481518"/>
                  <a:gd name="connsiteY104" fmla="*/ 481617 h 481617"/>
                  <a:gd name="connsiteX105" fmla="*/ 0 w 481518"/>
                  <a:gd name="connsiteY105" fmla="*/ 454517 h 481617"/>
                  <a:gd name="connsiteX106" fmla="*/ 0 w 481518"/>
                  <a:gd name="connsiteY106" fmla="*/ 27100 h 481617"/>
                  <a:gd name="connsiteX107" fmla="*/ 27095 w 481518"/>
                  <a:gd name="connsiteY107" fmla="*/ 0 h 48161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</a:cxnLst>
                <a:rect l="l" t="t" r="r" b="b"/>
                <a:pathLst>
                  <a:path w="481518" h="481617">
                    <a:moveTo>
                      <a:pt x="297947" y="390771"/>
                    </a:moveTo>
                    <a:lnTo>
                      <a:pt x="402277" y="390771"/>
                    </a:lnTo>
                    <a:cubicBezTo>
                      <a:pt x="404276" y="390771"/>
                      <a:pt x="405657" y="392152"/>
                      <a:pt x="405657" y="394153"/>
                    </a:cubicBezTo>
                    <a:cubicBezTo>
                      <a:pt x="406324" y="395534"/>
                      <a:pt x="404991" y="397534"/>
                      <a:pt x="402943" y="397534"/>
                    </a:cubicBezTo>
                    <a:lnTo>
                      <a:pt x="297947" y="397534"/>
                    </a:lnTo>
                    <a:cubicBezTo>
                      <a:pt x="295947" y="397534"/>
                      <a:pt x="294566" y="396200"/>
                      <a:pt x="294566" y="394153"/>
                    </a:cubicBezTo>
                    <a:cubicBezTo>
                      <a:pt x="294566" y="392152"/>
                      <a:pt x="295947" y="390771"/>
                      <a:pt x="297947" y="390771"/>
                    </a:cubicBezTo>
                    <a:close/>
                    <a:moveTo>
                      <a:pt x="73813" y="390771"/>
                    </a:moveTo>
                    <a:lnTo>
                      <a:pt x="178095" y="390771"/>
                    </a:lnTo>
                    <a:cubicBezTo>
                      <a:pt x="180142" y="390771"/>
                      <a:pt x="181475" y="392152"/>
                      <a:pt x="181475" y="394153"/>
                    </a:cubicBezTo>
                    <a:cubicBezTo>
                      <a:pt x="181475" y="395534"/>
                      <a:pt x="180142" y="397534"/>
                      <a:pt x="178095" y="397534"/>
                    </a:cubicBezTo>
                    <a:lnTo>
                      <a:pt x="73813" y="397534"/>
                    </a:lnTo>
                    <a:cubicBezTo>
                      <a:pt x="71765" y="397534"/>
                      <a:pt x="70432" y="396200"/>
                      <a:pt x="70432" y="394153"/>
                    </a:cubicBezTo>
                    <a:cubicBezTo>
                      <a:pt x="70432" y="392152"/>
                      <a:pt x="71765" y="390771"/>
                      <a:pt x="73813" y="390771"/>
                    </a:cubicBezTo>
                    <a:close/>
                    <a:moveTo>
                      <a:pt x="297947" y="314241"/>
                    </a:moveTo>
                    <a:lnTo>
                      <a:pt x="402277" y="314241"/>
                    </a:lnTo>
                    <a:cubicBezTo>
                      <a:pt x="404276" y="314241"/>
                      <a:pt x="405657" y="315622"/>
                      <a:pt x="405657" y="317623"/>
                    </a:cubicBezTo>
                    <a:cubicBezTo>
                      <a:pt x="405657" y="319670"/>
                      <a:pt x="404991" y="321004"/>
                      <a:pt x="402943" y="321004"/>
                    </a:cubicBezTo>
                    <a:lnTo>
                      <a:pt x="297947" y="321004"/>
                    </a:lnTo>
                    <a:cubicBezTo>
                      <a:pt x="295947" y="321004"/>
                      <a:pt x="294566" y="319670"/>
                      <a:pt x="294566" y="317623"/>
                    </a:cubicBezTo>
                    <a:cubicBezTo>
                      <a:pt x="294566" y="315622"/>
                      <a:pt x="295947" y="314241"/>
                      <a:pt x="297947" y="314241"/>
                    </a:cubicBezTo>
                    <a:close/>
                    <a:moveTo>
                      <a:pt x="73813" y="314241"/>
                    </a:moveTo>
                    <a:lnTo>
                      <a:pt x="178095" y="314241"/>
                    </a:lnTo>
                    <a:cubicBezTo>
                      <a:pt x="180142" y="314241"/>
                      <a:pt x="181475" y="315622"/>
                      <a:pt x="181475" y="317623"/>
                    </a:cubicBezTo>
                    <a:cubicBezTo>
                      <a:pt x="181475" y="319670"/>
                      <a:pt x="180142" y="321004"/>
                      <a:pt x="178095" y="321004"/>
                    </a:cubicBezTo>
                    <a:lnTo>
                      <a:pt x="73813" y="321004"/>
                    </a:lnTo>
                    <a:cubicBezTo>
                      <a:pt x="71765" y="321004"/>
                      <a:pt x="70432" y="319670"/>
                      <a:pt x="70432" y="317623"/>
                    </a:cubicBezTo>
                    <a:cubicBezTo>
                      <a:pt x="70432" y="315622"/>
                      <a:pt x="71765" y="314241"/>
                      <a:pt x="73813" y="314241"/>
                    </a:cubicBezTo>
                    <a:close/>
                    <a:moveTo>
                      <a:pt x="297947" y="237711"/>
                    </a:moveTo>
                    <a:lnTo>
                      <a:pt x="402277" y="237711"/>
                    </a:lnTo>
                    <a:cubicBezTo>
                      <a:pt x="404276" y="237711"/>
                      <a:pt x="405657" y="239045"/>
                      <a:pt x="405657" y="241093"/>
                    </a:cubicBezTo>
                    <a:cubicBezTo>
                      <a:pt x="405657" y="243140"/>
                      <a:pt x="404991" y="244474"/>
                      <a:pt x="402943" y="244474"/>
                    </a:cubicBezTo>
                    <a:lnTo>
                      <a:pt x="297947" y="244474"/>
                    </a:lnTo>
                    <a:cubicBezTo>
                      <a:pt x="295947" y="244474"/>
                      <a:pt x="294566" y="243140"/>
                      <a:pt x="294566" y="241093"/>
                    </a:cubicBezTo>
                    <a:cubicBezTo>
                      <a:pt x="294566" y="239045"/>
                      <a:pt x="295947" y="237711"/>
                      <a:pt x="297947" y="237711"/>
                    </a:cubicBezTo>
                    <a:close/>
                    <a:moveTo>
                      <a:pt x="73813" y="237711"/>
                    </a:moveTo>
                    <a:lnTo>
                      <a:pt x="178095" y="237711"/>
                    </a:lnTo>
                    <a:cubicBezTo>
                      <a:pt x="180142" y="237711"/>
                      <a:pt x="181475" y="239045"/>
                      <a:pt x="181475" y="241093"/>
                    </a:cubicBezTo>
                    <a:cubicBezTo>
                      <a:pt x="181475" y="243140"/>
                      <a:pt x="180142" y="244474"/>
                      <a:pt x="178095" y="244474"/>
                    </a:cubicBezTo>
                    <a:lnTo>
                      <a:pt x="73813" y="244474"/>
                    </a:lnTo>
                    <a:cubicBezTo>
                      <a:pt x="71765" y="244474"/>
                      <a:pt x="70432" y="243140"/>
                      <a:pt x="70432" y="241093"/>
                    </a:cubicBezTo>
                    <a:cubicBezTo>
                      <a:pt x="70432" y="239045"/>
                      <a:pt x="71765" y="237711"/>
                      <a:pt x="73813" y="237711"/>
                    </a:cubicBezTo>
                    <a:close/>
                    <a:moveTo>
                      <a:pt x="297947" y="161181"/>
                    </a:moveTo>
                    <a:lnTo>
                      <a:pt x="402277" y="161181"/>
                    </a:lnTo>
                    <a:cubicBezTo>
                      <a:pt x="404276" y="161181"/>
                      <a:pt x="405657" y="162515"/>
                      <a:pt x="405657" y="164563"/>
                    </a:cubicBezTo>
                    <a:cubicBezTo>
                      <a:pt x="405657" y="166610"/>
                      <a:pt x="404991" y="167944"/>
                      <a:pt x="402943" y="167944"/>
                    </a:cubicBezTo>
                    <a:lnTo>
                      <a:pt x="297947" y="167944"/>
                    </a:lnTo>
                    <a:cubicBezTo>
                      <a:pt x="295947" y="167944"/>
                      <a:pt x="294566" y="166610"/>
                      <a:pt x="294566" y="164563"/>
                    </a:cubicBezTo>
                    <a:cubicBezTo>
                      <a:pt x="294566" y="162515"/>
                      <a:pt x="295947" y="161181"/>
                      <a:pt x="297947" y="161181"/>
                    </a:cubicBezTo>
                    <a:close/>
                    <a:moveTo>
                      <a:pt x="73813" y="161181"/>
                    </a:moveTo>
                    <a:lnTo>
                      <a:pt x="178095" y="161181"/>
                    </a:lnTo>
                    <a:cubicBezTo>
                      <a:pt x="180142" y="161181"/>
                      <a:pt x="181475" y="162515"/>
                      <a:pt x="181475" y="164563"/>
                    </a:cubicBezTo>
                    <a:cubicBezTo>
                      <a:pt x="181475" y="166610"/>
                      <a:pt x="180142" y="167944"/>
                      <a:pt x="178095" y="167944"/>
                    </a:cubicBezTo>
                    <a:lnTo>
                      <a:pt x="73813" y="167944"/>
                    </a:lnTo>
                    <a:cubicBezTo>
                      <a:pt x="71765" y="167944"/>
                      <a:pt x="70432" y="166610"/>
                      <a:pt x="70432" y="164563"/>
                    </a:cubicBezTo>
                    <a:cubicBezTo>
                      <a:pt x="70432" y="162515"/>
                      <a:pt x="71765" y="161181"/>
                      <a:pt x="73813" y="161181"/>
                    </a:cubicBezTo>
                    <a:close/>
                    <a:moveTo>
                      <a:pt x="297947" y="84651"/>
                    </a:moveTo>
                    <a:lnTo>
                      <a:pt x="402277" y="84651"/>
                    </a:lnTo>
                    <a:cubicBezTo>
                      <a:pt x="404276" y="84651"/>
                      <a:pt x="405657" y="85985"/>
                      <a:pt x="405657" y="88033"/>
                    </a:cubicBezTo>
                    <a:cubicBezTo>
                      <a:pt x="405657" y="90080"/>
                      <a:pt x="404991" y="91414"/>
                      <a:pt x="402943" y="91414"/>
                    </a:cubicBezTo>
                    <a:lnTo>
                      <a:pt x="297947" y="91414"/>
                    </a:lnTo>
                    <a:cubicBezTo>
                      <a:pt x="295947" y="91414"/>
                      <a:pt x="294566" y="90080"/>
                      <a:pt x="294566" y="88033"/>
                    </a:cubicBezTo>
                    <a:cubicBezTo>
                      <a:pt x="294566" y="85985"/>
                      <a:pt x="295947" y="84651"/>
                      <a:pt x="297947" y="84651"/>
                    </a:cubicBezTo>
                    <a:close/>
                    <a:moveTo>
                      <a:pt x="73813" y="84651"/>
                    </a:moveTo>
                    <a:lnTo>
                      <a:pt x="178095" y="84651"/>
                    </a:lnTo>
                    <a:cubicBezTo>
                      <a:pt x="180142" y="84651"/>
                      <a:pt x="181475" y="85985"/>
                      <a:pt x="181475" y="88033"/>
                    </a:cubicBezTo>
                    <a:cubicBezTo>
                      <a:pt x="181475" y="90080"/>
                      <a:pt x="180142" y="91414"/>
                      <a:pt x="178095" y="91414"/>
                    </a:cubicBezTo>
                    <a:lnTo>
                      <a:pt x="73813" y="91414"/>
                    </a:lnTo>
                    <a:cubicBezTo>
                      <a:pt x="71765" y="91414"/>
                      <a:pt x="70432" y="90080"/>
                      <a:pt x="70432" y="88033"/>
                    </a:cubicBezTo>
                    <a:cubicBezTo>
                      <a:pt x="70432" y="85985"/>
                      <a:pt x="71765" y="84651"/>
                      <a:pt x="73813" y="84651"/>
                    </a:cubicBezTo>
                    <a:close/>
                    <a:moveTo>
                      <a:pt x="241092" y="46029"/>
                    </a:moveTo>
                    <a:cubicBezTo>
                      <a:pt x="243092" y="46029"/>
                      <a:pt x="244473" y="47410"/>
                      <a:pt x="244473" y="49410"/>
                    </a:cubicBezTo>
                    <a:lnTo>
                      <a:pt x="244473" y="432108"/>
                    </a:lnTo>
                    <a:cubicBezTo>
                      <a:pt x="244473" y="434108"/>
                      <a:pt x="242425" y="435489"/>
                      <a:pt x="241092" y="435489"/>
                    </a:cubicBezTo>
                    <a:cubicBezTo>
                      <a:pt x="239045" y="435489"/>
                      <a:pt x="237711" y="434108"/>
                      <a:pt x="237711" y="432108"/>
                    </a:cubicBezTo>
                    <a:lnTo>
                      <a:pt x="237711" y="49410"/>
                    </a:lnTo>
                    <a:cubicBezTo>
                      <a:pt x="237711" y="47410"/>
                      <a:pt x="239045" y="46029"/>
                      <a:pt x="241092" y="46029"/>
                    </a:cubicBezTo>
                    <a:close/>
                    <a:moveTo>
                      <a:pt x="27095" y="11526"/>
                    </a:moveTo>
                    <a:cubicBezTo>
                      <a:pt x="18285" y="11526"/>
                      <a:pt x="11476" y="18289"/>
                      <a:pt x="11476" y="27100"/>
                    </a:cubicBezTo>
                    <a:lnTo>
                      <a:pt x="11476" y="455184"/>
                    </a:lnTo>
                    <a:cubicBezTo>
                      <a:pt x="11476" y="463995"/>
                      <a:pt x="18285" y="470758"/>
                      <a:pt x="27095" y="470758"/>
                    </a:cubicBezTo>
                    <a:lnTo>
                      <a:pt x="225521" y="470758"/>
                    </a:lnTo>
                    <a:cubicBezTo>
                      <a:pt x="234331" y="470758"/>
                      <a:pt x="241092" y="463995"/>
                      <a:pt x="241092" y="455184"/>
                    </a:cubicBezTo>
                    <a:lnTo>
                      <a:pt x="241092" y="453183"/>
                    </a:lnTo>
                    <a:cubicBezTo>
                      <a:pt x="241092" y="462661"/>
                      <a:pt x="249187" y="470758"/>
                      <a:pt x="258711" y="470758"/>
                    </a:cubicBezTo>
                    <a:lnTo>
                      <a:pt x="452375" y="470758"/>
                    </a:lnTo>
                    <a:cubicBezTo>
                      <a:pt x="461852" y="470758"/>
                      <a:pt x="469994" y="462661"/>
                      <a:pt x="469994" y="453183"/>
                    </a:cubicBezTo>
                    <a:lnTo>
                      <a:pt x="469994" y="29148"/>
                    </a:lnTo>
                    <a:cubicBezTo>
                      <a:pt x="469994" y="19623"/>
                      <a:pt x="461852" y="11526"/>
                      <a:pt x="452375" y="11526"/>
                    </a:cubicBezTo>
                    <a:lnTo>
                      <a:pt x="257997" y="11526"/>
                    </a:lnTo>
                    <a:cubicBezTo>
                      <a:pt x="248521" y="11526"/>
                      <a:pt x="240426" y="19623"/>
                      <a:pt x="240426" y="29148"/>
                    </a:cubicBezTo>
                    <a:lnTo>
                      <a:pt x="240426" y="27100"/>
                    </a:lnTo>
                    <a:cubicBezTo>
                      <a:pt x="240426" y="18289"/>
                      <a:pt x="233616" y="11526"/>
                      <a:pt x="224807" y="11526"/>
                    </a:cubicBezTo>
                    <a:close/>
                    <a:moveTo>
                      <a:pt x="27095" y="0"/>
                    </a:moveTo>
                    <a:lnTo>
                      <a:pt x="225521" y="0"/>
                    </a:lnTo>
                    <a:cubicBezTo>
                      <a:pt x="231616" y="0"/>
                      <a:pt x="236997" y="2048"/>
                      <a:pt x="241759" y="5429"/>
                    </a:cubicBezTo>
                    <a:cubicBezTo>
                      <a:pt x="246521" y="2048"/>
                      <a:pt x="252616" y="0"/>
                      <a:pt x="258711" y="0"/>
                    </a:cubicBezTo>
                    <a:lnTo>
                      <a:pt x="452375" y="0"/>
                    </a:lnTo>
                    <a:cubicBezTo>
                      <a:pt x="468613" y="0"/>
                      <a:pt x="481518" y="12859"/>
                      <a:pt x="481518" y="29148"/>
                    </a:cubicBezTo>
                    <a:lnTo>
                      <a:pt x="481518" y="452469"/>
                    </a:lnTo>
                    <a:cubicBezTo>
                      <a:pt x="481518" y="468758"/>
                      <a:pt x="468613" y="481617"/>
                      <a:pt x="452375" y="481617"/>
                    </a:cubicBezTo>
                    <a:lnTo>
                      <a:pt x="257997" y="481617"/>
                    </a:lnTo>
                    <a:cubicBezTo>
                      <a:pt x="251902" y="481617"/>
                      <a:pt x="245807" y="479569"/>
                      <a:pt x="241092" y="476188"/>
                    </a:cubicBezTo>
                    <a:cubicBezTo>
                      <a:pt x="236330" y="479569"/>
                      <a:pt x="230902" y="481617"/>
                      <a:pt x="224807" y="481617"/>
                    </a:cubicBezTo>
                    <a:lnTo>
                      <a:pt x="27095" y="481617"/>
                    </a:lnTo>
                    <a:cubicBezTo>
                      <a:pt x="12190" y="481617"/>
                      <a:pt x="0" y="469424"/>
                      <a:pt x="0" y="454517"/>
                    </a:cubicBezTo>
                    <a:lnTo>
                      <a:pt x="0" y="27100"/>
                    </a:lnTo>
                    <a:cubicBezTo>
                      <a:pt x="0" y="12193"/>
                      <a:pt x="12190" y="0"/>
                      <a:pt x="27095" y="0"/>
                    </a:cubicBezTo>
                    <a:close/>
                  </a:path>
                </a:pathLst>
              </a:custGeom>
              <a:solidFill>
                <a:srgbClr val="98C4A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lnSpc>
                    <a:spcPct val="200000"/>
                  </a:lnSpc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/>
              </a:p>
            </p:txBody>
          </p:sp>
          <p:sp>
            <p:nvSpPr>
              <p:cNvPr id="21" name="矩形 20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1876356" y="1886610"/>
                <a:ext cx="3357195" cy="45283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22" name="矩形 21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6927058" y="1843978"/>
                <a:ext cx="3358764" cy="45283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</p:grpSp>
        <p:grpSp>
          <p:nvGrpSpPr>
            <p:cNvPr id="100360" name="组合 9"/>
            <p:cNvGrpSpPr/>
            <p:nvPr/>
          </p:nvGrpSpPr>
          <p:grpSpPr>
            <a:xfrm>
              <a:off x="1519710" y="1937994"/>
              <a:ext cx="9451741" cy="4107123"/>
              <a:chOff x="1505409" y="1801193"/>
              <a:chExt cx="9451741" cy="4107123"/>
            </a:xfrm>
          </p:grpSpPr>
          <p:sp>
            <p:nvSpPr>
              <p:cNvPr id="100361" name="文本框 10"/>
              <p:cNvSpPr txBox="1">
                <a:spLocks noChangeArrowheads="1"/>
              </p:cNvSpPr>
              <p:nvPr/>
            </p:nvSpPr>
            <p:spPr bwMode="auto">
              <a:xfrm>
                <a:off x="6292734" y="1801193"/>
                <a:ext cx="4664416" cy="4107123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pPr marL="285750" indent="-285750">
                  <a:lnSpc>
                    <a:spcPct val="150000"/>
                  </a:lnSpc>
                  <a:buFont typeface="Wingdings" pitchFamily="2" charset="2"/>
                  <a:buChar char="Ø"/>
                </a:pPr>
                <a:r>
                  <a: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根据世界卫生组织（WHO）提出的“</a:t>
                </a:r>
                <a:r>
                  <a:rPr lang="zh-CN" altLang="en-US" b="1">
                    <a:solidFill>
                      <a:srgbClr val="C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2030 年消除病毒性肝炎作为公共卫生危害</a:t>
                </a:r>
                <a:r>
                  <a: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”的目标，届时慢性乙型肝炎（CHB）新发感染率要减少90%、死亡率减少65%、诊断率达到90%和治疗率达到80%。</a:t>
                </a:r>
                <a:endParaRPr lang="en-US" altLang="zh-CN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285750" indent="-285750">
                  <a:lnSpc>
                    <a:spcPct val="150000"/>
                  </a:lnSpc>
                  <a:buFont typeface="Wingdings" pitchFamily="2" charset="2"/>
                  <a:buChar char="Ø"/>
                </a:pPr>
                <a:endParaRPr lang="en-US" altLang="zh-CN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285750" indent="-285750">
                  <a:lnSpc>
                    <a:spcPct val="150000"/>
                  </a:lnSpc>
                  <a:buFont typeface="Wingdings" pitchFamily="2" charset="2"/>
                  <a:buChar char="Ø"/>
                </a:pPr>
                <a:r>
                  <a:rPr lang="zh-CN" altLang="en-US" b="1">
                    <a:solidFill>
                      <a:srgbClr val="C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为更好地规范CHB的预防、诊断和治疗，并大幅度提高CHB的诊断率和治疗率</a:t>
                </a:r>
                <a:r>
                  <a: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（目前我国仅分别为22%和15%），从而减少相关的死亡率，再次更新本指南。</a:t>
                </a:r>
              </a:p>
            </p:txBody>
          </p:sp>
          <p:grpSp>
            <p:nvGrpSpPr>
              <p:cNvPr id="100362" name="组合 12"/>
              <p:cNvGrpSpPr/>
              <p:nvPr/>
            </p:nvGrpSpPr>
            <p:grpSpPr>
              <a:xfrm>
                <a:off x="1505409" y="1926752"/>
                <a:ext cx="4194810" cy="3958542"/>
                <a:chOff x="1218031" y="1598860"/>
                <a:chExt cx="5027788" cy="4627888"/>
              </a:xfrm>
            </p:grpSpPr>
            <p:pic>
              <p:nvPicPr>
                <p:cNvPr id="100363" name="图片 15"/>
                <p:cNvPicPr>
                  <a:picLocks noChangeAspect="1"/>
                </p:cNvPicPr>
                <p:nvPr/>
              </p:nvPicPr>
              <p:blipFill>
                <a:blip r:embed="rId2"/>
                <a:srcRect r="19974"/>
                <a:stretch>
                  <a:fillRect/>
                </a:stretch>
              </p:blipFill>
              <p:spPr bwMode="auto">
                <a:xfrm>
                  <a:off x="1218031" y="2636965"/>
                  <a:ext cx="5027788" cy="35897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</a:ln>
              </p:spPr>
            </p:pic>
            <p:grpSp>
              <p:nvGrpSpPr>
                <p:cNvPr id="100364" name="组合 16"/>
                <p:cNvGrpSpPr/>
                <p:nvPr/>
              </p:nvGrpSpPr>
              <p:grpSpPr>
                <a:xfrm>
                  <a:off x="1496684" y="1598860"/>
                  <a:ext cx="4566803" cy="965176"/>
                  <a:chOff x="2818430" y="409680"/>
                  <a:chExt cx="4830060" cy="1000125"/>
                </a:xfrm>
              </p:grpSpPr>
              <p:pic>
                <p:nvPicPr>
                  <p:cNvPr id="100365" name="Picture 2"/>
                  <p:cNvPicPr>
                    <a:picLocks noChangeAspect="1" noChangeArrowheads="1"/>
                  </p:cNvPicPr>
                  <p:nvPr/>
                </p:nvPicPr>
                <p:blipFill>
                  <a:blip r:embed="rId3"/>
                  <a:stretch>
                    <a:fillRect/>
                  </a:stretch>
                </p:blipFill>
                <p:spPr bwMode="auto">
                  <a:xfrm>
                    <a:off x="3790865" y="409680"/>
                    <a:ext cx="3857625" cy="1000125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</a:ln>
                </p:spPr>
              </p:pic>
              <p:pic>
                <p:nvPicPr>
                  <p:cNvPr id="100366" name="Picture 4"/>
                  <p:cNvPicPr>
                    <a:picLocks noChangeAspect="1" noChangeArrowheads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 bwMode="auto">
                  <a:xfrm>
                    <a:off x="2818430" y="439700"/>
                    <a:ext cx="940084" cy="940084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</a:ln>
                </p:spPr>
              </p:pic>
            </p:grpSp>
          </p:grpSp>
        </p:grp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1377" name="组合 22"/>
          <p:cNvGrpSpPr/>
          <p:nvPr/>
        </p:nvGrpSpPr>
        <p:grpSpPr>
          <a:xfrm>
            <a:off x="-3175" y="0"/>
            <a:ext cx="11850688" cy="1666875"/>
            <a:chOff x="-5" y="0"/>
            <a:chExt cx="18662" cy="2624"/>
          </a:xfrm>
        </p:grpSpPr>
        <p:sp>
          <p:nvSpPr>
            <p:cNvPr id="26" name="稻壳儿春秋广告/盗版必究        原创来源：http://chn.docer.com/works?userid=199329941#!/work_time"/>
            <p:cNvSpPr/>
            <p:nvPr/>
          </p:nvSpPr>
          <p:spPr>
            <a:xfrm flipV="1">
              <a:off x="-5" y="0"/>
              <a:ext cx="1680" cy="2624"/>
            </a:xfrm>
            <a:prstGeom prst="rtTriangle">
              <a:avLst/>
            </a:pr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5" name="文本框 19"/>
            <p:cNvSpPr txBox="1"/>
            <p:nvPr/>
          </p:nvSpPr>
          <p:spPr>
            <a:xfrm>
              <a:off x="2403" y="751"/>
              <a:ext cx="16254" cy="824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《</a:t>
              </a: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慢性乙型肝炎防治指南</a:t>
              </a:r>
              <a:r>
                <a:rPr lang="en-US" altLang="zh-CN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》2022</a:t>
              </a: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年版涵盖十六大方面的内容</a:t>
              </a:r>
            </a:p>
          </p:txBody>
        </p:sp>
      </p:grpSp>
      <p:sp>
        <p:nvSpPr>
          <p:cNvPr id="31" name="稻壳儿春秋广告/盗版必究        原创来源：http://chn.docer.com/works?userid=199329941#!/work_time"/>
          <p:cNvSpPr/>
          <p:nvPr/>
        </p:nvSpPr>
        <p:spPr>
          <a:xfrm flipH="1">
            <a:off x="11328400" y="5699125"/>
            <a:ext cx="863600" cy="1171575"/>
          </a:xfrm>
          <a:prstGeom prst="rtTriangle">
            <a:avLst/>
          </a:prstGeom>
          <a:solidFill>
            <a:srgbClr val="8CC3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2" name="稻壳儿春秋广告/盗版必究        原创来源：http://chn.docer.com/works?userid=199329941#!/work_time"/>
          <p:cNvSpPr/>
          <p:nvPr/>
        </p:nvSpPr>
        <p:spPr>
          <a:xfrm flipH="1">
            <a:off x="10668000" y="6215063"/>
            <a:ext cx="1524000" cy="642937"/>
          </a:xfrm>
          <a:prstGeom prst="rtTriangle">
            <a:avLst/>
          </a:prstGeom>
          <a:solidFill>
            <a:srgbClr val="0E7B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grpSp>
        <p:nvGrpSpPr>
          <p:cNvPr id="101381" name="组合 1"/>
          <p:cNvGrpSpPr/>
          <p:nvPr/>
        </p:nvGrpSpPr>
        <p:grpSpPr>
          <a:xfrm>
            <a:off x="762000" y="1463675"/>
            <a:ext cx="10668000" cy="5216525"/>
            <a:chOff x="762000" y="1463460"/>
            <a:chExt cx="10668000" cy="5216739"/>
          </a:xfrm>
        </p:grpSpPr>
        <p:sp>
          <p:nvSpPr>
            <p:cNvPr id="3" name="iconfont-11836-5649898">
              <a:extLst>
                <a:ext uri="{FF2B5EF4-FFF2-40B4-BE49-F238E27FC236}"/>
              </a:extLst>
            </p:cNvPr>
            <p:cNvSpPr/>
            <p:nvPr/>
          </p:nvSpPr>
          <p:spPr>
            <a:xfrm flipV="1">
              <a:off x="762000" y="1463460"/>
              <a:ext cx="10668000" cy="5216739"/>
            </a:xfrm>
            <a:custGeom>
              <a:gdLst>
                <a:gd name="connsiteX0" fmla="*/ 297947 w 481518"/>
                <a:gd name="connsiteY0" fmla="*/ 390771 h 481617"/>
                <a:gd name="connsiteX1" fmla="*/ 402277 w 481518"/>
                <a:gd name="connsiteY1" fmla="*/ 390771 h 481617"/>
                <a:gd name="connsiteX2" fmla="*/ 405657 w 481518"/>
                <a:gd name="connsiteY2" fmla="*/ 394153 h 481617"/>
                <a:gd name="connsiteX3" fmla="*/ 402943 w 481518"/>
                <a:gd name="connsiteY3" fmla="*/ 397534 h 481617"/>
                <a:gd name="connsiteX4" fmla="*/ 297947 w 481518"/>
                <a:gd name="connsiteY4" fmla="*/ 397534 h 481617"/>
                <a:gd name="connsiteX5" fmla="*/ 294566 w 481518"/>
                <a:gd name="connsiteY5" fmla="*/ 394153 h 481617"/>
                <a:gd name="connsiteX6" fmla="*/ 297947 w 481518"/>
                <a:gd name="connsiteY6" fmla="*/ 390771 h 481617"/>
                <a:gd name="connsiteX7" fmla="*/ 73813 w 481518"/>
                <a:gd name="connsiteY7" fmla="*/ 390771 h 481617"/>
                <a:gd name="connsiteX8" fmla="*/ 178095 w 481518"/>
                <a:gd name="connsiteY8" fmla="*/ 390771 h 481617"/>
                <a:gd name="connsiteX9" fmla="*/ 181475 w 481518"/>
                <a:gd name="connsiteY9" fmla="*/ 394153 h 481617"/>
                <a:gd name="connsiteX10" fmla="*/ 178095 w 481518"/>
                <a:gd name="connsiteY10" fmla="*/ 397534 h 481617"/>
                <a:gd name="connsiteX11" fmla="*/ 73813 w 481518"/>
                <a:gd name="connsiteY11" fmla="*/ 397534 h 481617"/>
                <a:gd name="connsiteX12" fmla="*/ 70432 w 481518"/>
                <a:gd name="connsiteY12" fmla="*/ 394153 h 481617"/>
                <a:gd name="connsiteX13" fmla="*/ 73813 w 481518"/>
                <a:gd name="connsiteY13" fmla="*/ 390771 h 481617"/>
                <a:gd name="connsiteX14" fmla="*/ 297947 w 481518"/>
                <a:gd name="connsiteY14" fmla="*/ 314241 h 481617"/>
                <a:gd name="connsiteX15" fmla="*/ 402277 w 481518"/>
                <a:gd name="connsiteY15" fmla="*/ 314241 h 481617"/>
                <a:gd name="connsiteX16" fmla="*/ 405657 w 481518"/>
                <a:gd name="connsiteY16" fmla="*/ 317623 h 481617"/>
                <a:gd name="connsiteX17" fmla="*/ 402943 w 481518"/>
                <a:gd name="connsiteY17" fmla="*/ 321004 h 481617"/>
                <a:gd name="connsiteX18" fmla="*/ 297947 w 481518"/>
                <a:gd name="connsiteY18" fmla="*/ 321004 h 481617"/>
                <a:gd name="connsiteX19" fmla="*/ 294566 w 481518"/>
                <a:gd name="connsiteY19" fmla="*/ 317623 h 481617"/>
                <a:gd name="connsiteX20" fmla="*/ 297947 w 481518"/>
                <a:gd name="connsiteY20" fmla="*/ 314241 h 481617"/>
                <a:gd name="connsiteX21" fmla="*/ 73813 w 481518"/>
                <a:gd name="connsiteY21" fmla="*/ 314241 h 481617"/>
                <a:gd name="connsiteX22" fmla="*/ 178095 w 481518"/>
                <a:gd name="connsiteY22" fmla="*/ 314241 h 481617"/>
                <a:gd name="connsiteX23" fmla="*/ 181475 w 481518"/>
                <a:gd name="connsiteY23" fmla="*/ 317623 h 481617"/>
                <a:gd name="connsiteX24" fmla="*/ 178095 w 481518"/>
                <a:gd name="connsiteY24" fmla="*/ 321004 h 481617"/>
                <a:gd name="connsiteX25" fmla="*/ 73813 w 481518"/>
                <a:gd name="connsiteY25" fmla="*/ 321004 h 481617"/>
                <a:gd name="connsiteX26" fmla="*/ 70432 w 481518"/>
                <a:gd name="connsiteY26" fmla="*/ 317623 h 481617"/>
                <a:gd name="connsiteX27" fmla="*/ 73813 w 481518"/>
                <a:gd name="connsiteY27" fmla="*/ 314241 h 481617"/>
                <a:gd name="connsiteX28" fmla="*/ 297947 w 481518"/>
                <a:gd name="connsiteY28" fmla="*/ 237711 h 481617"/>
                <a:gd name="connsiteX29" fmla="*/ 402277 w 481518"/>
                <a:gd name="connsiteY29" fmla="*/ 237711 h 481617"/>
                <a:gd name="connsiteX30" fmla="*/ 405657 w 481518"/>
                <a:gd name="connsiteY30" fmla="*/ 241093 h 481617"/>
                <a:gd name="connsiteX31" fmla="*/ 402943 w 481518"/>
                <a:gd name="connsiteY31" fmla="*/ 244474 h 481617"/>
                <a:gd name="connsiteX32" fmla="*/ 297947 w 481518"/>
                <a:gd name="connsiteY32" fmla="*/ 244474 h 481617"/>
                <a:gd name="connsiteX33" fmla="*/ 294566 w 481518"/>
                <a:gd name="connsiteY33" fmla="*/ 241093 h 481617"/>
                <a:gd name="connsiteX34" fmla="*/ 297947 w 481518"/>
                <a:gd name="connsiteY34" fmla="*/ 237711 h 481617"/>
                <a:gd name="connsiteX35" fmla="*/ 73813 w 481518"/>
                <a:gd name="connsiteY35" fmla="*/ 237711 h 481617"/>
                <a:gd name="connsiteX36" fmla="*/ 178095 w 481518"/>
                <a:gd name="connsiteY36" fmla="*/ 237711 h 481617"/>
                <a:gd name="connsiteX37" fmla="*/ 181475 w 481518"/>
                <a:gd name="connsiteY37" fmla="*/ 241093 h 481617"/>
                <a:gd name="connsiteX38" fmla="*/ 178095 w 481518"/>
                <a:gd name="connsiteY38" fmla="*/ 244474 h 481617"/>
                <a:gd name="connsiteX39" fmla="*/ 73813 w 481518"/>
                <a:gd name="connsiteY39" fmla="*/ 244474 h 481617"/>
                <a:gd name="connsiteX40" fmla="*/ 70432 w 481518"/>
                <a:gd name="connsiteY40" fmla="*/ 241093 h 481617"/>
                <a:gd name="connsiteX41" fmla="*/ 73813 w 481518"/>
                <a:gd name="connsiteY41" fmla="*/ 237711 h 481617"/>
                <a:gd name="connsiteX42" fmla="*/ 297947 w 481518"/>
                <a:gd name="connsiteY42" fmla="*/ 161181 h 481617"/>
                <a:gd name="connsiteX43" fmla="*/ 402277 w 481518"/>
                <a:gd name="connsiteY43" fmla="*/ 161181 h 481617"/>
                <a:gd name="connsiteX44" fmla="*/ 405657 w 481518"/>
                <a:gd name="connsiteY44" fmla="*/ 164563 h 481617"/>
                <a:gd name="connsiteX45" fmla="*/ 402943 w 481518"/>
                <a:gd name="connsiteY45" fmla="*/ 167944 h 481617"/>
                <a:gd name="connsiteX46" fmla="*/ 297947 w 481518"/>
                <a:gd name="connsiteY46" fmla="*/ 167944 h 481617"/>
                <a:gd name="connsiteX47" fmla="*/ 294566 w 481518"/>
                <a:gd name="connsiteY47" fmla="*/ 164563 h 481617"/>
                <a:gd name="connsiteX48" fmla="*/ 297947 w 481518"/>
                <a:gd name="connsiteY48" fmla="*/ 161181 h 481617"/>
                <a:gd name="connsiteX49" fmla="*/ 73813 w 481518"/>
                <a:gd name="connsiteY49" fmla="*/ 161181 h 481617"/>
                <a:gd name="connsiteX50" fmla="*/ 178095 w 481518"/>
                <a:gd name="connsiteY50" fmla="*/ 161181 h 481617"/>
                <a:gd name="connsiteX51" fmla="*/ 181475 w 481518"/>
                <a:gd name="connsiteY51" fmla="*/ 164563 h 481617"/>
                <a:gd name="connsiteX52" fmla="*/ 178095 w 481518"/>
                <a:gd name="connsiteY52" fmla="*/ 167944 h 481617"/>
                <a:gd name="connsiteX53" fmla="*/ 73813 w 481518"/>
                <a:gd name="connsiteY53" fmla="*/ 167944 h 481617"/>
                <a:gd name="connsiteX54" fmla="*/ 70432 w 481518"/>
                <a:gd name="connsiteY54" fmla="*/ 164563 h 481617"/>
                <a:gd name="connsiteX55" fmla="*/ 73813 w 481518"/>
                <a:gd name="connsiteY55" fmla="*/ 161181 h 481617"/>
                <a:gd name="connsiteX56" fmla="*/ 297947 w 481518"/>
                <a:gd name="connsiteY56" fmla="*/ 84651 h 481617"/>
                <a:gd name="connsiteX57" fmla="*/ 402277 w 481518"/>
                <a:gd name="connsiteY57" fmla="*/ 84651 h 481617"/>
                <a:gd name="connsiteX58" fmla="*/ 405657 w 481518"/>
                <a:gd name="connsiteY58" fmla="*/ 88033 h 481617"/>
                <a:gd name="connsiteX59" fmla="*/ 402943 w 481518"/>
                <a:gd name="connsiteY59" fmla="*/ 91414 h 481617"/>
                <a:gd name="connsiteX60" fmla="*/ 297947 w 481518"/>
                <a:gd name="connsiteY60" fmla="*/ 91414 h 481617"/>
                <a:gd name="connsiteX61" fmla="*/ 294566 w 481518"/>
                <a:gd name="connsiteY61" fmla="*/ 88033 h 481617"/>
                <a:gd name="connsiteX62" fmla="*/ 297947 w 481518"/>
                <a:gd name="connsiteY62" fmla="*/ 84651 h 481617"/>
                <a:gd name="connsiteX63" fmla="*/ 73813 w 481518"/>
                <a:gd name="connsiteY63" fmla="*/ 84651 h 481617"/>
                <a:gd name="connsiteX64" fmla="*/ 178095 w 481518"/>
                <a:gd name="connsiteY64" fmla="*/ 84651 h 481617"/>
                <a:gd name="connsiteX65" fmla="*/ 181475 w 481518"/>
                <a:gd name="connsiteY65" fmla="*/ 88033 h 481617"/>
                <a:gd name="connsiteX66" fmla="*/ 178095 w 481518"/>
                <a:gd name="connsiteY66" fmla="*/ 91414 h 481617"/>
                <a:gd name="connsiteX67" fmla="*/ 73813 w 481518"/>
                <a:gd name="connsiteY67" fmla="*/ 91414 h 481617"/>
                <a:gd name="connsiteX68" fmla="*/ 70432 w 481518"/>
                <a:gd name="connsiteY68" fmla="*/ 88033 h 481617"/>
                <a:gd name="connsiteX69" fmla="*/ 73813 w 481518"/>
                <a:gd name="connsiteY69" fmla="*/ 84651 h 481617"/>
                <a:gd name="connsiteX70" fmla="*/ 241092 w 481518"/>
                <a:gd name="connsiteY70" fmla="*/ 46029 h 481617"/>
                <a:gd name="connsiteX71" fmla="*/ 244473 w 481518"/>
                <a:gd name="connsiteY71" fmla="*/ 49410 h 481617"/>
                <a:gd name="connsiteX72" fmla="*/ 244473 w 481518"/>
                <a:gd name="connsiteY72" fmla="*/ 432108 h 481617"/>
                <a:gd name="connsiteX73" fmla="*/ 241092 w 481518"/>
                <a:gd name="connsiteY73" fmla="*/ 435489 h 481617"/>
                <a:gd name="connsiteX74" fmla="*/ 237711 w 481518"/>
                <a:gd name="connsiteY74" fmla="*/ 432108 h 481617"/>
                <a:gd name="connsiteX75" fmla="*/ 237711 w 481518"/>
                <a:gd name="connsiteY75" fmla="*/ 49410 h 481617"/>
                <a:gd name="connsiteX76" fmla="*/ 241092 w 481518"/>
                <a:gd name="connsiteY76" fmla="*/ 46029 h 481617"/>
                <a:gd name="connsiteX77" fmla="*/ 27095 w 481518"/>
                <a:gd name="connsiteY77" fmla="*/ 11526 h 481617"/>
                <a:gd name="connsiteX78" fmla="*/ 11476 w 481518"/>
                <a:gd name="connsiteY78" fmla="*/ 27100 h 481617"/>
                <a:gd name="connsiteX79" fmla="*/ 11476 w 481518"/>
                <a:gd name="connsiteY79" fmla="*/ 455184 h 481617"/>
                <a:gd name="connsiteX80" fmla="*/ 27095 w 481518"/>
                <a:gd name="connsiteY80" fmla="*/ 470758 h 481617"/>
                <a:gd name="connsiteX81" fmla="*/ 225521 w 481518"/>
                <a:gd name="connsiteY81" fmla="*/ 470758 h 481617"/>
                <a:gd name="connsiteX82" fmla="*/ 241092 w 481518"/>
                <a:gd name="connsiteY82" fmla="*/ 455184 h 481617"/>
                <a:gd name="connsiteX83" fmla="*/ 241092 w 481518"/>
                <a:gd name="connsiteY83" fmla="*/ 453183 h 481617"/>
                <a:gd name="connsiteX84" fmla="*/ 258711 w 481518"/>
                <a:gd name="connsiteY84" fmla="*/ 470758 h 481617"/>
                <a:gd name="connsiteX85" fmla="*/ 452375 w 481518"/>
                <a:gd name="connsiteY85" fmla="*/ 470758 h 481617"/>
                <a:gd name="connsiteX86" fmla="*/ 469994 w 481518"/>
                <a:gd name="connsiteY86" fmla="*/ 453183 h 481617"/>
                <a:gd name="connsiteX87" fmla="*/ 469994 w 481518"/>
                <a:gd name="connsiteY87" fmla="*/ 29148 h 481617"/>
                <a:gd name="connsiteX88" fmla="*/ 452375 w 481518"/>
                <a:gd name="connsiteY88" fmla="*/ 11526 h 481617"/>
                <a:gd name="connsiteX89" fmla="*/ 257997 w 481518"/>
                <a:gd name="connsiteY89" fmla="*/ 11526 h 481617"/>
                <a:gd name="connsiteX90" fmla="*/ 240426 w 481518"/>
                <a:gd name="connsiteY90" fmla="*/ 29148 h 481617"/>
                <a:gd name="connsiteX91" fmla="*/ 240426 w 481518"/>
                <a:gd name="connsiteY91" fmla="*/ 27100 h 481617"/>
                <a:gd name="connsiteX92" fmla="*/ 224807 w 481518"/>
                <a:gd name="connsiteY92" fmla="*/ 11526 h 481617"/>
                <a:gd name="connsiteX93" fmla="*/ 27095 w 481518"/>
                <a:gd name="connsiteY93" fmla="*/ 0 h 481617"/>
                <a:gd name="connsiteX94" fmla="*/ 225521 w 481518"/>
                <a:gd name="connsiteY94" fmla="*/ 0 h 481617"/>
                <a:gd name="connsiteX95" fmla="*/ 241759 w 481518"/>
                <a:gd name="connsiteY95" fmla="*/ 5429 h 481617"/>
                <a:gd name="connsiteX96" fmla="*/ 258711 w 481518"/>
                <a:gd name="connsiteY96" fmla="*/ 0 h 481617"/>
                <a:gd name="connsiteX97" fmla="*/ 452375 w 481518"/>
                <a:gd name="connsiteY97" fmla="*/ 0 h 481617"/>
                <a:gd name="connsiteX98" fmla="*/ 481518 w 481518"/>
                <a:gd name="connsiteY98" fmla="*/ 29148 h 481617"/>
                <a:gd name="connsiteX99" fmla="*/ 481518 w 481518"/>
                <a:gd name="connsiteY99" fmla="*/ 452469 h 481617"/>
                <a:gd name="connsiteX100" fmla="*/ 452375 w 481518"/>
                <a:gd name="connsiteY100" fmla="*/ 481617 h 481617"/>
                <a:gd name="connsiteX101" fmla="*/ 257997 w 481518"/>
                <a:gd name="connsiteY101" fmla="*/ 481617 h 481617"/>
                <a:gd name="connsiteX102" fmla="*/ 241092 w 481518"/>
                <a:gd name="connsiteY102" fmla="*/ 476188 h 481617"/>
                <a:gd name="connsiteX103" fmla="*/ 224807 w 481518"/>
                <a:gd name="connsiteY103" fmla="*/ 481617 h 481617"/>
                <a:gd name="connsiteX104" fmla="*/ 27095 w 481518"/>
                <a:gd name="connsiteY104" fmla="*/ 481617 h 481617"/>
                <a:gd name="connsiteX105" fmla="*/ 0 w 481518"/>
                <a:gd name="connsiteY105" fmla="*/ 454517 h 481617"/>
                <a:gd name="connsiteX106" fmla="*/ 0 w 481518"/>
                <a:gd name="connsiteY106" fmla="*/ 27100 h 481617"/>
                <a:gd name="connsiteX107" fmla="*/ 27095 w 481518"/>
                <a:gd name="connsiteY107" fmla="*/ 0 h 4816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</a:cxnLst>
              <a:rect l="l" t="t" r="r" b="b"/>
              <a:pathLst>
                <a:path w="481518" h="481617">
                  <a:moveTo>
                    <a:pt x="297947" y="390771"/>
                  </a:moveTo>
                  <a:lnTo>
                    <a:pt x="402277" y="390771"/>
                  </a:lnTo>
                  <a:cubicBezTo>
                    <a:pt x="404276" y="390771"/>
                    <a:pt x="405657" y="392152"/>
                    <a:pt x="405657" y="394153"/>
                  </a:cubicBezTo>
                  <a:cubicBezTo>
                    <a:pt x="406324" y="395534"/>
                    <a:pt x="404991" y="397534"/>
                    <a:pt x="402943" y="397534"/>
                  </a:cubicBezTo>
                  <a:lnTo>
                    <a:pt x="297947" y="397534"/>
                  </a:lnTo>
                  <a:cubicBezTo>
                    <a:pt x="295947" y="397534"/>
                    <a:pt x="294566" y="396200"/>
                    <a:pt x="294566" y="394153"/>
                  </a:cubicBezTo>
                  <a:cubicBezTo>
                    <a:pt x="294566" y="392152"/>
                    <a:pt x="295947" y="390771"/>
                    <a:pt x="297947" y="390771"/>
                  </a:cubicBezTo>
                  <a:close/>
                  <a:moveTo>
                    <a:pt x="73813" y="390771"/>
                  </a:moveTo>
                  <a:lnTo>
                    <a:pt x="178095" y="390771"/>
                  </a:lnTo>
                  <a:cubicBezTo>
                    <a:pt x="180142" y="390771"/>
                    <a:pt x="181475" y="392152"/>
                    <a:pt x="181475" y="394153"/>
                  </a:cubicBezTo>
                  <a:cubicBezTo>
                    <a:pt x="181475" y="395534"/>
                    <a:pt x="180142" y="397534"/>
                    <a:pt x="178095" y="397534"/>
                  </a:cubicBezTo>
                  <a:lnTo>
                    <a:pt x="73813" y="397534"/>
                  </a:lnTo>
                  <a:cubicBezTo>
                    <a:pt x="71765" y="397534"/>
                    <a:pt x="70432" y="396200"/>
                    <a:pt x="70432" y="394153"/>
                  </a:cubicBezTo>
                  <a:cubicBezTo>
                    <a:pt x="70432" y="392152"/>
                    <a:pt x="71765" y="390771"/>
                    <a:pt x="73813" y="390771"/>
                  </a:cubicBezTo>
                  <a:close/>
                  <a:moveTo>
                    <a:pt x="297947" y="314241"/>
                  </a:moveTo>
                  <a:lnTo>
                    <a:pt x="402277" y="314241"/>
                  </a:lnTo>
                  <a:cubicBezTo>
                    <a:pt x="404276" y="314241"/>
                    <a:pt x="405657" y="315622"/>
                    <a:pt x="405657" y="317623"/>
                  </a:cubicBezTo>
                  <a:cubicBezTo>
                    <a:pt x="405657" y="319670"/>
                    <a:pt x="404991" y="321004"/>
                    <a:pt x="402943" y="321004"/>
                  </a:cubicBezTo>
                  <a:lnTo>
                    <a:pt x="297947" y="321004"/>
                  </a:lnTo>
                  <a:cubicBezTo>
                    <a:pt x="295947" y="321004"/>
                    <a:pt x="294566" y="319670"/>
                    <a:pt x="294566" y="317623"/>
                  </a:cubicBezTo>
                  <a:cubicBezTo>
                    <a:pt x="294566" y="315622"/>
                    <a:pt x="295947" y="314241"/>
                    <a:pt x="297947" y="314241"/>
                  </a:cubicBezTo>
                  <a:close/>
                  <a:moveTo>
                    <a:pt x="73813" y="314241"/>
                  </a:moveTo>
                  <a:lnTo>
                    <a:pt x="178095" y="314241"/>
                  </a:lnTo>
                  <a:cubicBezTo>
                    <a:pt x="180142" y="314241"/>
                    <a:pt x="181475" y="315622"/>
                    <a:pt x="181475" y="317623"/>
                  </a:cubicBezTo>
                  <a:cubicBezTo>
                    <a:pt x="181475" y="319670"/>
                    <a:pt x="180142" y="321004"/>
                    <a:pt x="178095" y="321004"/>
                  </a:cubicBezTo>
                  <a:lnTo>
                    <a:pt x="73813" y="321004"/>
                  </a:lnTo>
                  <a:cubicBezTo>
                    <a:pt x="71765" y="321004"/>
                    <a:pt x="70432" y="319670"/>
                    <a:pt x="70432" y="317623"/>
                  </a:cubicBezTo>
                  <a:cubicBezTo>
                    <a:pt x="70432" y="315622"/>
                    <a:pt x="71765" y="314241"/>
                    <a:pt x="73813" y="314241"/>
                  </a:cubicBezTo>
                  <a:close/>
                  <a:moveTo>
                    <a:pt x="297947" y="237711"/>
                  </a:moveTo>
                  <a:lnTo>
                    <a:pt x="402277" y="237711"/>
                  </a:lnTo>
                  <a:cubicBezTo>
                    <a:pt x="404276" y="237711"/>
                    <a:pt x="405657" y="239045"/>
                    <a:pt x="405657" y="241093"/>
                  </a:cubicBezTo>
                  <a:cubicBezTo>
                    <a:pt x="405657" y="243140"/>
                    <a:pt x="404991" y="244474"/>
                    <a:pt x="402943" y="244474"/>
                  </a:cubicBezTo>
                  <a:lnTo>
                    <a:pt x="297947" y="244474"/>
                  </a:lnTo>
                  <a:cubicBezTo>
                    <a:pt x="295947" y="244474"/>
                    <a:pt x="294566" y="243140"/>
                    <a:pt x="294566" y="241093"/>
                  </a:cubicBezTo>
                  <a:cubicBezTo>
                    <a:pt x="294566" y="239045"/>
                    <a:pt x="295947" y="237711"/>
                    <a:pt x="297947" y="237711"/>
                  </a:cubicBezTo>
                  <a:close/>
                  <a:moveTo>
                    <a:pt x="73813" y="237711"/>
                  </a:moveTo>
                  <a:lnTo>
                    <a:pt x="178095" y="237711"/>
                  </a:lnTo>
                  <a:cubicBezTo>
                    <a:pt x="180142" y="237711"/>
                    <a:pt x="181475" y="239045"/>
                    <a:pt x="181475" y="241093"/>
                  </a:cubicBezTo>
                  <a:cubicBezTo>
                    <a:pt x="181475" y="243140"/>
                    <a:pt x="180142" y="244474"/>
                    <a:pt x="178095" y="244474"/>
                  </a:cubicBezTo>
                  <a:lnTo>
                    <a:pt x="73813" y="244474"/>
                  </a:lnTo>
                  <a:cubicBezTo>
                    <a:pt x="71765" y="244474"/>
                    <a:pt x="70432" y="243140"/>
                    <a:pt x="70432" y="241093"/>
                  </a:cubicBezTo>
                  <a:cubicBezTo>
                    <a:pt x="70432" y="239045"/>
                    <a:pt x="71765" y="237711"/>
                    <a:pt x="73813" y="237711"/>
                  </a:cubicBezTo>
                  <a:close/>
                  <a:moveTo>
                    <a:pt x="297947" y="161181"/>
                  </a:moveTo>
                  <a:lnTo>
                    <a:pt x="402277" y="161181"/>
                  </a:lnTo>
                  <a:cubicBezTo>
                    <a:pt x="404276" y="161181"/>
                    <a:pt x="405657" y="162515"/>
                    <a:pt x="405657" y="164563"/>
                  </a:cubicBezTo>
                  <a:cubicBezTo>
                    <a:pt x="405657" y="166610"/>
                    <a:pt x="404991" y="167944"/>
                    <a:pt x="402943" y="167944"/>
                  </a:cubicBezTo>
                  <a:lnTo>
                    <a:pt x="297947" y="167944"/>
                  </a:lnTo>
                  <a:cubicBezTo>
                    <a:pt x="295947" y="167944"/>
                    <a:pt x="294566" y="166610"/>
                    <a:pt x="294566" y="164563"/>
                  </a:cubicBezTo>
                  <a:cubicBezTo>
                    <a:pt x="294566" y="162515"/>
                    <a:pt x="295947" y="161181"/>
                    <a:pt x="297947" y="161181"/>
                  </a:cubicBezTo>
                  <a:close/>
                  <a:moveTo>
                    <a:pt x="73813" y="161181"/>
                  </a:moveTo>
                  <a:lnTo>
                    <a:pt x="178095" y="161181"/>
                  </a:lnTo>
                  <a:cubicBezTo>
                    <a:pt x="180142" y="161181"/>
                    <a:pt x="181475" y="162515"/>
                    <a:pt x="181475" y="164563"/>
                  </a:cubicBezTo>
                  <a:cubicBezTo>
                    <a:pt x="181475" y="166610"/>
                    <a:pt x="180142" y="167944"/>
                    <a:pt x="178095" y="167944"/>
                  </a:cubicBezTo>
                  <a:lnTo>
                    <a:pt x="73813" y="167944"/>
                  </a:lnTo>
                  <a:cubicBezTo>
                    <a:pt x="71765" y="167944"/>
                    <a:pt x="70432" y="166610"/>
                    <a:pt x="70432" y="164563"/>
                  </a:cubicBezTo>
                  <a:cubicBezTo>
                    <a:pt x="70432" y="162515"/>
                    <a:pt x="71765" y="161181"/>
                    <a:pt x="73813" y="161181"/>
                  </a:cubicBezTo>
                  <a:close/>
                  <a:moveTo>
                    <a:pt x="297947" y="84651"/>
                  </a:moveTo>
                  <a:lnTo>
                    <a:pt x="402277" y="84651"/>
                  </a:lnTo>
                  <a:cubicBezTo>
                    <a:pt x="404276" y="84651"/>
                    <a:pt x="405657" y="85985"/>
                    <a:pt x="405657" y="88033"/>
                  </a:cubicBezTo>
                  <a:cubicBezTo>
                    <a:pt x="405657" y="90080"/>
                    <a:pt x="404991" y="91414"/>
                    <a:pt x="402943" y="91414"/>
                  </a:cubicBezTo>
                  <a:lnTo>
                    <a:pt x="297947" y="91414"/>
                  </a:lnTo>
                  <a:cubicBezTo>
                    <a:pt x="295947" y="91414"/>
                    <a:pt x="294566" y="90080"/>
                    <a:pt x="294566" y="88033"/>
                  </a:cubicBezTo>
                  <a:cubicBezTo>
                    <a:pt x="294566" y="85985"/>
                    <a:pt x="295947" y="84651"/>
                    <a:pt x="297947" y="84651"/>
                  </a:cubicBezTo>
                  <a:close/>
                  <a:moveTo>
                    <a:pt x="73813" y="84651"/>
                  </a:moveTo>
                  <a:lnTo>
                    <a:pt x="178095" y="84651"/>
                  </a:lnTo>
                  <a:cubicBezTo>
                    <a:pt x="180142" y="84651"/>
                    <a:pt x="181475" y="85985"/>
                    <a:pt x="181475" y="88033"/>
                  </a:cubicBezTo>
                  <a:cubicBezTo>
                    <a:pt x="181475" y="90080"/>
                    <a:pt x="180142" y="91414"/>
                    <a:pt x="178095" y="91414"/>
                  </a:cubicBezTo>
                  <a:lnTo>
                    <a:pt x="73813" y="91414"/>
                  </a:lnTo>
                  <a:cubicBezTo>
                    <a:pt x="71765" y="91414"/>
                    <a:pt x="70432" y="90080"/>
                    <a:pt x="70432" y="88033"/>
                  </a:cubicBezTo>
                  <a:cubicBezTo>
                    <a:pt x="70432" y="85985"/>
                    <a:pt x="71765" y="84651"/>
                    <a:pt x="73813" y="84651"/>
                  </a:cubicBezTo>
                  <a:close/>
                  <a:moveTo>
                    <a:pt x="241092" y="46029"/>
                  </a:moveTo>
                  <a:cubicBezTo>
                    <a:pt x="243092" y="46029"/>
                    <a:pt x="244473" y="47410"/>
                    <a:pt x="244473" y="49410"/>
                  </a:cubicBezTo>
                  <a:lnTo>
                    <a:pt x="244473" y="432108"/>
                  </a:lnTo>
                  <a:cubicBezTo>
                    <a:pt x="244473" y="434108"/>
                    <a:pt x="242425" y="435489"/>
                    <a:pt x="241092" y="435489"/>
                  </a:cubicBezTo>
                  <a:cubicBezTo>
                    <a:pt x="239045" y="435489"/>
                    <a:pt x="237711" y="434108"/>
                    <a:pt x="237711" y="432108"/>
                  </a:cubicBezTo>
                  <a:lnTo>
                    <a:pt x="237711" y="49410"/>
                  </a:lnTo>
                  <a:cubicBezTo>
                    <a:pt x="237711" y="47410"/>
                    <a:pt x="239045" y="46029"/>
                    <a:pt x="241092" y="46029"/>
                  </a:cubicBezTo>
                  <a:close/>
                  <a:moveTo>
                    <a:pt x="27095" y="11526"/>
                  </a:moveTo>
                  <a:cubicBezTo>
                    <a:pt x="18285" y="11526"/>
                    <a:pt x="11476" y="18289"/>
                    <a:pt x="11476" y="27100"/>
                  </a:cubicBezTo>
                  <a:lnTo>
                    <a:pt x="11476" y="455184"/>
                  </a:lnTo>
                  <a:cubicBezTo>
                    <a:pt x="11476" y="463995"/>
                    <a:pt x="18285" y="470758"/>
                    <a:pt x="27095" y="470758"/>
                  </a:cubicBezTo>
                  <a:lnTo>
                    <a:pt x="225521" y="470758"/>
                  </a:lnTo>
                  <a:cubicBezTo>
                    <a:pt x="234331" y="470758"/>
                    <a:pt x="241092" y="463995"/>
                    <a:pt x="241092" y="455184"/>
                  </a:cubicBezTo>
                  <a:lnTo>
                    <a:pt x="241092" y="453183"/>
                  </a:lnTo>
                  <a:cubicBezTo>
                    <a:pt x="241092" y="462661"/>
                    <a:pt x="249187" y="470758"/>
                    <a:pt x="258711" y="470758"/>
                  </a:cubicBezTo>
                  <a:lnTo>
                    <a:pt x="452375" y="470758"/>
                  </a:lnTo>
                  <a:cubicBezTo>
                    <a:pt x="461852" y="470758"/>
                    <a:pt x="469994" y="462661"/>
                    <a:pt x="469994" y="453183"/>
                  </a:cubicBezTo>
                  <a:lnTo>
                    <a:pt x="469994" y="29148"/>
                  </a:lnTo>
                  <a:cubicBezTo>
                    <a:pt x="469994" y="19623"/>
                    <a:pt x="461852" y="11526"/>
                    <a:pt x="452375" y="11526"/>
                  </a:cubicBezTo>
                  <a:lnTo>
                    <a:pt x="257997" y="11526"/>
                  </a:lnTo>
                  <a:cubicBezTo>
                    <a:pt x="248521" y="11526"/>
                    <a:pt x="240426" y="19623"/>
                    <a:pt x="240426" y="29148"/>
                  </a:cubicBezTo>
                  <a:lnTo>
                    <a:pt x="240426" y="27100"/>
                  </a:lnTo>
                  <a:cubicBezTo>
                    <a:pt x="240426" y="18289"/>
                    <a:pt x="233616" y="11526"/>
                    <a:pt x="224807" y="11526"/>
                  </a:cubicBezTo>
                  <a:close/>
                  <a:moveTo>
                    <a:pt x="27095" y="0"/>
                  </a:moveTo>
                  <a:lnTo>
                    <a:pt x="225521" y="0"/>
                  </a:lnTo>
                  <a:cubicBezTo>
                    <a:pt x="231616" y="0"/>
                    <a:pt x="236997" y="2048"/>
                    <a:pt x="241759" y="5429"/>
                  </a:cubicBezTo>
                  <a:cubicBezTo>
                    <a:pt x="246521" y="2048"/>
                    <a:pt x="252616" y="0"/>
                    <a:pt x="258711" y="0"/>
                  </a:cubicBezTo>
                  <a:lnTo>
                    <a:pt x="452375" y="0"/>
                  </a:lnTo>
                  <a:cubicBezTo>
                    <a:pt x="468613" y="0"/>
                    <a:pt x="481518" y="12859"/>
                    <a:pt x="481518" y="29148"/>
                  </a:cubicBezTo>
                  <a:lnTo>
                    <a:pt x="481518" y="452469"/>
                  </a:lnTo>
                  <a:cubicBezTo>
                    <a:pt x="481518" y="468758"/>
                    <a:pt x="468613" y="481617"/>
                    <a:pt x="452375" y="481617"/>
                  </a:cubicBezTo>
                  <a:lnTo>
                    <a:pt x="257997" y="481617"/>
                  </a:lnTo>
                  <a:cubicBezTo>
                    <a:pt x="251902" y="481617"/>
                    <a:pt x="245807" y="479569"/>
                    <a:pt x="241092" y="476188"/>
                  </a:cubicBezTo>
                  <a:cubicBezTo>
                    <a:pt x="236330" y="479569"/>
                    <a:pt x="230902" y="481617"/>
                    <a:pt x="224807" y="481617"/>
                  </a:cubicBezTo>
                  <a:lnTo>
                    <a:pt x="27095" y="481617"/>
                  </a:lnTo>
                  <a:cubicBezTo>
                    <a:pt x="12190" y="481617"/>
                    <a:pt x="0" y="469424"/>
                    <a:pt x="0" y="454517"/>
                  </a:cubicBezTo>
                  <a:lnTo>
                    <a:pt x="0" y="27100"/>
                  </a:lnTo>
                  <a:cubicBezTo>
                    <a:pt x="0" y="12193"/>
                    <a:pt x="12190" y="0"/>
                    <a:pt x="27095" y="0"/>
                  </a:cubicBezTo>
                  <a:close/>
                </a:path>
              </a:pathLst>
            </a:custGeom>
            <a:solidFill>
              <a:srgbClr val="98C4A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endParaRPr lang="en-US"/>
            </a:p>
          </p:txBody>
        </p:sp>
        <p:sp>
          <p:nvSpPr>
            <p:cNvPr id="4" name="矩形 3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442075" y="1834950"/>
              <a:ext cx="4681538" cy="4440420"/>
            </a:xfrm>
            <a:prstGeom prst="rect">
              <a:avLst/>
            </a:prstGeom>
            <a:solidFill>
              <a:schemeClr val="bg1"/>
            </a:solidFill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algn="just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九、治疗目标</a:t>
              </a:r>
            </a:p>
            <a:p>
              <a:pPr algn="just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十、抗病毒治疗的适应证</a:t>
              </a:r>
            </a:p>
            <a:p>
              <a:pPr algn="just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十一、</a:t>
              </a:r>
              <a:r>
                <a:rPr lang="en-US" altLang="zh-CN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NAs</a:t>
              </a: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治疗</a:t>
              </a:r>
            </a:p>
            <a:p>
              <a:pPr algn="just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十二、干扰素</a:t>
              </a:r>
              <a:r>
                <a:rPr lang="en-US" altLang="zh-CN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α</a:t>
              </a: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治疗</a:t>
              </a:r>
            </a:p>
            <a:p>
              <a:pPr algn="just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十三、其他治疗</a:t>
              </a:r>
            </a:p>
            <a:p>
              <a:pPr algn="just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十四、慢性</a:t>
              </a:r>
              <a:r>
                <a:rPr lang="en-US" altLang="zh-CN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HBV</a:t>
              </a: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感染者的监测和随访管理</a:t>
              </a:r>
            </a:p>
            <a:p>
              <a:pPr algn="just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十五、特殊人群抗病毒治疗</a:t>
              </a:r>
            </a:p>
            <a:p>
              <a:pPr algn="just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十六、尚待研究和解决的临床问题</a:t>
              </a:r>
              <a:endParaRPr lang="zh-CN" altLang="zh-CN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5" name="文本框 4">
              <a:extLst>
                <a:ext uri="{FF2B5EF4-FFF2-40B4-BE49-F238E27FC236}"/>
              </a:extLst>
            </p:cNvPr>
            <p:cNvSpPr txBox="1"/>
            <p:nvPr/>
          </p:nvSpPr>
          <p:spPr>
            <a:xfrm>
              <a:off x="1271588" y="1834950"/>
              <a:ext cx="4300537" cy="4445182"/>
            </a:xfrm>
            <a:prstGeom prst="rect">
              <a:avLst/>
            </a:prstGeom>
            <a:solidFill>
              <a:schemeClr val="bg1"/>
            </a:solidFill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algn="just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一、流行病学和预防</a:t>
              </a:r>
            </a:p>
            <a:p>
              <a:pPr algn="just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二、病原学</a:t>
              </a:r>
            </a:p>
            <a:p>
              <a:pPr algn="just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三、自然史及发病机制</a:t>
              </a:r>
            </a:p>
            <a:p>
              <a:pPr algn="just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四、实验室检查</a:t>
              </a:r>
            </a:p>
            <a:p>
              <a:pPr algn="just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五、肝纤维化无创检查技术</a:t>
              </a:r>
            </a:p>
            <a:p>
              <a:pPr algn="just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六、影像学检查</a:t>
              </a:r>
            </a:p>
            <a:p>
              <a:pPr algn="just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七、病理学检查</a:t>
              </a:r>
            </a:p>
            <a:p>
              <a:pPr algn="just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八、临床诊断</a:t>
              </a:r>
              <a:endParaRPr lang="zh-CN" altLang="en-US">
                <a:latin typeface="+mn-lt"/>
                <a:ea typeface="+mn-ea"/>
                <a:cs typeface="+mn-cs"/>
              </a:endParaRPr>
            </a:p>
          </p:txBody>
        </p:sp>
        <p:cxnSp>
          <p:nvCxnSpPr>
            <p:cNvPr id="6" name="直接连接符 5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1322388" y="2446163"/>
              <a:ext cx="40894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1322388" y="3006573"/>
              <a:ext cx="40894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1322388" y="3565396"/>
              <a:ext cx="40894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1322388" y="4125807"/>
              <a:ext cx="40894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1322388" y="4686217"/>
              <a:ext cx="40894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10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1322388" y="5245040"/>
              <a:ext cx="40894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连接符 11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1322388" y="5805451"/>
              <a:ext cx="40894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接连接符 12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1322388" y="6364274"/>
              <a:ext cx="40894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直接连接符 14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1322388" y="1885752"/>
              <a:ext cx="40894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556375" y="2427113"/>
              <a:ext cx="40894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556375" y="2987523"/>
              <a:ext cx="40894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直接连接符 17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556375" y="3546345"/>
              <a:ext cx="40894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连接符 18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556375" y="4106756"/>
              <a:ext cx="40894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直接连接符 19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556375" y="4667166"/>
              <a:ext cx="40894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直接连接符 20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556375" y="5225989"/>
              <a:ext cx="40894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直接连接符 21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556375" y="5786400"/>
              <a:ext cx="40894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直接连接符 23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556375" y="6346810"/>
              <a:ext cx="40894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>
              <a:extLst>
                <a:ext uri="{FF2B5EF4-FFF2-40B4-BE49-F238E27FC236}"/>
              </a:extLst>
            </p:cNvPr>
            <p:cNvCxnSpPr/>
            <p:nvPr/>
          </p:nvCxnSpPr>
          <p:spPr>
            <a:xfrm>
              <a:off x="6556375" y="1866702"/>
              <a:ext cx="4089400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401" name="组合 22"/>
          <p:cNvGrpSpPr/>
          <p:nvPr/>
        </p:nvGrpSpPr>
        <p:grpSpPr>
          <a:xfrm>
            <a:off x="-3175" y="0"/>
            <a:ext cx="10212388" cy="1666875"/>
            <a:chOff x="-5" y="0"/>
            <a:chExt cx="16082" cy="2624"/>
          </a:xfrm>
        </p:grpSpPr>
        <p:sp>
          <p:nvSpPr>
            <p:cNvPr id="26" name="稻壳儿春秋广告/盗版必究        原创来源：http://chn.docer.com/works?userid=199329941#!/work_time"/>
            <p:cNvSpPr/>
            <p:nvPr/>
          </p:nvSpPr>
          <p:spPr>
            <a:xfrm flipV="1">
              <a:off x="-5" y="0"/>
              <a:ext cx="1680" cy="2624"/>
            </a:xfrm>
            <a:prstGeom prst="rtTriangle">
              <a:avLst/>
            </a:pr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5" name="文本框 19"/>
            <p:cNvSpPr txBox="1"/>
            <p:nvPr/>
          </p:nvSpPr>
          <p:spPr>
            <a:xfrm>
              <a:off x="2403" y="751"/>
              <a:ext cx="13674" cy="822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800" b="1">
                  <a:solidFill>
                    <a:srgbClr val="04634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主要更新要点</a:t>
              </a:r>
              <a:endParaRPr lang="zh-CN" sz="2800" b="1">
                <a:solidFill>
                  <a:srgbClr val="04634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</p:grpSp>
      <p:sp>
        <p:nvSpPr>
          <p:cNvPr id="31" name="稻壳儿春秋广告/盗版必究        原创来源：http://chn.docer.com/works?userid=199329941#!/work_time"/>
          <p:cNvSpPr/>
          <p:nvPr/>
        </p:nvSpPr>
        <p:spPr>
          <a:xfrm flipH="1">
            <a:off x="11328400" y="5699125"/>
            <a:ext cx="863600" cy="1171575"/>
          </a:xfrm>
          <a:prstGeom prst="rtTriangle">
            <a:avLst/>
          </a:prstGeom>
          <a:solidFill>
            <a:srgbClr val="8CC3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2" name="稻壳儿春秋广告/盗版必究        原创来源：http://chn.docer.com/works?userid=199329941#!/work_time"/>
          <p:cNvSpPr/>
          <p:nvPr/>
        </p:nvSpPr>
        <p:spPr>
          <a:xfrm flipH="1">
            <a:off x="10668000" y="6215063"/>
            <a:ext cx="1524000" cy="642937"/>
          </a:xfrm>
          <a:prstGeom prst="rtTriangle">
            <a:avLst/>
          </a:prstGeom>
          <a:solidFill>
            <a:srgbClr val="0E7B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grpSp>
        <p:nvGrpSpPr>
          <p:cNvPr id="102405" name="组合 1"/>
          <p:cNvGrpSpPr/>
          <p:nvPr/>
        </p:nvGrpSpPr>
        <p:grpSpPr>
          <a:xfrm>
            <a:off x="844550" y="4491038"/>
            <a:ext cx="3287713" cy="1533525"/>
            <a:chOff x="8817182" y="3070134"/>
            <a:chExt cx="2589240" cy="1534279"/>
          </a:xfrm>
        </p:grpSpPr>
        <p:sp>
          <p:nvSpPr>
            <p:cNvPr id="3" name="矩形 2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8818433" y="3070134"/>
              <a:ext cx="2587989" cy="490778"/>
            </a:xfrm>
            <a:prstGeom prst="rect">
              <a:avLst/>
            </a:prstGeom>
            <a:solidFill>
              <a:srgbClr val="006140"/>
            </a:solidFill>
            <a:ln w="57150" cap="rnd">
              <a:noFill/>
              <a:prstDash val="solid"/>
              <a:round/>
            </a:ln>
            <a:effectLst>
              <a:outerShdw blurRad="76200" dist="50800" dir="5400000" algn="ctr" rotWithShape="0">
                <a:schemeClr val="accent4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b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913765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适应证</a:t>
              </a:r>
              <a:endParaRPr lang="en-US" altLang="zh-CN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" name="文本框 3">
              <a:extLst>
                <a:ext uri="{FF2B5EF4-FFF2-40B4-BE49-F238E27FC236}"/>
              </a:extLst>
            </p:cNvPr>
            <p:cNvSpPr txBox="1"/>
            <p:nvPr/>
          </p:nvSpPr>
          <p:spPr>
            <a:xfrm>
              <a:off x="8817182" y="3527559"/>
              <a:ext cx="2587989" cy="107685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marL="285750" indent="-285750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扩大抗病毒治疗（家族史、年龄、疾病进展）；</a:t>
              </a:r>
              <a:endPara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</p:grpSp>
      <p:grpSp>
        <p:nvGrpSpPr>
          <p:cNvPr id="102406" name="组合 4"/>
          <p:cNvGrpSpPr/>
          <p:nvPr/>
        </p:nvGrpSpPr>
        <p:grpSpPr>
          <a:xfrm>
            <a:off x="4522788" y="4491038"/>
            <a:ext cx="3286125" cy="1584325"/>
            <a:chOff x="6043222" y="4739252"/>
            <a:chExt cx="2589240" cy="1585079"/>
          </a:xfrm>
        </p:grpSpPr>
        <p:sp>
          <p:nvSpPr>
            <p:cNvPr id="6" name="矩形 5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044472" y="4739252"/>
              <a:ext cx="2587990" cy="490770"/>
            </a:xfrm>
            <a:prstGeom prst="rect">
              <a:avLst/>
            </a:prstGeom>
            <a:solidFill>
              <a:srgbClr val="006140"/>
            </a:solidFill>
            <a:ln w="57150" cap="rnd">
              <a:noFill/>
              <a:prstDash val="solid"/>
              <a:round/>
            </a:ln>
            <a:effectLst>
              <a:outerShdw blurRad="76200" dist="50800" dir="5400000" algn="ctr" rotWithShape="0">
                <a:schemeClr val="accent3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b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913765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治疗</a:t>
              </a:r>
              <a:endParaRPr lang="en-US" altLang="zh-CN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" name="文本框 6">
              <a:extLst>
                <a:ext uri="{FF2B5EF4-FFF2-40B4-BE49-F238E27FC236}"/>
              </a:extLst>
            </p:cNvPr>
            <p:cNvSpPr txBox="1"/>
            <p:nvPr/>
          </p:nvSpPr>
          <p:spPr>
            <a:xfrm>
              <a:off x="6043222" y="5247494"/>
              <a:ext cx="2587989" cy="107683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marL="285750" indent="-285750" algn="just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优势人群临床治愈；</a:t>
              </a:r>
              <a:endParaRPr lang="en-US" altLang="zh-CN" sz="1600" b="1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285750" indent="-285750" algn="just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核苷停药标准更严格；</a:t>
              </a:r>
              <a:endParaRPr lang="en-US" altLang="zh-CN" sz="1600" b="1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02407" name="组合 7"/>
          <p:cNvGrpSpPr/>
          <p:nvPr/>
        </p:nvGrpSpPr>
        <p:grpSpPr>
          <a:xfrm>
            <a:off x="8199438" y="4491038"/>
            <a:ext cx="3287712" cy="1584325"/>
            <a:chOff x="8817182" y="4739252"/>
            <a:chExt cx="2589240" cy="1585079"/>
          </a:xfrm>
        </p:grpSpPr>
        <p:sp>
          <p:nvSpPr>
            <p:cNvPr id="9" name="矩形 8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8818432" y="4739252"/>
              <a:ext cx="2587990" cy="490770"/>
            </a:xfrm>
            <a:prstGeom prst="rect">
              <a:avLst/>
            </a:prstGeom>
            <a:solidFill>
              <a:srgbClr val="006140"/>
            </a:solidFill>
            <a:ln w="57150" cap="rnd">
              <a:noFill/>
              <a:prstDash val="solid"/>
              <a:round/>
            </a:ln>
            <a:effectLst>
              <a:outerShdw blurRad="76200" dist="50800" dir="5400000" algn="ctr" rotWithShape="0">
                <a:schemeClr val="accent4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b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913765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特殊人群</a:t>
              </a:r>
              <a:endParaRPr lang="en-US" altLang="zh-CN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文本框 9">
              <a:extLst>
                <a:ext uri="{FF2B5EF4-FFF2-40B4-BE49-F238E27FC236}"/>
              </a:extLst>
            </p:cNvPr>
            <p:cNvSpPr txBox="1"/>
            <p:nvPr/>
          </p:nvSpPr>
          <p:spPr>
            <a:xfrm>
              <a:off x="8817182" y="5247494"/>
              <a:ext cx="2587990" cy="107683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marL="285750" indent="-285750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低病毒血症；</a:t>
              </a:r>
              <a:endParaRPr lang="en-US" altLang="zh-CN" sz="1600" b="1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285750" indent="-285750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儿童。</a:t>
              </a:r>
              <a:endPara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</p:grpSp>
      <p:grpSp>
        <p:nvGrpSpPr>
          <p:cNvPr id="102408" name="组合 10"/>
          <p:cNvGrpSpPr/>
          <p:nvPr/>
        </p:nvGrpSpPr>
        <p:grpSpPr>
          <a:xfrm>
            <a:off x="844550" y="2484438"/>
            <a:ext cx="3679825" cy="1584325"/>
            <a:chOff x="495300" y="3070134"/>
            <a:chExt cx="2898431" cy="1585079"/>
          </a:xfrm>
        </p:grpSpPr>
        <p:sp>
          <p:nvSpPr>
            <p:cNvPr id="12" name="矩形 11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496551" y="3070134"/>
              <a:ext cx="2588331" cy="490770"/>
            </a:xfrm>
            <a:prstGeom prst="rect">
              <a:avLst/>
            </a:prstGeom>
            <a:solidFill>
              <a:srgbClr val="006140"/>
            </a:solidFill>
            <a:ln w="57150" cap="rnd">
              <a:noFill/>
              <a:prstDash val="solid"/>
              <a:round/>
            </a:ln>
            <a:effectLst>
              <a:outerShdw blurRad="76200" dist="50800" dir="5400000" algn="ctr" rotWithShape="0">
                <a:schemeClr val="accent1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b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913765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b="1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流行病学</a:t>
              </a:r>
              <a:endParaRPr lang="en-US" altLang="zh-CN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3" name="文本框 12">
              <a:extLst>
                <a:ext uri="{FF2B5EF4-FFF2-40B4-BE49-F238E27FC236}"/>
              </a:extLst>
            </p:cNvPr>
            <p:cNvSpPr txBox="1"/>
            <p:nvPr/>
          </p:nvSpPr>
          <p:spPr>
            <a:xfrm>
              <a:off x="495300" y="3578376"/>
              <a:ext cx="2587081" cy="107683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marL="285750" indent="-285750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更新数据；</a:t>
              </a:r>
              <a:endParaRPr lang="en-US" altLang="zh-CN" sz="1600" b="1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285750" indent="-285750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en-US" altLang="zh-CN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WHO 2030</a:t>
              </a: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；</a:t>
              </a:r>
              <a:endPara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15" name="直接连接符 14">
              <a:extLst>
                <a:ext uri="{FF2B5EF4-FFF2-40B4-BE49-F238E27FC236}"/>
              </a:extLst>
            </p:cNvPr>
            <p:cNvCxnSpPr>
              <a:stCxn id="12" idx="3"/>
              <a:endCxn id="17" idx="1"/>
            </p:cNvCxnSpPr>
            <p:nvPr/>
          </p:nvCxnSpPr>
          <p:spPr>
            <a:xfrm>
              <a:off x="3084882" y="3316313"/>
              <a:ext cx="308849" cy="0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2409" name="组合 15"/>
          <p:cNvGrpSpPr/>
          <p:nvPr/>
        </p:nvGrpSpPr>
        <p:grpSpPr>
          <a:xfrm>
            <a:off x="4522788" y="2484438"/>
            <a:ext cx="3286125" cy="1584325"/>
            <a:chOff x="3269261" y="3070134"/>
            <a:chExt cx="2589240" cy="1585079"/>
          </a:xfrm>
        </p:grpSpPr>
        <p:sp>
          <p:nvSpPr>
            <p:cNvPr id="17" name="矩形 16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3270511" y="3070134"/>
              <a:ext cx="2587990" cy="490770"/>
            </a:xfrm>
            <a:prstGeom prst="rect">
              <a:avLst/>
            </a:prstGeom>
            <a:solidFill>
              <a:srgbClr val="006140"/>
            </a:solidFill>
            <a:ln w="57150" cap="rnd">
              <a:noFill/>
              <a:prstDash val="solid"/>
              <a:round/>
            </a:ln>
            <a:effectLst>
              <a:outerShdw blurRad="76200" dist="50800" dir="5400000" algn="ctr" rotWithShape="0">
                <a:schemeClr val="accent2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b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913765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预防与筛查</a:t>
              </a:r>
              <a:endParaRPr lang="en-US" altLang="zh-CN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8" name="文本框 17">
              <a:extLst>
                <a:ext uri="{FF2B5EF4-FFF2-40B4-BE49-F238E27FC236}"/>
              </a:extLst>
            </p:cNvPr>
            <p:cNvSpPr txBox="1"/>
            <p:nvPr/>
          </p:nvSpPr>
          <p:spPr>
            <a:xfrm>
              <a:off x="3269261" y="3578376"/>
              <a:ext cx="2587989" cy="107683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marL="285750" indent="-285750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母婴阻断；</a:t>
              </a:r>
              <a:endParaRPr lang="en-US" altLang="zh-CN" sz="1600" b="1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285750" indent="-285750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扩大筛查；</a:t>
              </a:r>
              <a:endParaRPr lang="en-US" altLang="zh-CN" sz="1600" b="1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02410" name="组合 18"/>
          <p:cNvGrpSpPr/>
          <p:nvPr/>
        </p:nvGrpSpPr>
        <p:grpSpPr>
          <a:xfrm>
            <a:off x="8199438" y="2484438"/>
            <a:ext cx="3287712" cy="1622425"/>
            <a:chOff x="6043222" y="3070134"/>
            <a:chExt cx="2589240" cy="1622204"/>
          </a:xfrm>
        </p:grpSpPr>
        <p:sp>
          <p:nvSpPr>
            <p:cNvPr id="20" name="矩形 19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044472" y="3070134"/>
              <a:ext cx="2587990" cy="492058"/>
            </a:xfrm>
            <a:prstGeom prst="rect">
              <a:avLst/>
            </a:prstGeom>
            <a:solidFill>
              <a:srgbClr val="006140"/>
            </a:solidFill>
            <a:ln w="57150" cap="rnd">
              <a:noFill/>
              <a:prstDash val="solid"/>
              <a:round/>
            </a:ln>
            <a:effectLst>
              <a:outerShdw blurRad="76200" dist="50800" dir="5400000" algn="ctr" rotWithShape="0">
                <a:schemeClr val="accent3">
                  <a:alpha val="20000"/>
                </a:scheme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b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913765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自然史</a:t>
              </a:r>
              <a:endParaRPr lang="en-US" altLang="zh-CN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1" name="文本框 20">
              <a:extLst>
                <a:ext uri="{FF2B5EF4-FFF2-40B4-BE49-F238E27FC236}"/>
              </a:extLst>
            </p:cNvPr>
            <p:cNvSpPr txBox="1"/>
            <p:nvPr/>
          </p:nvSpPr>
          <p:spPr>
            <a:xfrm>
              <a:off x="6043222" y="3614572"/>
              <a:ext cx="2587990" cy="107776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marL="285750" indent="-285750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优化分期；</a:t>
              </a:r>
              <a:endParaRPr lang="en-US" altLang="zh-CN" sz="1600" b="1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285750" indent="-285750" fontAlgn="auto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明确“不确定期”；</a:t>
              </a:r>
              <a:endPara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</p:grpSp>
      <p:sp>
        <p:nvSpPr>
          <p:cNvPr id="22" name="文本框 21">
            <a:extLst>
              <a:ext uri="{FF2B5EF4-FFF2-40B4-BE49-F238E27FC236}"/>
            </a:extLst>
          </p:cNvPr>
          <p:cNvSpPr txBox="1"/>
          <p:nvPr/>
        </p:nvSpPr>
        <p:spPr>
          <a:xfrm>
            <a:off x="2179638" y="1322388"/>
            <a:ext cx="7494587" cy="661987"/>
          </a:xfrm>
          <a:prstGeom prst="rect">
            <a:avLst/>
          </a:prstGeom>
          <a:noFill/>
          <a:ln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pPr algn="ctr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 kern="1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更积极地筛查，更积极地抗病毒治疗</a:t>
            </a:r>
            <a:endParaRPr lang="zh-CN" altLang="zh-CN" sz="2800" b="1" kern="1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3425" name="组合 3"/>
          <p:cNvGrpSpPr/>
          <p:nvPr/>
        </p:nvGrpSpPr>
        <p:grpSpPr>
          <a:xfrm>
            <a:off x="0" y="2286000"/>
            <a:ext cx="4051300" cy="1736725"/>
            <a:chExt cx="12622" cy="10800"/>
          </a:xfrm>
        </p:grpSpPr>
        <p:sp>
          <p:nvSpPr>
            <p:cNvPr id="55" name="稻壳儿春秋广告/盗版必究        原创来源：http://chn.docer.com/works?userid=199329941#!/work_time"/>
            <p:cNvSpPr/>
            <p:nvPr/>
          </p:nvSpPr>
          <p:spPr>
            <a:xfrm>
              <a:off x="6049" y="0"/>
              <a:ext cx="6573" cy="10800"/>
            </a:xfrm>
            <a:custGeom>
              <a:gdLst>
                <a:gd name="connsiteX0" fmla="*/ 1235089 w 1671696"/>
                <a:gd name="connsiteY0" fmla="*/ 0 h 4010527"/>
                <a:gd name="connsiteX1" fmla="*/ 1671696 w 1671696"/>
                <a:gd name="connsiteY1" fmla="*/ 0 h 4010527"/>
                <a:gd name="connsiteX2" fmla="*/ 144050 w 1671696"/>
                <a:gd name="connsiteY2" fmla="*/ 4010527 h 4010527"/>
                <a:gd name="connsiteX3" fmla="*/ 0 w 1671696"/>
                <a:gd name="connsiteY3" fmla="*/ 4010527 h 4010527"/>
                <a:gd name="connsiteX4" fmla="*/ 1235089 w 1671696"/>
                <a:gd name="connsiteY4" fmla="*/ 0 h 40105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1696" h="4010527">
                  <a:moveTo>
                    <a:pt x="1235089" y="0"/>
                  </a:moveTo>
                  <a:lnTo>
                    <a:pt x="1671696" y="0"/>
                  </a:lnTo>
                  <a:lnTo>
                    <a:pt x="144050" y="4010527"/>
                  </a:lnTo>
                  <a:lnTo>
                    <a:pt x="0" y="4010527"/>
                  </a:lnTo>
                  <a:lnTo>
                    <a:pt x="1235089" y="0"/>
                  </a:lnTo>
                  <a:close/>
                </a:path>
              </a:pathLst>
            </a:cu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54" name="稻壳儿春秋广告/盗版必究        原创来源：http://chn.docer.com/works?userid=199329941#!/work_time"/>
            <p:cNvSpPr/>
            <p:nvPr/>
          </p:nvSpPr>
          <p:spPr>
            <a:xfrm>
              <a:off x="6543" y="0"/>
              <a:ext cx="4743" cy="10800"/>
            </a:xfrm>
            <a:custGeom>
              <a:gdLst>
                <a:gd name="connsiteX0" fmla="*/ 1707009 w 2564299"/>
                <a:gd name="connsiteY0" fmla="*/ 0 h 4010526"/>
                <a:gd name="connsiteX1" fmla="*/ 2564299 w 2564299"/>
                <a:gd name="connsiteY1" fmla="*/ 0 h 4010526"/>
                <a:gd name="connsiteX2" fmla="*/ 1245065 w 2564299"/>
                <a:gd name="connsiteY2" fmla="*/ 2636869 h 4010526"/>
                <a:gd name="connsiteX3" fmla="*/ 434608 w 2564299"/>
                <a:gd name="connsiteY3" fmla="*/ 4010526 h 4010526"/>
                <a:gd name="connsiteX4" fmla="*/ 0 w 2564299"/>
                <a:gd name="connsiteY4" fmla="*/ 4010526 h 4010526"/>
                <a:gd name="connsiteX5" fmla="*/ 232388 w 2564299"/>
                <a:gd name="connsiteY5" fmla="*/ 3429836 h 4010526"/>
                <a:gd name="connsiteX6" fmla="*/ 1707009 w 2564299"/>
                <a:gd name="connsiteY6" fmla="*/ 0 h 40105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64299" h="4010526">
                  <a:moveTo>
                    <a:pt x="1707009" y="0"/>
                  </a:moveTo>
                  <a:lnTo>
                    <a:pt x="2564299" y="0"/>
                  </a:lnTo>
                  <a:lnTo>
                    <a:pt x="1245065" y="2636869"/>
                  </a:lnTo>
                  <a:lnTo>
                    <a:pt x="434608" y="4010526"/>
                  </a:lnTo>
                  <a:lnTo>
                    <a:pt x="0" y="4010526"/>
                  </a:lnTo>
                  <a:lnTo>
                    <a:pt x="232388" y="3429836"/>
                  </a:lnTo>
                  <a:lnTo>
                    <a:pt x="1707009" y="0"/>
                  </a:lnTo>
                  <a:close/>
                </a:path>
              </a:pathLst>
            </a:custGeom>
            <a:solidFill>
              <a:srgbClr val="8CC3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83" name="任意多边形: 形状 82"/>
            <p:cNvSpPr/>
            <p:nvPr/>
          </p:nvSpPr>
          <p:spPr>
            <a:xfrm>
              <a:off x="0" y="0"/>
              <a:ext cx="10594" cy="10800"/>
            </a:xfrm>
            <a:custGeom>
              <a:gdLst>
                <a:gd name="connsiteX0" fmla="*/ 0 w 6728268"/>
                <a:gd name="connsiteY0" fmla="*/ 0 h 6858000"/>
                <a:gd name="connsiteX1" fmla="*/ 6728268 w 6728268"/>
                <a:gd name="connsiteY1" fmla="*/ 0 h 6858000"/>
                <a:gd name="connsiteX2" fmla="*/ 4616266 w 6728268"/>
                <a:gd name="connsiteY2" fmla="*/ 6858000 h 6858000"/>
                <a:gd name="connsiteX3" fmla="*/ 0 w 6728268"/>
                <a:gd name="connsiteY3" fmla="*/ 6858000 h 6858000"/>
                <a:gd name="connsiteX4" fmla="*/ 0 w 6728268"/>
                <a:gd name="connsiteY4" fmla="*/ 0 h 6858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28268" h="6858000">
                  <a:moveTo>
                    <a:pt x="0" y="0"/>
                  </a:moveTo>
                  <a:lnTo>
                    <a:pt x="6728268" y="0"/>
                  </a:lnTo>
                  <a:lnTo>
                    <a:pt x="4616266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4C4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white"/>
                </a:solidFill>
              </a:endParaRPr>
            </a:p>
          </p:txBody>
        </p:sp>
      </p:grpSp>
      <p:sp>
        <p:nvSpPr>
          <p:cNvPr id="22" name="文本框 21"/>
          <p:cNvSpPr txBox="1"/>
          <p:nvPr/>
        </p:nvSpPr>
        <p:spPr>
          <a:xfrm>
            <a:off x="375840" y="3220939"/>
            <a:ext cx="1739579" cy="46166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pPr defTabSz="457200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i="1">
                <a:solidFill>
                  <a:prstClr val="white"/>
                </a:solidFill>
                <a:latin typeface="Century Gothic" panose="020b0502020202020204" pitchFamily="34" charset="0"/>
                <a:ea typeface="+mn-ea"/>
                <a:cs typeface="+mn-cs"/>
              </a:rPr>
              <a:t>CONTENTS</a:t>
            </a:r>
            <a:endParaRPr lang="zh-CN" altLang="en-US" sz="2400" i="1">
              <a:solidFill>
                <a:prstClr val="white"/>
              </a:solidFill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673552" y="2350772"/>
            <a:ext cx="124585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pPr defTabSz="457200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目 录</a:t>
            </a:r>
          </a:p>
        </p:txBody>
      </p:sp>
      <p:grpSp>
        <p:nvGrpSpPr>
          <p:cNvPr id="103428" name="组合 1"/>
          <p:cNvGrpSpPr/>
          <p:nvPr/>
        </p:nvGrpSpPr>
        <p:grpSpPr>
          <a:xfrm>
            <a:off x="4732338" y="1808163"/>
            <a:ext cx="6165850" cy="661987"/>
            <a:chOff x="4228262" y="1334472"/>
            <a:chExt cx="6165496" cy="661365"/>
          </a:xfrm>
        </p:grpSpPr>
        <p:sp>
          <p:nvSpPr>
            <p:cNvPr id="3" name="稻壳儿春秋广告/盗版必究        原创来源：http://chn.docer.com/works?userid=199329941#!/work_time">
              <a:extLst>
                <a:ext uri="{FF2B5EF4-FFF2-40B4-BE49-F238E27FC236}"/>
              </a:extLst>
            </p:cNvPr>
            <p:cNvSpPr>
              <a:spLocks noChangeArrowheads="1"/>
            </p:cNvSpPr>
            <p:nvPr/>
          </p:nvSpPr>
          <p:spPr bwMode="auto">
            <a:xfrm>
              <a:off x="4228262" y="1334472"/>
              <a:ext cx="642900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3445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1403544"/>
              <a:ext cx="5030497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预防、筛查及实验室检查</a:t>
              </a:r>
            </a:p>
          </p:txBody>
        </p:sp>
      </p:grpSp>
      <p:grpSp>
        <p:nvGrpSpPr>
          <p:cNvPr id="103429" name="组合 5"/>
          <p:cNvGrpSpPr/>
          <p:nvPr/>
        </p:nvGrpSpPr>
        <p:grpSpPr>
          <a:xfrm>
            <a:off x="4732338" y="3562350"/>
            <a:ext cx="6873875" cy="660400"/>
            <a:chOff x="4228262" y="4215506"/>
            <a:chExt cx="6873505" cy="661365"/>
          </a:xfrm>
        </p:grpSpPr>
        <p:sp>
          <p:nvSpPr>
            <p:cNvPr id="103442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4284578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扩大抗病毒治疗适应证</a:t>
              </a:r>
            </a:p>
          </p:txBody>
        </p:sp>
        <p:sp>
          <p:nvSpPr>
            <p:cNvPr id="8" name="稻壳儿春秋广告/盗版必究        原创来源：http://chn.docer.com/works?userid=199329941#!/work_time">
              <a:extLst>
                <a:ext uri="{FF2B5EF4-FFF2-40B4-BE49-F238E27FC236}"/>
              </a:extLst>
            </p:cNvPr>
            <p:cNvSpPr>
              <a:spLocks noChangeArrowheads="1"/>
            </p:cNvSpPr>
            <p:nvPr/>
          </p:nvSpPr>
          <p:spPr bwMode="auto">
            <a:xfrm>
              <a:off x="4228262" y="4215506"/>
              <a:ext cx="642902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4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03430" name="组合 8"/>
          <p:cNvGrpSpPr/>
          <p:nvPr/>
        </p:nvGrpSpPr>
        <p:grpSpPr>
          <a:xfrm>
            <a:off x="4732338" y="2686050"/>
            <a:ext cx="6889750" cy="660400"/>
            <a:chOff x="4211991" y="2293449"/>
            <a:chExt cx="6889776" cy="661365"/>
          </a:xfrm>
        </p:grpSpPr>
        <p:sp>
          <p:nvSpPr>
            <p:cNvPr id="10" name="稻壳儿春秋广告/盗版必究        原创来源：http://chn.docer.com/works?userid=199329941#!/work_time">
              <a:extLst>
                <a:ext uri="{FF2B5EF4-FFF2-40B4-BE49-F238E27FC236}"/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211991" y="2293449"/>
              <a:ext cx="665165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3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3441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2362521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自然史分期命名及定义修订</a:t>
              </a:r>
            </a:p>
          </p:txBody>
        </p:sp>
      </p:grpSp>
      <p:grpSp>
        <p:nvGrpSpPr>
          <p:cNvPr id="103431" name="组合 11"/>
          <p:cNvGrpSpPr/>
          <p:nvPr/>
        </p:nvGrpSpPr>
        <p:grpSpPr>
          <a:xfrm>
            <a:off x="4732338" y="4438650"/>
            <a:ext cx="6873875" cy="661988"/>
            <a:chOff x="4228262" y="4215506"/>
            <a:chExt cx="6873505" cy="661365"/>
          </a:xfrm>
        </p:grpSpPr>
        <p:sp>
          <p:nvSpPr>
            <p:cNvPr id="103438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4284578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抗病毒治疗</a:t>
              </a:r>
            </a:p>
          </p:txBody>
        </p:sp>
        <p:sp>
          <p:nvSpPr>
            <p:cNvPr id="14" name="稻壳儿春秋广告/盗版必究        原创来源：http://chn.docer.com/works?userid=199329941#!/work_time">
              <a:extLst>
                <a:ext uri="{FF2B5EF4-FFF2-40B4-BE49-F238E27FC236}"/>
              </a:extLst>
            </p:cNvPr>
            <p:cNvSpPr>
              <a:spLocks noChangeArrowheads="1"/>
            </p:cNvSpPr>
            <p:nvPr/>
          </p:nvSpPr>
          <p:spPr bwMode="auto">
            <a:xfrm>
              <a:off x="4228262" y="4215506"/>
              <a:ext cx="642902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5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03432" name="组合 14"/>
          <p:cNvGrpSpPr/>
          <p:nvPr/>
        </p:nvGrpSpPr>
        <p:grpSpPr>
          <a:xfrm>
            <a:off x="4732338" y="5316538"/>
            <a:ext cx="6873875" cy="660400"/>
            <a:chOff x="4228262" y="4215506"/>
            <a:chExt cx="6873505" cy="661365"/>
          </a:xfrm>
        </p:grpSpPr>
        <p:sp>
          <p:nvSpPr>
            <p:cNvPr id="103436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4284578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特殊人群治疗</a:t>
              </a:r>
            </a:p>
          </p:txBody>
        </p:sp>
        <p:sp>
          <p:nvSpPr>
            <p:cNvPr id="17" name="稻壳儿春秋广告/盗版必究        原创来源：http://chn.docer.com/works?userid=199329941#!/work_time">
              <a:extLst>
                <a:ext uri="{FF2B5EF4-FFF2-40B4-BE49-F238E27FC236}"/>
              </a:extLst>
            </p:cNvPr>
            <p:cNvSpPr>
              <a:spLocks noChangeArrowheads="1"/>
            </p:cNvSpPr>
            <p:nvPr/>
          </p:nvSpPr>
          <p:spPr bwMode="auto">
            <a:xfrm>
              <a:off x="4228262" y="4215506"/>
              <a:ext cx="642902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6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03433" name="组合 17"/>
          <p:cNvGrpSpPr/>
          <p:nvPr/>
        </p:nvGrpSpPr>
        <p:grpSpPr>
          <a:xfrm>
            <a:off x="4732338" y="931863"/>
            <a:ext cx="6873875" cy="661987"/>
            <a:chOff x="4228262" y="4215506"/>
            <a:chExt cx="6873505" cy="661365"/>
          </a:xfrm>
        </p:grpSpPr>
        <p:sp>
          <p:nvSpPr>
            <p:cNvPr id="103434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4284578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 b="1">
                  <a:solidFill>
                    <a:srgbClr val="FF66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流行病学</a:t>
              </a:r>
            </a:p>
          </p:txBody>
        </p:sp>
        <p:sp>
          <p:nvSpPr>
            <p:cNvPr id="20" name="稻壳儿春秋广告/盗版必究        原创来源：http://chn.docer.com/works?userid=199329941#!/work_time">
              <a:extLst>
                <a:ext uri="{FF2B5EF4-FFF2-40B4-BE49-F238E27FC236}"/>
              </a:extLst>
            </p:cNvPr>
            <p:cNvSpPr>
              <a:spLocks noChangeArrowheads="1"/>
            </p:cNvSpPr>
            <p:nvPr/>
          </p:nvSpPr>
          <p:spPr bwMode="auto">
            <a:xfrm>
              <a:off x="4228262" y="4215506"/>
              <a:ext cx="642902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>
    <p:blinds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5473" name="组合 22"/>
          <p:cNvGrpSpPr/>
          <p:nvPr/>
        </p:nvGrpSpPr>
        <p:grpSpPr>
          <a:xfrm>
            <a:off x="-3175" y="0"/>
            <a:ext cx="11661775" cy="1666875"/>
            <a:chOff x="-5" y="0"/>
            <a:chExt cx="18365" cy="2624"/>
          </a:xfrm>
        </p:grpSpPr>
        <p:sp>
          <p:nvSpPr>
            <p:cNvPr id="26" name="稻壳儿春秋广告/盗版必究        原创来源：http://chn.docer.com/works?userid=199329941#!/work_time"/>
            <p:cNvSpPr/>
            <p:nvPr/>
          </p:nvSpPr>
          <p:spPr>
            <a:xfrm flipV="1">
              <a:off x="-5" y="0"/>
              <a:ext cx="1680" cy="2624"/>
            </a:xfrm>
            <a:prstGeom prst="rtTriangle">
              <a:avLst/>
            </a:pr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5" name="文本框 19"/>
            <p:cNvSpPr txBox="1"/>
            <p:nvPr/>
          </p:nvSpPr>
          <p:spPr>
            <a:xfrm>
              <a:off x="2403" y="751"/>
              <a:ext cx="15957" cy="824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HBV</a:t>
              </a: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感染呈世界性流行，</a:t>
              </a:r>
              <a:r>
                <a:rPr lang="en-US" altLang="zh-CN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2019</a:t>
              </a: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年</a:t>
              </a:r>
              <a:r>
                <a:rPr lang="en-US" altLang="zh-CN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HBsAg</a:t>
              </a: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流行率为</a:t>
              </a:r>
              <a:r>
                <a:rPr lang="en-US" altLang="zh-CN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3.8%</a:t>
              </a:r>
              <a:endParaRPr lang="zh-CN" altLang="en-US" sz="2800" b="1">
                <a:solidFill>
                  <a:srgbClr val="00614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</p:grpSp>
      <p:sp>
        <p:nvSpPr>
          <p:cNvPr id="31" name="稻壳儿春秋广告/盗版必究        原创来源：http://chn.docer.com/works?userid=199329941#!/work_time"/>
          <p:cNvSpPr/>
          <p:nvPr/>
        </p:nvSpPr>
        <p:spPr>
          <a:xfrm flipH="1">
            <a:off x="11328400" y="5699125"/>
            <a:ext cx="863600" cy="1171575"/>
          </a:xfrm>
          <a:prstGeom prst="rtTriangle">
            <a:avLst/>
          </a:prstGeom>
          <a:solidFill>
            <a:srgbClr val="8CC3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2" name="稻壳儿春秋广告/盗版必究        原创来源：http://chn.docer.com/works?userid=199329941#!/work_time"/>
          <p:cNvSpPr/>
          <p:nvPr/>
        </p:nvSpPr>
        <p:spPr>
          <a:xfrm flipH="1">
            <a:off x="10668000" y="6215063"/>
            <a:ext cx="1524000" cy="642937"/>
          </a:xfrm>
          <a:prstGeom prst="rtTriangle">
            <a:avLst/>
          </a:prstGeom>
          <a:solidFill>
            <a:srgbClr val="0E7B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pic>
        <p:nvPicPr>
          <p:cNvPr id="105477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096000" y="1368425"/>
            <a:ext cx="5487988" cy="5030788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105478" name="组合 2"/>
          <p:cNvGrpSpPr/>
          <p:nvPr/>
        </p:nvGrpSpPr>
        <p:grpSpPr>
          <a:xfrm>
            <a:off x="608013" y="1460500"/>
            <a:ext cx="5081587" cy="5024438"/>
            <a:chOff x="6356101" y="2072512"/>
            <a:chExt cx="5081588" cy="5024266"/>
          </a:xfrm>
        </p:grpSpPr>
        <p:sp>
          <p:nvSpPr>
            <p:cNvPr id="4" name="文本框 3">
              <a:extLst>
                <a:ext uri="{FF2B5EF4-FFF2-40B4-BE49-F238E27FC236}"/>
              </a:extLst>
            </p:cNvPr>
            <p:cNvSpPr txBox="1"/>
            <p:nvPr/>
          </p:nvSpPr>
          <p:spPr>
            <a:xfrm>
              <a:off x="6356101" y="4006021"/>
              <a:ext cx="5081588" cy="3090757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b="1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据WHO报道，2019年全球一般人群：</a:t>
              </a:r>
              <a:endPara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  <a:p>
              <a:pPr marL="285750" indent="-285750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Ø"/>
                <a:defRPr/>
              </a:pPr>
              <a:r>
                <a:rPr lang="zh-CN" altLang="en-US" b="1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HBsAg流行率为</a:t>
              </a:r>
              <a:r>
                <a:rPr lang="zh-CN" altLang="en-US" sz="2400" b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3.8%</a:t>
              </a:r>
              <a:r>
                <a:rPr lang="zh-CN" altLang="en-US" b="1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；</a:t>
              </a:r>
              <a:endPara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  <a:p>
              <a:pPr marL="285750" indent="-285750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Ø"/>
                <a:defRPr/>
              </a:pPr>
              <a:r>
                <a:rPr lang="zh-CN" altLang="en-US" b="1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约有</a:t>
              </a:r>
              <a:r>
                <a:rPr lang="zh-CN" altLang="en-US" sz="2400" b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150万</a:t>
              </a:r>
              <a:r>
                <a:rPr lang="zh-CN" altLang="en-US" b="1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新发HBV感染者；</a:t>
              </a:r>
              <a:endPara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  <a:p>
              <a:pPr marL="342900" indent="-342900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Ø"/>
                <a:defRPr/>
              </a:pPr>
              <a:r>
                <a:rPr lang="zh-CN" altLang="en-US" sz="2400" b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2.96亿</a:t>
              </a:r>
              <a:r>
                <a:rPr lang="zh-CN" altLang="en-US" b="1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慢性感染者；</a:t>
              </a:r>
              <a:endPara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  <a:p>
              <a:pPr marL="342900" indent="-342900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Ø"/>
                <a:defRPr/>
              </a:pPr>
              <a:r>
                <a:rPr lang="zh-CN" altLang="en-US" sz="2400" b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82万</a:t>
              </a:r>
              <a:r>
                <a:rPr lang="zh-CN" altLang="en-US" b="1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人死于HBV感染所致的肝衰竭、肝硬化或肝细胞癌（HCC）等相关疾病。</a:t>
              </a:r>
            </a:p>
          </p:txBody>
        </p:sp>
        <p:pic>
          <p:nvPicPr>
            <p:cNvPr id="105481" name="图片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6356101" y="2072512"/>
              <a:ext cx="4018330" cy="1930399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</p:grpSp>
      <p:sp>
        <p:nvSpPr>
          <p:cNvPr id="6" name="文本框 5">
            <a:extLst>
              <a:ext uri="{FF2B5EF4-FFF2-40B4-BE49-F238E27FC236}"/>
            </a:extLst>
          </p:cNvPr>
          <p:cNvSpPr txBox="1"/>
          <p:nvPr/>
        </p:nvSpPr>
        <p:spPr>
          <a:xfrm>
            <a:off x="5308600" y="6343650"/>
            <a:ext cx="6451600" cy="4159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05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Global progress report on HIV, viral hepatitis and sexually transmitted infections, 2021. </a:t>
            </a:r>
            <a:endParaRPr lang="en-US" altLang="zh-CN" sz="1050"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05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https://apps. who. int/iris/bitstream/handle/10665/342808/9789240030985-eng.pdf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6497" name="组合 22"/>
          <p:cNvGrpSpPr/>
          <p:nvPr/>
        </p:nvGrpSpPr>
        <p:grpSpPr>
          <a:xfrm>
            <a:off x="-3175" y="0"/>
            <a:ext cx="10212388" cy="1666875"/>
            <a:chOff x="-5" y="0"/>
            <a:chExt cx="16082" cy="2624"/>
          </a:xfrm>
        </p:grpSpPr>
        <p:sp>
          <p:nvSpPr>
            <p:cNvPr id="26" name="稻壳儿春秋广告/盗版必究        原创来源：http://chn.docer.com/works?userid=199329941#!/work_time"/>
            <p:cNvSpPr/>
            <p:nvPr/>
          </p:nvSpPr>
          <p:spPr>
            <a:xfrm flipV="1">
              <a:off x="-5" y="0"/>
              <a:ext cx="1680" cy="2624"/>
            </a:xfrm>
            <a:prstGeom prst="rtTriangle">
              <a:avLst/>
            </a:pr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5" name="文本框 19"/>
            <p:cNvSpPr txBox="1"/>
            <p:nvPr/>
          </p:nvSpPr>
          <p:spPr>
            <a:xfrm>
              <a:off x="2403" y="751"/>
              <a:ext cx="13674" cy="822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中国地处中流行区，</a:t>
              </a:r>
              <a:r>
                <a:rPr lang="en-US" altLang="zh-CN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HBsAg</a:t>
              </a: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流行率约为</a:t>
              </a:r>
              <a:r>
                <a:rPr lang="en-US" altLang="zh-CN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6%</a:t>
              </a:r>
              <a:endParaRPr lang="zh-CN" altLang="en-US" sz="2800" b="1">
                <a:solidFill>
                  <a:srgbClr val="00614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</p:grpSp>
      <p:sp>
        <p:nvSpPr>
          <p:cNvPr id="31" name="稻壳儿春秋广告/盗版必究        原创来源：http://chn.docer.com/works?userid=199329941#!/work_time"/>
          <p:cNvSpPr/>
          <p:nvPr/>
        </p:nvSpPr>
        <p:spPr>
          <a:xfrm flipH="1">
            <a:off x="11328400" y="5699125"/>
            <a:ext cx="863600" cy="1171575"/>
          </a:xfrm>
          <a:prstGeom prst="rtTriangle">
            <a:avLst/>
          </a:prstGeom>
          <a:solidFill>
            <a:srgbClr val="8CC3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2" name="稻壳儿春秋广告/盗版必究        原创来源：http://chn.docer.com/works?userid=199329941#!/work_time"/>
          <p:cNvSpPr/>
          <p:nvPr/>
        </p:nvSpPr>
        <p:spPr>
          <a:xfrm flipH="1">
            <a:off x="10668000" y="6215063"/>
            <a:ext cx="1524000" cy="642937"/>
          </a:xfrm>
          <a:prstGeom prst="rtTriangle">
            <a:avLst/>
          </a:prstGeom>
          <a:solidFill>
            <a:srgbClr val="0E7B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06501" name="文本框 1"/>
          <p:cNvSpPr txBox="1">
            <a:spLocks noChangeArrowheads="1"/>
          </p:cNvSpPr>
          <p:nvPr/>
        </p:nvSpPr>
        <p:spPr bwMode="auto">
          <a:xfrm>
            <a:off x="6430963" y="1238250"/>
            <a:ext cx="5118100" cy="12906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Polaris国际流行病学合作组织推算，2016年我国一般人群</a:t>
            </a:r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HBsAg流行率为6.1%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，慢性HBV感染者为</a:t>
            </a:r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8600万例</a:t>
            </a:r>
            <a:r>
              <a:rPr lang="en-US" altLang="zh-CN" baseline="3000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</p:txBody>
      </p:sp>
      <p:grpSp>
        <p:nvGrpSpPr>
          <p:cNvPr id="106502" name="组合 2"/>
          <p:cNvGrpSpPr/>
          <p:nvPr/>
        </p:nvGrpSpPr>
        <p:grpSpPr>
          <a:xfrm>
            <a:off x="6634163" y="2638425"/>
            <a:ext cx="4832350" cy="3671888"/>
            <a:chOff x="6210300" y="2068865"/>
            <a:chExt cx="5219700" cy="4122610"/>
          </a:xfrm>
        </p:grpSpPr>
        <p:pic>
          <p:nvPicPr>
            <p:cNvPr id="106508" name="图片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6210300" y="2068865"/>
              <a:ext cx="5219700" cy="4122610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sp>
          <p:nvSpPr>
            <p:cNvPr id="5" name="矩形 4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210300" y="5767272"/>
              <a:ext cx="5219700" cy="424203"/>
            </a:xfrm>
            <a:prstGeom prst="rect">
              <a:avLst/>
            </a:prstGeom>
            <a:noFill/>
            <a:ln w="1905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</p:grpSp>
      <p:sp>
        <p:nvSpPr>
          <p:cNvPr id="6" name="文本框 5">
            <a:extLst>
              <a:ext uri="{FF2B5EF4-FFF2-40B4-BE49-F238E27FC236}"/>
            </a:extLst>
          </p:cNvPr>
          <p:cNvSpPr txBox="1"/>
          <p:nvPr/>
        </p:nvSpPr>
        <p:spPr>
          <a:xfrm>
            <a:off x="669925" y="1279525"/>
            <a:ext cx="5083175" cy="233521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pPr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西太平洋地区为中流行区，2019年一般人群</a:t>
            </a:r>
            <a:r>
              <a:rPr lang="en-US" altLang="zh-CN" sz="1600" baseline="30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：</a:t>
            </a:r>
            <a:endParaRPr lang="en-US" altLang="zh-CN" sz="1600"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285750" indent="-28575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  <a:defRPr/>
            </a:pP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HBsAg流行率为</a:t>
            </a:r>
            <a:r>
              <a:rPr lang="zh-CN" altLang="en-US" sz="20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5.9%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；</a:t>
            </a: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285750" indent="-28575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  <a:defRPr/>
            </a:pP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约有</a:t>
            </a:r>
            <a:r>
              <a:rPr lang="zh-CN" altLang="en-US" sz="20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14万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新发HBV感染者；</a:t>
            </a:r>
            <a:endParaRPr lang="en-US" altLang="zh-CN" sz="1600"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285750" indent="-28575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  <a:defRPr/>
            </a:pPr>
            <a:r>
              <a:rPr lang="zh-CN" altLang="en-US" sz="20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1.16亿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慢性感染者；</a:t>
            </a:r>
            <a:endParaRPr lang="en-US" altLang="zh-CN" sz="1600"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285750" indent="-28575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  <a:defRPr/>
            </a:pPr>
            <a:r>
              <a:rPr lang="zh-CN" altLang="en-US" sz="20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47万人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死于HBV感染相关并发症。</a:t>
            </a:r>
          </a:p>
        </p:txBody>
      </p:sp>
      <p:grpSp>
        <p:nvGrpSpPr>
          <p:cNvPr id="106504" name="组合 6"/>
          <p:cNvGrpSpPr/>
          <p:nvPr/>
        </p:nvGrpSpPr>
        <p:grpSpPr>
          <a:xfrm>
            <a:off x="590550" y="3657600"/>
            <a:ext cx="5180013" cy="2659063"/>
            <a:chOff x="8202286" y="77343"/>
            <a:chExt cx="7851908" cy="3514391"/>
          </a:xfrm>
        </p:grpSpPr>
        <p:pic>
          <p:nvPicPr>
            <p:cNvPr id="106506" name="图片 7"/>
            <p:cNvPicPr>
              <a:picLocks noChangeAspect="1"/>
            </p:cNvPicPr>
            <p:nvPr/>
          </p:nvPicPr>
          <p:blipFill>
            <a:blip r:embed="rId4"/>
            <a:srcRect t="57037"/>
            <a:stretch>
              <a:fillRect/>
            </a:stretch>
          </p:blipFill>
          <p:spPr bwMode="auto">
            <a:xfrm>
              <a:off x="11944051" y="457267"/>
              <a:ext cx="4110143" cy="3134467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pic>
          <p:nvPicPr>
            <p:cNvPr id="106507" name="图片 8"/>
            <p:cNvPicPr>
              <a:picLocks noChangeAspect="1"/>
            </p:cNvPicPr>
            <p:nvPr/>
          </p:nvPicPr>
          <p:blipFill>
            <a:blip r:embed="rId4"/>
            <a:srcRect b="50000"/>
            <a:stretch>
              <a:fillRect/>
            </a:stretch>
          </p:blipFill>
          <p:spPr bwMode="auto">
            <a:xfrm>
              <a:off x="8202286" y="77343"/>
              <a:ext cx="3744604" cy="3428997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</p:grpSp>
      <p:sp>
        <p:nvSpPr>
          <p:cNvPr id="106505" name="文本框 9"/>
          <p:cNvSpPr txBox="1">
            <a:spLocks noChangeArrowheads="1"/>
          </p:cNvSpPr>
          <p:nvPr/>
        </p:nvSpPr>
        <p:spPr bwMode="auto">
          <a:xfrm>
            <a:off x="236538" y="6408738"/>
            <a:ext cx="11828462" cy="4302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r>
              <a:rPr lang="en-US" altLang="zh-CN" sz="1100">
                <a:latin typeface="微软雅黑" panose="020b0503020204020204" pitchFamily="34" charset="-122"/>
                <a:ea typeface="微软雅黑" panose="020b0503020204020204" pitchFamily="34" charset="-122"/>
              </a:rPr>
              <a:t>1. </a:t>
            </a:r>
            <a:r>
              <a:rPr lang="zh-CN" altLang="en-US" sz="1100">
                <a:latin typeface="微软雅黑" panose="020b0503020204020204" pitchFamily="34" charset="-122"/>
                <a:ea typeface="微软雅黑" panose="020b0503020204020204" pitchFamily="34" charset="-122"/>
              </a:rPr>
              <a:t>Global progress report on HIV, viral hepatitis and sexually transmitted infections, 2021. https://apps. who. int/iris/bitstream/handle/10665/342808/9789240030985-eng.pdf</a:t>
            </a:r>
            <a:endParaRPr lang="en-US" altLang="zh-CN" sz="11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en-US" altLang="zh-CN" sz="1100">
                <a:latin typeface="微软雅黑" panose="020b0503020204020204" pitchFamily="34" charset="-122"/>
                <a:ea typeface="微软雅黑" panose="020b0503020204020204" pitchFamily="34" charset="-122"/>
              </a:rPr>
              <a:t>2. </a:t>
            </a:r>
            <a:r>
              <a:rPr lang="zh-CN" altLang="en-US" sz="1100">
                <a:latin typeface="微软雅黑" panose="020b0503020204020204" pitchFamily="34" charset="-122"/>
                <a:ea typeface="微软雅黑" panose="020b0503020204020204" pitchFamily="34" charset="-122"/>
              </a:rPr>
              <a:t>Polaris Observatory Collaborators. Lancet Gastroenterol Hepatol, 2018,3(6):383-403.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8545" name="组合 3"/>
          <p:cNvGrpSpPr/>
          <p:nvPr/>
        </p:nvGrpSpPr>
        <p:grpSpPr>
          <a:xfrm>
            <a:off x="0" y="2286000"/>
            <a:ext cx="4051300" cy="1736725"/>
            <a:chExt cx="12622" cy="10800"/>
          </a:xfrm>
        </p:grpSpPr>
        <p:sp>
          <p:nvSpPr>
            <p:cNvPr id="55" name="稻壳儿春秋广告/盗版必究        原创来源：http://chn.docer.com/works?userid=199329941#!/work_time"/>
            <p:cNvSpPr/>
            <p:nvPr/>
          </p:nvSpPr>
          <p:spPr>
            <a:xfrm>
              <a:off x="6049" y="0"/>
              <a:ext cx="6573" cy="10800"/>
            </a:xfrm>
            <a:custGeom>
              <a:gdLst>
                <a:gd name="connsiteX0" fmla="*/ 1235089 w 1671696"/>
                <a:gd name="connsiteY0" fmla="*/ 0 h 4010527"/>
                <a:gd name="connsiteX1" fmla="*/ 1671696 w 1671696"/>
                <a:gd name="connsiteY1" fmla="*/ 0 h 4010527"/>
                <a:gd name="connsiteX2" fmla="*/ 144050 w 1671696"/>
                <a:gd name="connsiteY2" fmla="*/ 4010527 h 4010527"/>
                <a:gd name="connsiteX3" fmla="*/ 0 w 1671696"/>
                <a:gd name="connsiteY3" fmla="*/ 4010527 h 4010527"/>
                <a:gd name="connsiteX4" fmla="*/ 1235089 w 1671696"/>
                <a:gd name="connsiteY4" fmla="*/ 0 h 40105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1696" h="4010527">
                  <a:moveTo>
                    <a:pt x="1235089" y="0"/>
                  </a:moveTo>
                  <a:lnTo>
                    <a:pt x="1671696" y="0"/>
                  </a:lnTo>
                  <a:lnTo>
                    <a:pt x="144050" y="4010527"/>
                  </a:lnTo>
                  <a:lnTo>
                    <a:pt x="0" y="4010527"/>
                  </a:lnTo>
                  <a:lnTo>
                    <a:pt x="1235089" y="0"/>
                  </a:lnTo>
                  <a:close/>
                </a:path>
              </a:pathLst>
            </a:cu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54" name="稻壳儿春秋广告/盗版必究        原创来源：http://chn.docer.com/works?userid=199329941#!/work_time"/>
            <p:cNvSpPr/>
            <p:nvPr/>
          </p:nvSpPr>
          <p:spPr>
            <a:xfrm>
              <a:off x="6543" y="0"/>
              <a:ext cx="4743" cy="10800"/>
            </a:xfrm>
            <a:custGeom>
              <a:gdLst>
                <a:gd name="connsiteX0" fmla="*/ 1707009 w 2564299"/>
                <a:gd name="connsiteY0" fmla="*/ 0 h 4010526"/>
                <a:gd name="connsiteX1" fmla="*/ 2564299 w 2564299"/>
                <a:gd name="connsiteY1" fmla="*/ 0 h 4010526"/>
                <a:gd name="connsiteX2" fmla="*/ 1245065 w 2564299"/>
                <a:gd name="connsiteY2" fmla="*/ 2636869 h 4010526"/>
                <a:gd name="connsiteX3" fmla="*/ 434608 w 2564299"/>
                <a:gd name="connsiteY3" fmla="*/ 4010526 h 4010526"/>
                <a:gd name="connsiteX4" fmla="*/ 0 w 2564299"/>
                <a:gd name="connsiteY4" fmla="*/ 4010526 h 4010526"/>
                <a:gd name="connsiteX5" fmla="*/ 232388 w 2564299"/>
                <a:gd name="connsiteY5" fmla="*/ 3429836 h 4010526"/>
                <a:gd name="connsiteX6" fmla="*/ 1707009 w 2564299"/>
                <a:gd name="connsiteY6" fmla="*/ 0 h 40105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64299" h="4010526">
                  <a:moveTo>
                    <a:pt x="1707009" y="0"/>
                  </a:moveTo>
                  <a:lnTo>
                    <a:pt x="2564299" y="0"/>
                  </a:lnTo>
                  <a:lnTo>
                    <a:pt x="1245065" y="2636869"/>
                  </a:lnTo>
                  <a:lnTo>
                    <a:pt x="434608" y="4010526"/>
                  </a:lnTo>
                  <a:lnTo>
                    <a:pt x="0" y="4010526"/>
                  </a:lnTo>
                  <a:lnTo>
                    <a:pt x="232388" y="3429836"/>
                  </a:lnTo>
                  <a:lnTo>
                    <a:pt x="1707009" y="0"/>
                  </a:lnTo>
                  <a:close/>
                </a:path>
              </a:pathLst>
            </a:custGeom>
            <a:solidFill>
              <a:srgbClr val="8CC3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83" name="任意多边形: 形状 82"/>
            <p:cNvSpPr/>
            <p:nvPr/>
          </p:nvSpPr>
          <p:spPr>
            <a:xfrm>
              <a:off x="0" y="0"/>
              <a:ext cx="10594" cy="10800"/>
            </a:xfrm>
            <a:custGeom>
              <a:gdLst>
                <a:gd name="connsiteX0" fmla="*/ 0 w 6728268"/>
                <a:gd name="connsiteY0" fmla="*/ 0 h 6858000"/>
                <a:gd name="connsiteX1" fmla="*/ 6728268 w 6728268"/>
                <a:gd name="connsiteY1" fmla="*/ 0 h 6858000"/>
                <a:gd name="connsiteX2" fmla="*/ 4616266 w 6728268"/>
                <a:gd name="connsiteY2" fmla="*/ 6858000 h 6858000"/>
                <a:gd name="connsiteX3" fmla="*/ 0 w 6728268"/>
                <a:gd name="connsiteY3" fmla="*/ 6858000 h 6858000"/>
                <a:gd name="connsiteX4" fmla="*/ 0 w 6728268"/>
                <a:gd name="connsiteY4" fmla="*/ 0 h 6858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28268" h="6858000">
                  <a:moveTo>
                    <a:pt x="0" y="0"/>
                  </a:moveTo>
                  <a:lnTo>
                    <a:pt x="6728268" y="0"/>
                  </a:lnTo>
                  <a:lnTo>
                    <a:pt x="4616266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4C4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white"/>
                </a:solidFill>
              </a:endParaRPr>
            </a:p>
          </p:txBody>
        </p:sp>
      </p:grpSp>
      <p:sp>
        <p:nvSpPr>
          <p:cNvPr id="22" name="文本框 21"/>
          <p:cNvSpPr txBox="1"/>
          <p:nvPr/>
        </p:nvSpPr>
        <p:spPr>
          <a:xfrm>
            <a:off x="375840" y="3220939"/>
            <a:ext cx="1739579" cy="46166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pPr defTabSz="457200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i="1">
                <a:solidFill>
                  <a:prstClr val="white"/>
                </a:solidFill>
                <a:latin typeface="Century Gothic" panose="020b0502020202020204" pitchFamily="34" charset="0"/>
                <a:ea typeface="+mn-ea"/>
                <a:cs typeface="+mn-cs"/>
              </a:rPr>
              <a:t>CONTENTS</a:t>
            </a:r>
            <a:endParaRPr lang="zh-CN" altLang="en-US" sz="2400" i="1">
              <a:solidFill>
                <a:prstClr val="white"/>
              </a:solidFill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673552" y="2350772"/>
            <a:ext cx="124585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pPr defTabSz="457200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目 录</a:t>
            </a:r>
          </a:p>
        </p:txBody>
      </p:sp>
      <p:grpSp>
        <p:nvGrpSpPr>
          <p:cNvPr id="108548" name="组合 5"/>
          <p:cNvGrpSpPr/>
          <p:nvPr/>
        </p:nvGrpSpPr>
        <p:grpSpPr>
          <a:xfrm>
            <a:off x="4732338" y="1808163"/>
            <a:ext cx="6165850" cy="661987"/>
            <a:chOff x="4228262" y="1334472"/>
            <a:chExt cx="6165496" cy="661365"/>
          </a:xfrm>
        </p:grpSpPr>
        <p:sp>
          <p:nvSpPr>
            <p:cNvPr id="14" name="稻壳儿春秋广告/盗版必究        原创来源：http://chn.docer.com/works?userid=199329941#!/work_time"/>
            <p:cNvSpPr>
              <a:spLocks noChangeArrowheads="1"/>
            </p:cNvSpPr>
            <p:nvPr/>
          </p:nvSpPr>
          <p:spPr bwMode="auto">
            <a:xfrm>
              <a:off x="4228262" y="1334472"/>
              <a:ext cx="642900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8565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1403544"/>
              <a:ext cx="5030497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 b="1">
                  <a:solidFill>
                    <a:srgbClr val="FF66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预防、筛查及实验室检查</a:t>
              </a:r>
            </a:p>
          </p:txBody>
        </p:sp>
      </p:grpSp>
      <p:grpSp>
        <p:nvGrpSpPr>
          <p:cNvPr id="108549" name="组合 1"/>
          <p:cNvGrpSpPr/>
          <p:nvPr/>
        </p:nvGrpSpPr>
        <p:grpSpPr>
          <a:xfrm>
            <a:off x="4732338" y="3562350"/>
            <a:ext cx="6873875" cy="660400"/>
            <a:chOff x="4228262" y="4215506"/>
            <a:chExt cx="6873505" cy="661365"/>
          </a:xfrm>
        </p:grpSpPr>
        <p:sp>
          <p:nvSpPr>
            <p:cNvPr id="108562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4284578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扩大抗病毒治疗适应证</a:t>
              </a:r>
            </a:p>
          </p:txBody>
        </p:sp>
        <p:sp>
          <p:nvSpPr>
            <p:cNvPr id="18" name="稻壳儿春秋广告/盗版必究        原创来源：http://chn.docer.com/works?userid=199329941#!/work_time">
              <a:extLst>
                <a:ext uri="{FF2B5EF4-FFF2-40B4-BE49-F238E27FC236}"/>
              </a:extLst>
            </p:cNvPr>
            <p:cNvSpPr>
              <a:spLocks noChangeArrowheads="1"/>
            </p:cNvSpPr>
            <p:nvPr/>
          </p:nvSpPr>
          <p:spPr bwMode="auto">
            <a:xfrm>
              <a:off x="4228262" y="4215506"/>
              <a:ext cx="642902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4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08550" name="组合 4"/>
          <p:cNvGrpSpPr/>
          <p:nvPr/>
        </p:nvGrpSpPr>
        <p:grpSpPr>
          <a:xfrm>
            <a:off x="4732338" y="2686050"/>
            <a:ext cx="6889750" cy="660400"/>
            <a:chOff x="4211991" y="2293449"/>
            <a:chExt cx="6889776" cy="661365"/>
          </a:xfrm>
        </p:grpSpPr>
        <p:sp>
          <p:nvSpPr>
            <p:cNvPr id="12" name="稻壳儿春秋广告/盗版必究        原创来源：http://chn.docer.com/works?userid=199329941#!/work_time"/>
            <p:cNvSpPr>
              <a:spLocks noChangeAspect="1" noChangeArrowheads="1"/>
            </p:cNvSpPr>
            <p:nvPr/>
          </p:nvSpPr>
          <p:spPr bwMode="auto">
            <a:xfrm>
              <a:off x="4211991" y="2293449"/>
              <a:ext cx="665165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3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8561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2362521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自然史分期命名及定义修订</a:t>
              </a:r>
            </a:p>
          </p:txBody>
        </p:sp>
      </p:grpSp>
      <p:grpSp>
        <p:nvGrpSpPr>
          <p:cNvPr id="108551" name="组合 6"/>
          <p:cNvGrpSpPr/>
          <p:nvPr/>
        </p:nvGrpSpPr>
        <p:grpSpPr>
          <a:xfrm>
            <a:off x="4732338" y="4438650"/>
            <a:ext cx="6873875" cy="661988"/>
            <a:chOff x="4228262" y="4215506"/>
            <a:chExt cx="6873505" cy="661365"/>
          </a:xfrm>
        </p:grpSpPr>
        <p:sp>
          <p:nvSpPr>
            <p:cNvPr id="108558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4284578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抗病毒治疗</a:t>
              </a:r>
            </a:p>
          </p:txBody>
        </p:sp>
        <p:sp>
          <p:nvSpPr>
            <p:cNvPr id="9" name="稻壳儿春秋广告/盗版必究        原创来源：http://chn.docer.com/works?userid=199329941#!/work_time">
              <a:extLst>
                <a:ext uri="{FF2B5EF4-FFF2-40B4-BE49-F238E27FC236}"/>
              </a:extLst>
            </p:cNvPr>
            <p:cNvSpPr>
              <a:spLocks noChangeArrowheads="1"/>
            </p:cNvSpPr>
            <p:nvPr/>
          </p:nvSpPr>
          <p:spPr bwMode="auto">
            <a:xfrm>
              <a:off x="4228262" y="4215506"/>
              <a:ext cx="642902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5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08552" name="组合 9"/>
          <p:cNvGrpSpPr/>
          <p:nvPr/>
        </p:nvGrpSpPr>
        <p:grpSpPr>
          <a:xfrm>
            <a:off x="4732338" y="5316538"/>
            <a:ext cx="6873875" cy="660400"/>
            <a:chOff x="4228262" y="4215506"/>
            <a:chExt cx="6873505" cy="661365"/>
          </a:xfrm>
        </p:grpSpPr>
        <p:sp>
          <p:nvSpPr>
            <p:cNvPr id="108556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4284578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特殊人群治疗</a:t>
              </a:r>
            </a:p>
          </p:txBody>
        </p:sp>
        <p:sp>
          <p:nvSpPr>
            <p:cNvPr id="13" name="稻壳儿春秋广告/盗版必究        原创来源：http://chn.docer.com/works?userid=199329941#!/work_time">
              <a:extLst>
                <a:ext uri="{FF2B5EF4-FFF2-40B4-BE49-F238E27FC236}"/>
              </a:extLst>
            </p:cNvPr>
            <p:cNvSpPr>
              <a:spLocks noChangeArrowheads="1"/>
            </p:cNvSpPr>
            <p:nvPr/>
          </p:nvSpPr>
          <p:spPr bwMode="auto">
            <a:xfrm>
              <a:off x="4228262" y="4215506"/>
              <a:ext cx="642902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6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08553" name="组合 19"/>
          <p:cNvGrpSpPr/>
          <p:nvPr/>
        </p:nvGrpSpPr>
        <p:grpSpPr>
          <a:xfrm>
            <a:off x="4732338" y="931863"/>
            <a:ext cx="6873875" cy="661987"/>
            <a:chOff x="4228262" y="4215506"/>
            <a:chExt cx="6873505" cy="661365"/>
          </a:xfrm>
        </p:grpSpPr>
        <p:sp>
          <p:nvSpPr>
            <p:cNvPr id="108554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4284578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流行病学</a:t>
              </a:r>
            </a:p>
          </p:txBody>
        </p:sp>
        <p:sp>
          <p:nvSpPr>
            <p:cNvPr id="25" name="稻壳儿春秋广告/盗版必究        原创来源：http://chn.docer.com/works?userid=199329941#!/work_time">
              <a:extLst>
                <a:ext uri="{FF2B5EF4-FFF2-40B4-BE49-F238E27FC236}"/>
              </a:extLst>
            </p:cNvPr>
            <p:cNvSpPr>
              <a:spLocks noChangeArrowheads="1"/>
            </p:cNvSpPr>
            <p:nvPr/>
          </p:nvSpPr>
          <p:spPr bwMode="auto">
            <a:xfrm>
              <a:off x="4228262" y="4215506"/>
              <a:ext cx="642902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0593" name="组合 22"/>
          <p:cNvGrpSpPr/>
          <p:nvPr/>
        </p:nvGrpSpPr>
        <p:grpSpPr>
          <a:xfrm>
            <a:off x="-3175" y="0"/>
            <a:ext cx="10212388" cy="1666875"/>
            <a:chOff x="-5" y="0"/>
            <a:chExt cx="16082" cy="2624"/>
          </a:xfrm>
        </p:grpSpPr>
        <p:sp>
          <p:nvSpPr>
            <p:cNvPr id="26" name="稻壳儿春秋广告/盗版必究        原创来源：http://chn.docer.com/works?userid=199329941#!/work_time"/>
            <p:cNvSpPr/>
            <p:nvPr/>
          </p:nvSpPr>
          <p:spPr>
            <a:xfrm flipV="1">
              <a:off x="-5" y="0"/>
              <a:ext cx="1680" cy="2624"/>
            </a:xfrm>
            <a:prstGeom prst="rtTriangle">
              <a:avLst/>
            </a:pr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5" name="文本框 19"/>
            <p:cNvSpPr txBox="1"/>
            <p:nvPr/>
          </p:nvSpPr>
          <p:spPr>
            <a:xfrm>
              <a:off x="2403" y="751"/>
              <a:ext cx="13674" cy="822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预防：进一步强调新生儿乙肝预防的重要性</a:t>
              </a:r>
            </a:p>
          </p:txBody>
        </p:sp>
      </p:grpSp>
      <p:sp>
        <p:nvSpPr>
          <p:cNvPr id="31" name="稻壳儿春秋广告/盗版必究        原创来源：http://chn.docer.com/works?userid=199329941#!/work_time"/>
          <p:cNvSpPr/>
          <p:nvPr/>
        </p:nvSpPr>
        <p:spPr>
          <a:xfrm flipH="1">
            <a:off x="11328400" y="5699125"/>
            <a:ext cx="863600" cy="1171575"/>
          </a:xfrm>
          <a:prstGeom prst="rtTriangle">
            <a:avLst/>
          </a:prstGeom>
          <a:solidFill>
            <a:srgbClr val="8CC3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2" name="稻壳儿春秋广告/盗版必究        原创来源：http://chn.docer.com/works?userid=199329941#!/work_time"/>
          <p:cNvSpPr/>
          <p:nvPr/>
        </p:nvSpPr>
        <p:spPr>
          <a:xfrm flipH="1">
            <a:off x="10668000" y="6215063"/>
            <a:ext cx="1524000" cy="642937"/>
          </a:xfrm>
          <a:prstGeom prst="rtTriangle">
            <a:avLst/>
          </a:prstGeom>
          <a:solidFill>
            <a:srgbClr val="0E7B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grpSp>
        <p:nvGrpSpPr>
          <p:cNvPr id="110597" name="组合 1"/>
          <p:cNvGrpSpPr/>
          <p:nvPr/>
        </p:nvGrpSpPr>
        <p:grpSpPr>
          <a:xfrm>
            <a:off x="269875" y="2782888"/>
            <a:ext cx="11776075" cy="3808412"/>
            <a:chOff x="6443104" y="3392665"/>
            <a:chExt cx="11776039" cy="3453480"/>
          </a:xfrm>
        </p:grpSpPr>
        <p:sp>
          <p:nvSpPr>
            <p:cNvPr id="3" name="圆角矩形 22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443104" y="3392665"/>
              <a:ext cx="11776039" cy="3453480"/>
            </a:xfrm>
            <a:prstGeom prst="roundRect">
              <a:avLst>
                <a:gd name="adj" fmla="val 7822"/>
              </a:avLst>
            </a:prstGeom>
            <a:gradFill flip="none" rotWithShape="1">
              <a:gsLst>
                <a:gs pos="0">
                  <a:srgbClr val="C9CBC8"/>
                </a:gs>
                <a:gs pos="100000">
                  <a:srgbClr val="FCFCFC"/>
                </a:gs>
              </a:gsLst>
              <a:lin ang="8100000" scaled="1"/>
            </a:gradFill>
            <a:ln>
              <a:gradFill flip="none" rotWithShape="1">
                <a:gsLst>
                  <a:gs pos="0">
                    <a:srgbClr val="FCFDFD"/>
                  </a:gs>
                  <a:gs pos="100000">
                    <a:srgbClr val="CFD4D0"/>
                  </a:gs>
                </a:gsLst>
                <a:lin ang="8100000" scaled="1"/>
              </a:gradFill>
            </a:ln>
            <a:effectLst>
              <a:outerShdw blurRad="342900" dist="152400" dir="8100000" algn="tr" rotWithShape="0">
                <a:prstClr val="black">
                  <a:alpha val="2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350">
                <a:solidFill>
                  <a:prstClr val="white"/>
                </a:solidFill>
              </a:endParaRPr>
            </a:p>
          </p:txBody>
        </p:sp>
        <p:grpSp>
          <p:nvGrpSpPr>
            <p:cNvPr id="110604" name="组合 3"/>
            <p:cNvGrpSpPr/>
            <p:nvPr/>
          </p:nvGrpSpPr>
          <p:grpSpPr>
            <a:xfrm>
              <a:off x="9745105" y="3452375"/>
              <a:ext cx="4980528" cy="458908"/>
              <a:chOff x="9510172" y="1876343"/>
              <a:chExt cx="4980528" cy="458908"/>
            </a:xfrm>
          </p:grpSpPr>
          <p:sp>
            <p:nvSpPr>
              <p:cNvPr id="6" name="矩形: 圆角 5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10151509" y="1903006"/>
                <a:ext cx="3697277" cy="428986"/>
              </a:xfrm>
              <a:prstGeom prst="roundRect">
                <a:avLst/>
              </a:prstGeom>
              <a:solidFill>
                <a:srgbClr val="006140"/>
              </a:solidFill>
              <a:ln>
                <a:solidFill>
                  <a:srgbClr val="0E7B6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7" name="矩形 6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9510161" y="1875654"/>
                <a:ext cx="4979973" cy="459217"/>
              </a:xfrm>
              <a:prstGeom prst="rect">
                <a:avLst/>
              </a:prstGeom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altLang="zh-CN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2022</a:t>
                </a:r>
                <a:r>
                  <a:rPr lang="zh-CN" altLang="en-US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版指南 </a:t>
                </a:r>
                <a:r>
                  <a:rPr lang="en-US" altLang="zh-CN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- </a:t>
                </a:r>
                <a:r>
                  <a:rPr lang="zh-CN" altLang="en-US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推荐意见</a:t>
                </a:r>
                <a:r>
                  <a:rPr lang="en-US" altLang="zh-CN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1</a:t>
                </a:r>
                <a:r>
                  <a:rPr lang="zh-CN" altLang="en-US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，</a:t>
                </a:r>
                <a:r>
                  <a:rPr lang="en-US" altLang="zh-CN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2</a:t>
                </a:r>
                <a:r>
                  <a:rPr lang="zh-CN" altLang="en-US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，</a:t>
                </a:r>
                <a:r>
                  <a:rPr lang="en-US" altLang="zh-CN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3</a:t>
                </a:r>
                <a:endParaRPr lang="zh-CN" altLang="zh-CN" b="1" kern="1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5" name="矩形 4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709803" y="3920979"/>
              <a:ext cx="11261691" cy="2870463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marL="285750" indent="-28575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Ø"/>
                <a:defRPr/>
              </a:pPr>
              <a:r>
                <a:rPr lang="zh-CN" altLang="en-US" sz="1500" b="1" kern="100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推荐意见</a:t>
              </a:r>
              <a:r>
                <a:rPr lang="en-US" altLang="zh-CN" sz="1500" b="1" kern="100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1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：对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HBsAg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阴性母亲的新生儿，应在出生后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12 h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内尽早接种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10 </a:t>
              </a:r>
              <a:r>
                <a:rPr lang="el-GR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μ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g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重组酵母乙型肝炎疫苗，在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1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、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6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个月时分别接种第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2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和第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3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剂乙型肝炎疫苗（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A1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）。</a:t>
              </a:r>
              <a:r>
                <a:rPr lang="zh-CN" altLang="en-US" sz="15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危重症新生儿，如超低体质量儿（</a:t>
              </a:r>
              <a:r>
                <a:rPr lang="en-US" altLang="zh-CN" sz="15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&lt; 1000 g</a:t>
              </a:r>
              <a:r>
                <a:rPr lang="zh-CN" altLang="en-US" sz="15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）、严重出生缺陷、重度窒息、呼吸窘迫综合征等，应在生命体征平稳后，尽早接种第</a:t>
              </a:r>
              <a:r>
                <a:rPr lang="en-US" altLang="zh-CN" sz="15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1</a:t>
              </a:r>
              <a:r>
                <a:rPr lang="zh-CN" altLang="en-US" sz="15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剂乙型肝炎疫苗（</a:t>
              </a:r>
              <a:r>
                <a:rPr lang="en-US" altLang="zh-CN" sz="15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A1</a:t>
              </a:r>
              <a:r>
                <a:rPr lang="zh-CN" altLang="en-US" sz="15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）。</a:t>
              </a:r>
              <a:endParaRPr lang="en-US" altLang="zh-CN" sz="1500" b="1" kern="1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285750" indent="-28575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Ø"/>
                <a:defRPr/>
              </a:pPr>
              <a:endParaRPr lang="en-US" altLang="zh-CN" sz="1500" b="1" kern="1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285750" indent="-28575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Ø"/>
                <a:defRPr/>
              </a:pPr>
              <a:r>
                <a:rPr lang="zh-CN" altLang="en-US" sz="1500" b="1" kern="100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推荐意见</a:t>
              </a:r>
              <a:r>
                <a:rPr lang="en-US" altLang="zh-CN" sz="1500" b="1" kern="100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2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：对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HBsAg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阳性</a:t>
              </a:r>
              <a:r>
                <a:rPr lang="zh-CN" altLang="en-US" sz="15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或不详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母亲的新生儿，应在出生后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12 h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内尽早注射</a:t>
              </a:r>
              <a:r>
                <a:rPr lang="zh-CN" altLang="en-US" sz="15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一剂次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100 IU HBIG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，同时在不同部位接种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10 μg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重组酵母乙型肝炎疫苗。在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1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、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6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个月时分别接种第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2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和第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3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剂乙型肝炎疫苗（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A1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）。</a:t>
              </a:r>
              <a:endParaRPr lang="en-US" altLang="zh-CN" sz="1500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285750" indent="-28575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Ø"/>
                <a:defRPr/>
              </a:pPr>
              <a:endParaRPr lang="en-US" altLang="zh-CN" sz="1500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285750" indent="-28575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Ø"/>
                <a:defRPr/>
              </a:pPr>
              <a:r>
                <a:rPr lang="zh-CN" altLang="en-US" sz="1500" b="1" kern="100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推荐意见</a:t>
              </a:r>
              <a:r>
                <a:rPr lang="en-US" altLang="zh-CN" sz="1500" b="1" kern="100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3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：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HBsAg</a:t>
              </a:r>
              <a:r>
                <a:rPr lang="zh-CN" altLang="en-US" sz="15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阳性或不详母亲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的早产儿、低体质量儿</a:t>
              </a:r>
              <a:r>
                <a:rPr lang="zh-CN" altLang="en-US" sz="15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（</a:t>
              </a:r>
              <a:r>
                <a:rPr lang="en-US" altLang="zh-CN" sz="15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&lt; 2500 g</a:t>
              </a:r>
              <a:r>
                <a:rPr lang="zh-CN" altLang="en-US" sz="15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也应在出生后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12 h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内尽早接种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HBIG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和第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1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剂乙型肝炎疫苗。早产儿或低体质量儿满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1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月龄后，再按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0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、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1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、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6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个月程序完成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3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剂次乙型肝炎疫苗免疫（</a:t>
              </a:r>
              <a:r>
                <a:rPr lang="en-US" altLang="zh-CN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A1</a:t>
              </a:r>
              <a:r>
                <a:rPr lang="zh-CN" altLang="en-US" sz="15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）。</a:t>
              </a:r>
              <a:endParaRPr lang="zh-CN" altLang="zh-CN" sz="1500" b="1" kern="1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10598" name="组合 7"/>
          <p:cNvGrpSpPr/>
          <p:nvPr/>
        </p:nvGrpSpPr>
        <p:grpSpPr>
          <a:xfrm>
            <a:off x="296863" y="1411288"/>
            <a:ext cx="11660187" cy="1179512"/>
            <a:chOff x="309707" y="5558838"/>
            <a:chExt cx="11660436" cy="1270796"/>
          </a:xfrm>
        </p:grpSpPr>
        <p:sp>
          <p:nvSpPr>
            <p:cNvPr id="9" name="同侧圆角矩形 12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309707" y="5558838"/>
              <a:ext cx="2324150" cy="367727"/>
            </a:xfrm>
            <a:prstGeom prst="round2SameRect">
              <a:avLst/>
            </a:prstGeom>
            <a:solidFill>
              <a:srgbClr val="FF6600"/>
            </a:solidFill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b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重点</a:t>
              </a:r>
            </a:p>
          </p:txBody>
        </p:sp>
        <p:sp>
          <p:nvSpPr>
            <p:cNvPr id="10" name="矩形 9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309707" y="5926565"/>
              <a:ext cx="11660436" cy="903069"/>
            </a:xfrm>
            <a:prstGeom prst="rect">
              <a:avLst/>
            </a:prstGeom>
            <a:solidFill>
              <a:srgbClr val="EFEFF0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zh-CN" altLang="en-US" sz="16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新增推荐</a:t>
              </a:r>
              <a:r>
                <a:rPr lang="en-US" altLang="zh-CN" sz="16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HBsAg</a:t>
              </a:r>
              <a:r>
                <a:rPr lang="zh-CN" altLang="en-US" sz="1600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阴性</a:t>
              </a:r>
              <a:r>
                <a:rPr lang="zh-CN" altLang="en-US" sz="16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母亲的危重新生儿，如超低体重儿、严重出生缺陷等，在生命体征稳定后尽早接种乙肝疫苗。</a:t>
              </a:r>
              <a:endParaRPr lang="en-US" altLang="zh-CN" sz="1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285750" indent="-285750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en-US" altLang="zh-CN" sz="1600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HBsAg</a:t>
              </a:r>
              <a:r>
                <a:rPr lang="zh-CN" altLang="en-US" sz="1600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阳性或不详母亲</a:t>
              </a:r>
              <a:r>
                <a:rPr lang="zh-CN" altLang="en-US" sz="16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的新生儿、早产儿和</a:t>
              </a:r>
              <a:r>
                <a:rPr lang="zh-CN" altLang="en-US" sz="1600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低体质量儿（</a:t>
              </a:r>
              <a:r>
                <a:rPr lang="en-US" altLang="zh-CN" sz="1600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&lt; 2500 g </a:t>
              </a:r>
              <a:r>
                <a:rPr lang="zh-CN" altLang="en-US" sz="1600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）</a:t>
              </a:r>
              <a:r>
                <a:rPr lang="zh-CN" altLang="en-US" sz="16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尽早接种</a:t>
              </a:r>
              <a:r>
                <a:rPr lang="en-US" altLang="zh-CN" sz="16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r>
                <a:rPr lang="zh-CN" altLang="en-US" sz="16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剂次的</a:t>
              </a:r>
              <a:r>
                <a:rPr lang="en-US" altLang="zh-CN" sz="16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HBIG</a:t>
              </a:r>
              <a:r>
                <a:rPr lang="zh-CN" altLang="en-US" sz="16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和乙肝疫苗。</a:t>
              </a:r>
              <a:endParaRPr lang="zh-CN" altLang="en-US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1617" name="组合 22"/>
          <p:cNvGrpSpPr/>
          <p:nvPr/>
        </p:nvGrpSpPr>
        <p:grpSpPr>
          <a:xfrm>
            <a:off x="-3175" y="0"/>
            <a:ext cx="10212388" cy="1666875"/>
            <a:chOff x="-5" y="0"/>
            <a:chExt cx="16082" cy="2624"/>
          </a:xfrm>
        </p:grpSpPr>
        <p:sp>
          <p:nvSpPr>
            <p:cNvPr id="26" name="稻壳儿春秋广告/盗版必究        原创来源：http://chn.docer.com/works?userid=199329941#!/work_time"/>
            <p:cNvSpPr/>
            <p:nvPr/>
          </p:nvSpPr>
          <p:spPr>
            <a:xfrm flipV="1">
              <a:off x="-5" y="0"/>
              <a:ext cx="1680" cy="2624"/>
            </a:xfrm>
            <a:prstGeom prst="rtTriangle">
              <a:avLst/>
            </a:pr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5" name="文本框 19"/>
            <p:cNvSpPr txBox="1"/>
            <p:nvPr/>
          </p:nvSpPr>
          <p:spPr>
            <a:xfrm>
              <a:off x="2403" y="751"/>
              <a:ext cx="13674" cy="822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筛查：加强一般人群及高危人群的</a:t>
              </a:r>
              <a:r>
                <a:rPr lang="en-US" altLang="zh-CN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HBsAg</a:t>
              </a: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筛查</a:t>
              </a:r>
            </a:p>
          </p:txBody>
        </p:sp>
      </p:grpSp>
      <p:sp>
        <p:nvSpPr>
          <p:cNvPr id="31" name="稻壳儿春秋广告/盗版必究        原创来源：http://chn.docer.com/works?userid=199329941#!/work_time"/>
          <p:cNvSpPr/>
          <p:nvPr/>
        </p:nvSpPr>
        <p:spPr>
          <a:xfrm flipH="1">
            <a:off x="11328400" y="5699125"/>
            <a:ext cx="863600" cy="1171575"/>
          </a:xfrm>
          <a:prstGeom prst="rtTriangle">
            <a:avLst/>
          </a:prstGeom>
          <a:solidFill>
            <a:srgbClr val="8CC3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2" name="稻壳儿春秋广告/盗版必究        原创来源：http://chn.docer.com/works?userid=199329941#!/work_time"/>
          <p:cNvSpPr/>
          <p:nvPr/>
        </p:nvSpPr>
        <p:spPr>
          <a:xfrm flipH="1">
            <a:off x="10668000" y="6215063"/>
            <a:ext cx="1524000" cy="642937"/>
          </a:xfrm>
          <a:prstGeom prst="rtTriangle">
            <a:avLst/>
          </a:prstGeom>
          <a:solidFill>
            <a:srgbClr val="0E7B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grpSp>
        <p:nvGrpSpPr>
          <p:cNvPr id="111621" name="组合 1"/>
          <p:cNvGrpSpPr/>
          <p:nvPr/>
        </p:nvGrpSpPr>
        <p:grpSpPr>
          <a:xfrm>
            <a:off x="647700" y="3200400"/>
            <a:ext cx="11007725" cy="3443288"/>
            <a:chOff x="648140" y="1697436"/>
            <a:chExt cx="11007920" cy="3443655"/>
          </a:xfrm>
        </p:grpSpPr>
        <p:sp>
          <p:nvSpPr>
            <p:cNvPr id="3" name="圆角矩形 22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288048" y="1707596"/>
              <a:ext cx="5368012" cy="3433495"/>
            </a:xfrm>
            <a:prstGeom prst="roundRect">
              <a:avLst>
                <a:gd name="adj" fmla="val 7822"/>
              </a:avLst>
            </a:prstGeom>
            <a:gradFill flip="none" rotWithShape="1">
              <a:gsLst>
                <a:gs pos="0">
                  <a:srgbClr val="C9CBC8"/>
                </a:gs>
                <a:gs pos="100000">
                  <a:srgbClr val="FCFCFC"/>
                </a:gs>
              </a:gsLst>
              <a:lin ang="8100000" scaled="1"/>
            </a:gradFill>
            <a:ln>
              <a:gradFill flip="none" rotWithShape="1">
                <a:gsLst>
                  <a:gs pos="0">
                    <a:srgbClr val="FCFDFD"/>
                  </a:gs>
                  <a:gs pos="100000">
                    <a:srgbClr val="CFD4D0"/>
                  </a:gs>
                </a:gsLst>
                <a:lin ang="8100000" scaled="1"/>
              </a:gradFill>
            </a:ln>
            <a:effectLst>
              <a:outerShdw blurRad="342900" dist="152400" dir="8100000" algn="tr" rotWithShape="0">
                <a:prstClr val="black">
                  <a:alpha val="2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350">
                <a:solidFill>
                  <a:prstClr val="white"/>
                </a:solidFill>
              </a:endParaRPr>
            </a:p>
          </p:txBody>
        </p:sp>
        <p:sp>
          <p:nvSpPr>
            <p:cNvPr id="4" name="圆角矩形 18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48140" y="1697436"/>
              <a:ext cx="5083894" cy="3433495"/>
            </a:xfrm>
            <a:prstGeom prst="roundRect">
              <a:avLst>
                <a:gd name="adj" fmla="val 7822"/>
              </a:avLst>
            </a:prstGeom>
            <a:gradFill flip="none" rotWithShape="1">
              <a:gsLst>
                <a:gs pos="0">
                  <a:srgbClr val="C9CBC8"/>
                </a:gs>
                <a:gs pos="100000">
                  <a:srgbClr val="FCFCFC"/>
                </a:gs>
              </a:gsLst>
              <a:lin ang="8100000" scaled="1"/>
            </a:gradFill>
            <a:ln>
              <a:gradFill flip="none" rotWithShape="1">
                <a:gsLst>
                  <a:gs pos="0">
                    <a:srgbClr val="FCFDFD"/>
                  </a:gs>
                  <a:gs pos="100000">
                    <a:srgbClr val="CFD4D0"/>
                  </a:gs>
                </a:gsLst>
                <a:lin ang="8100000" scaled="1"/>
              </a:gradFill>
            </a:ln>
            <a:effectLst>
              <a:outerShdw blurRad="342900" dist="152400" dir="8100000" algn="tr" rotWithShape="0">
                <a:prstClr val="black">
                  <a:alpha val="2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350">
                <a:solidFill>
                  <a:prstClr val="white"/>
                </a:solidFill>
              </a:endParaRPr>
            </a:p>
          </p:txBody>
        </p:sp>
        <p:grpSp>
          <p:nvGrpSpPr>
            <p:cNvPr id="111631" name="组合 4"/>
            <p:cNvGrpSpPr/>
            <p:nvPr/>
          </p:nvGrpSpPr>
          <p:grpSpPr>
            <a:xfrm>
              <a:off x="802562" y="1881314"/>
              <a:ext cx="4980528" cy="488725"/>
              <a:chOff x="762689" y="1635043"/>
              <a:chExt cx="4980528" cy="488725"/>
            </a:xfrm>
          </p:grpSpPr>
          <p:sp>
            <p:nvSpPr>
              <p:cNvPr id="11" name="矩形: 圆角 10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1449657" y="1665501"/>
                <a:ext cx="3481450" cy="458836"/>
              </a:xfrm>
              <a:prstGeom prst="round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12" name="矩形 11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762258" y="1635335"/>
                <a:ext cx="4981663" cy="458837"/>
              </a:xfrm>
              <a:prstGeom prst="rect">
                <a:avLst/>
              </a:prstGeom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altLang="zh-CN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2019</a:t>
                </a:r>
                <a:r>
                  <a:rPr lang="zh-CN" altLang="en-US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版指南 </a:t>
                </a:r>
                <a:r>
                  <a:rPr lang="en-US" altLang="zh-CN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- </a:t>
                </a:r>
                <a:r>
                  <a:rPr lang="zh-CN" altLang="en-US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推荐意见</a:t>
                </a:r>
                <a:r>
                  <a:rPr lang="en-US" altLang="zh-CN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5</a:t>
                </a:r>
                <a:endParaRPr lang="zh-CN" altLang="zh-CN" b="1" kern="1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111632" name="组合 5"/>
            <p:cNvGrpSpPr/>
            <p:nvPr/>
          </p:nvGrpSpPr>
          <p:grpSpPr>
            <a:xfrm>
              <a:off x="6369626" y="1881314"/>
              <a:ext cx="4980528" cy="488725"/>
              <a:chOff x="6347872" y="1635043"/>
              <a:chExt cx="4980528" cy="488725"/>
            </a:xfrm>
          </p:grpSpPr>
          <p:sp>
            <p:nvSpPr>
              <p:cNvPr id="9" name="矩形: 圆角 8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7101913" y="1665501"/>
                <a:ext cx="3479861" cy="458836"/>
              </a:xfrm>
              <a:prstGeom prst="roundRect">
                <a:avLst/>
              </a:prstGeom>
              <a:solidFill>
                <a:srgbClr val="006140"/>
              </a:solidFill>
              <a:ln>
                <a:solidFill>
                  <a:srgbClr val="0E7B6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10" name="矩形 9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6347837" y="1635335"/>
                <a:ext cx="4980076" cy="458837"/>
              </a:xfrm>
              <a:prstGeom prst="rect">
                <a:avLst/>
              </a:prstGeom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altLang="zh-CN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2022</a:t>
                </a:r>
                <a:r>
                  <a:rPr lang="zh-CN" altLang="en-US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版指南 </a:t>
                </a:r>
                <a:r>
                  <a:rPr lang="en-US" altLang="zh-CN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- </a:t>
                </a:r>
                <a:r>
                  <a:rPr lang="zh-CN" altLang="en-US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推荐意见</a:t>
                </a:r>
                <a:r>
                  <a:rPr lang="en-US" altLang="zh-CN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8</a:t>
                </a:r>
                <a:endParaRPr lang="zh-CN" altLang="zh-CN" b="1" kern="1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7" name="矩形 6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363241" y="2445229"/>
              <a:ext cx="5135654" cy="2635531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marL="285750" indent="-28575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Ø"/>
                <a:defRPr/>
              </a:pPr>
              <a:r>
                <a:rPr lang="zh-CN" altLang="en-US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在不涉及入托、入学和入职的健康体格检查或就医时，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应进行</a:t>
              </a:r>
              <a:r>
                <a:rPr lang="en-US" altLang="zh-CN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HBsAg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筛查。对一般人群均应进行</a:t>
              </a:r>
              <a:r>
                <a:rPr lang="en-US" altLang="zh-CN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HBsAg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筛查，特别是人类免疫缺陷病毒（</a:t>
              </a:r>
              <a:r>
                <a:rPr lang="en-US" altLang="zh-CN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HIV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）感染者、男男性行为者、静脉药瘾者、</a:t>
              </a:r>
              <a:r>
                <a:rPr lang="en-US" altLang="zh-CN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HBV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感染者的性伴侣和家庭接触者、接受免疫抑制剂或抗肿瘤药物、抗丙型肝炎病毒（</a:t>
              </a:r>
              <a:r>
                <a:rPr lang="en-US" altLang="zh-CN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HCV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）药物治疗者等，以及孕妇和育龄期、备孕期女性（</a:t>
              </a:r>
              <a:r>
                <a:rPr lang="en-US" altLang="zh-CN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B1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）。</a:t>
              </a:r>
              <a:endParaRPr lang="zh-CN" altLang="zh-CN" sz="1600" b="1" kern="1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矩形 7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71953" y="2464281"/>
              <a:ext cx="4946738" cy="2308471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marL="285750" indent="-28575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Ø"/>
                <a:defRPr/>
              </a:pP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鼓励</a:t>
              </a:r>
              <a:r>
                <a:rPr lang="zh-CN" altLang="en-US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在不涉及入托、入学和入职的健康体格检查中或就医时，进行</a:t>
              </a:r>
              <a:r>
                <a:rPr lang="en-US" altLang="zh-CN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HBsAg</a:t>
              </a:r>
              <a:r>
                <a:rPr lang="zh-CN" altLang="en-US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、抗</a:t>
              </a:r>
              <a:r>
                <a:rPr lang="en-US" altLang="zh-CN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-HBc</a:t>
              </a:r>
              <a:r>
                <a:rPr lang="zh-CN" altLang="en-US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和抗</a:t>
              </a:r>
              <a:r>
                <a:rPr lang="en-US" altLang="zh-CN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-HBs</a:t>
              </a:r>
              <a:r>
                <a:rPr lang="zh-CN" altLang="en-US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筛查；对高危人群、孕妇、接受抗肿瘤（化学治疗或放射治疗）或免疫抑制剂或直接抗</a:t>
              </a:r>
              <a:r>
                <a:rPr lang="en-US" altLang="zh-CN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HCV</a:t>
              </a:r>
              <a:r>
                <a:rPr lang="zh-CN" altLang="en-US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药物治疗者、</a:t>
              </a:r>
              <a:r>
                <a:rPr lang="en-US" altLang="zh-CN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HIV</a:t>
              </a:r>
              <a:r>
                <a:rPr lang="zh-CN" altLang="en-US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感染者，筛查</a:t>
              </a:r>
              <a:r>
                <a:rPr lang="en-US" altLang="zh-CN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HBsAg</a:t>
              </a:r>
              <a:r>
                <a:rPr lang="zh-CN" altLang="en-US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、抗</a:t>
              </a:r>
              <a:r>
                <a:rPr lang="en-US" altLang="zh-CN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-HBc</a:t>
              </a:r>
              <a:r>
                <a:rPr lang="zh-CN" altLang="en-US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和抗</a:t>
              </a:r>
              <a:r>
                <a:rPr lang="en-US" altLang="zh-CN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-HBs</a:t>
              </a:r>
              <a:r>
                <a:rPr lang="zh-CN" altLang="en-US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，对均阴性者，建议接种乙型肝炎疫苗（</a:t>
              </a:r>
              <a:r>
                <a:rPr lang="en-US" altLang="zh-CN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B1</a:t>
              </a:r>
              <a:r>
                <a:rPr lang="zh-CN" altLang="en-US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）。</a:t>
              </a:r>
              <a:endParaRPr lang="zh-CN" altLang="zh-CN" sz="1600" b="1" kern="1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11622" name="组合 12"/>
          <p:cNvGrpSpPr/>
          <p:nvPr/>
        </p:nvGrpSpPr>
        <p:grpSpPr>
          <a:xfrm>
            <a:off x="608013" y="1428750"/>
            <a:ext cx="11037887" cy="1573213"/>
            <a:chOff x="309707" y="5558838"/>
            <a:chExt cx="11037855" cy="1573024"/>
          </a:xfrm>
        </p:grpSpPr>
        <p:sp>
          <p:nvSpPr>
            <p:cNvPr id="15" name="同侧圆角矩形 12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309707" y="5558838"/>
              <a:ext cx="2324093" cy="368256"/>
            </a:xfrm>
            <a:prstGeom prst="round2SameRect">
              <a:avLst/>
            </a:prstGeom>
            <a:solidFill>
              <a:srgbClr val="FF6600"/>
            </a:solidFill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b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重点</a:t>
              </a:r>
            </a:p>
          </p:txBody>
        </p:sp>
        <p:sp>
          <p:nvSpPr>
            <p:cNvPr id="16" name="矩形 15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309707" y="5927094"/>
              <a:ext cx="11037855" cy="1204768"/>
            </a:xfrm>
            <a:prstGeom prst="rect">
              <a:avLst/>
            </a:prstGeom>
            <a:solidFill>
              <a:srgbClr val="EFEFF0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zh-CN" altLang="en-US" sz="16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筛查由</a:t>
              </a:r>
              <a:r>
                <a:rPr lang="zh-CN" altLang="en-US" sz="1600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“鼓励”</a:t>
              </a:r>
              <a:r>
                <a:rPr lang="zh-CN" altLang="en-US" sz="16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调整为</a:t>
              </a:r>
              <a:r>
                <a:rPr lang="zh-CN" altLang="en-US" sz="1600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“应该”</a:t>
              </a:r>
              <a:r>
                <a:rPr lang="zh-CN" altLang="en-US" sz="16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，强调一般人群均应进行</a:t>
              </a:r>
              <a:r>
                <a:rPr lang="en-US" altLang="zh-CN" sz="1600" err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HBsAg</a:t>
              </a:r>
              <a:r>
                <a:rPr lang="zh-CN" altLang="en-US" sz="16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筛查。</a:t>
              </a:r>
              <a:endParaRPr lang="en-US" altLang="zh-CN" sz="1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285750" indent="-285750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zh-CN" altLang="en-US" sz="16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强调应该对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男男性行为者、静脉药瘾者、</a:t>
              </a:r>
              <a:r>
                <a:rPr lang="en-US" altLang="zh-CN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HBV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感染者的性伴侣和家庭接触者、及育龄期、备孕期女性进行</a:t>
              </a:r>
              <a:r>
                <a:rPr lang="en-US" altLang="zh-CN" sz="1600" kern="100" err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HBsAg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筛查</a:t>
              </a:r>
              <a:r>
                <a:rPr lang="zh-CN" altLang="en-US" sz="16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。</a:t>
              </a:r>
              <a:endParaRPr lang="zh-CN" altLang="en-US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3665" name="组合 22"/>
          <p:cNvGrpSpPr/>
          <p:nvPr/>
        </p:nvGrpSpPr>
        <p:grpSpPr>
          <a:xfrm>
            <a:off x="-3175" y="0"/>
            <a:ext cx="11680825" cy="1666875"/>
            <a:chOff x="-5" y="0"/>
            <a:chExt cx="18395" cy="2624"/>
          </a:xfrm>
        </p:grpSpPr>
        <p:sp>
          <p:nvSpPr>
            <p:cNvPr id="26" name="稻壳儿春秋广告/盗版必究        原创来源：http://chn.docer.com/works?userid=199329941#!/work_time"/>
            <p:cNvSpPr/>
            <p:nvPr/>
          </p:nvSpPr>
          <p:spPr>
            <a:xfrm flipV="1">
              <a:off x="-5" y="0"/>
              <a:ext cx="1680" cy="2624"/>
            </a:xfrm>
            <a:prstGeom prst="rtTriangle">
              <a:avLst/>
            </a:pr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5" name="文本框 19"/>
            <p:cNvSpPr txBox="1"/>
            <p:nvPr/>
          </p:nvSpPr>
          <p:spPr>
            <a:xfrm>
              <a:off x="2403" y="751"/>
              <a:ext cx="15987" cy="824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实验室检查：建议采用高灵敏</a:t>
              </a:r>
              <a:r>
                <a:rPr lang="en-US" altLang="zh-CN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HBV DNA</a:t>
              </a: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检测方法</a:t>
              </a:r>
            </a:p>
          </p:txBody>
        </p:sp>
      </p:grpSp>
      <p:sp>
        <p:nvSpPr>
          <p:cNvPr id="31" name="稻壳儿春秋广告/盗版必究        原创来源：http://chn.docer.com/works?userid=199329941#!/work_time"/>
          <p:cNvSpPr/>
          <p:nvPr/>
        </p:nvSpPr>
        <p:spPr>
          <a:xfrm flipH="1">
            <a:off x="11328400" y="5699125"/>
            <a:ext cx="863600" cy="1171575"/>
          </a:xfrm>
          <a:prstGeom prst="rtTriangle">
            <a:avLst/>
          </a:prstGeom>
          <a:solidFill>
            <a:srgbClr val="8CC3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2" name="稻壳儿春秋广告/盗版必究        原创来源：http://chn.docer.com/works?userid=199329941#!/work_time"/>
          <p:cNvSpPr/>
          <p:nvPr/>
        </p:nvSpPr>
        <p:spPr>
          <a:xfrm flipH="1">
            <a:off x="10668000" y="6215063"/>
            <a:ext cx="1524000" cy="642937"/>
          </a:xfrm>
          <a:prstGeom prst="rtTriangle">
            <a:avLst/>
          </a:prstGeom>
          <a:solidFill>
            <a:srgbClr val="0E7B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grpSp>
        <p:nvGrpSpPr>
          <p:cNvPr id="113669" name="组合 1"/>
          <p:cNvGrpSpPr/>
          <p:nvPr/>
        </p:nvGrpSpPr>
        <p:grpSpPr>
          <a:xfrm>
            <a:off x="320675" y="1593850"/>
            <a:ext cx="11550650" cy="1063625"/>
            <a:chOff x="309707" y="5558837"/>
            <a:chExt cx="10939781" cy="1063803"/>
          </a:xfrm>
        </p:grpSpPr>
        <p:sp>
          <p:nvSpPr>
            <p:cNvPr id="3" name="同侧圆角矩形 12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309707" y="5558837"/>
              <a:ext cx="1954606" cy="366774"/>
            </a:xfrm>
            <a:prstGeom prst="round2SameRect">
              <a:avLst/>
            </a:prstGeom>
            <a:solidFill>
              <a:srgbClr val="FF6600"/>
            </a:solidFill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b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重点</a:t>
              </a:r>
            </a:p>
          </p:txBody>
        </p:sp>
        <p:sp>
          <p:nvSpPr>
            <p:cNvPr id="4" name="矩形 3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309707" y="5925611"/>
              <a:ext cx="10939781" cy="697029"/>
            </a:xfrm>
            <a:prstGeom prst="rect">
              <a:avLst/>
            </a:prstGeom>
            <a:solidFill>
              <a:srgbClr val="EFEFF0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zh-CN" altLang="en-US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新增推荐</a:t>
              </a: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采用</a:t>
              </a:r>
              <a:r>
                <a:rPr lang="zh-CN" altLang="en-US" b="1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更灵敏</a:t>
              </a: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的</a:t>
              </a:r>
              <a:r>
                <a:rPr lang="en-US" altLang="zh-CN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HBV DNA</a:t>
              </a: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检测方法，以指导更早更好的抗病毒治疗。</a:t>
              </a:r>
              <a:endParaRPr lang="zh-CN" altLang="en-US"/>
            </a:p>
          </p:txBody>
        </p:sp>
      </p:grpSp>
      <p:grpSp>
        <p:nvGrpSpPr>
          <p:cNvPr id="113670" name="组合 4"/>
          <p:cNvGrpSpPr/>
          <p:nvPr/>
        </p:nvGrpSpPr>
        <p:grpSpPr>
          <a:xfrm>
            <a:off x="98425" y="3028950"/>
            <a:ext cx="4979988" cy="3433763"/>
            <a:chOff x="6369626" y="1697436"/>
            <a:chExt cx="4980528" cy="3433495"/>
          </a:xfrm>
        </p:grpSpPr>
        <p:sp>
          <p:nvSpPr>
            <p:cNvPr id="6" name="圆角矩形 22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599219" y="1697436"/>
              <a:ext cx="4521388" cy="3433495"/>
            </a:xfrm>
            <a:prstGeom prst="roundRect">
              <a:avLst>
                <a:gd name="adj" fmla="val 7822"/>
              </a:avLst>
            </a:prstGeom>
            <a:gradFill flip="none" rotWithShape="1">
              <a:gsLst>
                <a:gs pos="0">
                  <a:srgbClr val="C9CBC8"/>
                </a:gs>
                <a:gs pos="100000">
                  <a:srgbClr val="FCFCFC"/>
                </a:gs>
              </a:gsLst>
              <a:lin ang="8100000" scaled="1"/>
            </a:gradFill>
            <a:ln>
              <a:gradFill flip="none" rotWithShape="1">
                <a:gsLst>
                  <a:gs pos="0">
                    <a:srgbClr val="FCFDFD"/>
                  </a:gs>
                  <a:gs pos="100000">
                    <a:srgbClr val="CFD4D0"/>
                  </a:gs>
                </a:gsLst>
                <a:lin ang="8100000" scaled="1"/>
              </a:gradFill>
            </a:ln>
            <a:effectLst>
              <a:outerShdw blurRad="342900" dist="152400" dir="8100000" algn="tr" rotWithShape="0">
                <a:prstClr val="black">
                  <a:alpha val="2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350">
                <a:solidFill>
                  <a:prstClr val="white"/>
                </a:solidFill>
              </a:endParaRPr>
            </a:p>
          </p:txBody>
        </p:sp>
        <p:grpSp>
          <p:nvGrpSpPr>
            <p:cNvPr id="113683" name="组合 6"/>
            <p:cNvGrpSpPr/>
            <p:nvPr/>
          </p:nvGrpSpPr>
          <p:grpSpPr>
            <a:xfrm>
              <a:off x="6369626" y="1881314"/>
              <a:ext cx="4980528" cy="511755"/>
              <a:chOff x="6347872" y="1635043"/>
              <a:chExt cx="4980528" cy="511755"/>
            </a:xfrm>
          </p:grpSpPr>
          <p:sp>
            <p:nvSpPr>
              <p:cNvPr id="9" name="矩形: 圆角 8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7016282" y="1665462"/>
                <a:ext cx="3654821" cy="480974"/>
              </a:xfrm>
              <a:prstGeom prst="roundRect">
                <a:avLst/>
              </a:prstGeom>
              <a:solidFill>
                <a:srgbClr val="006140"/>
              </a:solidFill>
              <a:ln>
                <a:solidFill>
                  <a:srgbClr val="0E7B6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10" name="矩形 9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6347872" y="1635301"/>
                <a:ext cx="4980528" cy="458752"/>
              </a:xfrm>
              <a:prstGeom prst="rect">
                <a:avLst/>
              </a:prstGeom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altLang="zh-CN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2022</a:t>
                </a:r>
                <a:r>
                  <a:rPr lang="zh-CN" altLang="en-US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版指南 </a:t>
                </a:r>
                <a:r>
                  <a:rPr lang="en-US" altLang="zh-CN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- </a:t>
                </a:r>
                <a:r>
                  <a:rPr lang="zh-CN" altLang="en-US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推荐意见</a:t>
                </a:r>
                <a:r>
                  <a:rPr lang="en-US" altLang="zh-CN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9</a:t>
                </a:r>
                <a:r>
                  <a:rPr lang="zh-CN" altLang="en-US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（新增）</a:t>
                </a:r>
                <a:endParaRPr lang="zh-CN" altLang="zh-CN" b="1" kern="1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8" name="矩形 7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779245" y="2553032"/>
              <a:ext cx="4153350" cy="2120734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marL="285750" indent="-28575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Ø"/>
                <a:defRPr/>
              </a:pPr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对</a:t>
              </a:r>
              <a:r>
                <a:rPr lang="en-US" altLang="zh-CN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HBsAg</a:t>
              </a:r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阳性者，包括正在接受抗病毒治疗的</a:t>
              </a:r>
              <a:r>
                <a:rPr lang="en-US" altLang="zh-CN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CHB</a:t>
              </a:r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患者，应</a:t>
              </a:r>
              <a:r>
                <a:rPr lang="zh-CN" altLang="en-US" b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尽可能</a:t>
              </a:r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采用</a:t>
              </a:r>
              <a:r>
                <a:rPr lang="zh-CN" altLang="en-US" b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高灵敏</a:t>
              </a:r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且</a:t>
              </a:r>
              <a:r>
                <a:rPr lang="zh-CN" altLang="en-US" b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检测线性范围大</a:t>
              </a:r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的</a:t>
              </a:r>
              <a:r>
                <a:rPr lang="en-US" altLang="zh-CN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HBV DNA</a:t>
              </a:r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检测方法（定量下限</a:t>
              </a:r>
              <a:r>
                <a:rPr lang="zh-CN" altLang="en-US" b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为</a:t>
              </a:r>
              <a:r>
                <a:rPr lang="en-US" altLang="zh-CN" b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10</a:t>
              </a:r>
              <a:r>
                <a:rPr lang="zh-CN" altLang="en-US" b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～</a:t>
              </a:r>
              <a:r>
                <a:rPr lang="en-US" altLang="zh-CN" b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20 IU/ml</a:t>
              </a:r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）（</a:t>
              </a:r>
              <a:r>
                <a:rPr lang="en-US" altLang="zh-CN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A1</a:t>
              </a:r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）。</a:t>
              </a:r>
              <a:endParaRPr lang="zh-CN" altLang="zh-CN" b="1" kern="1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13671" name="组合 10"/>
          <p:cNvGrpSpPr/>
          <p:nvPr/>
        </p:nvGrpSpPr>
        <p:grpSpPr>
          <a:xfrm>
            <a:off x="5445125" y="3200400"/>
            <a:ext cx="6500813" cy="3171825"/>
            <a:chOff x="5826915" y="3273369"/>
            <a:chExt cx="6501542" cy="3171425"/>
          </a:xfrm>
        </p:grpSpPr>
        <p:grpSp>
          <p:nvGrpSpPr>
            <p:cNvPr id="113672" name="组合 11"/>
            <p:cNvGrpSpPr/>
            <p:nvPr/>
          </p:nvGrpSpPr>
          <p:grpSpPr>
            <a:xfrm>
              <a:off x="5826915" y="3555932"/>
              <a:ext cx="6501542" cy="2888862"/>
              <a:chOff x="2101608" y="3406519"/>
              <a:chExt cx="6501542" cy="2888862"/>
            </a:xfrm>
          </p:grpSpPr>
          <p:sp>
            <p:nvSpPr>
              <p:cNvPr id="15" name="iṩḻiḍe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2101608" y="3406495"/>
                <a:ext cx="6501542" cy="1325396"/>
              </a:xfrm>
              <a:prstGeom prst="roundRect">
                <a:avLst>
                  <a:gd name="adj" fmla="val 22661"/>
                </a:avLst>
              </a:prstGeom>
              <a:ln w="50800" cap="rnd">
                <a:solidFill>
                  <a:srgbClr val="BED5BD"/>
                </a:solidFill>
                <a:round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2800" b="1"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60000">
                        <a:schemeClr val="accent1"/>
                      </a:gs>
                    </a:gsLst>
                    <a:lin ang="2700000" scaled="0"/>
                  </a:gradFill>
                  <a:effectLst>
                    <a:outerShdw blurRad="76200" dist="50800" dir="5400000" algn="ctr" rotWithShape="0">
                      <a:schemeClr val="accent1">
                        <a:alpha val="20000"/>
                      </a:schemeClr>
                    </a:outerShdw>
                  </a:effectLst>
                </a:endParaRPr>
              </a:p>
            </p:txBody>
          </p:sp>
          <p:sp>
            <p:nvSpPr>
              <p:cNvPr id="16" name="îSlïďè">
                <a:extLst>
                  <a:ext uri="{FF2B5EF4-FFF2-40B4-BE49-F238E27FC236}"/>
                </a:extLst>
              </p:cNvPr>
              <p:cNvSpPr txBox="1"/>
              <p:nvPr/>
            </p:nvSpPr>
            <p:spPr>
              <a:xfrm>
                <a:off x="2323883" y="3877924"/>
                <a:ext cx="549337" cy="523809"/>
              </a:xfrm>
              <a:prstGeom prst="rect">
                <a:avLst/>
              </a:prstGeom>
              <a:noFill/>
              <a:effectLst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altLang="zh-CN" sz="2800" b="1">
                    <a:solidFill>
                      <a:srgbClr val="006140"/>
                    </a:solidFill>
                    <a:effectLst>
                      <a:outerShdw blurRad="76200" dist="50800" dir="5400000" algn="ctr" rotWithShape="0">
                        <a:schemeClr val="accent1">
                          <a:alpha val="20000"/>
                        </a:schemeClr>
                      </a:outerShdw>
                    </a:effectLst>
                    <a:latin typeface="+mn-lt"/>
                    <a:ea typeface="+mn-ea"/>
                    <a:cs typeface="+mn-cs"/>
                  </a:rPr>
                  <a:t>01</a:t>
                </a:r>
                <a:endParaRPr lang="zh-CN" altLang="en-US" sz="2800" b="1">
                  <a:solidFill>
                    <a:srgbClr val="006140"/>
                  </a:solidFill>
                  <a:effectLst>
                    <a:outerShdw blurRad="76200" dist="50800" dir="5400000" algn="ctr" rotWithShape="0">
                      <a:schemeClr val="accent1">
                        <a:alpha val="20000"/>
                      </a:schemeClr>
                    </a:outerShdw>
                  </a:effectLst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文本框 16">
                <a:extLst>
                  <a:ext uri="{FF2B5EF4-FFF2-40B4-BE49-F238E27FC236}"/>
                </a:extLst>
              </p:cNvPr>
              <p:cNvSpPr txBox="1"/>
              <p:nvPr/>
            </p:nvSpPr>
            <p:spPr>
              <a:xfrm>
                <a:off x="3062154" y="3489035"/>
                <a:ext cx="5493366" cy="1157142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pPr fontAlgn="auto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altLang="zh-CN" sz="1600" kern="10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HBV DNA</a:t>
                </a:r>
                <a:r>
                  <a:rPr lang="zh-CN" altLang="en-US" sz="1600" kern="10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定量采用实时定量聚合酶链反应法（</a:t>
                </a:r>
                <a:r>
                  <a:rPr lang="en-US" altLang="zh-CN" sz="1600" kern="10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PCR</a:t>
                </a:r>
                <a:r>
                  <a:rPr lang="zh-CN" altLang="en-US" sz="1600" kern="10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），随着检测试剂灵敏度的提高，目前定量下限可达</a:t>
                </a:r>
                <a:r>
                  <a:rPr lang="en-US" altLang="zh-CN" sz="1600" kern="10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10</a:t>
                </a:r>
                <a:r>
                  <a:rPr lang="zh-CN" altLang="en-US" sz="1600" kern="10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～</a:t>
                </a:r>
                <a:r>
                  <a:rPr lang="en-US" altLang="zh-CN" sz="1600" kern="10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20 IU/ml </a:t>
                </a:r>
                <a:r>
                  <a:rPr lang="zh-CN" altLang="en-US" sz="1600" kern="10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甚至更低。</a:t>
                </a:r>
                <a:endParaRPr lang="en-US" altLang="zh-CN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8" name="iṩḻiḍe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2101608" y="4796970"/>
                <a:ext cx="6501542" cy="1498411"/>
              </a:xfrm>
              <a:prstGeom prst="roundRect">
                <a:avLst>
                  <a:gd name="adj" fmla="val 22661"/>
                </a:avLst>
              </a:prstGeom>
              <a:ln w="50800" cap="rnd">
                <a:solidFill>
                  <a:srgbClr val="BED5BD"/>
                </a:solidFill>
                <a:round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000000"/>
                    </a:solidFill>
                    <a:latin typeface="Calibri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000000"/>
                    </a:solidFill>
                    <a:latin typeface="Calibri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 sz="2800" b="1"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60000">
                        <a:schemeClr val="accent1"/>
                      </a:gs>
                    </a:gsLst>
                    <a:lin ang="2700000" scaled="0"/>
                  </a:gradFill>
                  <a:effectLst>
                    <a:outerShdw blurRad="76200" dist="50800" dir="5400000" algn="ctr" rotWithShape="0">
                      <a:schemeClr val="accent1">
                        <a:alpha val="20000"/>
                      </a:schemeClr>
                    </a:outerShdw>
                  </a:effectLst>
                </a:endParaRPr>
              </a:p>
            </p:txBody>
          </p:sp>
          <p:sp>
            <p:nvSpPr>
              <p:cNvPr id="19" name="îSlïďè">
                <a:extLst>
                  <a:ext uri="{FF2B5EF4-FFF2-40B4-BE49-F238E27FC236}"/>
                </a:extLst>
              </p:cNvPr>
              <p:cNvSpPr txBox="1"/>
              <p:nvPr/>
            </p:nvSpPr>
            <p:spPr>
              <a:xfrm>
                <a:off x="2323883" y="5269985"/>
                <a:ext cx="549337" cy="522222"/>
              </a:xfrm>
              <a:prstGeom prst="rect">
                <a:avLst/>
              </a:prstGeom>
              <a:noFill/>
              <a:effectLst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altLang="zh-CN" sz="2800" b="1">
                    <a:solidFill>
                      <a:srgbClr val="006140"/>
                    </a:solidFill>
                    <a:effectLst>
                      <a:outerShdw blurRad="76200" dist="50800" dir="5400000" algn="ctr" rotWithShape="0">
                        <a:schemeClr val="accent1">
                          <a:alpha val="20000"/>
                        </a:schemeClr>
                      </a:outerShdw>
                    </a:effectLst>
                    <a:latin typeface="+mn-lt"/>
                    <a:ea typeface="+mn-ea"/>
                    <a:cs typeface="+mn-cs"/>
                  </a:rPr>
                  <a:t>02</a:t>
                </a:r>
                <a:endParaRPr lang="zh-CN" altLang="en-US" sz="2800" b="1">
                  <a:solidFill>
                    <a:srgbClr val="006140"/>
                  </a:solidFill>
                  <a:effectLst>
                    <a:outerShdw blurRad="76200" dist="50800" dir="5400000" algn="ctr" rotWithShape="0">
                      <a:schemeClr val="accent1">
                        <a:alpha val="20000"/>
                      </a:schemeClr>
                    </a:outerShdw>
                  </a:effectLst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文本框 19">
                <a:extLst>
                  <a:ext uri="{FF2B5EF4-FFF2-40B4-BE49-F238E27FC236}"/>
                </a:extLst>
              </p:cNvPr>
              <p:cNvSpPr txBox="1"/>
              <p:nvPr/>
            </p:nvSpPr>
            <p:spPr>
              <a:xfrm>
                <a:off x="3062154" y="4750939"/>
                <a:ext cx="5493366" cy="1525395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pPr fontAlgn="auto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zh-CN" altLang="en-US" sz="1600" kern="10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筛查出的</a:t>
                </a:r>
                <a:r>
                  <a:rPr lang="en-US" altLang="zh-CN" sz="1600" kern="10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HBsAg</a:t>
                </a:r>
                <a:r>
                  <a:rPr lang="zh-CN" altLang="en-US" sz="1600" kern="10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阳性者，以及已经开始抗病毒治疗的</a:t>
                </a:r>
                <a:r>
                  <a:rPr lang="en-US" altLang="zh-CN" sz="1600" kern="10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CHB</a:t>
                </a:r>
                <a:r>
                  <a:rPr lang="zh-CN" altLang="en-US" sz="1600" kern="10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患者，采用高灵敏的实时定量</a:t>
                </a:r>
                <a:r>
                  <a:rPr lang="en-US" altLang="zh-CN" sz="1600" kern="10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PCR</a:t>
                </a:r>
                <a:r>
                  <a:rPr lang="zh-CN" altLang="en-US" sz="1600" kern="10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方法检测</a:t>
                </a:r>
                <a:r>
                  <a:rPr lang="en-US" altLang="zh-CN" sz="1600" kern="10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HBV DNA</a:t>
                </a:r>
                <a:r>
                  <a:rPr lang="zh-CN" altLang="en-US" sz="1600" kern="10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，</a:t>
                </a:r>
                <a:r>
                  <a:rPr lang="zh-CN" altLang="en-US" sz="1600" b="1" kern="100">
                    <a:solidFill>
                      <a:srgbClr val="C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有助于检出低病毒载量的患者</a:t>
                </a:r>
                <a:r>
                  <a:rPr lang="zh-CN" altLang="en-US" sz="1600" kern="100"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，以便尽早开始抗病毒治疗或及时调整治疗方案。</a:t>
                </a:r>
                <a:endParaRPr lang="zh-CN" altLang="zh-CN" sz="1600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3" name="椭圆 12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5845967" y="3273369"/>
              <a:ext cx="1649598" cy="423810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正文内容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5713" name="组合 3"/>
          <p:cNvGrpSpPr/>
          <p:nvPr/>
        </p:nvGrpSpPr>
        <p:grpSpPr>
          <a:xfrm>
            <a:off x="0" y="2286000"/>
            <a:ext cx="4051300" cy="1736725"/>
            <a:chExt cx="12622" cy="10800"/>
          </a:xfrm>
        </p:grpSpPr>
        <p:sp>
          <p:nvSpPr>
            <p:cNvPr id="55" name="稻壳儿春秋广告/盗版必究        原创来源：http://chn.docer.com/works?userid=199329941#!/work_time"/>
            <p:cNvSpPr/>
            <p:nvPr/>
          </p:nvSpPr>
          <p:spPr>
            <a:xfrm>
              <a:off x="6049" y="0"/>
              <a:ext cx="6573" cy="10800"/>
            </a:xfrm>
            <a:custGeom>
              <a:gdLst>
                <a:gd name="connsiteX0" fmla="*/ 1235089 w 1671696"/>
                <a:gd name="connsiteY0" fmla="*/ 0 h 4010527"/>
                <a:gd name="connsiteX1" fmla="*/ 1671696 w 1671696"/>
                <a:gd name="connsiteY1" fmla="*/ 0 h 4010527"/>
                <a:gd name="connsiteX2" fmla="*/ 144050 w 1671696"/>
                <a:gd name="connsiteY2" fmla="*/ 4010527 h 4010527"/>
                <a:gd name="connsiteX3" fmla="*/ 0 w 1671696"/>
                <a:gd name="connsiteY3" fmla="*/ 4010527 h 4010527"/>
                <a:gd name="connsiteX4" fmla="*/ 1235089 w 1671696"/>
                <a:gd name="connsiteY4" fmla="*/ 0 h 40105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1696" h="4010527">
                  <a:moveTo>
                    <a:pt x="1235089" y="0"/>
                  </a:moveTo>
                  <a:lnTo>
                    <a:pt x="1671696" y="0"/>
                  </a:lnTo>
                  <a:lnTo>
                    <a:pt x="144050" y="4010527"/>
                  </a:lnTo>
                  <a:lnTo>
                    <a:pt x="0" y="4010527"/>
                  </a:lnTo>
                  <a:lnTo>
                    <a:pt x="1235089" y="0"/>
                  </a:lnTo>
                  <a:close/>
                </a:path>
              </a:pathLst>
            </a:cu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54" name="稻壳儿春秋广告/盗版必究        原创来源：http://chn.docer.com/works?userid=199329941#!/work_time"/>
            <p:cNvSpPr/>
            <p:nvPr/>
          </p:nvSpPr>
          <p:spPr>
            <a:xfrm>
              <a:off x="6543" y="0"/>
              <a:ext cx="4743" cy="10800"/>
            </a:xfrm>
            <a:custGeom>
              <a:gdLst>
                <a:gd name="connsiteX0" fmla="*/ 1707009 w 2564299"/>
                <a:gd name="connsiteY0" fmla="*/ 0 h 4010526"/>
                <a:gd name="connsiteX1" fmla="*/ 2564299 w 2564299"/>
                <a:gd name="connsiteY1" fmla="*/ 0 h 4010526"/>
                <a:gd name="connsiteX2" fmla="*/ 1245065 w 2564299"/>
                <a:gd name="connsiteY2" fmla="*/ 2636869 h 4010526"/>
                <a:gd name="connsiteX3" fmla="*/ 434608 w 2564299"/>
                <a:gd name="connsiteY3" fmla="*/ 4010526 h 4010526"/>
                <a:gd name="connsiteX4" fmla="*/ 0 w 2564299"/>
                <a:gd name="connsiteY4" fmla="*/ 4010526 h 4010526"/>
                <a:gd name="connsiteX5" fmla="*/ 232388 w 2564299"/>
                <a:gd name="connsiteY5" fmla="*/ 3429836 h 4010526"/>
                <a:gd name="connsiteX6" fmla="*/ 1707009 w 2564299"/>
                <a:gd name="connsiteY6" fmla="*/ 0 h 40105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64299" h="4010526">
                  <a:moveTo>
                    <a:pt x="1707009" y="0"/>
                  </a:moveTo>
                  <a:lnTo>
                    <a:pt x="2564299" y="0"/>
                  </a:lnTo>
                  <a:lnTo>
                    <a:pt x="1245065" y="2636869"/>
                  </a:lnTo>
                  <a:lnTo>
                    <a:pt x="434608" y="4010526"/>
                  </a:lnTo>
                  <a:lnTo>
                    <a:pt x="0" y="4010526"/>
                  </a:lnTo>
                  <a:lnTo>
                    <a:pt x="232388" y="3429836"/>
                  </a:lnTo>
                  <a:lnTo>
                    <a:pt x="1707009" y="0"/>
                  </a:lnTo>
                  <a:close/>
                </a:path>
              </a:pathLst>
            </a:custGeom>
            <a:solidFill>
              <a:srgbClr val="8CC3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83" name="任意多边形: 形状 82"/>
            <p:cNvSpPr/>
            <p:nvPr/>
          </p:nvSpPr>
          <p:spPr>
            <a:xfrm>
              <a:off x="0" y="0"/>
              <a:ext cx="10594" cy="10800"/>
            </a:xfrm>
            <a:custGeom>
              <a:gdLst>
                <a:gd name="connsiteX0" fmla="*/ 0 w 6728268"/>
                <a:gd name="connsiteY0" fmla="*/ 0 h 6858000"/>
                <a:gd name="connsiteX1" fmla="*/ 6728268 w 6728268"/>
                <a:gd name="connsiteY1" fmla="*/ 0 h 6858000"/>
                <a:gd name="connsiteX2" fmla="*/ 4616266 w 6728268"/>
                <a:gd name="connsiteY2" fmla="*/ 6858000 h 6858000"/>
                <a:gd name="connsiteX3" fmla="*/ 0 w 6728268"/>
                <a:gd name="connsiteY3" fmla="*/ 6858000 h 6858000"/>
                <a:gd name="connsiteX4" fmla="*/ 0 w 6728268"/>
                <a:gd name="connsiteY4" fmla="*/ 0 h 6858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28268" h="6858000">
                  <a:moveTo>
                    <a:pt x="0" y="0"/>
                  </a:moveTo>
                  <a:lnTo>
                    <a:pt x="6728268" y="0"/>
                  </a:lnTo>
                  <a:lnTo>
                    <a:pt x="4616266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4C4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white"/>
                </a:solidFill>
              </a:endParaRPr>
            </a:p>
          </p:txBody>
        </p:sp>
      </p:grpSp>
      <p:sp>
        <p:nvSpPr>
          <p:cNvPr id="22" name="文本框 21"/>
          <p:cNvSpPr txBox="1"/>
          <p:nvPr/>
        </p:nvSpPr>
        <p:spPr>
          <a:xfrm>
            <a:off x="375840" y="3220939"/>
            <a:ext cx="1739579" cy="46166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pPr defTabSz="457200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i="1">
                <a:solidFill>
                  <a:prstClr val="white"/>
                </a:solidFill>
                <a:latin typeface="Century Gothic" panose="020b0502020202020204" pitchFamily="34" charset="0"/>
                <a:ea typeface="+mn-ea"/>
                <a:cs typeface="+mn-cs"/>
              </a:rPr>
              <a:t>CONTENTS</a:t>
            </a:r>
            <a:endParaRPr lang="zh-CN" altLang="en-US" sz="2400" i="1">
              <a:solidFill>
                <a:prstClr val="white"/>
              </a:solidFill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673552" y="2350772"/>
            <a:ext cx="124585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pPr defTabSz="457200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目 录</a:t>
            </a:r>
          </a:p>
        </p:txBody>
      </p:sp>
      <p:grpSp>
        <p:nvGrpSpPr>
          <p:cNvPr id="115716" name="组合 5"/>
          <p:cNvGrpSpPr/>
          <p:nvPr/>
        </p:nvGrpSpPr>
        <p:grpSpPr>
          <a:xfrm>
            <a:off x="4732338" y="1808163"/>
            <a:ext cx="6165850" cy="661987"/>
            <a:chOff x="4228262" y="1334472"/>
            <a:chExt cx="6165496" cy="661365"/>
          </a:xfrm>
        </p:grpSpPr>
        <p:sp>
          <p:nvSpPr>
            <p:cNvPr id="14" name="稻壳儿春秋广告/盗版必究        原创来源：http://chn.docer.com/works?userid=199329941#!/work_time"/>
            <p:cNvSpPr>
              <a:spLocks noChangeArrowheads="1"/>
            </p:cNvSpPr>
            <p:nvPr/>
          </p:nvSpPr>
          <p:spPr bwMode="auto">
            <a:xfrm>
              <a:off x="4228262" y="1334472"/>
              <a:ext cx="642900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15733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1403544"/>
              <a:ext cx="5030497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预防、筛查及实验室检查</a:t>
              </a:r>
            </a:p>
          </p:txBody>
        </p:sp>
      </p:grpSp>
      <p:grpSp>
        <p:nvGrpSpPr>
          <p:cNvPr id="115717" name="组合 1"/>
          <p:cNvGrpSpPr/>
          <p:nvPr/>
        </p:nvGrpSpPr>
        <p:grpSpPr>
          <a:xfrm>
            <a:off x="4732338" y="3562350"/>
            <a:ext cx="6873875" cy="660400"/>
            <a:chOff x="4228262" y="4215506"/>
            <a:chExt cx="6873505" cy="661365"/>
          </a:xfrm>
        </p:grpSpPr>
        <p:sp>
          <p:nvSpPr>
            <p:cNvPr id="115730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4284578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扩大抗病毒治疗适应证</a:t>
              </a:r>
            </a:p>
          </p:txBody>
        </p:sp>
        <p:sp>
          <p:nvSpPr>
            <p:cNvPr id="18" name="稻壳儿春秋广告/盗版必究        原创来源：http://chn.docer.com/works?userid=199329941#!/work_time">
              <a:extLst>
                <a:ext uri="{FF2B5EF4-FFF2-40B4-BE49-F238E27FC236}"/>
              </a:extLst>
            </p:cNvPr>
            <p:cNvSpPr>
              <a:spLocks noChangeArrowheads="1"/>
            </p:cNvSpPr>
            <p:nvPr/>
          </p:nvSpPr>
          <p:spPr bwMode="auto">
            <a:xfrm>
              <a:off x="4228262" y="4215506"/>
              <a:ext cx="642902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4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15718" name="组合 4"/>
          <p:cNvGrpSpPr/>
          <p:nvPr/>
        </p:nvGrpSpPr>
        <p:grpSpPr>
          <a:xfrm>
            <a:off x="4732338" y="2686050"/>
            <a:ext cx="6889750" cy="660400"/>
            <a:chOff x="4211991" y="2293449"/>
            <a:chExt cx="6889776" cy="661365"/>
          </a:xfrm>
        </p:grpSpPr>
        <p:sp>
          <p:nvSpPr>
            <p:cNvPr id="12" name="稻壳儿春秋广告/盗版必究        原创来源：http://chn.docer.com/works?userid=199329941#!/work_time"/>
            <p:cNvSpPr>
              <a:spLocks noChangeAspect="1" noChangeArrowheads="1"/>
            </p:cNvSpPr>
            <p:nvPr/>
          </p:nvSpPr>
          <p:spPr bwMode="auto">
            <a:xfrm>
              <a:off x="4211991" y="2293449"/>
              <a:ext cx="665165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3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15729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2362521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 b="1">
                  <a:solidFill>
                    <a:srgbClr val="FF66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自然史分期命名及定义修订</a:t>
              </a:r>
            </a:p>
          </p:txBody>
        </p:sp>
      </p:grpSp>
      <p:grpSp>
        <p:nvGrpSpPr>
          <p:cNvPr id="115719" name="组合 6"/>
          <p:cNvGrpSpPr/>
          <p:nvPr/>
        </p:nvGrpSpPr>
        <p:grpSpPr>
          <a:xfrm>
            <a:off x="4732338" y="4438650"/>
            <a:ext cx="6873875" cy="661988"/>
            <a:chOff x="4228262" y="4215506"/>
            <a:chExt cx="6873505" cy="661365"/>
          </a:xfrm>
        </p:grpSpPr>
        <p:sp>
          <p:nvSpPr>
            <p:cNvPr id="115726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4284578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抗病毒治疗</a:t>
              </a:r>
            </a:p>
          </p:txBody>
        </p:sp>
        <p:sp>
          <p:nvSpPr>
            <p:cNvPr id="9" name="稻壳儿春秋广告/盗版必究        原创来源：http://chn.docer.com/works?userid=199329941#!/work_time">
              <a:extLst>
                <a:ext uri="{FF2B5EF4-FFF2-40B4-BE49-F238E27FC236}"/>
              </a:extLst>
            </p:cNvPr>
            <p:cNvSpPr>
              <a:spLocks noChangeArrowheads="1"/>
            </p:cNvSpPr>
            <p:nvPr/>
          </p:nvSpPr>
          <p:spPr bwMode="auto">
            <a:xfrm>
              <a:off x="4228262" y="4215506"/>
              <a:ext cx="642902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5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15720" name="组合 9"/>
          <p:cNvGrpSpPr/>
          <p:nvPr/>
        </p:nvGrpSpPr>
        <p:grpSpPr>
          <a:xfrm>
            <a:off x="4732338" y="5316538"/>
            <a:ext cx="6873875" cy="660400"/>
            <a:chOff x="4228262" y="4215506"/>
            <a:chExt cx="6873505" cy="661365"/>
          </a:xfrm>
        </p:grpSpPr>
        <p:sp>
          <p:nvSpPr>
            <p:cNvPr id="115724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4284578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特殊人群治疗</a:t>
              </a:r>
            </a:p>
          </p:txBody>
        </p:sp>
        <p:sp>
          <p:nvSpPr>
            <p:cNvPr id="13" name="稻壳儿春秋广告/盗版必究        原创来源：http://chn.docer.com/works?userid=199329941#!/work_time">
              <a:extLst>
                <a:ext uri="{FF2B5EF4-FFF2-40B4-BE49-F238E27FC236}"/>
              </a:extLst>
            </p:cNvPr>
            <p:cNvSpPr>
              <a:spLocks noChangeArrowheads="1"/>
            </p:cNvSpPr>
            <p:nvPr/>
          </p:nvSpPr>
          <p:spPr bwMode="auto">
            <a:xfrm>
              <a:off x="4228262" y="4215506"/>
              <a:ext cx="642902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6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15721" name="组合 19"/>
          <p:cNvGrpSpPr/>
          <p:nvPr/>
        </p:nvGrpSpPr>
        <p:grpSpPr>
          <a:xfrm>
            <a:off x="4732338" y="931863"/>
            <a:ext cx="6873875" cy="661987"/>
            <a:chOff x="4228262" y="4215506"/>
            <a:chExt cx="6873505" cy="661365"/>
          </a:xfrm>
        </p:grpSpPr>
        <p:sp>
          <p:nvSpPr>
            <p:cNvPr id="115722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4284578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流行病学</a:t>
              </a:r>
            </a:p>
          </p:txBody>
        </p:sp>
        <p:sp>
          <p:nvSpPr>
            <p:cNvPr id="25" name="稻壳儿春秋广告/盗版必究        原创来源：http://chn.docer.com/works?userid=199329941#!/work_time">
              <a:extLst>
                <a:ext uri="{FF2B5EF4-FFF2-40B4-BE49-F238E27FC236}"/>
              </a:extLst>
            </p:cNvPr>
            <p:cNvSpPr>
              <a:spLocks noChangeArrowheads="1"/>
            </p:cNvSpPr>
            <p:nvPr/>
          </p:nvSpPr>
          <p:spPr bwMode="auto">
            <a:xfrm>
              <a:off x="4228262" y="4215506"/>
              <a:ext cx="642902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>
          <a:xfrm>
            <a:off x="10850563" y="4703763"/>
            <a:ext cx="874712" cy="28416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8289925" y="4683125"/>
            <a:ext cx="854075" cy="31591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5486400" y="4683125"/>
            <a:ext cx="822325" cy="28575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grpSp>
        <p:nvGrpSpPr>
          <p:cNvPr id="117764" name="组合 22"/>
          <p:cNvGrpSpPr/>
          <p:nvPr/>
        </p:nvGrpSpPr>
        <p:grpSpPr>
          <a:xfrm>
            <a:off x="-3175" y="0"/>
            <a:ext cx="10212388" cy="1666875"/>
            <a:chOff x="-5" y="0"/>
            <a:chExt cx="16082" cy="2624"/>
          </a:xfrm>
        </p:grpSpPr>
        <p:sp>
          <p:nvSpPr>
            <p:cNvPr id="26" name="稻壳儿春秋广告/盗版必究        原创来源：http://chn.docer.com/works?userid=199329941#!/work_time"/>
            <p:cNvSpPr/>
            <p:nvPr/>
          </p:nvSpPr>
          <p:spPr>
            <a:xfrm flipV="1">
              <a:off x="-5" y="0"/>
              <a:ext cx="1680" cy="2624"/>
            </a:xfrm>
            <a:prstGeom prst="rtTriangle">
              <a:avLst/>
            </a:pr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5" name="文本框 19"/>
            <p:cNvSpPr txBox="1"/>
            <p:nvPr/>
          </p:nvSpPr>
          <p:spPr>
            <a:xfrm>
              <a:off x="2403" y="751"/>
              <a:ext cx="13674" cy="822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优化自然史的分期命名，修订检测项目</a:t>
              </a:r>
            </a:p>
          </p:txBody>
        </p:sp>
      </p:grpSp>
      <p:sp>
        <p:nvSpPr>
          <p:cNvPr id="31" name="稻壳儿春秋广告/盗版必究        原创来源：http://chn.docer.com/works?userid=199329941#!/work_time"/>
          <p:cNvSpPr/>
          <p:nvPr/>
        </p:nvSpPr>
        <p:spPr>
          <a:xfrm flipH="1">
            <a:off x="11328400" y="5699125"/>
            <a:ext cx="863600" cy="1171575"/>
          </a:xfrm>
          <a:prstGeom prst="rtTriangle">
            <a:avLst/>
          </a:prstGeom>
          <a:solidFill>
            <a:srgbClr val="8CC3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2" name="稻壳儿春秋广告/盗版必究        原创来源：http://chn.docer.com/works?userid=199329941#!/work_time"/>
          <p:cNvSpPr/>
          <p:nvPr/>
        </p:nvSpPr>
        <p:spPr>
          <a:xfrm flipH="1">
            <a:off x="10668000" y="6215063"/>
            <a:ext cx="1524000" cy="642937"/>
          </a:xfrm>
          <a:prstGeom prst="rtTriangle">
            <a:avLst/>
          </a:prstGeom>
          <a:solidFill>
            <a:srgbClr val="0E7B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graphicFrame>
        <p:nvGraphicFramePr>
          <p:cNvPr id="2" name="表格 1">
            <a:extLst>
              <a:ext uri="{FF2B5EF4-FFF2-40B4-BE49-F238E27FC236}"/>
            </a:extLst>
          </p:cNvPr>
          <p:cNvGraphicFramePr>
            <a:graphicFrameLocks noGrp="1"/>
          </p:cNvGraphicFramePr>
          <p:nvPr/>
        </p:nvGraphicFramePr>
        <p:xfrm>
          <a:off x="179388" y="3244850"/>
          <a:ext cx="11925300" cy="34972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90701">
                  <a:extLst>
                    <a:ext uri="{9D8B030D-6E8A-4147-A177-3AD203B41FA5}"/>
                  </a:extLst>
                </a:gridCol>
                <a:gridCol w="2501900">
                  <a:extLst>
                    <a:ext uri="{9D8B030D-6E8A-4147-A177-3AD203B41FA5}"/>
                  </a:extLst>
                </a:gridCol>
                <a:gridCol w="2489200">
                  <a:extLst>
                    <a:ext uri="{9D8B030D-6E8A-4147-A177-3AD203B41FA5}"/>
                  </a:extLst>
                </a:gridCol>
                <a:gridCol w="3063250">
                  <a:extLst>
                    <a:ext uri="{9D8B030D-6E8A-4147-A177-3AD203B41FA5}"/>
                  </a:extLst>
                </a:gridCol>
                <a:gridCol w="2080250">
                  <a:extLst>
                    <a:ext uri="{9D8B030D-6E8A-4147-A177-3AD203B41FA5}"/>
                  </a:extLst>
                </a:gridCol>
              </a:tblGrid>
              <a:tr h="692271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项目</a:t>
                      </a: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400" b="1" err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HBeAg</a:t>
                      </a:r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阳性慢性</a:t>
                      </a:r>
                      <a:r>
                        <a:rPr lang="en-US" altLang="zh-CN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HBV</a:t>
                      </a:r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感染</a:t>
                      </a:r>
                      <a:endParaRPr lang="en-US" altLang="zh-CN" sz="1400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/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（免疫耐受期、</a:t>
                      </a:r>
                      <a:endParaRPr lang="en-US" altLang="zh-CN" sz="1400" b="1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/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慢性</a:t>
                      </a:r>
                      <a:r>
                        <a:rPr lang="en-US" altLang="zh-CN" sz="1400" b="1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HBV</a:t>
                      </a: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携带状态）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400" b="1" err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HBeAg</a:t>
                      </a:r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阳性</a:t>
                      </a:r>
                      <a:r>
                        <a:rPr lang="en-US" altLang="zh-CN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CHB</a:t>
                      </a:r>
                    </a:p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（免疫清除期、</a:t>
                      </a:r>
                      <a:endParaRPr lang="en-US" altLang="zh-CN" sz="1400" b="1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免疫活动期）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400" b="1" err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HBeAg</a:t>
                      </a:r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阴性慢性</a:t>
                      </a:r>
                      <a:r>
                        <a:rPr lang="en-US" altLang="zh-CN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HBV</a:t>
                      </a:r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感染</a:t>
                      </a:r>
                      <a:endParaRPr lang="en-US" altLang="zh-CN" sz="1400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/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（非活动期、免疫控制期、</a:t>
                      </a:r>
                      <a:endParaRPr lang="en-US" altLang="zh-CN" sz="1400" b="1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/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非活动性</a:t>
                      </a:r>
                      <a:r>
                        <a:rPr lang="en-US" altLang="zh-CN" sz="1400" b="1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HBsAg</a:t>
                      </a: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携带状态）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400" b="1" err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HBeAg</a:t>
                      </a:r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阴性</a:t>
                      </a:r>
                      <a:r>
                        <a:rPr lang="en-US" altLang="zh-CN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CHB</a:t>
                      </a:r>
                    </a:p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1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（再活动期）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/>
                </a:extLst>
              </a:tr>
              <a:tr h="320700">
                <a:tc>
                  <a:txBody>
                    <a:bodyPr vert="horz" wrap="square"/>
                    <a:lstStyle/>
                    <a:p>
                      <a:pPr algn="l"/>
                      <a:r>
                        <a:rPr lang="en-US" altLang="zh-CN" sz="1400" b="1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HBsAg(IU/ml)</a:t>
                      </a: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&gt;1×10</a:t>
                      </a:r>
                      <a:r>
                        <a:rPr lang="en-US" altLang="zh-CN" sz="1400" baseline="300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4</a:t>
                      </a:r>
                      <a:endParaRPr lang="en-US" altLang="zh-CN" sz="14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+</a:t>
                      </a: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&lt;1×10</a:t>
                      </a:r>
                      <a:r>
                        <a:rPr lang="en-US" altLang="zh-CN" sz="1400" baseline="300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</a:t>
                      </a:r>
                      <a:endParaRPr lang="en-US" altLang="zh-CN" sz="14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+</a:t>
                      </a: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/>
                </a:extLst>
              </a:tr>
              <a:tr h="320700">
                <a:tc>
                  <a:txBody>
                    <a:bodyPr vert="horz" wrap="square"/>
                    <a:lstStyle/>
                    <a:p>
                      <a:pPr algn="l"/>
                      <a:r>
                        <a:rPr lang="en-US" altLang="zh-CN" sz="1400" b="1" err="1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HBeAg</a:t>
                      </a:r>
                      <a:endParaRPr lang="en-US" altLang="zh-CN" sz="1400" b="1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+</a:t>
                      </a:r>
                      <a:endParaRPr lang="en-US" altLang="zh-CN" sz="1400" baseline="300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+</a:t>
                      </a:r>
                      <a:endParaRPr lang="en-US" altLang="zh-CN" sz="1400" baseline="300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-</a:t>
                      </a:r>
                      <a:endParaRPr lang="en-US" altLang="zh-CN" sz="1400" baseline="300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-</a:t>
                      </a:r>
                      <a:endParaRPr lang="en-US" altLang="zh-CN" sz="1400" baseline="300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/>
                </a:extLst>
              </a:tr>
              <a:tr h="413845">
                <a:tc>
                  <a:txBody>
                    <a:bodyPr vert="horz" wrap="square"/>
                    <a:lstStyle/>
                    <a:p>
                      <a:pPr algn="l"/>
                      <a:r>
                        <a:rPr lang="en-US" altLang="zh-CN" sz="1400" b="1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HBV DNA(IU/ml)</a:t>
                      </a:r>
                      <a:endParaRPr lang="zh-CN" altLang="en-US" sz="1400" b="1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&gt;2×10</a:t>
                      </a:r>
                      <a:r>
                        <a:rPr lang="en-US" altLang="zh-CN" sz="1400" baseline="300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7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1" baseline="0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阳性</a:t>
                      </a:r>
                      <a:r>
                        <a:rPr lang="zh-CN" altLang="en-US" sz="1200" kern="1200">
                          <a:solidFill>
                            <a:schemeClr val="dk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（</a:t>
                      </a:r>
                      <a:r>
                        <a:rPr lang="en-US" altLang="zh-CN" sz="1200" kern="1200">
                          <a:solidFill>
                            <a:schemeClr val="dk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&gt;2×10</a:t>
                      </a:r>
                      <a:r>
                        <a:rPr lang="en-US" altLang="zh-CN" sz="1200" kern="1200" baseline="30000">
                          <a:solidFill>
                            <a:schemeClr val="dk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4</a:t>
                      </a:r>
                      <a:r>
                        <a:rPr lang="zh-CN" altLang="en-US" sz="1200" kern="1200">
                          <a:solidFill>
                            <a:schemeClr val="dk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）</a:t>
                      </a:r>
                      <a:endParaRPr lang="en-US" altLang="zh-CN" sz="1400" kern="1200">
                        <a:solidFill>
                          <a:schemeClr val="dk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1" baseline="0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阴性</a:t>
                      </a:r>
                      <a:r>
                        <a:rPr lang="zh-CN" altLang="en-US" sz="1200" kern="1200">
                          <a:solidFill>
                            <a:schemeClr val="dk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（</a:t>
                      </a:r>
                      <a:r>
                        <a:rPr lang="en-US" altLang="zh-CN" sz="1200" kern="1200">
                          <a:solidFill>
                            <a:schemeClr val="dk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&lt;2×10</a:t>
                      </a:r>
                      <a:r>
                        <a:rPr lang="en-US" altLang="zh-CN" sz="1200" kern="1200" baseline="30000">
                          <a:solidFill>
                            <a:schemeClr val="dk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3</a:t>
                      </a:r>
                      <a:r>
                        <a:rPr lang="zh-CN" altLang="en-US" sz="1200" kern="1200">
                          <a:solidFill>
                            <a:schemeClr val="dk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）</a:t>
                      </a:r>
                      <a:endParaRPr lang="en-US" altLang="zh-CN" sz="1200" kern="1200">
                        <a:solidFill>
                          <a:schemeClr val="dk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1" baseline="0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阳性</a:t>
                      </a:r>
                      <a:r>
                        <a:rPr lang="zh-CN" altLang="en-US" sz="1200" kern="1200">
                          <a:solidFill>
                            <a:schemeClr val="dk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（≥</a:t>
                      </a:r>
                      <a:r>
                        <a:rPr lang="en-US" altLang="zh-CN" sz="1200" kern="1200">
                          <a:solidFill>
                            <a:schemeClr val="dk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2×10</a:t>
                      </a:r>
                      <a:r>
                        <a:rPr lang="en-US" altLang="zh-CN" sz="1200" kern="1200" baseline="30000">
                          <a:solidFill>
                            <a:schemeClr val="dk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3</a:t>
                      </a:r>
                      <a:r>
                        <a:rPr lang="zh-CN" altLang="en-US" sz="1200" kern="1200">
                          <a:solidFill>
                            <a:schemeClr val="dk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）</a:t>
                      </a:r>
                      <a:endParaRPr lang="en-US" altLang="zh-CN" sz="1200" kern="1200">
                        <a:solidFill>
                          <a:schemeClr val="dk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/>
                </a:extLst>
              </a:tr>
              <a:tr h="460926">
                <a:tc>
                  <a:txBody>
                    <a:bodyPr vert="horz" wrap="square"/>
                    <a:lstStyle/>
                    <a:p>
                      <a:pPr algn="l"/>
                      <a:r>
                        <a:rPr lang="en-US" altLang="zh-CN" sz="1400" b="1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ALT</a:t>
                      </a:r>
                      <a:endParaRPr lang="zh-CN" altLang="en-US" sz="1400" b="1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&lt;</a:t>
                      </a:r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正常值上限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持续或反复升高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&lt;</a:t>
                      </a:r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正常值上限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持续或反复升高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/>
                </a:extLst>
              </a:tr>
              <a:tr h="488662"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400" b="1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肝脏病理学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无明显炎症坏死</a:t>
                      </a:r>
                      <a:endParaRPr lang="en-US" altLang="zh-CN" sz="14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/>
                      <a:r>
                        <a:rPr lang="zh-CN" altLang="en-US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和纤维化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有明显炎症坏死</a:t>
                      </a:r>
                      <a:endParaRPr lang="en-US" altLang="zh-CN" sz="14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/>
                      <a:r>
                        <a:rPr lang="zh-CN" altLang="en-US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和</a:t>
                      </a:r>
                      <a:r>
                        <a:rPr lang="en-US" altLang="zh-CN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/</a:t>
                      </a:r>
                      <a:r>
                        <a:rPr lang="zh-CN" altLang="en-US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或纤维化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无或仅有轻度炎症，</a:t>
                      </a:r>
                      <a:endParaRPr lang="en-US" altLang="zh-CN" sz="14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/>
                      <a:r>
                        <a:rPr lang="zh-CN" altLang="en-US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可有不同程度的纤维化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有明显炎症坏死</a:t>
                      </a:r>
                      <a:endParaRPr lang="en-US" altLang="zh-CN" sz="14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/>
                      <a:r>
                        <a:rPr lang="zh-CN" altLang="en-US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和</a:t>
                      </a:r>
                      <a:r>
                        <a:rPr lang="en-US" altLang="zh-CN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/</a:t>
                      </a:r>
                      <a:r>
                        <a:rPr lang="zh-CN" altLang="en-US" sz="14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或纤维化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/>
                </a:extLst>
              </a:tr>
              <a:tr h="688482">
                <a:tc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400" b="1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临床诊断变化 </a:t>
                      </a:r>
                      <a:r>
                        <a:rPr lang="en-US" altLang="zh-CN" sz="1400" b="1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(</a:t>
                      </a:r>
                      <a:r>
                        <a:rPr lang="zh-CN" altLang="en-US" sz="1400" b="1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正文</a:t>
                      </a:r>
                      <a:r>
                        <a:rPr lang="en-US" altLang="zh-CN" sz="1400" b="1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)</a:t>
                      </a:r>
                      <a:endParaRPr lang="zh-CN" altLang="en-US" sz="1400" b="1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aseline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无变化</a:t>
                      </a:r>
                      <a:endParaRPr lang="en-US" altLang="zh-CN" sz="1400" baseline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400" kern="100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HBV DNA</a:t>
                      </a:r>
                      <a:r>
                        <a:rPr lang="zh-CN" altLang="en-US" sz="1400" b="1" kern="100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阳性</a:t>
                      </a:r>
                      <a:r>
                        <a:rPr lang="zh-CN" altLang="en-US" sz="1400" b="0" kern="1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；</a:t>
                      </a:r>
                      <a:endParaRPr lang="en-US" altLang="zh-CN" sz="1400" b="0" kern="1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0" i="0">
                          <a:solidFill>
                            <a:srgbClr val="0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新增</a:t>
                      </a:r>
                      <a:r>
                        <a:rPr lang="zh-CN" altLang="en-US" sz="1400" b="1" i="0">
                          <a:solidFill>
                            <a:srgbClr val="C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无创指标</a:t>
                      </a:r>
                      <a:r>
                        <a:rPr lang="zh-CN" altLang="en-US" sz="1400" b="0" i="0">
                          <a:solidFill>
                            <a:srgbClr val="0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用于判断明显纤维化</a:t>
                      </a:r>
                      <a:endParaRPr lang="en-US" altLang="zh-CN" sz="1400" kern="100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400" kern="100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HBV DNA</a:t>
                      </a:r>
                      <a:r>
                        <a:rPr lang="zh-CN" altLang="en-US" sz="1400" b="1" kern="100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阴性（未检出）</a:t>
                      </a:r>
                      <a:endParaRPr lang="en-US" altLang="zh-CN" sz="1400" kern="100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400" kern="100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HBV DNA</a:t>
                      </a:r>
                      <a:r>
                        <a:rPr lang="zh-CN" altLang="en-US" sz="1400" b="1" kern="100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阳性</a:t>
                      </a:r>
                      <a:r>
                        <a:rPr lang="zh-CN" altLang="en-US" sz="1400" kern="100"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Times New Roman" panose="02020603050405020304" pitchFamily="18" charset="0"/>
                        </a:rPr>
                        <a:t>；</a:t>
                      </a:r>
                      <a:endParaRPr lang="en-US" altLang="zh-CN" sz="1400" kern="100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ctr" defTabSz="91376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0" i="0">
                          <a:solidFill>
                            <a:srgbClr val="0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新增</a:t>
                      </a:r>
                      <a:r>
                        <a:rPr lang="zh-CN" altLang="en-US" sz="1400" b="1" i="0">
                          <a:solidFill>
                            <a:srgbClr val="C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无创指标</a:t>
                      </a:r>
                      <a:r>
                        <a:rPr lang="zh-CN" altLang="en-US" sz="1400" b="0" i="0">
                          <a:solidFill>
                            <a:srgbClr val="000000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用于判断明显纤维化</a:t>
                      </a:r>
                      <a:endParaRPr lang="en-US" altLang="zh-CN" sz="1400" kern="100"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/>
                </a:extLst>
              </a:tr>
            </a:tbl>
          </a:graphicData>
        </a:graphic>
      </p:graphicFrame>
      <p:grpSp>
        <p:nvGrpSpPr>
          <p:cNvPr id="117818" name="组合 2"/>
          <p:cNvGrpSpPr/>
          <p:nvPr/>
        </p:nvGrpSpPr>
        <p:grpSpPr>
          <a:xfrm>
            <a:off x="311150" y="1430338"/>
            <a:ext cx="11674475" cy="1106487"/>
            <a:chOff x="311122" y="1173789"/>
            <a:chExt cx="11674595" cy="1105853"/>
          </a:xfrm>
        </p:grpSpPr>
        <p:sp>
          <p:nvSpPr>
            <p:cNvPr id="4" name="同侧圆角矩形 12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311122" y="1173789"/>
              <a:ext cx="1179525" cy="1105853"/>
            </a:xfrm>
            <a:prstGeom prst="round2SameRect">
              <a:avLst>
                <a:gd name="adj1" fmla="val 0"/>
                <a:gd name="adj2" fmla="val 0"/>
              </a:avLst>
            </a:prstGeom>
            <a:solidFill>
              <a:srgbClr val="FF6600"/>
            </a:solidFill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b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重点</a:t>
              </a:r>
            </a:p>
          </p:txBody>
        </p:sp>
        <p:sp>
          <p:nvSpPr>
            <p:cNvPr id="5" name="矩形 4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1476359" y="1173789"/>
              <a:ext cx="10509358" cy="1105853"/>
            </a:xfrm>
            <a:prstGeom prst="rect">
              <a:avLst/>
            </a:prstGeom>
            <a:solidFill>
              <a:srgbClr val="EFEFF0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zh-CN" altLang="en-US" sz="1600">
                  <a:latin typeface="微软雅黑" panose="020b0503020204020204" pitchFamily="34" charset="-122"/>
                  <a:ea typeface="微软雅黑" panose="020b0503020204020204" pitchFamily="34" charset="-122"/>
                </a:rPr>
                <a:t>综合考虑病毒学、生物化学及组织学特征，将慢性</a:t>
              </a:r>
              <a:r>
                <a:rPr lang="en-US" altLang="zh-CN" sz="1600">
                  <a:latin typeface="微软雅黑" panose="020b0503020204020204" pitchFamily="34" charset="-122"/>
                  <a:ea typeface="微软雅黑" panose="020b0503020204020204" pitchFamily="34" charset="-122"/>
                </a:rPr>
                <a:t>HBV</a:t>
              </a:r>
              <a:r>
                <a:rPr lang="zh-CN" altLang="en-US" sz="1600">
                  <a:latin typeface="微软雅黑" panose="020b0503020204020204" pitchFamily="34" charset="-122"/>
                  <a:ea typeface="微软雅黑" panose="020b0503020204020204" pitchFamily="34" charset="-122"/>
                </a:rPr>
                <a:t>感染划分为</a:t>
              </a:r>
              <a:r>
                <a:rPr lang="en-US" altLang="zh-CN" sz="1600">
                  <a:latin typeface="微软雅黑" panose="020b0503020204020204" pitchFamily="34" charset="-122"/>
                  <a:ea typeface="微软雅黑" panose="020b0503020204020204" pitchFamily="34" charset="-122"/>
                </a:rPr>
                <a:t>4</a:t>
              </a:r>
              <a:r>
                <a:rPr lang="zh-CN" altLang="en-US" sz="1600">
                  <a:latin typeface="微软雅黑" panose="020b0503020204020204" pitchFamily="34" charset="-122"/>
                  <a:ea typeface="微软雅黑" panose="020b0503020204020204" pitchFamily="34" charset="-122"/>
                </a:rPr>
                <a:t>个期，命名进行优化。</a:t>
              </a:r>
            </a:p>
            <a:p>
              <a:pPr marL="285750" indent="-285750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zh-CN" altLang="en-US" sz="1600">
                  <a:latin typeface="微软雅黑" panose="020b0503020204020204" pitchFamily="34" charset="-122"/>
                  <a:ea typeface="微软雅黑" panose="020b0503020204020204" pitchFamily="34" charset="-122"/>
                </a:rPr>
                <a:t>将检测项目中的乙肝</a:t>
              </a:r>
              <a:r>
                <a:rPr lang="en-US" altLang="zh-CN" sz="1600">
                  <a:latin typeface="微软雅黑" panose="020b0503020204020204" pitchFamily="34" charset="-122"/>
                  <a:ea typeface="微软雅黑" panose="020b0503020204020204" pitchFamily="34" charset="-122"/>
                </a:rPr>
                <a:t>5</a:t>
              </a:r>
              <a:r>
                <a:rPr lang="zh-CN" altLang="en-US" sz="1600">
                  <a:latin typeface="微软雅黑" panose="020b0503020204020204" pitchFamily="34" charset="-122"/>
                  <a:ea typeface="微软雅黑" panose="020b0503020204020204" pitchFamily="34" charset="-122"/>
                </a:rPr>
                <a:t>项删减为</a:t>
              </a:r>
              <a:r>
                <a:rPr lang="en-US" altLang="zh-CN" sz="1600" b="1" err="1">
                  <a:latin typeface="微软雅黑" panose="020b0503020204020204" pitchFamily="34" charset="-122"/>
                  <a:ea typeface="微软雅黑" panose="020b0503020204020204" pitchFamily="34" charset="-122"/>
                </a:rPr>
                <a:t>HBsAg</a:t>
              </a:r>
              <a:r>
                <a:rPr lang="zh-CN" altLang="en-US" sz="1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和</a:t>
              </a:r>
              <a:r>
                <a:rPr lang="en-US" altLang="zh-CN" sz="1600" b="1" err="1">
                  <a:latin typeface="微软雅黑" panose="020b0503020204020204" pitchFamily="34" charset="-122"/>
                  <a:ea typeface="微软雅黑" panose="020b0503020204020204" pitchFamily="34" charset="-122"/>
                </a:rPr>
                <a:t>HBeAg 2</a:t>
              </a:r>
              <a:r>
                <a:rPr lang="zh-CN" altLang="en-US" sz="1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项，并</a:t>
              </a:r>
              <a:r>
                <a:rPr lang="zh-CN" altLang="en-US" sz="1600">
                  <a:latin typeface="微软雅黑" panose="020b0503020204020204" pitchFamily="34" charset="-122"/>
                  <a:ea typeface="微软雅黑" panose="020b0503020204020204" pitchFamily="34" charset="-122"/>
                </a:rPr>
                <a:t>调整</a:t>
              </a:r>
              <a:r>
                <a:rPr lang="en-US" altLang="zh-CN" sz="1600">
                  <a:latin typeface="微软雅黑" panose="020b0503020204020204" pitchFamily="34" charset="-122"/>
                  <a:ea typeface="微软雅黑" panose="020b0503020204020204" pitchFamily="34" charset="-122"/>
                </a:rPr>
                <a:t>ALT</a:t>
              </a:r>
              <a:r>
                <a:rPr lang="zh-CN" altLang="en-US" sz="1600">
                  <a:latin typeface="微软雅黑" panose="020b0503020204020204" pitchFamily="34" charset="-122"/>
                  <a:ea typeface="微软雅黑" panose="020b0503020204020204" pitchFamily="34" charset="-122"/>
                </a:rPr>
                <a:t>和</a:t>
              </a:r>
              <a:r>
                <a:rPr lang="en-US" altLang="zh-CN" sz="1600">
                  <a:latin typeface="微软雅黑" panose="020b0503020204020204" pitchFamily="34" charset="-122"/>
                  <a:ea typeface="微软雅黑" panose="020b0503020204020204" pitchFamily="34" charset="-122"/>
                </a:rPr>
                <a:t>HBV DNA</a:t>
              </a:r>
              <a:r>
                <a:rPr lang="zh-CN" altLang="en-US" sz="1600">
                  <a:latin typeface="微软雅黑" panose="020b0503020204020204" pitchFamily="34" charset="-122"/>
                  <a:ea typeface="微软雅黑" panose="020b0503020204020204" pitchFamily="34" charset="-122"/>
                </a:rPr>
                <a:t>的相关定义。临床诊断新增无创指标用于明显纤维化的判断。</a:t>
              </a:r>
            </a:p>
          </p:txBody>
        </p:sp>
      </p:grpSp>
      <p:grpSp>
        <p:nvGrpSpPr>
          <p:cNvPr id="117819" name="组合 21"/>
          <p:cNvGrpSpPr/>
          <p:nvPr/>
        </p:nvGrpSpPr>
        <p:grpSpPr>
          <a:xfrm>
            <a:off x="4024313" y="2819400"/>
            <a:ext cx="7700962" cy="2022475"/>
            <a:chOff x="4023712" y="2819399"/>
            <a:chExt cx="7700928" cy="2023093"/>
          </a:xfrm>
        </p:grpSpPr>
        <p:grpSp>
          <p:nvGrpSpPr>
            <p:cNvPr id="117820" name="组合 20"/>
            <p:cNvGrpSpPr/>
            <p:nvPr/>
          </p:nvGrpSpPr>
          <p:grpSpPr>
            <a:xfrm>
              <a:off x="4023712" y="2819399"/>
              <a:ext cx="4166770" cy="360535"/>
              <a:chOff x="4023712" y="2819399"/>
              <a:chExt cx="4166770" cy="360535"/>
            </a:xfrm>
          </p:grpSpPr>
          <p:sp>
            <p:nvSpPr>
              <p:cNvPr id="12" name="矩形: 圆角 11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4023712" y="2819399"/>
                <a:ext cx="2073266" cy="360473"/>
              </a:xfrm>
              <a:prstGeom prst="roundRect">
                <a:avLst/>
              </a:prstGeom>
              <a:solidFill>
                <a:srgbClr val="006140"/>
              </a:solidFill>
              <a:ln>
                <a:solidFill>
                  <a:srgbClr val="0E7B6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altLang="zh-CN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2022</a:t>
                </a:r>
                <a:r>
                  <a:rPr lang="zh-CN" altLang="en-US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年修订版</a:t>
                </a:r>
              </a:p>
            </p:txBody>
          </p:sp>
          <p:sp>
            <p:nvSpPr>
              <p:cNvPr id="13" name="矩形: 圆角 12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6117615" y="2819399"/>
                <a:ext cx="2073266" cy="360473"/>
              </a:xfrm>
              <a:prstGeom prst="roundRect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altLang="zh-CN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2019</a:t>
                </a:r>
                <a:r>
                  <a:rPr lang="zh-CN" altLang="en-US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年版数值</a:t>
                </a:r>
              </a:p>
            </p:txBody>
          </p:sp>
        </p:grpSp>
        <p:grpSp>
          <p:nvGrpSpPr>
            <p:cNvPr id="117821" name="组合 19"/>
            <p:cNvGrpSpPr/>
            <p:nvPr/>
          </p:nvGrpSpPr>
          <p:grpSpPr>
            <a:xfrm>
              <a:off x="5483013" y="4832332"/>
              <a:ext cx="6241627" cy="10160"/>
              <a:chOff x="5483013" y="4832332"/>
              <a:chExt cx="6241627" cy="10160"/>
            </a:xfrm>
          </p:grpSpPr>
          <p:cxnSp>
            <p:nvCxnSpPr>
              <p:cNvPr id="9" name="直接连接符 8">
                <a:extLst>
                  <a:ext uri="{FF2B5EF4-FFF2-40B4-BE49-F238E27FC236}"/>
                </a:extLst>
              </p:cNvPr>
              <p:cNvCxnSpPr/>
              <p:nvPr/>
            </p:nvCxnSpPr>
            <p:spPr>
              <a:xfrm>
                <a:off x="5482618" y="4832964"/>
                <a:ext cx="795334" cy="0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直接连接符 9">
                <a:extLst>
                  <a:ext uri="{FF2B5EF4-FFF2-40B4-BE49-F238E27FC236}"/>
                </a:extLst>
              </p:cNvPr>
              <p:cNvCxnSpPr/>
              <p:nvPr/>
            </p:nvCxnSpPr>
            <p:spPr>
              <a:xfrm>
                <a:off x="8279780" y="4842492"/>
                <a:ext cx="854071" cy="0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>
                <a:extLst>
                  <a:ext uri="{FF2B5EF4-FFF2-40B4-BE49-F238E27FC236}"/>
                </a:extLst>
              </p:cNvPr>
              <p:cNvCxnSpPr/>
              <p:nvPr/>
            </p:nvCxnSpPr>
            <p:spPr>
              <a:xfrm>
                <a:off x="10845169" y="4834553"/>
                <a:ext cx="879471" cy="0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9809" name="组合 22"/>
          <p:cNvGrpSpPr/>
          <p:nvPr/>
        </p:nvGrpSpPr>
        <p:grpSpPr>
          <a:xfrm>
            <a:off x="-3175" y="0"/>
            <a:ext cx="10212388" cy="1666875"/>
            <a:chOff x="-5" y="0"/>
            <a:chExt cx="16082" cy="2624"/>
          </a:xfrm>
        </p:grpSpPr>
        <p:sp>
          <p:nvSpPr>
            <p:cNvPr id="26" name="稻壳儿春秋广告/盗版必究        原创来源：http://chn.docer.com/works?userid=199329941#!/work_time"/>
            <p:cNvSpPr/>
            <p:nvPr/>
          </p:nvSpPr>
          <p:spPr>
            <a:xfrm flipV="1">
              <a:off x="-5" y="0"/>
              <a:ext cx="1680" cy="2624"/>
            </a:xfrm>
            <a:prstGeom prst="rtTriangle">
              <a:avLst/>
            </a:pr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5" name="文本框 19"/>
            <p:cNvSpPr txBox="1"/>
            <p:nvPr/>
          </p:nvSpPr>
          <p:spPr>
            <a:xfrm>
              <a:off x="2403" y="751"/>
              <a:ext cx="13674" cy="822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新增“不确定期”人群描述，并建议抗病毒治疗</a:t>
              </a:r>
            </a:p>
          </p:txBody>
        </p:sp>
      </p:grpSp>
      <p:sp>
        <p:nvSpPr>
          <p:cNvPr id="31" name="稻壳儿春秋广告/盗版必究        原创来源：http://chn.docer.com/works?userid=199329941#!/work_time"/>
          <p:cNvSpPr/>
          <p:nvPr/>
        </p:nvSpPr>
        <p:spPr>
          <a:xfrm flipH="1">
            <a:off x="11328400" y="5699125"/>
            <a:ext cx="863600" cy="1171575"/>
          </a:xfrm>
          <a:prstGeom prst="rtTriangle">
            <a:avLst/>
          </a:prstGeom>
          <a:solidFill>
            <a:srgbClr val="8CC3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2" name="稻壳儿春秋广告/盗版必究        原创来源：http://chn.docer.com/works?userid=199329941#!/work_time"/>
          <p:cNvSpPr/>
          <p:nvPr/>
        </p:nvSpPr>
        <p:spPr>
          <a:xfrm flipH="1">
            <a:off x="10668000" y="6215063"/>
            <a:ext cx="1524000" cy="642937"/>
          </a:xfrm>
          <a:prstGeom prst="rtTriangle">
            <a:avLst/>
          </a:prstGeom>
          <a:solidFill>
            <a:srgbClr val="0E7B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grpSp>
        <p:nvGrpSpPr>
          <p:cNvPr id="119813" name="组合 1"/>
          <p:cNvGrpSpPr/>
          <p:nvPr/>
        </p:nvGrpSpPr>
        <p:grpSpPr>
          <a:xfrm>
            <a:off x="455613" y="1485900"/>
            <a:ext cx="11274425" cy="1143000"/>
            <a:chOff x="309707" y="5558837"/>
            <a:chExt cx="10678076" cy="1143360"/>
          </a:xfrm>
        </p:grpSpPr>
        <p:sp>
          <p:nvSpPr>
            <p:cNvPr id="3" name="同侧圆角矩形 12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309707" y="5558837"/>
              <a:ext cx="1954590" cy="366829"/>
            </a:xfrm>
            <a:prstGeom prst="round2SameRect">
              <a:avLst/>
            </a:prstGeom>
            <a:solidFill>
              <a:srgbClr val="FF6600"/>
            </a:solidFill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b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重点</a:t>
              </a:r>
            </a:p>
          </p:txBody>
        </p:sp>
        <p:sp>
          <p:nvSpPr>
            <p:cNvPr id="4" name="矩形 3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309707" y="5925666"/>
              <a:ext cx="10678076" cy="776531"/>
            </a:xfrm>
            <a:prstGeom prst="rect">
              <a:avLst/>
            </a:prstGeom>
            <a:solidFill>
              <a:srgbClr val="EFEFF0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明确阐述了不确定期的人群定义，指出</a:t>
              </a:r>
              <a:r>
                <a:rPr lang="zh-CN" altLang="en-US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这部分患者仍然</a:t>
              </a:r>
              <a:r>
                <a:rPr lang="zh-CN" altLang="en-US" b="1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有相对较高的疾病进展风险</a:t>
              </a:r>
              <a:r>
                <a:rPr lang="zh-CN" altLang="en-US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，建议</a:t>
              </a:r>
              <a:r>
                <a:rPr lang="zh-CN" altLang="en-US" b="1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抗病毒治疗</a:t>
              </a:r>
              <a:r>
                <a:rPr lang="zh-CN" altLang="en-US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。</a:t>
              </a:r>
              <a:endParaRPr lang="en-US" altLang="zh-CN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19814" name="组合 4"/>
          <p:cNvGrpSpPr/>
          <p:nvPr/>
        </p:nvGrpSpPr>
        <p:grpSpPr>
          <a:xfrm>
            <a:off x="455613" y="3060700"/>
            <a:ext cx="11274425" cy="3446463"/>
            <a:chOff x="675952" y="3134854"/>
            <a:chExt cx="11274748" cy="3317821"/>
          </a:xfrm>
        </p:grpSpPr>
        <p:sp>
          <p:nvSpPr>
            <p:cNvPr id="6" name="iSľíḋè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75952" y="3134854"/>
              <a:ext cx="3592615" cy="3317821"/>
            </a:xfrm>
            <a:prstGeom prst="snip2DiagRect">
              <a:avLst/>
            </a:prstGeom>
            <a:solidFill>
              <a:srgbClr val="98C4AE">
                <a:alpha val="15000"/>
              </a:srgbClr>
            </a:solidFill>
            <a:ln w="12700" cap="flat">
              <a:solidFill>
                <a:srgbClr val="0E7B6B"/>
              </a:solidFill>
              <a:prstDash val="solid"/>
              <a:miter/>
            </a:ln>
            <a:effectLst/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200"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ís1îde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714053" y="3354921"/>
              <a:ext cx="3359246" cy="2390176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8000" tIns="108000" rIns="108000" bIns="108000">
              <a:spAutoFit/>
            </a:bodyPr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marL="285750" indent="-28575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Ø"/>
                <a:defRPr/>
              </a:pP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部分未经治疗的慢性</a:t>
              </a:r>
              <a:r>
                <a:rPr lang="en-US" altLang="zh-CN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HBV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感染者随访</a:t>
              </a:r>
              <a:r>
                <a:rPr lang="en-US" altLang="zh-CN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1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年，按其</a:t>
              </a:r>
              <a:r>
                <a:rPr lang="en-US" altLang="zh-CN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HBV DNA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、</a:t>
              </a:r>
              <a:r>
                <a:rPr lang="en-US" altLang="zh-CN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ALT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水平及组织学均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难以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明确归于以上</a:t>
              </a:r>
              <a:r>
                <a:rPr lang="en-US" altLang="zh-CN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4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期，在文献中被称为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“不确定期”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慢性</a:t>
              </a:r>
              <a:r>
                <a:rPr lang="en-US" altLang="zh-CN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HBV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感染者，约占</a:t>
              </a:r>
              <a:r>
                <a:rPr lang="en-US" altLang="zh-CN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28%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～</a:t>
              </a:r>
              <a:r>
                <a:rPr lang="en-US" altLang="zh-CN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55%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。</a:t>
              </a:r>
              <a:endParaRPr lang="en-US" altLang="zh-CN" sz="16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8" name="iṡlïḑè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4517812" y="3171532"/>
              <a:ext cx="3591028" cy="3281143"/>
            </a:xfrm>
            <a:prstGeom prst="snip2DiagRect">
              <a:avLst/>
            </a:prstGeom>
            <a:solidFill>
              <a:srgbClr val="98C4AE">
                <a:alpha val="15000"/>
              </a:srgbClr>
            </a:solidFill>
            <a:ln w="12700" cap="flat">
              <a:solidFill>
                <a:srgbClr val="0E7B6B"/>
              </a:solidFill>
              <a:prstDash val="solid"/>
              <a:miter/>
            </a:ln>
            <a:effectLst/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200"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ïśḷïḑè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4555913" y="3354921"/>
              <a:ext cx="3316382" cy="301217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8000" tIns="108000" rIns="108000" bIns="108000">
              <a:spAutoFit/>
            </a:bodyPr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所谓“不确定期”患者，并不是指他们处于一个独立的期，而是指他们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难以被明确分期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。</a:t>
              </a:r>
              <a:endParaRPr lang="en-US" altLang="zh-CN" sz="16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285750" indent="-28575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ü"/>
                <a:defRPr/>
              </a:pP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不能明确区分</a:t>
              </a:r>
              <a:r>
                <a:rPr lang="en-US" altLang="zh-CN" sz="1600" kern="100" err="1">
                  <a:solidFill>
                    <a:schemeClr val="bg2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HBeAg</a:t>
              </a:r>
              <a:r>
                <a:rPr lang="zh-CN" altLang="en-US" sz="1600" kern="100">
                  <a:solidFill>
                    <a:schemeClr val="bg2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阳性慢性</a:t>
              </a:r>
              <a:r>
                <a:rPr lang="en-US" altLang="zh-CN" sz="1600" kern="100">
                  <a:solidFill>
                    <a:schemeClr val="bg2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HBV</a:t>
              </a:r>
              <a:r>
                <a:rPr lang="zh-CN" altLang="en-US" sz="1600" kern="100">
                  <a:solidFill>
                    <a:schemeClr val="bg2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感染者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与</a:t>
              </a:r>
              <a:r>
                <a:rPr lang="en-US" altLang="zh-CN" sz="1600" kern="100" err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HBeAg</a:t>
              </a:r>
              <a:r>
                <a:rPr lang="zh-CN" altLang="en-US" sz="1600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阳性</a:t>
              </a:r>
              <a:r>
                <a:rPr lang="en-US" altLang="zh-CN" sz="1600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CHB</a:t>
              </a:r>
              <a:r>
                <a:rPr lang="zh-CN" altLang="en-US" sz="1600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患者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；</a:t>
              </a:r>
              <a:endParaRPr lang="en-US" altLang="zh-CN" sz="16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285750" indent="-28575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ü"/>
                <a:defRPr/>
              </a:pP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不能明确区分</a:t>
              </a:r>
              <a:r>
                <a:rPr lang="en-US" altLang="zh-CN" sz="1600" kern="100" err="1">
                  <a:solidFill>
                    <a:schemeClr val="bg2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HBeAg</a:t>
              </a:r>
              <a:r>
                <a:rPr lang="zh-CN" altLang="en-US" sz="1600" kern="100">
                  <a:solidFill>
                    <a:schemeClr val="bg2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阴性</a:t>
              </a:r>
              <a:r>
                <a:rPr lang="en-US" altLang="zh-CN" sz="1600" kern="100">
                  <a:solidFill>
                    <a:schemeClr val="bg2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HBV</a:t>
              </a:r>
              <a:r>
                <a:rPr lang="zh-CN" altLang="en-US" sz="1600" kern="100">
                  <a:solidFill>
                    <a:schemeClr val="bg2">
                      <a:lumMod val="50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感染者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与</a:t>
              </a:r>
              <a:r>
                <a:rPr lang="en-US" altLang="zh-CN" sz="1600" kern="100" err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HBeAg</a:t>
              </a:r>
              <a:r>
                <a:rPr lang="zh-CN" altLang="en-US" sz="1600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阴性</a:t>
              </a:r>
              <a:r>
                <a:rPr lang="en-US" altLang="zh-CN" sz="1600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CHB</a:t>
              </a:r>
              <a:r>
                <a:rPr lang="zh-CN" altLang="en-US" sz="1600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患者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。</a:t>
              </a:r>
              <a:endParaRPr lang="en-US" altLang="zh-CN" sz="1600" kern="1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0" name="ïṩľïḓê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8358084" y="3171532"/>
              <a:ext cx="3592616" cy="3281143"/>
            </a:xfrm>
            <a:prstGeom prst="snip2DiagRect">
              <a:avLst/>
            </a:prstGeom>
            <a:solidFill>
              <a:srgbClr val="98C4AE">
                <a:alpha val="15000"/>
              </a:srgbClr>
            </a:solidFill>
            <a:ln w="12700" cap="flat">
              <a:solidFill>
                <a:srgbClr val="0E7B6B"/>
              </a:solidFill>
              <a:prstDash val="solid"/>
              <a:miter/>
            </a:ln>
            <a:effectLst/>
          </p:spPr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200"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îSḷiḋê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8412061" y="3354921"/>
              <a:ext cx="3310033" cy="230001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08000" tIns="108000" rIns="108000" bIns="108000">
              <a:spAutoFit/>
            </a:bodyPr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marL="285750" indent="-28575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Ø"/>
                <a:defRPr/>
              </a:pP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相较于真正的慢性</a:t>
              </a:r>
              <a:r>
                <a:rPr lang="en-US" altLang="zh-CN" sz="1600" kern="100" err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HBeAg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阳性感染者（也称免疫耐受期）或</a:t>
              </a:r>
              <a:r>
                <a:rPr lang="en-US" altLang="zh-CN" sz="1600" kern="100" err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HBeAg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阴性的</a:t>
              </a:r>
              <a:r>
                <a:rPr lang="en-US" altLang="zh-CN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HBV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感染者（也称非活动期），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这部分患者疾病进展风险相对较高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，因而可能也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需要抗病毒治疗</a:t>
              </a:r>
              <a:r>
                <a:rPr lang="zh-CN" altLang="en-US" sz="1600" kern="1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0833" name="组合 3"/>
          <p:cNvGrpSpPr/>
          <p:nvPr/>
        </p:nvGrpSpPr>
        <p:grpSpPr>
          <a:xfrm>
            <a:off x="0" y="2286000"/>
            <a:ext cx="4051300" cy="1736725"/>
            <a:chExt cx="12622" cy="10800"/>
          </a:xfrm>
        </p:grpSpPr>
        <p:sp>
          <p:nvSpPr>
            <p:cNvPr id="55" name="稻壳儿春秋广告/盗版必究        原创来源：http://chn.docer.com/works?userid=199329941#!/work_time"/>
            <p:cNvSpPr/>
            <p:nvPr/>
          </p:nvSpPr>
          <p:spPr>
            <a:xfrm>
              <a:off x="6049" y="0"/>
              <a:ext cx="6573" cy="10800"/>
            </a:xfrm>
            <a:custGeom>
              <a:gdLst>
                <a:gd name="connsiteX0" fmla="*/ 1235089 w 1671696"/>
                <a:gd name="connsiteY0" fmla="*/ 0 h 4010527"/>
                <a:gd name="connsiteX1" fmla="*/ 1671696 w 1671696"/>
                <a:gd name="connsiteY1" fmla="*/ 0 h 4010527"/>
                <a:gd name="connsiteX2" fmla="*/ 144050 w 1671696"/>
                <a:gd name="connsiteY2" fmla="*/ 4010527 h 4010527"/>
                <a:gd name="connsiteX3" fmla="*/ 0 w 1671696"/>
                <a:gd name="connsiteY3" fmla="*/ 4010527 h 4010527"/>
                <a:gd name="connsiteX4" fmla="*/ 1235089 w 1671696"/>
                <a:gd name="connsiteY4" fmla="*/ 0 h 40105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71696" h="4010527">
                  <a:moveTo>
                    <a:pt x="1235089" y="0"/>
                  </a:moveTo>
                  <a:lnTo>
                    <a:pt x="1671696" y="0"/>
                  </a:lnTo>
                  <a:lnTo>
                    <a:pt x="144050" y="4010527"/>
                  </a:lnTo>
                  <a:lnTo>
                    <a:pt x="0" y="4010527"/>
                  </a:lnTo>
                  <a:lnTo>
                    <a:pt x="1235089" y="0"/>
                  </a:lnTo>
                  <a:close/>
                </a:path>
              </a:pathLst>
            </a:cu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54" name="稻壳儿春秋广告/盗版必究        原创来源：http://chn.docer.com/works?userid=199329941#!/work_time"/>
            <p:cNvSpPr/>
            <p:nvPr/>
          </p:nvSpPr>
          <p:spPr>
            <a:xfrm>
              <a:off x="6543" y="0"/>
              <a:ext cx="4743" cy="10800"/>
            </a:xfrm>
            <a:custGeom>
              <a:gdLst>
                <a:gd name="connsiteX0" fmla="*/ 1707009 w 2564299"/>
                <a:gd name="connsiteY0" fmla="*/ 0 h 4010526"/>
                <a:gd name="connsiteX1" fmla="*/ 2564299 w 2564299"/>
                <a:gd name="connsiteY1" fmla="*/ 0 h 4010526"/>
                <a:gd name="connsiteX2" fmla="*/ 1245065 w 2564299"/>
                <a:gd name="connsiteY2" fmla="*/ 2636869 h 4010526"/>
                <a:gd name="connsiteX3" fmla="*/ 434608 w 2564299"/>
                <a:gd name="connsiteY3" fmla="*/ 4010526 h 4010526"/>
                <a:gd name="connsiteX4" fmla="*/ 0 w 2564299"/>
                <a:gd name="connsiteY4" fmla="*/ 4010526 h 4010526"/>
                <a:gd name="connsiteX5" fmla="*/ 232388 w 2564299"/>
                <a:gd name="connsiteY5" fmla="*/ 3429836 h 4010526"/>
                <a:gd name="connsiteX6" fmla="*/ 1707009 w 2564299"/>
                <a:gd name="connsiteY6" fmla="*/ 0 h 401052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564299" h="4010526">
                  <a:moveTo>
                    <a:pt x="1707009" y="0"/>
                  </a:moveTo>
                  <a:lnTo>
                    <a:pt x="2564299" y="0"/>
                  </a:lnTo>
                  <a:lnTo>
                    <a:pt x="1245065" y="2636869"/>
                  </a:lnTo>
                  <a:lnTo>
                    <a:pt x="434608" y="4010526"/>
                  </a:lnTo>
                  <a:lnTo>
                    <a:pt x="0" y="4010526"/>
                  </a:lnTo>
                  <a:lnTo>
                    <a:pt x="232388" y="3429836"/>
                  </a:lnTo>
                  <a:lnTo>
                    <a:pt x="1707009" y="0"/>
                  </a:lnTo>
                  <a:close/>
                </a:path>
              </a:pathLst>
            </a:custGeom>
            <a:solidFill>
              <a:srgbClr val="8CC3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83" name="任意多边形: 形状 82"/>
            <p:cNvSpPr/>
            <p:nvPr/>
          </p:nvSpPr>
          <p:spPr>
            <a:xfrm>
              <a:off x="0" y="0"/>
              <a:ext cx="10594" cy="10800"/>
            </a:xfrm>
            <a:custGeom>
              <a:gdLst>
                <a:gd name="connsiteX0" fmla="*/ 0 w 6728268"/>
                <a:gd name="connsiteY0" fmla="*/ 0 h 6858000"/>
                <a:gd name="connsiteX1" fmla="*/ 6728268 w 6728268"/>
                <a:gd name="connsiteY1" fmla="*/ 0 h 6858000"/>
                <a:gd name="connsiteX2" fmla="*/ 4616266 w 6728268"/>
                <a:gd name="connsiteY2" fmla="*/ 6858000 h 6858000"/>
                <a:gd name="connsiteX3" fmla="*/ 0 w 6728268"/>
                <a:gd name="connsiteY3" fmla="*/ 6858000 h 6858000"/>
                <a:gd name="connsiteX4" fmla="*/ 0 w 6728268"/>
                <a:gd name="connsiteY4" fmla="*/ 0 h 6858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728268" h="6858000">
                  <a:moveTo>
                    <a:pt x="0" y="0"/>
                  </a:moveTo>
                  <a:lnTo>
                    <a:pt x="6728268" y="0"/>
                  </a:lnTo>
                  <a:lnTo>
                    <a:pt x="4616266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4C4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white"/>
                </a:solidFill>
              </a:endParaRPr>
            </a:p>
          </p:txBody>
        </p:sp>
      </p:grpSp>
      <p:sp>
        <p:nvSpPr>
          <p:cNvPr id="22" name="文本框 21"/>
          <p:cNvSpPr txBox="1"/>
          <p:nvPr/>
        </p:nvSpPr>
        <p:spPr>
          <a:xfrm>
            <a:off x="375840" y="3220939"/>
            <a:ext cx="1739579" cy="46166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pPr defTabSz="457200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i="1">
                <a:solidFill>
                  <a:prstClr val="white"/>
                </a:solidFill>
                <a:latin typeface="Century Gothic" panose="020b0502020202020204" pitchFamily="34" charset="0"/>
                <a:ea typeface="+mn-ea"/>
                <a:cs typeface="+mn-cs"/>
              </a:rPr>
              <a:t>CONTENTS</a:t>
            </a:r>
            <a:endParaRPr lang="zh-CN" altLang="en-US" sz="2400" i="1">
              <a:solidFill>
                <a:prstClr val="white"/>
              </a:solidFill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673552" y="2350772"/>
            <a:ext cx="124585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pPr defTabSz="457200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目 录</a:t>
            </a:r>
          </a:p>
        </p:txBody>
      </p:sp>
      <p:grpSp>
        <p:nvGrpSpPr>
          <p:cNvPr id="120836" name="组合 5"/>
          <p:cNvGrpSpPr/>
          <p:nvPr/>
        </p:nvGrpSpPr>
        <p:grpSpPr>
          <a:xfrm>
            <a:off x="4732338" y="1808163"/>
            <a:ext cx="6165850" cy="661987"/>
            <a:chOff x="4228262" y="1334472"/>
            <a:chExt cx="6165496" cy="661365"/>
          </a:xfrm>
        </p:grpSpPr>
        <p:sp>
          <p:nvSpPr>
            <p:cNvPr id="14" name="稻壳儿春秋广告/盗版必究        原创来源：http://chn.docer.com/works?userid=199329941#!/work_time"/>
            <p:cNvSpPr>
              <a:spLocks noChangeArrowheads="1"/>
            </p:cNvSpPr>
            <p:nvPr/>
          </p:nvSpPr>
          <p:spPr bwMode="auto">
            <a:xfrm>
              <a:off x="4228262" y="1334472"/>
              <a:ext cx="642900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0853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1403544"/>
              <a:ext cx="5030497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预防、筛查及实验室检查</a:t>
              </a:r>
            </a:p>
          </p:txBody>
        </p:sp>
      </p:grpSp>
      <p:grpSp>
        <p:nvGrpSpPr>
          <p:cNvPr id="120837" name="组合 1"/>
          <p:cNvGrpSpPr/>
          <p:nvPr/>
        </p:nvGrpSpPr>
        <p:grpSpPr>
          <a:xfrm>
            <a:off x="4732338" y="3562350"/>
            <a:ext cx="6873875" cy="660400"/>
            <a:chOff x="4228262" y="4215506"/>
            <a:chExt cx="6873505" cy="661365"/>
          </a:xfrm>
        </p:grpSpPr>
        <p:sp>
          <p:nvSpPr>
            <p:cNvPr id="120850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4284578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 b="1">
                  <a:solidFill>
                    <a:srgbClr val="FF66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扩大抗病毒治疗适应证</a:t>
              </a:r>
            </a:p>
          </p:txBody>
        </p:sp>
        <p:sp>
          <p:nvSpPr>
            <p:cNvPr id="18" name="稻壳儿春秋广告/盗版必究        原创来源：http://chn.docer.com/works?userid=199329941#!/work_time">
              <a:extLst>
                <a:ext uri="{FF2B5EF4-FFF2-40B4-BE49-F238E27FC236}"/>
              </a:extLst>
            </p:cNvPr>
            <p:cNvSpPr>
              <a:spLocks noChangeArrowheads="1"/>
            </p:cNvSpPr>
            <p:nvPr/>
          </p:nvSpPr>
          <p:spPr bwMode="auto">
            <a:xfrm>
              <a:off x="4228262" y="4215506"/>
              <a:ext cx="642902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4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20838" name="组合 4"/>
          <p:cNvGrpSpPr/>
          <p:nvPr/>
        </p:nvGrpSpPr>
        <p:grpSpPr>
          <a:xfrm>
            <a:off x="4732338" y="2686050"/>
            <a:ext cx="6889750" cy="660400"/>
            <a:chOff x="4211991" y="2293449"/>
            <a:chExt cx="6889776" cy="661365"/>
          </a:xfrm>
        </p:grpSpPr>
        <p:sp>
          <p:nvSpPr>
            <p:cNvPr id="12" name="稻壳儿春秋广告/盗版必究        原创来源：http://chn.docer.com/works?userid=199329941#!/work_time"/>
            <p:cNvSpPr>
              <a:spLocks noChangeAspect="1" noChangeArrowheads="1"/>
            </p:cNvSpPr>
            <p:nvPr/>
          </p:nvSpPr>
          <p:spPr bwMode="auto">
            <a:xfrm>
              <a:off x="4211991" y="2293449"/>
              <a:ext cx="665165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3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0849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2362521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自然史分期命名及定义修订</a:t>
              </a:r>
            </a:p>
          </p:txBody>
        </p:sp>
      </p:grpSp>
      <p:grpSp>
        <p:nvGrpSpPr>
          <p:cNvPr id="120839" name="组合 6"/>
          <p:cNvGrpSpPr/>
          <p:nvPr/>
        </p:nvGrpSpPr>
        <p:grpSpPr>
          <a:xfrm>
            <a:off x="4732338" y="4438650"/>
            <a:ext cx="6873875" cy="661988"/>
            <a:chOff x="4228262" y="4215506"/>
            <a:chExt cx="6873505" cy="661365"/>
          </a:xfrm>
        </p:grpSpPr>
        <p:sp>
          <p:nvSpPr>
            <p:cNvPr id="120846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4284578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抗病毒治疗</a:t>
              </a:r>
            </a:p>
          </p:txBody>
        </p:sp>
        <p:sp>
          <p:nvSpPr>
            <p:cNvPr id="9" name="稻壳儿春秋广告/盗版必究        原创来源：http://chn.docer.com/works?userid=199329941#!/work_time">
              <a:extLst>
                <a:ext uri="{FF2B5EF4-FFF2-40B4-BE49-F238E27FC236}"/>
              </a:extLst>
            </p:cNvPr>
            <p:cNvSpPr>
              <a:spLocks noChangeArrowheads="1"/>
            </p:cNvSpPr>
            <p:nvPr/>
          </p:nvSpPr>
          <p:spPr bwMode="auto">
            <a:xfrm>
              <a:off x="4228262" y="4215506"/>
              <a:ext cx="642902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5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20840" name="组合 9"/>
          <p:cNvGrpSpPr/>
          <p:nvPr/>
        </p:nvGrpSpPr>
        <p:grpSpPr>
          <a:xfrm>
            <a:off x="4732338" y="5316538"/>
            <a:ext cx="6873875" cy="660400"/>
            <a:chOff x="4228262" y="4215506"/>
            <a:chExt cx="6873505" cy="661365"/>
          </a:xfrm>
        </p:grpSpPr>
        <p:sp>
          <p:nvSpPr>
            <p:cNvPr id="120844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4284578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特殊人群治疗</a:t>
              </a:r>
            </a:p>
          </p:txBody>
        </p:sp>
        <p:sp>
          <p:nvSpPr>
            <p:cNvPr id="13" name="稻壳儿春秋广告/盗版必究        原创来源：http://chn.docer.com/works?userid=199329941#!/work_time">
              <a:extLst>
                <a:ext uri="{FF2B5EF4-FFF2-40B4-BE49-F238E27FC236}"/>
              </a:extLst>
            </p:cNvPr>
            <p:cNvSpPr>
              <a:spLocks noChangeArrowheads="1"/>
            </p:cNvSpPr>
            <p:nvPr/>
          </p:nvSpPr>
          <p:spPr bwMode="auto">
            <a:xfrm>
              <a:off x="4228262" y="4215506"/>
              <a:ext cx="642902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6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20841" name="组合 19"/>
          <p:cNvGrpSpPr/>
          <p:nvPr/>
        </p:nvGrpSpPr>
        <p:grpSpPr>
          <a:xfrm>
            <a:off x="4732338" y="931863"/>
            <a:ext cx="6873875" cy="661987"/>
            <a:chOff x="4228262" y="4215506"/>
            <a:chExt cx="6873505" cy="661365"/>
          </a:xfrm>
        </p:grpSpPr>
        <p:sp>
          <p:nvSpPr>
            <p:cNvPr id="120842" name="稻壳儿春秋广告/盗版必究        原创来源：http://chn.docer.com/works?userid=199329941#!/work_time"/>
            <p:cNvSpPr txBox="1">
              <a:spLocks noChangeArrowheads="1"/>
            </p:cNvSpPr>
            <p:nvPr/>
          </p:nvSpPr>
          <p:spPr bwMode="auto">
            <a:xfrm>
              <a:off x="5363261" y="4284578"/>
              <a:ext cx="5738506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defTabSz="457200"/>
              <a:r>
                <a:rPr lang="zh-CN" altLang="en-US" sz="2800">
                  <a:solidFill>
                    <a:srgbClr val="59595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流行病学</a:t>
              </a:r>
            </a:p>
          </p:txBody>
        </p:sp>
        <p:sp>
          <p:nvSpPr>
            <p:cNvPr id="25" name="稻壳儿春秋广告/盗版必究        原创来源：http://chn.docer.com/works?userid=199329941#!/work_time">
              <a:extLst>
                <a:ext uri="{FF2B5EF4-FFF2-40B4-BE49-F238E27FC236}"/>
              </a:extLst>
            </p:cNvPr>
            <p:cNvSpPr>
              <a:spLocks noChangeArrowheads="1"/>
            </p:cNvSpPr>
            <p:nvPr/>
          </p:nvSpPr>
          <p:spPr bwMode="auto">
            <a:xfrm>
              <a:off x="4228262" y="4215506"/>
              <a:ext cx="642902" cy="661365"/>
            </a:xfrm>
            <a:prstGeom prst="ellipse">
              <a:avLst/>
            </a:prstGeom>
            <a:solidFill>
              <a:srgbClr val="0061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defTabSz="457200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400" b="1">
                  <a:solidFill>
                    <a:srgbClr val="F8F8F9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endParaRPr lang="zh-CN" altLang="en-US" sz="2400" b="1">
                <a:solidFill>
                  <a:srgbClr val="F8F8F9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2881" name="组合 22"/>
          <p:cNvGrpSpPr/>
          <p:nvPr/>
        </p:nvGrpSpPr>
        <p:grpSpPr>
          <a:xfrm>
            <a:off x="-3175" y="0"/>
            <a:ext cx="11636375" cy="1666875"/>
            <a:chOff x="-5" y="0"/>
            <a:chExt cx="18325" cy="2624"/>
          </a:xfrm>
        </p:grpSpPr>
        <p:sp>
          <p:nvSpPr>
            <p:cNvPr id="26" name="稻壳儿春秋广告/盗版必究        原创来源：http://chn.docer.com/works?userid=199329941#!/work_time"/>
            <p:cNvSpPr/>
            <p:nvPr/>
          </p:nvSpPr>
          <p:spPr>
            <a:xfrm flipV="1">
              <a:off x="-5" y="0"/>
              <a:ext cx="1680" cy="2624"/>
            </a:xfrm>
            <a:prstGeom prst="rtTriangle">
              <a:avLst/>
            </a:pr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5" name="文本框 19"/>
            <p:cNvSpPr txBox="1"/>
            <p:nvPr/>
          </p:nvSpPr>
          <p:spPr>
            <a:xfrm>
              <a:off x="2403" y="751"/>
              <a:ext cx="15917" cy="824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扩大适应证：肝癌家族史与年龄分别为两个独立的危险因素</a:t>
              </a:r>
            </a:p>
          </p:txBody>
        </p:sp>
      </p:grpSp>
      <p:sp>
        <p:nvSpPr>
          <p:cNvPr id="31" name="稻壳儿春秋广告/盗版必究        原创来源：http://chn.docer.com/works?userid=199329941#!/work_time"/>
          <p:cNvSpPr/>
          <p:nvPr/>
        </p:nvSpPr>
        <p:spPr>
          <a:xfrm flipH="1">
            <a:off x="11328400" y="5699125"/>
            <a:ext cx="863600" cy="1171575"/>
          </a:xfrm>
          <a:prstGeom prst="rtTriangle">
            <a:avLst/>
          </a:prstGeom>
          <a:solidFill>
            <a:srgbClr val="8CC3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2" name="稻壳儿春秋广告/盗版必究        原创来源：http://chn.docer.com/works?userid=199329941#!/work_time"/>
          <p:cNvSpPr/>
          <p:nvPr/>
        </p:nvSpPr>
        <p:spPr>
          <a:xfrm flipH="1">
            <a:off x="10668000" y="6215063"/>
            <a:ext cx="1524000" cy="642937"/>
          </a:xfrm>
          <a:prstGeom prst="rtTriangle">
            <a:avLst/>
          </a:prstGeom>
          <a:solidFill>
            <a:srgbClr val="0E7B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grpSp>
        <p:nvGrpSpPr>
          <p:cNvPr id="122885" name="组合 1"/>
          <p:cNvGrpSpPr/>
          <p:nvPr/>
        </p:nvGrpSpPr>
        <p:grpSpPr>
          <a:xfrm>
            <a:off x="277813" y="1314450"/>
            <a:ext cx="11469687" cy="947738"/>
            <a:chOff x="309707" y="5558837"/>
            <a:chExt cx="10862757" cy="947572"/>
          </a:xfrm>
        </p:grpSpPr>
        <p:sp>
          <p:nvSpPr>
            <p:cNvPr id="3" name="同侧圆角矩形 12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309707" y="5558837"/>
              <a:ext cx="1954545" cy="368235"/>
            </a:xfrm>
            <a:prstGeom prst="round2SameRect">
              <a:avLst/>
            </a:prstGeom>
            <a:solidFill>
              <a:srgbClr val="FF6600"/>
            </a:solidFill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b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重点</a:t>
              </a:r>
            </a:p>
          </p:txBody>
        </p:sp>
        <p:sp>
          <p:nvSpPr>
            <p:cNvPr id="4" name="矩形 3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309707" y="5927072"/>
              <a:ext cx="10862757" cy="579337"/>
            </a:xfrm>
            <a:prstGeom prst="rect">
              <a:avLst/>
            </a:prstGeom>
            <a:solidFill>
              <a:srgbClr val="EFEFF0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zh-CN" altLang="en-US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将“</a:t>
              </a:r>
              <a:r>
                <a:rPr lang="zh-CN" altLang="en-US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有乙型肝炎肝硬化或</a:t>
              </a:r>
              <a:r>
                <a:rPr lang="en-US" altLang="zh-CN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HCC</a:t>
              </a:r>
              <a:r>
                <a:rPr lang="zh-CN" altLang="en-US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家族史</a:t>
              </a:r>
              <a:r>
                <a:rPr lang="zh-CN" altLang="en-US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”和“</a:t>
              </a:r>
              <a:r>
                <a:rPr lang="zh-CN" altLang="en-US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年龄＞</a:t>
              </a:r>
              <a:r>
                <a:rPr lang="en-US" altLang="zh-CN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30</a:t>
              </a:r>
              <a:r>
                <a:rPr lang="zh-CN" altLang="en-US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岁</a:t>
              </a:r>
              <a:r>
                <a:rPr lang="zh-CN" altLang="en-US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”</a:t>
              </a:r>
              <a:r>
                <a:rPr lang="zh-CN" altLang="en-US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作为两个独立的危险因素</a:t>
              </a:r>
              <a:r>
                <a:rPr lang="zh-CN" altLang="en-US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，扩大抗病毒治疗范围。</a:t>
              </a:r>
              <a:endParaRPr lang="zh-CN" altLang="en-US"/>
            </a:p>
          </p:txBody>
        </p:sp>
      </p:grpSp>
      <p:grpSp>
        <p:nvGrpSpPr>
          <p:cNvPr id="122886" name="组合 4"/>
          <p:cNvGrpSpPr/>
          <p:nvPr/>
        </p:nvGrpSpPr>
        <p:grpSpPr>
          <a:xfrm>
            <a:off x="276225" y="2535238"/>
            <a:ext cx="6938963" cy="4157662"/>
            <a:chOff x="6167685" y="2828913"/>
            <a:chExt cx="6620890" cy="3765551"/>
          </a:xfrm>
        </p:grpSpPr>
        <p:sp>
          <p:nvSpPr>
            <p:cNvPr id="6" name="圆角矩形 22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167685" y="2828913"/>
              <a:ext cx="6620890" cy="3765551"/>
            </a:xfrm>
            <a:prstGeom prst="roundRect">
              <a:avLst>
                <a:gd name="adj" fmla="val 7822"/>
              </a:avLst>
            </a:prstGeom>
            <a:gradFill flip="none" rotWithShape="1">
              <a:gsLst>
                <a:gs pos="0">
                  <a:srgbClr val="C9CBC8"/>
                </a:gs>
                <a:gs pos="100000">
                  <a:srgbClr val="FCFCFC"/>
                </a:gs>
              </a:gsLst>
              <a:lin ang="8100000" scaled="1"/>
            </a:gradFill>
            <a:ln>
              <a:gradFill flip="none" rotWithShape="1">
                <a:gsLst>
                  <a:gs pos="0">
                    <a:srgbClr val="FCFDFD"/>
                  </a:gs>
                  <a:gs pos="100000">
                    <a:srgbClr val="CFD4D0"/>
                  </a:gs>
                </a:gsLst>
                <a:lin ang="8100000" scaled="1"/>
              </a:gradFill>
            </a:ln>
            <a:effectLst>
              <a:outerShdw blurRad="342900" dist="152400" dir="8100000" algn="tr" rotWithShape="0">
                <a:prstClr val="black">
                  <a:alpha val="2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350">
                <a:solidFill>
                  <a:prstClr val="white"/>
                </a:solidFill>
              </a:endParaRPr>
            </a:p>
          </p:txBody>
        </p:sp>
        <p:grpSp>
          <p:nvGrpSpPr>
            <p:cNvPr id="122896" name="组合 6"/>
            <p:cNvGrpSpPr/>
            <p:nvPr/>
          </p:nvGrpSpPr>
          <p:grpSpPr>
            <a:xfrm>
              <a:off x="7013711" y="2929803"/>
              <a:ext cx="4980528" cy="459154"/>
              <a:chOff x="7109872" y="1246443"/>
              <a:chExt cx="4980528" cy="459154"/>
            </a:xfrm>
          </p:grpSpPr>
          <p:sp>
            <p:nvSpPr>
              <p:cNvPr id="9" name="矩形: 圆角 8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7864917" y="1246198"/>
                <a:ext cx="3480852" cy="460090"/>
              </a:xfrm>
              <a:prstGeom prst="roundRect">
                <a:avLst/>
              </a:prstGeom>
              <a:solidFill>
                <a:srgbClr val="006140"/>
              </a:solidFill>
              <a:ln>
                <a:solidFill>
                  <a:srgbClr val="0E7B6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10" name="矩形 9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7110581" y="1246198"/>
                <a:ext cx="4980435" cy="427021"/>
              </a:xfrm>
              <a:prstGeom prst="rect">
                <a:avLst/>
              </a:prstGeom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altLang="zh-CN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2022</a:t>
                </a:r>
                <a:r>
                  <a:rPr lang="zh-CN" altLang="en-US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版指南 </a:t>
                </a:r>
                <a:r>
                  <a:rPr lang="en-US" altLang="zh-CN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- </a:t>
                </a:r>
                <a:r>
                  <a:rPr lang="zh-CN" altLang="en-US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推荐意见</a:t>
                </a:r>
                <a:r>
                  <a:rPr lang="en-US" altLang="zh-CN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10</a:t>
                </a:r>
                <a:r>
                  <a:rPr lang="zh-CN" altLang="en-US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，</a:t>
                </a:r>
                <a:r>
                  <a:rPr lang="en-US" altLang="zh-CN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11</a:t>
                </a:r>
                <a:endParaRPr lang="zh-CN" altLang="zh-CN" b="1" kern="1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8" name="矩形 7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249480" y="3450035"/>
              <a:ext cx="6430034" cy="3131490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marL="285750" indent="-28575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Ø"/>
                <a:defRPr/>
              </a:pPr>
              <a:r>
                <a:rPr lang="zh-CN" altLang="en-US" sz="1600" b="1" kern="100">
                  <a:solidFill>
                    <a:srgbClr val="04634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推荐意见</a:t>
              </a:r>
              <a:r>
                <a:rPr lang="en-US" altLang="zh-CN" sz="1600" b="1" kern="100">
                  <a:solidFill>
                    <a:srgbClr val="04634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10</a:t>
              </a:r>
              <a:r>
                <a:rPr lang="zh-CN" altLang="en-US" sz="1600" b="1" kern="100">
                  <a:solidFill>
                    <a:srgbClr val="04634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：</a:t>
              </a: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对于血清</a:t>
              </a:r>
              <a:r>
                <a:rPr lang="en-US" altLang="zh-CN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HBV DNA</a:t>
              </a: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阳性，</a:t>
              </a:r>
              <a:r>
                <a:rPr lang="en-US" altLang="zh-CN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ALT</a:t>
              </a: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持续异常（</a:t>
              </a:r>
              <a:r>
                <a:rPr lang="en-US" altLang="zh-CN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&gt;ULN</a:t>
              </a: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），且排除其他原因所致者，建议抗病毒治疗（</a:t>
              </a:r>
              <a:r>
                <a:rPr lang="en-US" altLang="zh-CN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B1</a:t>
              </a: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）。</a:t>
              </a:r>
              <a:endParaRPr lang="en-US" altLang="zh-CN" sz="1600" b="1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285750" indent="-28575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Ø"/>
                <a:defRPr/>
              </a:pPr>
              <a:r>
                <a:rPr lang="zh-CN" altLang="en-US" sz="1600" b="1" kern="100">
                  <a:solidFill>
                    <a:srgbClr val="04634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推荐意见</a:t>
              </a:r>
              <a:r>
                <a:rPr lang="en-US" altLang="zh-CN" sz="1600" b="1" kern="100">
                  <a:solidFill>
                    <a:srgbClr val="04634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11</a:t>
              </a:r>
              <a:r>
                <a:rPr lang="zh-CN" altLang="en-US" sz="1600" b="1" kern="100">
                  <a:solidFill>
                    <a:srgbClr val="04634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：</a:t>
              </a: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对于血清</a:t>
              </a:r>
              <a:r>
                <a:rPr lang="en-US" altLang="zh-CN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HBV DNA</a:t>
              </a: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阳性者，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无论</a:t>
              </a:r>
              <a:r>
                <a:rPr lang="en-US" altLang="zh-CN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ALT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水平高低</a:t>
              </a: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，只要符合下列情况之一，建议抗病毒治疗：</a:t>
              </a:r>
              <a:endParaRPr lang="en-US" altLang="zh-CN" sz="1600" b="1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800100" lvl="1" indent="-34290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+mj-lt"/>
                <a:buAutoNum type="arabicPeriod"/>
                <a:defRPr/>
              </a:pP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有乙型肝炎肝硬化家族史或 </a:t>
              </a:r>
              <a:r>
                <a:rPr lang="en-US" altLang="zh-CN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HCC 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家族史（</a:t>
              </a:r>
              <a:r>
                <a:rPr lang="en-US" altLang="zh-CN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B1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）；</a:t>
              </a:r>
              <a:endParaRPr lang="en-US" altLang="zh-CN" sz="1600" b="1" kern="1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800100" lvl="1" indent="-34290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+mj-lt"/>
                <a:buAutoNum type="arabicPeriod"/>
                <a:defRPr/>
              </a:pP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年龄</a:t>
              </a:r>
              <a:r>
                <a:rPr lang="en-US" altLang="zh-CN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&gt;30 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岁（</a:t>
              </a:r>
              <a:r>
                <a:rPr lang="en-US" altLang="zh-CN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B1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）；</a:t>
              </a:r>
              <a:endParaRPr lang="en-US" altLang="zh-CN" sz="1600" b="1" kern="1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800100" lvl="1" indent="-34290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+mj-lt"/>
                <a:buAutoNum type="arabicPeriod"/>
                <a:defRPr/>
              </a:pP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无创指标或肝组织学检查，提示肝脏存在明显炎症（</a:t>
              </a:r>
              <a:r>
                <a:rPr lang="en-US" altLang="zh-CN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G≥2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）或纤维化（</a:t>
              </a:r>
              <a:r>
                <a:rPr lang="en-US" altLang="zh-CN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F≥2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）（</a:t>
              </a:r>
              <a:r>
                <a:rPr lang="en-US" altLang="zh-CN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B1</a:t>
              </a:r>
              <a:r>
                <a:rPr lang="zh-CN" altLang="en-US" sz="1600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）；</a:t>
              </a:r>
              <a:endParaRPr lang="en-US" altLang="zh-CN" sz="1600" b="1" kern="1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800100" lvl="1" indent="-34290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+mj-lt"/>
                <a:buAutoNum type="arabicPeriod"/>
                <a:defRPr/>
              </a:pPr>
              <a:r>
                <a:rPr lang="en-US" altLang="zh-CN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HBV </a:t>
              </a: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相关肝外表现（如 </a:t>
              </a:r>
              <a:r>
                <a:rPr lang="en-US" altLang="zh-CN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HBV</a:t>
              </a: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相关性肾小球肾炎等）（</a:t>
              </a:r>
              <a:r>
                <a:rPr lang="en-US" altLang="zh-CN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B1</a:t>
              </a:r>
              <a:r>
                <a:rPr lang="zh-CN" altLang="en-US" sz="1600" b="1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）。</a:t>
              </a:r>
              <a:endParaRPr lang="zh-CN" altLang="zh-CN" sz="1400" b="1" kern="1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22887" name="组合 17"/>
          <p:cNvGrpSpPr/>
          <p:nvPr/>
        </p:nvGrpSpPr>
        <p:grpSpPr>
          <a:xfrm>
            <a:off x="7278688" y="2511425"/>
            <a:ext cx="4776787" cy="4402138"/>
            <a:chOff x="7170296" y="2592049"/>
            <a:chExt cx="4777062" cy="4401710"/>
          </a:xfrm>
        </p:grpSpPr>
        <p:grpSp>
          <p:nvGrpSpPr>
            <p:cNvPr id="122888" name="组合 18"/>
            <p:cNvGrpSpPr/>
            <p:nvPr/>
          </p:nvGrpSpPr>
          <p:grpSpPr>
            <a:xfrm>
              <a:off x="7170296" y="3114213"/>
              <a:ext cx="4777062" cy="3879546"/>
              <a:chOff x="7355548" y="3124158"/>
              <a:chExt cx="4650360" cy="3879546"/>
            </a:xfrm>
          </p:grpSpPr>
          <p:sp>
            <p:nvSpPr>
              <p:cNvPr id="21" name="矩形 20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8285929" y="3217884"/>
                <a:ext cx="3719979" cy="3785820"/>
              </a:xfrm>
              <a:prstGeom prst="rect">
                <a:avLst/>
              </a:prstGeom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pPr marL="285750" indent="-285750" fontAlgn="auto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Char char="•"/>
                  <a:defRPr/>
                </a:pPr>
                <a:r>
                  <a:rPr lang="zh-CN" altLang="en-US" sz="16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从扩大治疗，提高治疗覆盖率的角度，指南修订</a:t>
                </a:r>
                <a:r>
                  <a:rPr lang="zh-CN" altLang="en-US" sz="1600" b="1">
                    <a:solidFill>
                      <a:srgbClr val="C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专家建议降低</a:t>
                </a:r>
                <a:r>
                  <a:rPr lang="en-US" altLang="zh-CN" sz="1600" b="1">
                    <a:solidFill>
                      <a:srgbClr val="C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ALT</a:t>
                </a:r>
                <a:r>
                  <a:rPr lang="zh-CN" altLang="en-US" sz="1600" b="1">
                    <a:solidFill>
                      <a:srgbClr val="C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的治疗阈值</a:t>
                </a:r>
                <a:r>
                  <a:rPr lang="zh-CN" altLang="en-US" sz="16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，以进一步减少肝脏相关疾病的发生和死亡。</a:t>
                </a:r>
                <a:endParaRPr lang="en-US" altLang="zh-CN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  <a:p>
                <a:pPr marL="285750" indent="-285750" fontAlgn="auto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Char char="•"/>
                  <a:defRPr/>
                </a:pPr>
                <a:r>
                  <a:rPr lang="zh-CN" altLang="en-US" sz="16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国际多部指南将</a:t>
                </a:r>
                <a:r>
                  <a:rPr lang="en-US" altLang="zh-CN" sz="16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ALT</a:t>
                </a:r>
                <a:r>
                  <a:rPr lang="zh-CN" altLang="en-US" sz="16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治疗阈值定为男性</a:t>
                </a:r>
                <a:r>
                  <a:rPr lang="en-US" altLang="zh-CN" sz="16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30 U/L, </a:t>
                </a:r>
                <a:r>
                  <a:rPr lang="zh-CN" altLang="en-US" sz="16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女性</a:t>
                </a:r>
                <a:r>
                  <a:rPr lang="en-US" altLang="zh-CN" sz="16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19 U/L</a:t>
                </a:r>
                <a:r>
                  <a:rPr lang="zh-CN" altLang="en-US" sz="16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。是否适用中国患者，有待进一步证实。目前</a:t>
                </a:r>
                <a:r>
                  <a:rPr lang="en-US" altLang="zh-CN" sz="16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ALT</a:t>
                </a:r>
                <a:r>
                  <a:rPr lang="zh-CN" altLang="en-US" sz="16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阈值</a:t>
                </a:r>
                <a:r>
                  <a:rPr lang="zh-CN" altLang="en-US" sz="1600" b="1">
                    <a:solidFill>
                      <a:srgbClr val="C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仍难达成共识</a:t>
                </a:r>
                <a:r>
                  <a:rPr lang="zh-CN" altLang="en-US" sz="16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，故</a:t>
                </a:r>
                <a:r>
                  <a:rPr lang="zh-CN" altLang="en-US" sz="1600" b="1"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推荐意见中未对</a:t>
                </a:r>
                <a:r>
                  <a:rPr lang="en-US" altLang="zh-CN" sz="1600" b="1"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ALT</a:t>
                </a:r>
                <a:r>
                  <a:rPr lang="zh-CN" altLang="en-US" sz="1600" b="1"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的正常值上限做具体</a:t>
                </a:r>
                <a:r>
                  <a:rPr lang="zh-CN" altLang="en-US" sz="16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的描述。</a:t>
                </a:r>
                <a:endParaRPr lang="en-US" altLang="zh-CN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  <a:p>
                <a:pPr marL="285750" indent="-285750" fontAlgn="auto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Char char="•"/>
                  <a:defRPr/>
                </a:pPr>
                <a:endPara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</p:txBody>
          </p:sp>
          <p:sp>
            <p:nvSpPr>
              <p:cNvPr id="22" name="book-with-long-bookmark_85530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7355548" y="3124231"/>
                <a:ext cx="4613268" cy="3531844"/>
              </a:xfrm>
              <a:custGeom>
                <a:gdLst>
                  <a:gd name="T0" fmla="*/ 484 w 8818"/>
                  <a:gd name="T1" fmla="*/ 7666 h 10696"/>
                  <a:gd name="T2" fmla="*/ 427 w 8818"/>
                  <a:gd name="T3" fmla="*/ 7609 h 10696"/>
                  <a:gd name="T4" fmla="*/ 427 w 8818"/>
                  <a:gd name="T5" fmla="*/ 2546 h 10696"/>
                  <a:gd name="T6" fmla="*/ 484 w 8818"/>
                  <a:gd name="T7" fmla="*/ 2489 h 10696"/>
                  <a:gd name="T8" fmla="*/ 541 w 8818"/>
                  <a:gd name="T9" fmla="*/ 2546 h 10696"/>
                  <a:gd name="T10" fmla="*/ 541 w 8818"/>
                  <a:gd name="T11" fmla="*/ 7609 h 10696"/>
                  <a:gd name="T12" fmla="*/ 484 w 8818"/>
                  <a:gd name="T13" fmla="*/ 7666 h 10696"/>
                  <a:gd name="T14" fmla="*/ 7979 w 8818"/>
                  <a:gd name="T15" fmla="*/ 10696 h 10696"/>
                  <a:gd name="T16" fmla="*/ 1266 w 8818"/>
                  <a:gd name="T17" fmla="*/ 10696 h 10696"/>
                  <a:gd name="T18" fmla="*/ 427 w 8818"/>
                  <a:gd name="T19" fmla="*/ 9629 h 10696"/>
                  <a:gd name="T20" fmla="*/ 427 w 8818"/>
                  <a:gd name="T21" fmla="*/ 8562 h 10696"/>
                  <a:gd name="T22" fmla="*/ 484 w 8818"/>
                  <a:gd name="T23" fmla="*/ 8505 h 10696"/>
                  <a:gd name="T24" fmla="*/ 541 w 8818"/>
                  <a:gd name="T25" fmla="*/ 8562 h 10696"/>
                  <a:gd name="T26" fmla="*/ 541 w 8818"/>
                  <a:gd name="T27" fmla="*/ 9629 h 10696"/>
                  <a:gd name="T28" fmla="*/ 1266 w 8818"/>
                  <a:gd name="T29" fmla="*/ 10568 h 10696"/>
                  <a:gd name="T30" fmla="*/ 7979 w 8818"/>
                  <a:gd name="T31" fmla="*/ 10568 h 10696"/>
                  <a:gd name="T32" fmla="*/ 8704 w 8818"/>
                  <a:gd name="T33" fmla="*/ 9629 h 10696"/>
                  <a:gd name="T34" fmla="*/ 8704 w 8818"/>
                  <a:gd name="T35" fmla="*/ 1067 h 10696"/>
                  <a:gd name="T36" fmla="*/ 7979 w 8818"/>
                  <a:gd name="T37" fmla="*/ 128 h 10696"/>
                  <a:gd name="T38" fmla="*/ 1266 w 8818"/>
                  <a:gd name="T39" fmla="*/ 128 h 10696"/>
                  <a:gd name="T40" fmla="*/ 541 w 8818"/>
                  <a:gd name="T41" fmla="*/ 1067 h 10696"/>
                  <a:gd name="T42" fmla="*/ 541 w 8818"/>
                  <a:gd name="T43" fmla="*/ 1224 h 10696"/>
                  <a:gd name="T44" fmla="*/ 484 w 8818"/>
                  <a:gd name="T45" fmla="*/ 1280 h 10696"/>
                  <a:gd name="T46" fmla="*/ 427 w 8818"/>
                  <a:gd name="T47" fmla="*/ 1224 h 10696"/>
                  <a:gd name="T48" fmla="*/ 427 w 8818"/>
                  <a:gd name="T49" fmla="*/ 1067 h 10696"/>
                  <a:gd name="T50" fmla="*/ 1266 w 8818"/>
                  <a:gd name="T51" fmla="*/ 0 h 10696"/>
                  <a:gd name="T52" fmla="*/ 7979 w 8818"/>
                  <a:gd name="T53" fmla="*/ 0 h 10696"/>
                  <a:gd name="T54" fmla="*/ 8818 w 8818"/>
                  <a:gd name="T55" fmla="*/ 1067 h 10696"/>
                  <a:gd name="T56" fmla="*/ 8818 w 8818"/>
                  <a:gd name="T57" fmla="*/ 9643 h 10696"/>
                  <a:gd name="T58" fmla="*/ 7979 w 8818"/>
                  <a:gd name="T59" fmla="*/ 10696 h 10696"/>
                  <a:gd name="T60" fmla="*/ 1266 w 8818"/>
                  <a:gd name="T61" fmla="*/ 1992 h 10696"/>
                  <a:gd name="T62" fmla="*/ 57 w 8818"/>
                  <a:gd name="T63" fmla="*/ 1992 h 10696"/>
                  <a:gd name="T64" fmla="*/ 0 w 8818"/>
                  <a:gd name="T65" fmla="*/ 1935 h 10696"/>
                  <a:gd name="T66" fmla="*/ 57 w 8818"/>
                  <a:gd name="T67" fmla="*/ 1878 h 10696"/>
                  <a:gd name="T68" fmla="*/ 1266 w 8818"/>
                  <a:gd name="T69" fmla="*/ 1878 h 10696"/>
                  <a:gd name="T70" fmla="*/ 1323 w 8818"/>
                  <a:gd name="T71" fmla="*/ 1935 h 10696"/>
                  <a:gd name="T72" fmla="*/ 1266 w 8818"/>
                  <a:gd name="T73" fmla="*/ 1992 h 10696"/>
                  <a:gd name="T74" fmla="*/ 1266 w 8818"/>
                  <a:gd name="T75" fmla="*/ 8207 h 10696"/>
                  <a:gd name="T76" fmla="*/ 57 w 8818"/>
                  <a:gd name="T77" fmla="*/ 8207 h 10696"/>
                  <a:gd name="T78" fmla="*/ 0 w 8818"/>
                  <a:gd name="T79" fmla="*/ 8150 h 10696"/>
                  <a:gd name="T80" fmla="*/ 57 w 8818"/>
                  <a:gd name="T81" fmla="*/ 8093 h 10696"/>
                  <a:gd name="T82" fmla="*/ 1266 w 8818"/>
                  <a:gd name="T83" fmla="*/ 8093 h 10696"/>
                  <a:gd name="T84" fmla="*/ 1323 w 8818"/>
                  <a:gd name="T85" fmla="*/ 8150 h 10696"/>
                  <a:gd name="T86" fmla="*/ 1266 w 8818"/>
                  <a:gd name="T87" fmla="*/ 8207 h 10696"/>
                  <a:gd name="T88" fmla="*/ 1735 w 8818"/>
                  <a:gd name="T89" fmla="*/ 10696 h 10696"/>
                  <a:gd name="T90" fmla="*/ 1679 w 8818"/>
                  <a:gd name="T91" fmla="*/ 10639 h 10696"/>
                  <a:gd name="T92" fmla="*/ 1679 w 8818"/>
                  <a:gd name="T93" fmla="*/ 57 h 10696"/>
                  <a:gd name="T94" fmla="*/ 1735 w 8818"/>
                  <a:gd name="T95" fmla="*/ 0 h 10696"/>
                  <a:gd name="T96" fmla="*/ 1792 w 8818"/>
                  <a:gd name="T97" fmla="*/ 57 h 10696"/>
                  <a:gd name="T98" fmla="*/ 1792 w 8818"/>
                  <a:gd name="T99" fmla="*/ 10639 h 10696"/>
                  <a:gd name="T100" fmla="*/ 1735 w 8818"/>
                  <a:gd name="T101" fmla="*/ 10696 h 1069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8818" h="10696">
                    <a:moveTo>
                      <a:pt x="484" y="7666"/>
                    </a:moveTo>
                    <a:cubicBezTo>
                      <a:pt x="455" y="7666"/>
                      <a:pt x="427" y="7638"/>
                      <a:pt x="427" y="7609"/>
                    </a:cubicBezTo>
                    <a:lnTo>
                      <a:pt x="427" y="2546"/>
                    </a:lnTo>
                    <a:cubicBezTo>
                      <a:pt x="427" y="2518"/>
                      <a:pt x="455" y="2489"/>
                      <a:pt x="484" y="2489"/>
                    </a:cubicBezTo>
                    <a:cubicBezTo>
                      <a:pt x="512" y="2489"/>
                      <a:pt x="541" y="2518"/>
                      <a:pt x="541" y="2546"/>
                    </a:cubicBezTo>
                    <a:lnTo>
                      <a:pt x="541" y="7609"/>
                    </a:lnTo>
                    <a:cubicBezTo>
                      <a:pt x="555" y="7638"/>
                      <a:pt x="527" y="7666"/>
                      <a:pt x="484" y="7666"/>
                    </a:cubicBezTo>
                    <a:close/>
                    <a:moveTo>
                      <a:pt x="7979" y="10696"/>
                    </a:moveTo>
                    <a:lnTo>
                      <a:pt x="1266" y="10696"/>
                    </a:lnTo>
                    <a:cubicBezTo>
                      <a:pt x="797" y="10696"/>
                      <a:pt x="427" y="10226"/>
                      <a:pt x="427" y="9629"/>
                    </a:cubicBezTo>
                    <a:lnTo>
                      <a:pt x="427" y="8562"/>
                    </a:lnTo>
                    <a:cubicBezTo>
                      <a:pt x="427" y="8534"/>
                      <a:pt x="455" y="8505"/>
                      <a:pt x="484" y="8505"/>
                    </a:cubicBezTo>
                    <a:cubicBezTo>
                      <a:pt x="512" y="8505"/>
                      <a:pt x="541" y="8534"/>
                      <a:pt x="541" y="8562"/>
                    </a:cubicBezTo>
                    <a:lnTo>
                      <a:pt x="541" y="9629"/>
                    </a:lnTo>
                    <a:cubicBezTo>
                      <a:pt x="541" y="10141"/>
                      <a:pt x="868" y="10568"/>
                      <a:pt x="1266" y="10568"/>
                    </a:cubicBezTo>
                    <a:lnTo>
                      <a:pt x="7979" y="10568"/>
                    </a:lnTo>
                    <a:cubicBezTo>
                      <a:pt x="8377" y="10568"/>
                      <a:pt x="8704" y="10141"/>
                      <a:pt x="8704" y="9629"/>
                    </a:cubicBezTo>
                    <a:lnTo>
                      <a:pt x="8704" y="1067"/>
                    </a:lnTo>
                    <a:cubicBezTo>
                      <a:pt x="8704" y="555"/>
                      <a:pt x="8377" y="128"/>
                      <a:pt x="7979" y="128"/>
                    </a:cubicBezTo>
                    <a:lnTo>
                      <a:pt x="1266" y="128"/>
                    </a:lnTo>
                    <a:cubicBezTo>
                      <a:pt x="868" y="128"/>
                      <a:pt x="541" y="555"/>
                      <a:pt x="541" y="1067"/>
                    </a:cubicBezTo>
                    <a:lnTo>
                      <a:pt x="541" y="1224"/>
                    </a:lnTo>
                    <a:cubicBezTo>
                      <a:pt x="541" y="1252"/>
                      <a:pt x="512" y="1280"/>
                      <a:pt x="484" y="1280"/>
                    </a:cubicBezTo>
                    <a:cubicBezTo>
                      <a:pt x="455" y="1280"/>
                      <a:pt x="427" y="1252"/>
                      <a:pt x="427" y="1224"/>
                    </a:cubicBezTo>
                    <a:lnTo>
                      <a:pt x="427" y="1067"/>
                    </a:lnTo>
                    <a:cubicBezTo>
                      <a:pt x="427" y="484"/>
                      <a:pt x="811" y="0"/>
                      <a:pt x="1266" y="0"/>
                    </a:cubicBezTo>
                    <a:lnTo>
                      <a:pt x="7979" y="0"/>
                    </a:lnTo>
                    <a:cubicBezTo>
                      <a:pt x="8448" y="0"/>
                      <a:pt x="8818" y="470"/>
                      <a:pt x="8818" y="1067"/>
                    </a:cubicBezTo>
                    <a:lnTo>
                      <a:pt x="8818" y="9643"/>
                    </a:lnTo>
                    <a:cubicBezTo>
                      <a:pt x="8818" y="10226"/>
                      <a:pt x="8448" y="10696"/>
                      <a:pt x="7979" y="10696"/>
                    </a:cubicBezTo>
                    <a:close/>
                    <a:moveTo>
                      <a:pt x="1266" y="1992"/>
                    </a:moveTo>
                    <a:lnTo>
                      <a:pt x="57" y="1992"/>
                    </a:lnTo>
                    <a:cubicBezTo>
                      <a:pt x="29" y="1992"/>
                      <a:pt x="0" y="1963"/>
                      <a:pt x="0" y="1935"/>
                    </a:cubicBezTo>
                    <a:cubicBezTo>
                      <a:pt x="0" y="1906"/>
                      <a:pt x="29" y="1878"/>
                      <a:pt x="57" y="1878"/>
                    </a:cubicBezTo>
                    <a:lnTo>
                      <a:pt x="1266" y="1878"/>
                    </a:lnTo>
                    <a:cubicBezTo>
                      <a:pt x="1295" y="1878"/>
                      <a:pt x="1323" y="1906"/>
                      <a:pt x="1323" y="1935"/>
                    </a:cubicBezTo>
                    <a:cubicBezTo>
                      <a:pt x="1323" y="1963"/>
                      <a:pt x="1295" y="1992"/>
                      <a:pt x="1266" y="1992"/>
                    </a:cubicBezTo>
                    <a:close/>
                    <a:moveTo>
                      <a:pt x="1266" y="8207"/>
                    </a:moveTo>
                    <a:lnTo>
                      <a:pt x="57" y="8207"/>
                    </a:lnTo>
                    <a:cubicBezTo>
                      <a:pt x="29" y="8207"/>
                      <a:pt x="0" y="8178"/>
                      <a:pt x="0" y="8150"/>
                    </a:cubicBezTo>
                    <a:cubicBezTo>
                      <a:pt x="0" y="8121"/>
                      <a:pt x="29" y="8093"/>
                      <a:pt x="57" y="8093"/>
                    </a:cubicBezTo>
                    <a:lnTo>
                      <a:pt x="1266" y="8093"/>
                    </a:lnTo>
                    <a:cubicBezTo>
                      <a:pt x="1295" y="8093"/>
                      <a:pt x="1323" y="8121"/>
                      <a:pt x="1323" y="8150"/>
                    </a:cubicBezTo>
                    <a:cubicBezTo>
                      <a:pt x="1323" y="8178"/>
                      <a:pt x="1295" y="8207"/>
                      <a:pt x="1266" y="8207"/>
                    </a:cubicBezTo>
                    <a:close/>
                    <a:moveTo>
                      <a:pt x="1735" y="10696"/>
                    </a:moveTo>
                    <a:cubicBezTo>
                      <a:pt x="1707" y="10696"/>
                      <a:pt x="1679" y="10667"/>
                      <a:pt x="1679" y="10639"/>
                    </a:cubicBezTo>
                    <a:lnTo>
                      <a:pt x="1679" y="57"/>
                    </a:lnTo>
                    <a:cubicBezTo>
                      <a:pt x="1679" y="29"/>
                      <a:pt x="1707" y="0"/>
                      <a:pt x="1735" y="0"/>
                    </a:cubicBezTo>
                    <a:cubicBezTo>
                      <a:pt x="1764" y="0"/>
                      <a:pt x="1792" y="29"/>
                      <a:pt x="1792" y="57"/>
                    </a:cubicBezTo>
                    <a:lnTo>
                      <a:pt x="1792" y="10639"/>
                    </a:lnTo>
                    <a:cubicBezTo>
                      <a:pt x="1792" y="10667"/>
                      <a:pt x="1764" y="10696"/>
                      <a:pt x="1735" y="10696"/>
                    </a:cubicBezTo>
                    <a:close/>
                  </a:path>
                </a:pathLst>
              </a:custGeom>
              <a:solidFill>
                <a:srgbClr val="BED5BD"/>
              </a:solidFill>
              <a:ln>
                <a:solidFill>
                  <a:srgbClr val="BED5B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/>
              </a:p>
            </p:txBody>
          </p:sp>
          <p:sp>
            <p:nvSpPr>
              <p:cNvPr id="122892" name="文本框 23"/>
              <p:cNvSpPr txBox="1">
                <a:spLocks noChangeArrowheads="1"/>
              </p:cNvSpPr>
              <p:nvPr/>
            </p:nvSpPr>
            <p:spPr bwMode="auto">
              <a:xfrm>
                <a:off x="7595795" y="4203700"/>
                <a:ext cx="615553" cy="109220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vert="eaVer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pPr algn="dist"/>
                <a:r>
                  <a:rPr lang="zh-CN" altLang="en-US" sz="2800" b="1">
                    <a:solidFill>
                      <a:srgbClr val="00614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正文</a:t>
                </a:r>
              </a:p>
            </p:txBody>
          </p:sp>
        </p:grpSp>
        <p:sp>
          <p:nvSpPr>
            <p:cNvPr id="20" name="矩形 19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8734073" y="2592049"/>
              <a:ext cx="1997190" cy="50795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algn="ctr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对</a:t>
              </a:r>
              <a:r>
                <a:rPr lang="en-US" altLang="zh-CN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ALT</a:t>
              </a:r>
              <a:r>
                <a:rPr lang="zh-CN" altLang="en-US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阈值的讨论</a:t>
              </a:r>
              <a:endParaRPr lang="en-US" altLang="zh-CN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4929" name="组合 22"/>
          <p:cNvGrpSpPr/>
          <p:nvPr/>
        </p:nvGrpSpPr>
        <p:grpSpPr>
          <a:xfrm>
            <a:off x="-3175" y="0"/>
            <a:ext cx="10212388" cy="1666875"/>
            <a:chOff x="-5" y="0"/>
            <a:chExt cx="16082" cy="2624"/>
          </a:xfrm>
        </p:grpSpPr>
        <p:sp>
          <p:nvSpPr>
            <p:cNvPr id="26" name="稻壳儿春秋广告/盗版必究        原创来源：http://chn.docer.com/works?userid=199329941#!/work_time"/>
            <p:cNvSpPr/>
            <p:nvPr/>
          </p:nvSpPr>
          <p:spPr>
            <a:xfrm flipV="1">
              <a:off x="-5" y="0"/>
              <a:ext cx="1680" cy="2624"/>
            </a:xfrm>
            <a:prstGeom prst="rtTriangle">
              <a:avLst/>
            </a:pr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5" name="文本框 19"/>
            <p:cNvSpPr txBox="1"/>
            <p:nvPr/>
          </p:nvSpPr>
          <p:spPr>
            <a:xfrm>
              <a:off x="2403" y="751"/>
              <a:ext cx="13674" cy="822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肝癌家族史是慢乙肝患者疾病进展的独立危险因素</a:t>
              </a:r>
            </a:p>
          </p:txBody>
        </p:sp>
      </p:grpSp>
      <p:sp>
        <p:nvSpPr>
          <p:cNvPr id="31" name="稻壳儿春秋广告/盗版必究        原创来源：http://chn.docer.com/works?userid=199329941#!/work_time"/>
          <p:cNvSpPr/>
          <p:nvPr/>
        </p:nvSpPr>
        <p:spPr>
          <a:xfrm flipH="1">
            <a:off x="11328400" y="5699125"/>
            <a:ext cx="863600" cy="1171575"/>
          </a:xfrm>
          <a:prstGeom prst="rtTriangle">
            <a:avLst/>
          </a:prstGeom>
          <a:solidFill>
            <a:srgbClr val="8CC3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2" name="稻壳儿春秋广告/盗版必究        原创来源：http://chn.docer.com/works?userid=199329941#!/work_time"/>
          <p:cNvSpPr/>
          <p:nvPr/>
        </p:nvSpPr>
        <p:spPr>
          <a:xfrm flipH="1">
            <a:off x="10668000" y="6215063"/>
            <a:ext cx="1524000" cy="642937"/>
          </a:xfrm>
          <a:prstGeom prst="rtTriangle">
            <a:avLst/>
          </a:prstGeom>
          <a:solidFill>
            <a:srgbClr val="0E7B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5" name="文本框 4">
            <a:extLst>
              <a:ext uri="{FF2B5EF4-FFF2-40B4-BE49-F238E27FC236}"/>
            </a:extLst>
          </p:cNvPr>
          <p:cNvSpPr txBox="1"/>
          <p:nvPr/>
        </p:nvSpPr>
        <p:spPr>
          <a:xfrm>
            <a:off x="5354638" y="1312863"/>
            <a:ext cx="6213475" cy="50165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pPr marL="342900" indent="-34290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l"/>
              <a:defRPr/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美国一项大型队列研究，纳入8539例CHB患者，平均随访12年。</a:t>
            </a: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000"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285750" indent="-28575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  <a:defRPr/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共317例出现HCC，其中30例无肝硬化。</a:t>
            </a:r>
          </a:p>
          <a:p>
            <a:pPr marL="285750" indent="-28575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  <a:defRPr/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有家族史的无肝硬化患者发生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HCC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的比值比（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OR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）为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32.9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倍，黑种人和亚洲人发生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HCC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的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OR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分别为白种人的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6.78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倍和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11.6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倍。</a:t>
            </a: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285750" indent="-28575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  <a:defRPr/>
            </a:pPr>
            <a:r>
              <a:rPr lang="zh-CN" altLang="en-US" sz="20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种族及HCC家族史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是进展至HCC的独立危险因素。</a:t>
            </a: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24934" name="文本框 5"/>
          <p:cNvSpPr txBox="1">
            <a:spLocks noChangeArrowheads="1"/>
          </p:cNvSpPr>
          <p:nvPr/>
        </p:nvSpPr>
        <p:spPr bwMode="auto">
          <a:xfrm>
            <a:off x="6389688" y="6569075"/>
            <a:ext cx="5370512" cy="2778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Chayanupatkul M, et al. J Hepatol, 2017, 66(2): 355-362. </a:t>
            </a:r>
          </a:p>
        </p:txBody>
      </p:sp>
      <p:grpSp>
        <p:nvGrpSpPr>
          <p:cNvPr id="124935" name="组合 10"/>
          <p:cNvGrpSpPr/>
          <p:nvPr/>
        </p:nvGrpSpPr>
        <p:grpSpPr>
          <a:xfrm>
            <a:off x="425450" y="1268413"/>
            <a:ext cx="5173663" cy="5391150"/>
            <a:chOff x="90134" y="1228121"/>
            <a:chExt cx="5173544" cy="5391247"/>
          </a:xfrm>
        </p:grpSpPr>
        <p:pic>
          <p:nvPicPr>
            <p:cNvPr id="124936" name="图片 7"/>
            <p:cNvPicPr>
              <a:picLocks noChangeAspect="1"/>
            </p:cNvPicPr>
            <p:nvPr/>
          </p:nvPicPr>
          <p:blipFill>
            <a:blip r:embed="rId3"/>
            <a:srcRect t="3566"/>
            <a:stretch>
              <a:fillRect/>
            </a:stretch>
          </p:blipFill>
          <p:spPr bwMode="auto">
            <a:xfrm>
              <a:off x="942340" y="5913120"/>
              <a:ext cx="3487420" cy="706248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grpSp>
          <p:nvGrpSpPr>
            <p:cNvPr id="124937" name="组合 1"/>
            <p:cNvGrpSpPr/>
            <p:nvPr/>
          </p:nvGrpSpPr>
          <p:grpSpPr>
            <a:xfrm>
              <a:off x="930626" y="1531491"/>
              <a:ext cx="3499133" cy="4368092"/>
              <a:chOff x="6351050" y="782321"/>
              <a:chExt cx="3818711" cy="4882630"/>
            </a:xfrm>
          </p:grpSpPr>
          <p:pic>
            <p:nvPicPr>
              <p:cNvPr id="124940" name="图片 2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 bwMode="auto">
              <a:xfrm>
                <a:off x="6351050" y="782321"/>
                <a:ext cx="3818711" cy="488263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</p:pic>
          <p:sp>
            <p:nvSpPr>
              <p:cNvPr id="4" name="矩形 3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6419559" y="3190189"/>
                <a:ext cx="3684916" cy="241336"/>
              </a:xfrm>
              <a:prstGeom prst="rect">
                <a:avLst/>
              </a:prstGeom>
              <a:noFill/>
              <a:ln w="19050"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</p:grpSp>
        <p:sp>
          <p:nvSpPr>
            <p:cNvPr id="7" name="矩形 6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1002926" y="1990135"/>
              <a:ext cx="3365423" cy="885841"/>
            </a:xfrm>
            <a:prstGeom prst="rect">
              <a:avLst/>
            </a:prstGeom>
            <a:noFill/>
            <a:ln w="19050"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124939" name="文本框 8"/>
            <p:cNvSpPr txBox="1">
              <a:spLocks noChangeArrowheads="1"/>
            </p:cNvSpPr>
            <p:nvPr/>
          </p:nvSpPr>
          <p:spPr bwMode="auto">
            <a:xfrm>
              <a:off x="90134" y="1228121"/>
              <a:ext cx="5173544" cy="30777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algn="ctr"/>
              <a:r>
                <a:rPr lang="zh-CN" altLang="en-US" sz="1400">
                  <a:latin typeface="微软雅黑" panose="020b0503020204020204" pitchFamily="34" charset="-122"/>
                  <a:ea typeface="微软雅黑" panose="020b0503020204020204" pitchFamily="34" charset="-122"/>
                </a:rPr>
                <a:t>无肝硬化的慢乙肝患者的肝癌发生相关因素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6977" name="组合 22"/>
          <p:cNvGrpSpPr/>
          <p:nvPr/>
        </p:nvGrpSpPr>
        <p:grpSpPr>
          <a:xfrm>
            <a:off x="-3175" y="0"/>
            <a:ext cx="10212388" cy="1666875"/>
            <a:chOff x="-5" y="0"/>
            <a:chExt cx="16082" cy="2624"/>
          </a:xfrm>
        </p:grpSpPr>
        <p:sp>
          <p:nvSpPr>
            <p:cNvPr id="26" name="稻壳儿春秋广告/盗版必究        原创来源：http://chn.docer.com/works?userid=199329941#!/work_time"/>
            <p:cNvSpPr/>
            <p:nvPr/>
          </p:nvSpPr>
          <p:spPr>
            <a:xfrm flipV="1">
              <a:off x="-5" y="0"/>
              <a:ext cx="1680" cy="2624"/>
            </a:xfrm>
            <a:prstGeom prst="rtTriangle">
              <a:avLst/>
            </a:pr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5" name="文本框 19"/>
            <p:cNvSpPr txBox="1"/>
            <p:nvPr/>
          </p:nvSpPr>
          <p:spPr>
            <a:xfrm>
              <a:off x="2403" y="751"/>
              <a:ext cx="13674" cy="822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年龄较大与慢乙肝患者疾病进展风险显著升高有关</a:t>
              </a:r>
            </a:p>
          </p:txBody>
        </p:sp>
      </p:grpSp>
      <p:sp>
        <p:nvSpPr>
          <p:cNvPr id="31" name="稻壳儿春秋广告/盗版必究        原创来源：http://chn.docer.com/works?userid=199329941#!/work_time"/>
          <p:cNvSpPr/>
          <p:nvPr/>
        </p:nvSpPr>
        <p:spPr>
          <a:xfrm flipH="1">
            <a:off x="11328400" y="5699125"/>
            <a:ext cx="863600" cy="1171575"/>
          </a:xfrm>
          <a:prstGeom prst="rtTriangle">
            <a:avLst/>
          </a:prstGeom>
          <a:solidFill>
            <a:srgbClr val="8CC3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2" name="稻壳儿春秋广告/盗版必究        原创来源：http://chn.docer.com/works?userid=199329941#!/work_time"/>
          <p:cNvSpPr/>
          <p:nvPr/>
        </p:nvSpPr>
        <p:spPr>
          <a:xfrm flipH="1">
            <a:off x="10668000" y="6215063"/>
            <a:ext cx="1524000" cy="642937"/>
          </a:xfrm>
          <a:prstGeom prst="rtTriangle">
            <a:avLst/>
          </a:prstGeom>
          <a:solidFill>
            <a:srgbClr val="0E7B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26981" name="文本框 2"/>
          <p:cNvSpPr txBox="1">
            <a:spLocks noChangeArrowheads="1"/>
          </p:cNvSpPr>
          <p:nvPr/>
        </p:nvSpPr>
        <p:spPr bwMode="auto">
          <a:xfrm>
            <a:off x="6059488" y="6557963"/>
            <a:ext cx="5170487" cy="2762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r>
              <a:rPr lang="fr-FR" altLang="zh-CN" sz="1200">
                <a:latin typeface="微软雅黑" panose="020b0503020204020204" pitchFamily="34" charset="-122"/>
                <a:ea typeface="微软雅黑" panose="020b0503020204020204" pitchFamily="34" charset="-122"/>
              </a:rPr>
              <a:t>Choi GH, et al. Aliment Pharmacol Ther, 2019, 50(2): 215-226.</a:t>
            </a:r>
            <a:endParaRPr lang="zh-CN" altLang="en-US" sz="12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文本框 3">
            <a:extLst>
              <a:ext uri="{FF2B5EF4-FFF2-40B4-BE49-F238E27FC236}"/>
            </a:extLst>
          </p:cNvPr>
          <p:cNvSpPr txBox="1"/>
          <p:nvPr/>
        </p:nvSpPr>
        <p:spPr>
          <a:xfrm>
            <a:off x="146050" y="1338263"/>
            <a:ext cx="7248525" cy="175418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pPr marL="342900" indent="-34290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l"/>
              <a:defRPr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韩国一项历史队列研究，纳入5414例非肝硬化的HBeAg阴性CHB患者，中位随访8.9年。</a:t>
            </a:r>
          </a:p>
          <a:p>
            <a:pPr marL="285750" indent="-28575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  <a:defRPr/>
            </a:pPr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年龄较大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与慢乙肝患者的复合临床事件（肝癌、死亡或移植）发生风险较高独立相关（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HR 1.07, 95% CI 1.06 - 1.08, P &lt; 0.001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）。</a:t>
            </a:r>
          </a:p>
        </p:txBody>
      </p:sp>
      <p:grpSp>
        <p:nvGrpSpPr>
          <p:cNvPr id="126983" name="组合 10"/>
          <p:cNvGrpSpPr/>
          <p:nvPr/>
        </p:nvGrpSpPr>
        <p:grpSpPr>
          <a:xfrm>
            <a:off x="344488" y="3165475"/>
            <a:ext cx="6502400" cy="3509963"/>
            <a:chOff x="344988" y="3275111"/>
            <a:chExt cx="6096000" cy="3400777"/>
          </a:xfrm>
        </p:grpSpPr>
        <p:grpSp>
          <p:nvGrpSpPr>
            <p:cNvPr id="126987" name="组合 7"/>
            <p:cNvGrpSpPr/>
            <p:nvPr/>
          </p:nvGrpSpPr>
          <p:grpSpPr>
            <a:xfrm>
              <a:off x="1029360" y="3628198"/>
              <a:ext cx="4727257" cy="3047690"/>
              <a:chOff x="1140143" y="3333425"/>
              <a:chExt cx="4727257" cy="3047690"/>
            </a:xfrm>
          </p:grpSpPr>
          <p:pic>
            <p:nvPicPr>
              <p:cNvPr id="126989" name="图片 5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 bwMode="auto">
              <a:xfrm>
                <a:off x="1140143" y="3333425"/>
                <a:ext cx="4727257" cy="304769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</p:pic>
          <p:sp>
            <p:nvSpPr>
              <p:cNvPr id="7" name="矩形 6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1177587" y="4932209"/>
                <a:ext cx="4689575" cy="224565"/>
              </a:xfrm>
              <a:prstGeom prst="rect">
                <a:avLst/>
              </a:prstGeom>
              <a:noFill/>
              <a:ln w="19050"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</p:grpSp>
        <p:sp>
          <p:nvSpPr>
            <p:cNvPr id="126988" name="文本框 9"/>
            <p:cNvSpPr txBox="1">
              <a:spLocks noChangeArrowheads="1"/>
            </p:cNvSpPr>
            <p:nvPr/>
          </p:nvSpPr>
          <p:spPr bwMode="auto">
            <a:xfrm>
              <a:off x="344988" y="3275111"/>
              <a:ext cx="6096000" cy="30777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algn="ctr"/>
              <a:r>
                <a:rPr lang="zh-CN" altLang="en-US" sz="1400">
                  <a:latin typeface="微软雅黑" panose="020b0503020204020204" pitchFamily="34" charset="-122"/>
                  <a:ea typeface="微软雅黑" panose="020b0503020204020204" pitchFamily="34" charset="-122"/>
                </a:rPr>
                <a:t>慢乙肝患者的复合临床事件（肝细胞癌、死亡或移植）相关预测因素</a:t>
              </a:r>
            </a:p>
          </p:txBody>
        </p:sp>
      </p:grpSp>
      <p:grpSp>
        <p:nvGrpSpPr>
          <p:cNvPr id="126984" name="组合 14"/>
          <p:cNvGrpSpPr/>
          <p:nvPr/>
        </p:nvGrpSpPr>
        <p:grpSpPr>
          <a:xfrm>
            <a:off x="7497763" y="1246188"/>
            <a:ext cx="4183062" cy="5160962"/>
            <a:chOff x="7307580" y="1371488"/>
            <a:chExt cx="4182412" cy="5161904"/>
          </a:xfrm>
        </p:grpSpPr>
        <p:pic>
          <p:nvPicPr>
            <p:cNvPr id="126985" name="图片 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7307580" y="1916217"/>
              <a:ext cx="4182412" cy="4617175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sp>
          <p:nvSpPr>
            <p:cNvPr id="126986" name="文本框 12"/>
            <p:cNvSpPr txBox="1">
              <a:spLocks noChangeArrowheads="1"/>
            </p:cNvSpPr>
            <p:nvPr/>
          </p:nvSpPr>
          <p:spPr bwMode="auto">
            <a:xfrm>
              <a:off x="7786422" y="1371488"/>
              <a:ext cx="3643480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algn="ctr"/>
              <a:r>
                <a:rPr lang="zh-CN" altLang="en-US" sz="1400">
                  <a:latin typeface="微软雅黑" panose="020b0503020204020204" pitchFamily="34" charset="-122"/>
                  <a:ea typeface="微软雅黑" panose="020b0503020204020204" pitchFamily="34" charset="-122"/>
                </a:rPr>
                <a:t>不同年龄段的未治疗慢乙肝患者</a:t>
              </a:r>
              <a:endPara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/>
              <a:r>
                <a:rPr lang="zh-CN" altLang="en-US" sz="1400">
                  <a:latin typeface="微软雅黑" panose="020b0503020204020204" pitchFamily="34" charset="-122"/>
                  <a:ea typeface="微软雅黑" panose="020b0503020204020204" pitchFamily="34" charset="-122"/>
                </a:rPr>
                <a:t>随时间的复合临床事件的累积发生率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8001" name="组合 22"/>
          <p:cNvGrpSpPr/>
          <p:nvPr/>
        </p:nvGrpSpPr>
        <p:grpSpPr>
          <a:xfrm>
            <a:off x="-3175" y="0"/>
            <a:ext cx="9664700" cy="1666875"/>
            <a:chOff x="-5" y="0"/>
            <a:chExt cx="15221" cy="2624"/>
          </a:xfrm>
        </p:grpSpPr>
        <p:sp>
          <p:nvSpPr>
            <p:cNvPr id="26" name="稻壳儿春秋广告/盗版必究        原创来源：http://chn.docer.com/works?userid=199329941#!/work_time"/>
            <p:cNvSpPr/>
            <p:nvPr/>
          </p:nvSpPr>
          <p:spPr>
            <a:xfrm flipV="1">
              <a:off x="-5" y="0"/>
              <a:ext cx="1680" cy="2624"/>
            </a:xfrm>
            <a:prstGeom prst="rtTriangle">
              <a:avLst/>
            </a:pr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5" name="文本框 19"/>
            <p:cNvSpPr txBox="1"/>
            <p:nvPr/>
          </p:nvSpPr>
          <p:spPr>
            <a:xfrm>
              <a:off x="2403" y="751"/>
              <a:ext cx="12813" cy="824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&gt;30</a:t>
              </a: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岁人群的肝脏相关疾病和死亡风险明显升高</a:t>
              </a:r>
            </a:p>
          </p:txBody>
        </p:sp>
      </p:grpSp>
      <p:sp>
        <p:nvSpPr>
          <p:cNvPr id="31" name="稻壳儿春秋广告/盗版必究        原创来源：http://chn.docer.com/works?userid=199329941#!/work_time"/>
          <p:cNvSpPr/>
          <p:nvPr/>
        </p:nvSpPr>
        <p:spPr>
          <a:xfrm flipH="1">
            <a:off x="11328400" y="5699125"/>
            <a:ext cx="863600" cy="1171575"/>
          </a:xfrm>
          <a:prstGeom prst="rtTriangle">
            <a:avLst/>
          </a:prstGeom>
          <a:solidFill>
            <a:srgbClr val="8CC3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2" name="稻壳儿春秋广告/盗版必究        原创来源：http://chn.docer.com/works?userid=199329941#!/work_time"/>
          <p:cNvSpPr/>
          <p:nvPr/>
        </p:nvSpPr>
        <p:spPr>
          <a:xfrm flipH="1">
            <a:off x="10668000" y="6215063"/>
            <a:ext cx="1524000" cy="642937"/>
          </a:xfrm>
          <a:prstGeom prst="rtTriangle">
            <a:avLst/>
          </a:prstGeom>
          <a:solidFill>
            <a:srgbClr val="0E7B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5" name="文本框 26">
            <a:extLst>
              <a:ext uri="{FF2B5EF4-FFF2-40B4-BE49-F238E27FC236}"/>
            </a:extLst>
          </p:cNvPr>
          <p:cNvSpPr txBox="1"/>
          <p:nvPr/>
        </p:nvSpPr>
        <p:spPr>
          <a:xfrm>
            <a:off x="792163" y="1141413"/>
            <a:ext cx="10526712" cy="124777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l"/>
              <a:defRPr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一项基于中国卫生统计年鉴资料研究显示，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1987 ~ 2016</a:t>
            </a:r>
            <a:r>
              <a:rPr lang="zh-CN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年期间，共有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1354</a:t>
            </a:r>
            <a:r>
              <a:rPr lang="zh-CN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万人死于肝脏疾病，平均每年每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r>
              <a:rPr lang="zh-CN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万人口中有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36.15</a:t>
            </a:r>
            <a:r>
              <a:rPr lang="zh-CN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人死亡。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  <a:defRPr/>
            </a:pPr>
            <a:r>
              <a:rPr lang="en-US" altLang="zh-CN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&gt;30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岁人群的病毒性肝炎、原发性肝癌、慢性肝病死亡风险明显升高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</p:txBody>
      </p:sp>
      <p:sp>
        <p:nvSpPr>
          <p:cNvPr id="128006" name="文本框 55"/>
          <p:cNvSpPr txBox="1">
            <a:spLocks noChangeArrowheads="1"/>
          </p:cNvSpPr>
          <p:nvPr/>
        </p:nvSpPr>
        <p:spPr bwMode="auto">
          <a:xfrm>
            <a:off x="7515225" y="6594475"/>
            <a:ext cx="3482975" cy="2762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r>
              <a:rPr lang="en-US" altLang="zh-CN" sz="1200">
                <a:latin typeface="微软雅黑" panose="020b0503020204020204" pitchFamily="34" charset="-122"/>
                <a:ea typeface="微软雅黑" panose="020b0503020204020204" pitchFamily="34" charset="-122"/>
              </a:rPr>
              <a:t>Sun Y, et al. </a:t>
            </a:r>
            <a:r>
              <a:rPr lang="nl-NL" altLang="zh-CN" sz="1200">
                <a:latin typeface="微软雅黑" panose="020b0503020204020204" pitchFamily="34" charset="-122"/>
                <a:ea typeface="微软雅黑" panose="020b0503020204020204" pitchFamily="34" charset="-122"/>
              </a:rPr>
              <a:t>BMJ Open, 2019, 9(11):e029793.</a:t>
            </a:r>
            <a:endParaRPr lang="zh-CN" altLang="en-US" sz="12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28007" name="组合 21"/>
          <p:cNvGrpSpPr/>
          <p:nvPr/>
        </p:nvGrpSpPr>
        <p:grpSpPr>
          <a:xfrm>
            <a:off x="2120900" y="2530475"/>
            <a:ext cx="7313613" cy="4071938"/>
            <a:chOff x="2121334" y="2365617"/>
            <a:chExt cx="7313604" cy="4224788"/>
          </a:xfrm>
        </p:grpSpPr>
        <p:grpSp>
          <p:nvGrpSpPr>
            <p:cNvPr id="128008" name="组合 15"/>
            <p:cNvGrpSpPr/>
            <p:nvPr/>
          </p:nvGrpSpPr>
          <p:grpSpPr>
            <a:xfrm>
              <a:off x="2121334" y="2661582"/>
              <a:ext cx="7313604" cy="3928823"/>
              <a:chOff x="371710" y="1952199"/>
              <a:chExt cx="7313604" cy="4180084"/>
            </a:xfrm>
          </p:grpSpPr>
          <p:pic>
            <p:nvPicPr>
              <p:cNvPr id="128010" name="图片 16"/>
              <p:cNvPicPr>
                <a:picLocks noChangeAspect="1"/>
              </p:cNvPicPr>
              <p:nvPr/>
            </p:nvPicPr>
            <p:blipFill>
              <a:blip r:embed="rId2"/>
              <a:srcRect l="7405" t="1929" r="7120"/>
              <a:stretch>
                <a:fillRect/>
              </a:stretch>
            </p:blipFill>
            <p:spPr bwMode="auto">
              <a:xfrm>
                <a:off x="771820" y="1952199"/>
                <a:ext cx="6913494" cy="4180084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</p:pic>
          <p:sp>
            <p:nvSpPr>
              <p:cNvPr id="128011" name="文本框 2"/>
              <p:cNvSpPr txBox="1">
                <a:spLocks noChangeArrowheads="1"/>
              </p:cNvSpPr>
              <p:nvPr/>
            </p:nvSpPr>
            <p:spPr bwMode="auto">
              <a:xfrm>
                <a:off x="371710" y="3277063"/>
                <a:ext cx="400110" cy="2054592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vert="eaVer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r>
                  <a:rPr lang="zh-CN" altLang="en-US" sz="14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相对风险（</a:t>
                </a:r>
                <a:r>
                  <a:rPr lang="en-US" altLang="zh-CN" sz="14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RR</a:t>
                </a:r>
                <a:r>
                  <a:rPr lang="zh-CN" altLang="en-US" sz="140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）</a:t>
                </a:r>
              </a:p>
            </p:txBody>
          </p:sp>
          <p:sp>
            <p:nvSpPr>
              <p:cNvPr id="128012" name="文本框 8"/>
              <p:cNvSpPr txBox="1">
                <a:spLocks noChangeArrowheads="1"/>
              </p:cNvSpPr>
              <p:nvPr/>
            </p:nvSpPr>
            <p:spPr bwMode="auto">
              <a:xfrm>
                <a:off x="3860768" y="3136612"/>
                <a:ext cx="2027734" cy="622173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r>
                  <a:rPr lang="en-US" altLang="zh-CN" sz="1600" b="1">
                    <a:solidFill>
                      <a:srgbClr val="C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&gt;30</a:t>
                </a:r>
                <a:r>
                  <a:rPr lang="zh-CN" altLang="en-US" sz="1600" b="1">
                    <a:solidFill>
                      <a:srgbClr val="C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岁相对风险</a:t>
                </a:r>
                <a:endParaRPr lang="en-US" altLang="zh-CN" sz="1600" b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r>
                  <a:rPr lang="zh-CN" altLang="en-US" sz="1600" b="1">
                    <a:solidFill>
                      <a:srgbClr val="C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呈显著上升趋势</a:t>
                </a:r>
              </a:p>
            </p:txBody>
          </p:sp>
          <p:sp>
            <p:nvSpPr>
              <p:cNvPr id="20" name="矩形 19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3091095" y="2406622"/>
                <a:ext cx="4441820" cy="3047471"/>
              </a:xfrm>
              <a:prstGeom prst="rect">
                <a:avLst/>
              </a:prstGeom>
              <a:noFill/>
              <a:ln w="28575">
                <a:solidFill>
                  <a:srgbClr val="FF0000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fontAlgn="base" latinLnBrk="0" hangingPunct="1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</p:grpSp>
        <p:sp>
          <p:nvSpPr>
            <p:cNvPr id="128009" name="文本框 20"/>
            <p:cNvSpPr txBox="1">
              <a:spLocks noChangeArrowheads="1"/>
            </p:cNvSpPr>
            <p:nvPr/>
          </p:nvSpPr>
          <p:spPr bwMode="auto">
            <a:xfrm>
              <a:off x="3051823" y="2365617"/>
              <a:ext cx="6088354" cy="30777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algn="ctr"/>
              <a:r>
                <a:rPr lang="zh-CN" altLang="en-US" sz="1400">
                  <a:latin typeface="微软雅黑" panose="020b0503020204020204" pitchFamily="34" charset="-122"/>
                  <a:ea typeface="微软雅黑" panose="020b0503020204020204" pitchFamily="34" charset="-122"/>
                </a:rPr>
                <a:t>年龄与病毒性肝炎、原发性肝癌、慢性肝病死亡间的关系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9025" name="组合 22"/>
          <p:cNvGrpSpPr/>
          <p:nvPr/>
        </p:nvGrpSpPr>
        <p:grpSpPr>
          <a:xfrm>
            <a:off x="-3175" y="0"/>
            <a:ext cx="11880850" cy="1666875"/>
            <a:chOff x="-5" y="0"/>
            <a:chExt cx="18709" cy="2624"/>
          </a:xfrm>
        </p:grpSpPr>
        <p:sp>
          <p:nvSpPr>
            <p:cNvPr id="26" name="稻壳儿春秋广告/盗版必究        原创来源：http://chn.docer.com/works?userid=199329941#!/work_time"/>
            <p:cNvSpPr/>
            <p:nvPr/>
          </p:nvSpPr>
          <p:spPr>
            <a:xfrm flipV="1">
              <a:off x="-5" y="0"/>
              <a:ext cx="1680" cy="2624"/>
            </a:xfrm>
            <a:prstGeom prst="rtTriangle">
              <a:avLst/>
            </a:pr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5" name="文本框 19"/>
            <p:cNvSpPr txBox="1"/>
            <p:nvPr/>
          </p:nvSpPr>
          <p:spPr>
            <a:xfrm>
              <a:off x="2403" y="751"/>
              <a:ext cx="16301" cy="824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扩大适应证：肝硬化患者只要</a:t>
              </a:r>
              <a:r>
                <a:rPr lang="en-US" altLang="zh-CN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HBsAg</a:t>
              </a: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阳性均建议抗病毒治疗</a:t>
              </a:r>
            </a:p>
          </p:txBody>
        </p:sp>
      </p:grpSp>
      <p:sp>
        <p:nvSpPr>
          <p:cNvPr id="31" name="稻壳儿春秋广告/盗版必究        原创来源：http://chn.docer.com/works?userid=199329941#!/work_time"/>
          <p:cNvSpPr/>
          <p:nvPr/>
        </p:nvSpPr>
        <p:spPr>
          <a:xfrm flipH="1">
            <a:off x="11328400" y="5699125"/>
            <a:ext cx="863600" cy="1171575"/>
          </a:xfrm>
          <a:prstGeom prst="rtTriangle">
            <a:avLst/>
          </a:prstGeom>
          <a:solidFill>
            <a:srgbClr val="8CC3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2" name="稻壳儿春秋广告/盗版必究        原创来源：http://chn.docer.com/works?userid=199329941#!/work_time"/>
          <p:cNvSpPr/>
          <p:nvPr/>
        </p:nvSpPr>
        <p:spPr>
          <a:xfrm flipH="1">
            <a:off x="10668000" y="6215063"/>
            <a:ext cx="1524000" cy="642937"/>
          </a:xfrm>
          <a:prstGeom prst="rtTriangle">
            <a:avLst/>
          </a:prstGeom>
          <a:solidFill>
            <a:srgbClr val="0E7B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grpSp>
        <p:nvGrpSpPr>
          <p:cNvPr id="129029" name="组合 1"/>
          <p:cNvGrpSpPr/>
          <p:nvPr/>
        </p:nvGrpSpPr>
        <p:grpSpPr>
          <a:xfrm>
            <a:off x="390525" y="1654175"/>
            <a:ext cx="11487150" cy="1063625"/>
            <a:chOff x="309707" y="5558837"/>
            <a:chExt cx="10600549" cy="1063950"/>
          </a:xfrm>
        </p:grpSpPr>
        <p:sp>
          <p:nvSpPr>
            <p:cNvPr id="3" name="同侧圆角矩形 12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309707" y="5558837"/>
              <a:ext cx="1955740" cy="366825"/>
            </a:xfrm>
            <a:prstGeom prst="round2SameRect">
              <a:avLst/>
            </a:prstGeom>
            <a:solidFill>
              <a:srgbClr val="FF6600"/>
            </a:solidFill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b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重点</a:t>
              </a:r>
            </a:p>
          </p:txBody>
        </p:sp>
        <p:sp>
          <p:nvSpPr>
            <p:cNvPr id="4" name="矩形 3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309707" y="5925662"/>
              <a:ext cx="10600549" cy="697125"/>
            </a:xfrm>
            <a:prstGeom prst="rect">
              <a:avLst/>
            </a:prstGeom>
            <a:solidFill>
              <a:srgbClr val="EFEFF0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  <a:defRPr/>
              </a:pPr>
              <a:r>
                <a:rPr lang="zh-CN" altLang="en-US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对于肝硬化患者，</a:t>
              </a:r>
              <a:r>
                <a:rPr lang="zh-CN" altLang="en-US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无论其</a:t>
              </a:r>
              <a:r>
                <a:rPr lang="en-US" altLang="zh-CN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ALT</a:t>
              </a:r>
              <a:r>
                <a:rPr lang="zh-CN" altLang="en-US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和</a:t>
              </a:r>
              <a:r>
                <a:rPr lang="en-US" altLang="zh-CN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HBV DNA</a:t>
              </a:r>
              <a:r>
                <a:rPr lang="zh-CN" altLang="en-US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水平及</a:t>
              </a:r>
              <a:r>
                <a:rPr lang="en-US" altLang="zh-CN" b="1" err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HBeAg</a:t>
              </a:r>
              <a:r>
                <a:rPr lang="zh-CN" altLang="en-US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阳性与否</a:t>
              </a:r>
              <a:r>
                <a:rPr lang="zh-CN" altLang="en-US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，只要</a:t>
              </a:r>
              <a:r>
                <a:rPr lang="en-US" altLang="zh-CN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HBsAg</a:t>
              </a:r>
              <a:r>
                <a:rPr lang="zh-CN" altLang="en-US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阳性，均建议抗病毒治疗。</a:t>
              </a:r>
              <a:endParaRPr lang="en-US" altLang="zh-CN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29030" name="组合 4"/>
          <p:cNvGrpSpPr/>
          <p:nvPr/>
        </p:nvGrpSpPr>
        <p:grpSpPr>
          <a:xfrm>
            <a:off x="6176963" y="3111500"/>
            <a:ext cx="5367337" cy="3387725"/>
            <a:chOff x="6159973" y="3134525"/>
            <a:chExt cx="5368012" cy="3264455"/>
          </a:xfrm>
        </p:grpSpPr>
        <p:sp>
          <p:nvSpPr>
            <p:cNvPr id="6" name="圆角矩形 22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159973" y="3134525"/>
              <a:ext cx="5368012" cy="3264455"/>
            </a:xfrm>
            <a:prstGeom prst="roundRect">
              <a:avLst>
                <a:gd name="adj" fmla="val 7822"/>
              </a:avLst>
            </a:prstGeom>
            <a:gradFill flip="none" rotWithShape="1">
              <a:gsLst>
                <a:gs pos="0">
                  <a:srgbClr val="C9CBC8"/>
                </a:gs>
                <a:gs pos="100000">
                  <a:srgbClr val="FCFCFC"/>
                </a:gs>
              </a:gsLst>
              <a:lin ang="8100000" scaled="1"/>
            </a:gradFill>
            <a:ln>
              <a:gradFill flip="none" rotWithShape="1">
                <a:gsLst>
                  <a:gs pos="0">
                    <a:srgbClr val="FCFDFD"/>
                  </a:gs>
                  <a:gs pos="100000">
                    <a:srgbClr val="CFD4D0"/>
                  </a:gs>
                </a:gsLst>
                <a:lin ang="8100000" scaled="1"/>
              </a:gradFill>
            </a:ln>
            <a:effectLst>
              <a:outerShdw blurRad="342900" dist="152400" dir="8100000" algn="tr" rotWithShape="0">
                <a:prstClr val="black">
                  <a:alpha val="2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350">
                <a:solidFill>
                  <a:prstClr val="white"/>
                </a:solidFill>
              </a:endParaRPr>
            </a:p>
          </p:txBody>
        </p:sp>
        <p:grpSp>
          <p:nvGrpSpPr>
            <p:cNvPr id="129042" name="组合 6"/>
            <p:cNvGrpSpPr/>
            <p:nvPr/>
          </p:nvGrpSpPr>
          <p:grpSpPr>
            <a:xfrm>
              <a:off x="6378711" y="3318403"/>
              <a:ext cx="4980528" cy="488725"/>
              <a:chOff x="6474872" y="1635043"/>
              <a:chExt cx="4980528" cy="488725"/>
            </a:xfrm>
          </p:grpSpPr>
          <p:sp>
            <p:nvSpPr>
              <p:cNvPr id="9" name="矩形: 圆角 8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7229394" y="1665328"/>
                <a:ext cx="3480237" cy="458920"/>
              </a:xfrm>
              <a:prstGeom prst="roundRect">
                <a:avLst/>
              </a:prstGeom>
              <a:solidFill>
                <a:srgbClr val="006140"/>
              </a:solidFill>
              <a:ln>
                <a:solidFill>
                  <a:srgbClr val="0E7B6B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10" name="矩形 9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6475237" y="1634734"/>
                <a:ext cx="4980613" cy="458920"/>
              </a:xfrm>
              <a:prstGeom prst="rect">
                <a:avLst/>
              </a:prstGeom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altLang="zh-CN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2022</a:t>
                </a:r>
                <a:r>
                  <a:rPr lang="zh-CN" altLang="en-US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版指南 </a:t>
                </a:r>
                <a:r>
                  <a:rPr lang="en-US" altLang="zh-CN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- </a:t>
                </a:r>
                <a:r>
                  <a:rPr lang="zh-CN" altLang="en-US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推荐意见</a:t>
                </a:r>
                <a:r>
                  <a:rPr lang="en-US" altLang="zh-CN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12</a:t>
                </a:r>
                <a:endParaRPr lang="zh-CN" altLang="zh-CN" b="1" kern="1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8" name="矩形 7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6275875" y="3862679"/>
              <a:ext cx="5136209" cy="2536301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marL="285750" indent="-28575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Ø"/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临床确诊为</a:t>
              </a:r>
              <a:r>
                <a:rPr lang="zh-CN" altLang="en-US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代偿期</a:t>
              </a: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和</a:t>
              </a:r>
              <a:r>
                <a:rPr lang="zh-CN" altLang="en-US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失代偿期</a:t>
              </a: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乙型肝炎肝硬化患者，</a:t>
              </a:r>
              <a:r>
                <a:rPr lang="zh-CN" altLang="en-US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无论其</a:t>
              </a:r>
              <a:r>
                <a:rPr lang="en-US" altLang="zh-CN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ALT</a:t>
              </a:r>
              <a:r>
                <a:rPr lang="zh-CN" altLang="en-US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和</a:t>
              </a:r>
              <a:r>
                <a:rPr lang="en-US" altLang="zh-CN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HBV DNA</a:t>
              </a:r>
              <a:r>
                <a:rPr lang="zh-CN" altLang="en-US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水平及</a:t>
              </a:r>
              <a:r>
                <a:rPr lang="en-US" altLang="zh-CN" b="1" kern="100" err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HBeAg</a:t>
              </a:r>
              <a:r>
                <a:rPr lang="zh-CN" altLang="en-US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阳性与否</a:t>
              </a: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，均建议抗病毒治疗。</a:t>
              </a:r>
              <a:endParaRPr lang="en-US" altLang="zh-CN" kern="1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  <a:p>
              <a:pPr marL="285750" indent="-28575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Ø"/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同时应注意</a:t>
              </a:r>
              <a:r>
                <a:rPr lang="zh-CN" altLang="en-US" b="1" kern="1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寻找并治疗肝硬化的其他病因</a:t>
              </a: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（如酒精、肥胖、糖尿病、自身免疫或遗传代谢性肝病等）（</a:t>
              </a:r>
              <a:r>
                <a:rPr lang="en-US" altLang="zh-CN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B1</a:t>
              </a: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）。</a:t>
              </a:r>
              <a:endParaRPr lang="zh-CN" altLang="zh-CN" b="1" kern="1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29031" name="组合 10"/>
          <p:cNvGrpSpPr/>
          <p:nvPr/>
        </p:nvGrpSpPr>
        <p:grpSpPr>
          <a:xfrm>
            <a:off x="498475" y="3132138"/>
            <a:ext cx="5238750" cy="3390900"/>
            <a:chOff x="379847" y="3134525"/>
            <a:chExt cx="4980528" cy="3566535"/>
          </a:xfrm>
        </p:grpSpPr>
        <p:sp>
          <p:nvSpPr>
            <p:cNvPr id="12" name="圆角矩形 18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530224" y="3134525"/>
              <a:ext cx="4702229" cy="3566535"/>
            </a:xfrm>
            <a:prstGeom prst="roundRect">
              <a:avLst>
                <a:gd name="adj" fmla="val 7822"/>
              </a:avLst>
            </a:prstGeom>
            <a:gradFill flip="none" rotWithShape="1">
              <a:gsLst>
                <a:gs pos="0">
                  <a:srgbClr val="C9CBC8"/>
                </a:gs>
                <a:gs pos="100000">
                  <a:srgbClr val="FCFCFC"/>
                </a:gs>
              </a:gsLst>
              <a:lin ang="8100000" scaled="1"/>
            </a:gradFill>
            <a:ln>
              <a:gradFill flip="none" rotWithShape="1">
                <a:gsLst>
                  <a:gs pos="0">
                    <a:srgbClr val="FCFDFD"/>
                  </a:gs>
                  <a:gs pos="100000">
                    <a:srgbClr val="CFD4D0"/>
                  </a:gs>
                </a:gsLst>
                <a:lin ang="8100000" scaled="1"/>
              </a:gradFill>
            </a:ln>
            <a:effectLst>
              <a:outerShdw blurRad="342900" dist="152400" dir="8100000" algn="tr" rotWithShape="0">
                <a:prstClr val="black">
                  <a:alpha val="26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1350">
                <a:solidFill>
                  <a:prstClr val="white"/>
                </a:solidFill>
              </a:endParaRPr>
            </a:p>
          </p:txBody>
        </p:sp>
        <p:grpSp>
          <p:nvGrpSpPr>
            <p:cNvPr id="129035" name="组合 12"/>
            <p:cNvGrpSpPr/>
            <p:nvPr/>
          </p:nvGrpSpPr>
          <p:grpSpPr>
            <a:xfrm>
              <a:off x="379847" y="3318403"/>
              <a:ext cx="4980528" cy="488725"/>
              <a:chOff x="457889" y="1635043"/>
              <a:chExt cx="4980528" cy="488725"/>
            </a:xfrm>
          </p:grpSpPr>
          <p:sp>
            <p:nvSpPr>
              <p:cNvPr id="16" name="矩形: 圆角 15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1144599" y="1664890"/>
                <a:ext cx="3480333" cy="459174"/>
              </a:xfrm>
              <a:prstGeom prst="roundRect">
                <a:avLst/>
              </a:prstGeom>
              <a:solidFill>
                <a:schemeClr val="bg1">
                  <a:lumMod val="5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rgbClr val="FFFFFF"/>
                    </a:solidFill>
                    <a:latin typeface="Calibri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CN" altLang="en-US"/>
              </a:p>
            </p:txBody>
          </p:sp>
          <p:sp>
            <p:nvSpPr>
              <p:cNvPr id="17" name="矩形 16">
                <a:extLst>
                  <a:ext uri="{FF2B5EF4-FFF2-40B4-BE49-F238E27FC236}"/>
                </a:extLst>
              </p:cNvPr>
              <p:cNvSpPr/>
              <p:nvPr/>
            </p:nvSpPr>
            <p:spPr>
              <a:xfrm>
                <a:off x="457889" y="1634835"/>
                <a:ext cx="4980528" cy="459174"/>
              </a:xfrm>
              <a:prstGeom prst="rect">
                <a:avLst/>
              </a:prstGeom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pPr algn="ctr" fontAlgn="auto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en-US" altLang="zh-CN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2019</a:t>
                </a:r>
                <a:r>
                  <a:rPr lang="zh-CN" altLang="en-US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版指南 </a:t>
                </a:r>
                <a:r>
                  <a:rPr lang="en-US" altLang="zh-CN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- </a:t>
                </a:r>
                <a:r>
                  <a:rPr lang="zh-CN" altLang="en-US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推荐意见</a:t>
                </a:r>
                <a:r>
                  <a:rPr lang="en-US" altLang="zh-CN" b="1" kern="1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Times New Roman" panose="02020603050405020304" pitchFamily="18" charset="0"/>
                  </a:rPr>
                  <a:t>7</a:t>
                </a:r>
                <a:endParaRPr lang="zh-CN" altLang="zh-CN" b="1" kern="1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5" name="矩形 14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713392" y="3890910"/>
              <a:ext cx="4366262" cy="1706460"/>
            </a:xfrm>
            <a:prstGeom prst="rect">
              <a:avLst/>
            </a:prstGeom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marL="285750" indent="-285750" algn="just" fontAlgn="auto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Wingdings" pitchFamily="2" charset="2"/>
                <a:buChar char="Ø"/>
                <a:defRPr/>
              </a:pP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对于血清</a:t>
              </a:r>
              <a:r>
                <a:rPr lang="en-US" altLang="zh-CN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HBV DNA</a:t>
              </a: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阳性的代偿期乙型肝炎肝硬化患者和</a:t>
              </a:r>
              <a:r>
                <a:rPr lang="en-US" altLang="zh-CN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HBsAg</a:t>
              </a: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阳性失代偿期乙型肝炎肝硬化患者，建议抗病毒治疗（</a:t>
              </a:r>
              <a:r>
                <a:rPr lang="en-US" altLang="zh-CN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A1</a:t>
              </a:r>
              <a:r>
                <a:rPr lang="zh-CN" altLang="en-US" kern="1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）。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0049" name="组合 22"/>
          <p:cNvGrpSpPr/>
          <p:nvPr/>
        </p:nvGrpSpPr>
        <p:grpSpPr>
          <a:xfrm>
            <a:off x="-3175" y="0"/>
            <a:ext cx="12626975" cy="1666875"/>
            <a:chOff x="-5" y="0"/>
            <a:chExt cx="19361" cy="2624"/>
          </a:xfrm>
        </p:grpSpPr>
        <p:sp>
          <p:nvSpPr>
            <p:cNvPr id="26" name="稻壳儿春秋广告/盗版必究        原创来源：http://chn.docer.com/works?userid=199329941#!/work_time"/>
            <p:cNvSpPr/>
            <p:nvPr/>
          </p:nvSpPr>
          <p:spPr>
            <a:xfrm flipV="1">
              <a:off x="-5" y="0"/>
              <a:ext cx="1680" cy="2624"/>
            </a:xfrm>
            <a:prstGeom prst="rtTriangle">
              <a:avLst/>
            </a:prstGeom>
            <a:solidFill>
              <a:srgbClr val="EFEF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charset="-122"/>
                  <a:cs typeface="等线"/>
                </a:defRPr>
              </a:lvl9pPr>
            </a:lstStyle>
            <a:p>
              <a:pPr algn="ctr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/>
            </a:p>
          </p:txBody>
        </p:sp>
        <p:sp>
          <p:nvSpPr>
            <p:cNvPr id="25" name="文本框 19"/>
            <p:cNvSpPr txBox="1"/>
            <p:nvPr/>
          </p:nvSpPr>
          <p:spPr>
            <a:xfrm>
              <a:off x="1908" y="751"/>
              <a:ext cx="17448" cy="824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charset="-122"/>
                  <a:cs typeface="等线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HBV DNA</a:t>
              </a: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阴性代偿期肝硬化患者经抗病毒治疗后</a:t>
              </a:r>
              <a:r>
                <a:rPr lang="en-US" altLang="zh-CN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HCC</a:t>
              </a:r>
              <a:r>
                <a:rPr lang="zh-CN" altLang="en-US" sz="2800" b="1">
                  <a:solidFill>
                    <a:srgbClr val="00614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风险显著降低</a:t>
              </a:r>
            </a:p>
          </p:txBody>
        </p:sp>
      </p:grpSp>
      <p:sp>
        <p:nvSpPr>
          <p:cNvPr id="31" name="稻壳儿春秋广告/盗版必究        原创来源：http://chn.docer.com/works?userid=199329941#!/work_time"/>
          <p:cNvSpPr/>
          <p:nvPr/>
        </p:nvSpPr>
        <p:spPr>
          <a:xfrm flipH="1">
            <a:off x="11328400" y="5699125"/>
            <a:ext cx="863600" cy="1171575"/>
          </a:xfrm>
          <a:prstGeom prst="rtTriangle">
            <a:avLst/>
          </a:prstGeom>
          <a:solidFill>
            <a:srgbClr val="8CC3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32" name="稻壳儿春秋广告/盗版必究        原创来源：http://chn.docer.com/works?userid=199329941#!/work_time"/>
          <p:cNvSpPr/>
          <p:nvPr/>
        </p:nvSpPr>
        <p:spPr>
          <a:xfrm flipH="1">
            <a:off x="10668000" y="6215063"/>
            <a:ext cx="1524000" cy="642937"/>
          </a:xfrm>
          <a:prstGeom prst="rtTriangle">
            <a:avLst/>
          </a:prstGeom>
          <a:solidFill>
            <a:srgbClr val="0E7B6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charset="-122"/>
                <a:cs typeface="等线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grpSp>
        <p:nvGrpSpPr>
          <p:cNvPr id="130053" name="组合 11"/>
          <p:cNvGrpSpPr/>
          <p:nvPr/>
        </p:nvGrpSpPr>
        <p:grpSpPr>
          <a:xfrm>
            <a:off x="5973763" y="1330325"/>
            <a:ext cx="5988050" cy="4775200"/>
            <a:chOff x="5974080" y="1330469"/>
            <a:chExt cx="5987690" cy="4775692"/>
          </a:xfrm>
        </p:grpSpPr>
        <p:pic>
          <p:nvPicPr>
            <p:cNvPr id="130056" name="图片 10" descr="图表, 折线图&#10;&#10;描述已自动生成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5974080" y="1699801"/>
              <a:ext cx="5987690" cy="4406360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grpSp>
          <p:nvGrpSpPr>
            <p:cNvPr id="130057" name="组合 1"/>
            <p:cNvGrpSpPr/>
            <p:nvPr/>
          </p:nvGrpSpPr>
          <p:grpSpPr>
            <a:xfrm>
              <a:off x="7813940" y="1330469"/>
              <a:ext cx="3292592" cy="2332935"/>
              <a:chOff x="7291512" y="1440119"/>
              <a:chExt cx="3706101" cy="2451314"/>
            </a:xfrm>
          </p:grpSpPr>
          <p:sp>
            <p:nvSpPr>
              <p:cNvPr id="130058" name="文本框 3"/>
              <p:cNvSpPr txBox="1">
                <a:spLocks noChangeArrowheads="1"/>
              </p:cNvSpPr>
              <p:nvPr/>
            </p:nvSpPr>
            <p:spPr bwMode="auto">
              <a:xfrm>
                <a:off x="7291512" y="1440119"/>
                <a:ext cx="3597349" cy="388073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pPr algn="ctr"/>
                <a:r>
                  <a:rPr lang="zh-CN" altLang="en-US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研究期间的</a:t>
                </a:r>
                <a:r>
                  <a:rPr lang="en-US" altLang="zh-CN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HCC</a:t>
                </a:r>
                <a:r>
                  <a:rPr lang="zh-CN" altLang="en-US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累积发生率</a:t>
                </a:r>
              </a:p>
            </p:txBody>
          </p:sp>
          <p:sp>
            <p:nvSpPr>
              <p:cNvPr id="130059" name="文本框 4"/>
              <p:cNvSpPr txBox="1">
                <a:spLocks noChangeArrowheads="1"/>
              </p:cNvSpPr>
              <p:nvPr/>
            </p:nvSpPr>
            <p:spPr bwMode="auto">
              <a:xfrm>
                <a:off x="7839742" y="2418705"/>
                <a:ext cx="2441945" cy="307777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pPr algn="r"/>
                <a:r>
                  <a:rPr lang="zh-CN" altLang="en-US" sz="1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未治疗组：</a:t>
                </a:r>
                <a:r>
                  <a:rPr lang="en-US" altLang="zh-CN" sz="1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51%</a:t>
                </a:r>
                <a:endParaRPr lang="zh-CN" altLang="en-US" sz="1400" b="1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0060" name="文本框 5"/>
              <p:cNvSpPr txBox="1">
                <a:spLocks noChangeArrowheads="1"/>
              </p:cNvSpPr>
              <p:nvPr/>
            </p:nvSpPr>
            <p:spPr bwMode="auto">
              <a:xfrm>
                <a:off x="8353432" y="3583656"/>
                <a:ext cx="2441945" cy="307777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pPr algn="r"/>
                <a:r>
                  <a:rPr lang="zh-CN" altLang="en-US" sz="1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治疗组：</a:t>
                </a:r>
                <a:r>
                  <a:rPr lang="en-US" altLang="zh-CN" sz="1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32%</a:t>
                </a:r>
                <a:endParaRPr lang="zh-CN" altLang="en-US" sz="1400" b="1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0061" name="文本框 6"/>
              <p:cNvSpPr txBox="1">
                <a:spLocks noChangeArrowheads="1"/>
              </p:cNvSpPr>
              <p:nvPr/>
            </p:nvSpPr>
            <p:spPr bwMode="auto">
              <a:xfrm>
                <a:off x="8555668" y="3017165"/>
                <a:ext cx="2441945" cy="307777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 charset="-122"/>
                    <a:cs typeface="等线"/>
                  </a:defRPr>
                </a:lvl9pPr>
              </a:lstStyle>
              <a:p>
                <a:pPr algn="r"/>
                <a:r>
                  <a:rPr lang="en-US" altLang="zh-CN" sz="1400" b="1" i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P</a:t>
                </a:r>
                <a:r>
                  <a:rPr lang="en-US" altLang="zh-CN" sz="1400" b="1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&lt; 0.001</a:t>
                </a:r>
                <a:endParaRPr lang="zh-CN" altLang="en-US" sz="1400" b="1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130054" name="文本框 7"/>
          <p:cNvSpPr txBox="1">
            <a:spLocks noChangeArrowheads="1"/>
          </p:cNvSpPr>
          <p:nvPr/>
        </p:nvSpPr>
        <p:spPr bwMode="auto">
          <a:xfrm>
            <a:off x="230188" y="1817688"/>
            <a:ext cx="5581650" cy="39703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pPr marL="285750" indent="-285750">
              <a:lnSpc>
                <a:spcPct val="200000"/>
              </a:lnSpc>
              <a:buFont typeface="Wingdings" pitchFamily="2" charset="2"/>
              <a:buChar char="l"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美国单中心回顾性研究（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2000-2019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年），纳入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HBV DNA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阴性的代偿期肝硬化患者，中位随访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8.5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年（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IQR: 3-15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年）。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l"/>
            </a:pP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Ø"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未治疗组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226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例，其中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51%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发生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HCC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115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例）；治疗组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348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例，其中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32%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发生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HCC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112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例）；治疗组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HCC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发生率显著低于未治疗组（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P &lt; 0.001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）。</a:t>
            </a:r>
            <a:endParaRPr lang="en-US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0055" name="文本框 8"/>
          <p:cNvSpPr txBox="1">
            <a:spLocks noChangeArrowheads="1"/>
          </p:cNvSpPr>
          <p:nvPr/>
        </p:nvSpPr>
        <p:spPr bwMode="auto">
          <a:xfrm>
            <a:off x="6096000" y="6526213"/>
            <a:ext cx="5156200" cy="2778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等线"/>
              </a:defRPr>
            </a:lvl9pPr>
          </a:lstStyle>
          <a:p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Alshuwaykh O, et al. Hepatol Commun, 2022, 6(11): 3052-3061.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https://d.book118.com/907134003021006050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HDOfficeLightV0">
  <a:themeElements>
    <a:clrScheme name="Dragon">
      <a:dk1>
        <a:sysClr val="windowText" lastClr="000000"/>
      </a:dk1>
      <a:lt1>
        <a:sysClr val="window" lastClr="FFFFFF"/>
      </a:lt1>
      <a:dk2>
        <a:srgbClr val="001B36"/>
      </a:dk2>
      <a:lt2>
        <a:srgbClr val="EDF8FE"/>
      </a:lt2>
      <a:accent1>
        <a:srgbClr val="477AB1"/>
      </a:accent1>
      <a:accent2>
        <a:srgbClr val="51848E"/>
      </a:accent2>
      <a:accent3>
        <a:srgbClr val="7B9B57"/>
      </a:accent3>
      <a:accent4>
        <a:srgbClr val="8B8D8C"/>
      </a:accent4>
      <a:accent5>
        <a:srgbClr val="8B7396"/>
      </a:accent5>
      <a:accent6>
        <a:srgbClr val="E89A53"/>
      </a:accent6>
      <a:hlink>
        <a:srgbClr val="0080FF"/>
      </a:hlink>
      <a:folHlink>
        <a:srgbClr val="FF00FF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209</Paragraphs>
  <Slides>22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4">
      <vt:lpstr>Arial</vt:lpstr>
      <vt:lpstr>Calibri</vt:lpstr>
      <vt:lpstr>Calibri Light</vt:lpstr>
      <vt:lpstr>宋体</vt:lpstr>
      <vt:lpstr>Wingdings 2</vt:lpstr>
      <vt:lpstr>等线</vt:lpstr>
      <vt:lpstr>方正综艺_GBK</vt:lpstr>
      <vt:lpstr>微软雅黑</vt:lpstr>
      <vt:lpstr>Wingdings</vt:lpstr>
      <vt:lpstr>Times New Roman</vt:lpstr>
      <vt:lpstr>Century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2024-09-22T14:07:32.953</cp:lastPrinted>
  <dcterms:created xsi:type="dcterms:W3CDTF">2024-09-22T06:07:32Z</dcterms:created>
  <dcterms:modified xsi:type="dcterms:W3CDTF">2024-09-22T06:07:35Z</dcterms:modified>
</cp:coreProperties>
</file>