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4984E51-FBC5-4762-AA65-95085CA591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382C7D-5516-4850-9065-C0768F89D2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7758824-E6F1-45FE-9C6E-8754DA79B7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D0A70EB-BE88-4477-836B-87335CABFE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C0AB930-8FA7-41E7-ABCE-C0322A47D3E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4233874-D72A-47B9-A0B7-B07982CDFEB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63298C2-8BF0-47AE-BF5E-BE6C60DD12D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FEAC191-0255-43B1-9CF0-2E097398FE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4996D9D-A54E-4A3F-9374-D3B6E672DBA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65E4B34-5A02-4D5B-A6C6-9ED13C7E53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97D3EC-6FEF-4F1F-AA99-189105C5CE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07153142123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《维财金基本知识》ppt课件</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维财金简介</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维财金投资方式</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维财金市场分析</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维财金风险管理</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维财金的未来发展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维财金简介</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3571" b="13571"/>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17929" b="17929"/>
          <a:stretch>
            <a:fillRect/>
          </a:stretch>
        </p:blipFill>
        <p:spPr>
          <a:xfrm>
            <a:off x="6099049" y="3829217"/>
            <a:ext cx="5058967" cy="2163307"/>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99338" y="4126665"/>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它采用去中心化的账本技术，确保交易的安全、透明和不可篡改。</a:t>
            </a:r>
            <a:endParaRPr lang="en-US" sz="1100"/>
          </a:p>
        </p:txBody>
      </p:sp>
      <p:sp>
        <p:nvSpPr>
          <p:cNvPr id="9" name="AutoShape 9"/>
          <p:cNvSpPr/>
          <p:nvPr/>
        </p:nvSpPr>
        <p:spPr>
          <a:xfrm>
            <a:off x="6258305" y="1926781"/>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维财金是一种基于区块链技术的数字资产，用于价值传递和交换。</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维财金的定义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036424" y="1665910"/>
            <a:ext cx="5058967" cy="4264973"/>
          </a:xfrm>
          <a:prstGeom prst="rect">
            <a:avLst/>
          </a:prstGeom>
          <a:solidFill>
            <a:schemeClr val="accent1">
              <a:alpha val="1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rcRect t="7891" b="7891"/>
          <a:stretch>
            <a:fillRect/>
          </a:stretch>
        </p:blipFill>
        <p:spPr>
          <a:xfrm>
            <a:off x="6099052" y="1665911"/>
            <a:ext cx="5058969" cy="4260571"/>
          </a:xfrm>
          <a:prstGeom prst="rect">
            <a:avLst/>
          </a:prstGeom>
        </p:spPr>
      </p:pic>
      <p:grpSp>
        <p:nvGrpSpPr>
          <p:cNvPr id="4" name="Group 4"/>
          <p:cNvGrpSpPr/>
          <p:nvPr/>
        </p:nvGrpSpPr>
        <p:grpSpPr>
          <a:xfrm>
            <a:off x="1352702" y="5392034"/>
            <a:ext cx="382463" cy="382463"/>
            <a:chOff x="1352702" y="5392034"/>
            <a:chExt cx="382463" cy="382463"/>
          </a:xfrm>
        </p:grpSpPr>
        <p:sp>
          <p:nvSpPr>
            <p:cNvPr id="5" name="AutoShape 5"/>
            <p:cNvSpPr/>
            <p:nvPr/>
          </p:nvSpPr>
          <p:spPr>
            <a:xfrm>
              <a:off x="1352702"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6" name="Group 6"/>
          <p:cNvGrpSpPr/>
          <p:nvPr/>
        </p:nvGrpSpPr>
        <p:grpSpPr>
          <a:xfrm>
            <a:off x="2204679" y="5392034"/>
            <a:ext cx="382463" cy="382463"/>
            <a:chOff x="2204679" y="5392034"/>
            <a:chExt cx="382463" cy="382463"/>
          </a:xfrm>
        </p:grpSpPr>
        <p:sp>
          <p:nvSpPr>
            <p:cNvPr id="7" name="AutoShape 7"/>
            <p:cNvSpPr/>
            <p:nvPr/>
          </p:nvSpPr>
          <p:spPr>
            <a:xfrm>
              <a:off x="2204679"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8" name="Group 8"/>
          <p:cNvGrpSpPr/>
          <p:nvPr/>
        </p:nvGrpSpPr>
        <p:grpSpPr>
          <a:xfrm>
            <a:off x="3056534" y="5392034"/>
            <a:ext cx="382463" cy="382463"/>
            <a:chOff x="3056534" y="5392034"/>
            <a:chExt cx="382463" cy="382463"/>
          </a:xfrm>
        </p:grpSpPr>
        <p:sp>
          <p:nvSpPr>
            <p:cNvPr id="9" name="AutoShape 9"/>
            <p:cNvSpPr/>
            <p:nvPr/>
          </p:nvSpPr>
          <p:spPr>
            <a:xfrm>
              <a:off x="3056534"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10" name="Group 10"/>
          <p:cNvGrpSpPr/>
          <p:nvPr/>
        </p:nvGrpSpPr>
        <p:grpSpPr>
          <a:xfrm>
            <a:off x="3908511" y="5392034"/>
            <a:ext cx="382463" cy="382463"/>
            <a:chOff x="3908511" y="5392034"/>
            <a:chExt cx="382463" cy="382463"/>
          </a:xfrm>
        </p:grpSpPr>
        <p:sp>
          <p:nvSpPr>
            <p:cNvPr id="11" name="AutoShape 11"/>
            <p:cNvSpPr/>
            <p:nvPr/>
          </p:nvSpPr>
          <p:spPr>
            <a:xfrm>
              <a:off x="3908511" y="5392034"/>
              <a:ext cx="382463" cy="382463"/>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sp>
        <p:nvSpPr>
          <p:cNvPr id="12" name="AutoShape 12"/>
          <p:cNvSpPr/>
          <p:nvPr/>
        </p:nvSpPr>
        <p:spPr>
          <a:xfrm>
            <a:off x="1352704" y="1933035"/>
            <a:ext cx="4276714" cy="159713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维财金起源于比特币，作为比特币的分支，它在比特币的基础上进行了技术改进和功能拓展。</a:t>
            </a:r>
            <a:endParaRPr lang="en-US" sz="1100"/>
          </a:p>
        </p:txBody>
      </p:sp>
      <p:sp>
        <p:nvSpPr>
          <p:cNvPr id="13" name="AutoShape 13"/>
          <p:cNvSpPr/>
          <p:nvPr/>
        </p:nvSpPr>
        <p:spPr>
          <a:xfrm>
            <a:off x="1352704" y="3640012"/>
            <a:ext cx="4276714" cy="1561578"/>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随着区块链技术的发展，维财金逐渐成为数字资产领域的重要分支，吸引了大量投资者和开发者的关注。</a:t>
            </a:r>
            <a:endParaRPr lang="en-US" sz="1100"/>
          </a:p>
        </p:txBody>
      </p:sp>
      <p:sp>
        <p:nvSpPr>
          <p:cNvPr id="14" name="Freeform 14"/>
          <p:cNvSpPr/>
          <p:nvPr/>
        </p:nvSpPr>
        <p:spPr>
          <a:xfrm>
            <a:off x="1422013" y="5461304"/>
            <a:ext cx="243840" cy="243840"/>
          </a:xfrm>
          <a:custGeom>
            <a:rect l="l" t="t" r="r" b="b"/>
            <a:pathLst>
              <a:path w="304800" h="304800">
                <a:moveTo>
                  <a:pt x="242888" y="85725"/>
                </a:moveTo>
                <a:cubicBezTo>
                  <a:pt x="240078" y="85725"/>
                  <a:pt x="237363" y="86077"/>
                  <a:pt x="234725" y="86649"/>
                </a:cubicBezTo>
                <a:cubicBezTo>
                  <a:pt x="233553" y="69304"/>
                  <a:pt x="219256" y="55559"/>
                  <a:pt x="201616" y="55559"/>
                </a:cubicBezTo>
                <a:cubicBezTo>
                  <a:pt x="197663" y="55559"/>
                  <a:pt x="193919" y="56369"/>
                  <a:pt x="190405" y="57636"/>
                </a:cubicBezTo>
                <a:cubicBezTo>
                  <a:pt x="179451" y="40224"/>
                  <a:pt x="160191" y="28575"/>
                  <a:pt x="138113" y="28575"/>
                </a:cubicBezTo>
                <a:cubicBezTo>
                  <a:pt x="104565" y="28575"/>
                  <a:pt x="77410" y="55312"/>
                  <a:pt x="76391" y="88611"/>
                </a:cubicBezTo>
                <a:cubicBezTo>
                  <a:pt x="71923" y="86773"/>
                  <a:pt x="67046" y="85725"/>
                  <a:pt x="61913" y="85725"/>
                </a:cubicBezTo>
                <a:cubicBezTo>
                  <a:pt x="40872" y="85725"/>
                  <a:pt x="23813" y="102784"/>
                  <a:pt x="23813" y="123825"/>
                </a:cubicBezTo>
                <a:cubicBezTo>
                  <a:pt x="23813" y="144323"/>
                  <a:pt x="40034" y="160915"/>
                  <a:pt x="60322" y="161754"/>
                </a:cubicBezTo>
                <a:lnTo>
                  <a:pt x="75600" y="146475"/>
                </a:lnTo>
                <a:lnTo>
                  <a:pt x="91049" y="161925"/>
                </a:lnTo>
                <a:lnTo>
                  <a:pt x="98269" y="161925"/>
                </a:lnTo>
                <a:lnTo>
                  <a:pt x="113709" y="146475"/>
                </a:lnTo>
                <a:lnTo>
                  <a:pt x="129149" y="161925"/>
                </a:lnTo>
                <a:lnTo>
                  <a:pt x="136369" y="161925"/>
                </a:lnTo>
                <a:lnTo>
                  <a:pt x="151809" y="146475"/>
                </a:lnTo>
                <a:lnTo>
                  <a:pt x="167249" y="161925"/>
                </a:lnTo>
                <a:lnTo>
                  <a:pt x="174469" y="161925"/>
                </a:lnTo>
                <a:lnTo>
                  <a:pt x="189909" y="146475"/>
                </a:lnTo>
                <a:lnTo>
                  <a:pt x="205349" y="161925"/>
                </a:lnTo>
                <a:lnTo>
                  <a:pt x="212569" y="161925"/>
                </a:lnTo>
                <a:lnTo>
                  <a:pt x="228009" y="146475"/>
                </a:lnTo>
                <a:lnTo>
                  <a:pt x="243402" y="161868"/>
                </a:lnTo>
                <a:cubicBezTo>
                  <a:pt x="264195" y="161592"/>
                  <a:pt x="280988" y="144694"/>
                  <a:pt x="280988" y="123825"/>
                </a:cubicBezTo>
                <a:cubicBezTo>
                  <a:pt x="280988" y="102784"/>
                  <a:pt x="263928" y="85725"/>
                  <a:pt x="242888" y="85725"/>
                </a:cubicBezTo>
                <a:close/>
                <a:moveTo>
                  <a:pt x="228600" y="157791"/>
                </a:moveTo>
                <a:lnTo>
                  <a:pt x="214941" y="171450"/>
                </a:lnTo>
                <a:lnTo>
                  <a:pt x="202959" y="171450"/>
                </a:lnTo>
                <a:lnTo>
                  <a:pt x="189900" y="158391"/>
                </a:lnTo>
                <a:lnTo>
                  <a:pt x="176841" y="171450"/>
                </a:lnTo>
                <a:lnTo>
                  <a:pt x="164859" y="171450"/>
                </a:lnTo>
                <a:lnTo>
                  <a:pt x="151800" y="158391"/>
                </a:lnTo>
                <a:lnTo>
                  <a:pt x="138741" y="171450"/>
                </a:lnTo>
                <a:lnTo>
                  <a:pt x="126759" y="171450"/>
                </a:lnTo>
                <a:lnTo>
                  <a:pt x="113700" y="158391"/>
                </a:lnTo>
                <a:lnTo>
                  <a:pt x="100641" y="171450"/>
                </a:lnTo>
                <a:lnTo>
                  <a:pt x="88668" y="171450"/>
                </a:lnTo>
                <a:lnTo>
                  <a:pt x="75609" y="158391"/>
                </a:lnTo>
                <a:lnTo>
                  <a:pt x="62541" y="171450"/>
                </a:lnTo>
                <a:lnTo>
                  <a:pt x="61913" y="171450"/>
                </a:lnTo>
                <a:lnTo>
                  <a:pt x="87154" y="276225"/>
                </a:lnTo>
                <a:lnTo>
                  <a:pt x="216932" y="276225"/>
                </a:lnTo>
                <a:lnTo>
                  <a:pt x="242888" y="171450"/>
                </a:lnTo>
                <a:lnTo>
                  <a:pt x="242259" y="171450"/>
                </a:lnTo>
                <a:lnTo>
                  <a:pt x="228600" y="157791"/>
                </a:lnTo>
                <a:close/>
                <a:moveTo>
                  <a:pt x="109538" y="266700"/>
                </a:moveTo>
                <a:lnTo>
                  <a:pt x="89697" y="180975"/>
                </a:lnTo>
                <a:lnTo>
                  <a:pt x="99222" y="180975"/>
                </a:lnTo>
                <a:lnTo>
                  <a:pt x="119063" y="266700"/>
                </a:lnTo>
                <a:lnTo>
                  <a:pt x="109538" y="266700"/>
                </a:lnTo>
                <a:close/>
                <a:moveTo>
                  <a:pt x="128588" y="266700"/>
                </a:moveTo>
                <a:lnTo>
                  <a:pt x="118472" y="180975"/>
                </a:lnTo>
                <a:lnTo>
                  <a:pt x="127997" y="180975"/>
                </a:lnTo>
                <a:lnTo>
                  <a:pt x="138113" y="266700"/>
                </a:lnTo>
                <a:lnTo>
                  <a:pt x="128588" y="266700"/>
                </a:lnTo>
                <a:close/>
                <a:moveTo>
                  <a:pt x="157163" y="266700"/>
                </a:moveTo>
                <a:lnTo>
                  <a:pt x="147638" y="266700"/>
                </a:lnTo>
                <a:lnTo>
                  <a:pt x="147638" y="180975"/>
                </a:lnTo>
                <a:lnTo>
                  <a:pt x="157163" y="180975"/>
                </a:lnTo>
                <a:lnTo>
                  <a:pt x="157163" y="266700"/>
                </a:lnTo>
                <a:close/>
                <a:moveTo>
                  <a:pt x="166688" y="266700"/>
                </a:moveTo>
                <a:lnTo>
                  <a:pt x="176803" y="180975"/>
                </a:lnTo>
                <a:lnTo>
                  <a:pt x="186328" y="180975"/>
                </a:lnTo>
                <a:lnTo>
                  <a:pt x="176213" y="266700"/>
                </a:lnTo>
                <a:lnTo>
                  <a:pt x="166688" y="266700"/>
                </a:lnTo>
                <a:close/>
                <a:moveTo>
                  <a:pt x="195263" y="266700"/>
                </a:moveTo>
                <a:lnTo>
                  <a:pt x="185738" y="266700"/>
                </a:lnTo>
                <a:lnTo>
                  <a:pt x="205378" y="180975"/>
                </a:lnTo>
                <a:lnTo>
                  <a:pt x="214903" y="180975"/>
                </a:lnTo>
                <a:lnTo>
                  <a:pt x="195263" y="2667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73990" y="5461304"/>
            <a:ext cx="243840" cy="243840"/>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089453" y="5461304"/>
            <a:ext cx="243840" cy="243840"/>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3977823" y="5461304"/>
            <a:ext cx="243840" cy="243840"/>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维财金的起源与发展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951247" y="3956467"/>
            <a:ext cx="2521085"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安全性高</a:t>
            </a:r>
            <a:endParaRPr lang="en-US" sz="1100"/>
          </a:p>
        </p:txBody>
      </p:sp>
      <p:sp>
        <p:nvSpPr>
          <p:cNvPr id="3" name="AutoShape 3"/>
          <p:cNvSpPr/>
          <p:nvPr/>
        </p:nvSpPr>
        <p:spPr>
          <a:xfrm>
            <a:off x="3932164"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91790" y="3956467"/>
            <a:ext cx="2551648"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透明度高</a:t>
            </a:r>
            <a:endParaRPr lang="en-US" sz="1100"/>
          </a:p>
        </p:txBody>
      </p:sp>
      <p:sp>
        <p:nvSpPr>
          <p:cNvPr id="5" name="AutoShape 5"/>
          <p:cNvSpPr/>
          <p:nvPr/>
        </p:nvSpPr>
        <p:spPr>
          <a:xfrm>
            <a:off x="3691790" y="4363738"/>
            <a:ext cx="2348077" cy="1594406"/>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所有交易记录公开可查，增强了系统的透明度。</a:t>
            </a:r>
            <a:endParaRPr lang="en-US" sz="1100"/>
          </a:p>
        </p:txBody>
      </p:sp>
      <p:sp>
        <p:nvSpPr>
          <p:cNvPr id="6" name="AutoShape 6"/>
          <p:cNvSpPr/>
          <p:nvPr/>
        </p:nvSpPr>
        <p:spPr>
          <a:xfrm>
            <a:off x="6605747"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377549" y="3956467"/>
            <a:ext cx="2539471"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灵活性强</a:t>
            </a:r>
            <a:endParaRPr lang="en-US" sz="1100"/>
          </a:p>
        </p:txBody>
      </p:sp>
      <p:sp>
        <p:nvSpPr>
          <p:cNvPr id="8" name="AutoShape 8"/>
          <p:cNvSpPr/>
          <p:nvPr/>
        </p:nvSpPr>
        <p:spPr>
          <a:xfrm>
            <a:off x="6377550" y="4363738"/>
            <a:ext cx="2323724" cy="1594406"/>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支持智能合约、去中心化应用等多样化应用场景。</a:t>
            </a:r>
            <a:endParaRPr lang="en-US" sz="1100"/>
          </a:p>
        </p:txBody>
      </p:sp>
      <p:sp>
        <p:nvSpPr>
          <p:cNvPr id="9" name="AutoShape 9"/>
          <p:cNvSpPr/>
          <p:nvPr/>
        </p:nvSpPr>
        <p:spPr>
          <a:xfrm>
            <a:off x="1173358"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51249" y="4363738"/>
            <a:ext cx="2311548" cy="1594406"/>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采用去中心化的账本技术，确保交易的安全性和数据隐私。</a:t>
            </a:r>
            <a:endParaRPr lang="en-US" sz="1100"/>
          </a:p>
        </p:txBody>
      </p:sp>
      <p:sp>
        <p:nvSpPr>
          <p:cNvPr id="11" name="AutoShape 11"/>
          <p:cNvSpPr/>
          <p:nvPr/>
        </p:nvSpPr>
        <p:spPr>
          <a:xfrm>
            <a:off x="9038940" y="3956467"/>
            <a:ext cx="2555072"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全球性</a:t>
            </a:r>
            <a:endParaRPr lang="en-US" sz="1100"/>
          </a:p>
        </p:txBody>
      </p:sp>
      <p:sp>
        <p:nvSpPr>
          <p:cNvPr id="12" name="AutoShape 12"/>
          <p:cNvSpPr/>
          <p:nvPr/>
        </p:nvSpPr>
        <p:spPr>
          <a:xfrm>
            <a:off x="9038941" y="4363738"/>
            <a:ext cx="2323724" cy="1594406"/>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作为一种数字资产，维财金不受地域限制，可实现全球范围内的价值传递和交换。</a:t>
            </a:r>
            <a:endParaRPr lang="en-US" sz="1100"/>
          </a:p>
        </p:txBody>
      </p:sp>
      <p:sp>
        <p:nvSpPr>
          <p:cNvPr id="13" name="AutoShape 13"/>
          <p:cNvSpPr/>
          <p:nvPr/>
        </p:nvSpPr>
        <p:spPr>
          <a:xfrm>
            <a:off x="9267140"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1816793" y="2385294"/>
            <a:ext cx="580457" cy="611204"/>
            <a:chOff x="1816793" y="2385294"/>
            <a:chExt cx="580457" cy="611204"/>
          </a:xfrm>
        </p:grpSpPr>
        <p:sp>
          <p:nvSpPr>
            <p:cNvPr id="15" name="Freeform 15"/>
            <p:cNvSpPr/>
            <p:nvPr/>
          </p:nvSpPr>
          <p:spPr>
            <a:xfrm>
              <a:off x="1816793" y="2385294"/>
              <a:ext cx="580457" cy="611204"/>
            </a:xfrm>
            <a:custGeom>
              <a:rect l="l" t="t"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967516" y="2592214"/>
              <a:ext cx="137324"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967516" y="2510049"/>
              <a:ext cx="182717"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172048" y="2529578"/>
              <a:ext cx="139505" cy="408335"/>
            </a:xfrm>
            <a:custGeom>
              <a:rect l="l" t="t"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 name="Group 19"/>
          <p:cNvGrpSpPr/>
          <p:nvPr/>
        </p:nvGrpSpPr>
        <p:grpSpPr>
          <a:xfrm>
            <a:off x="4467776" y="2395266"/>
            <a:ext cx="796103" cy="591260"/>
            <a:chOff x="4467776" y="2395266"/>
            <a:chExt cx="796103" cy="591260"/>
          </a:xfrm>
        </p:grpSpPr>
        <p:sp>
          <p:nvSpPr>
            <p:cNvPr id="20" name="Freeform 20"/>
            <p:cNvSpPr/>
            <p:nvPr/>
          </p:nvSpPr>
          <p:spPr>
            <a:xfrm>
              <a:off x="4749694" y="2658487"/>
              <a:ext cx="231331" cy="243277"/>
            </a:xfrm>
            <a:custGeom>
              <a:rect l="l" t="t"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467776" y="2395266"/>
              <a:ext cx="796103" cy="591260"/>
            </a:xfrm>
            <a:custGeom>
              <a:rect l="l" t="t"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2" name="Freeform 22"/>
          <p:cNvSpPr/>
          <p:nvPr/>
        </p:nvSpPr>
        <p:spPr>
          <a:xfrm>
            <a:off x="7193681" y="2398079"/>
            <a:ext cx="691461" cy="585635"/>
          </a:xfrm>
          <a:custGeom>
            <a:rect l="l" t="t" r="r" b="b"/>
            <a:pathLst>
              <a:path w="746" h="638">
                <a:moveTo>
                  <a:pt x="689" y="125"/>
                </a:moveTo>
                <a:cubicBezTo>
                  <a:pt x="552" y="125"/>
                  <a:pt x="552" y="125"/>
                  <a:pt x="552" y="125"/>
                </a:cubicBezTo>
                <a:cubicBezTo>
                  <a:pt x="552" y="57"/>
                  <a:pt x="552" y="57"/>
                  <a:pt x="552" y="57"/>
                </a:cubicBezTo>
                <a:cubicBezTo>
                  <a:pt x="552" y="26"/>
                  <a:pt x="526" y="0"/>
                  <a:pt x="495" y="0"/>
                </a:cubicBezTo>
                <a:cubicBezTo>
                  <a:pt x="253" y="0"/>
                  <a:pt x="253" y="0"/>
                  <a:pt x="253" y="0"/>
                </a:cubicBezTo>
                <a:cubicBezTo>
                  <a:pt x="221" y="0"/>
                  <a:pt x="196" y="26"/>
                  <a:pt x="196" y="57"/>
                </a:cubicBezTo>
                <a:cubicBezTo>
                  <a:pt x="196" y="125"/>
                  <a:pt x="196" y="125"/>
                  <a:pt x="196" y="125"/>
                </a:cubicBezTo>
                <a:cubicBezTo>
                  <a:pt x="57" y="125"/>
                  <a:pt x="57" y="125"/>
                  <a:pt x="57" y="125"/>
                </a:cubicBezTo>
                <a:cubicBezTo>
                  <a:pt x="25" y="125"/>
                  <a:pt x="0" y="151"/>
                  <a:pt x="0" y="182"/>
                </a:cubicBezTo>
                <a:cubicBezTo>
                  <a:pt x="0" y="581"/>
                  <a:pt x="0" y="581"/>
                  <a:pt x="0" y="581"/>
                </a:cubicBezTo>
                <a:cubicBezTo>
                  <a:pt x="0" y="612"/>
                  <a:pt x="25" y="638"/>
                  <a:pt x="57" y="638"/>
                </a:cubicBezTo>
                <a:cubicBezTo>
                  <a:pt x="689" y="638"/>
                  <a:pt x="689" y="638"/>
                  <a:pt x="689" y="638"/>
                </a:cubicBezTo>
                <a:cubicBezTo>
                  <a:pt x="721" y="638"/>
                  <a:pt x="746" y="612"/>
                  <a:pt x="746" y="581"/>
                </a:cubicBezTo>
                <a:cubicBezTo>
                  <a:pt x="746" y="182"/>
                  <a:pt x="746" y="182"/>
                  <a:pt x="746" y="182"/>
                </a:cubicBezTo>
                <a:cubicBezTo>
                  <a:pt x="746" y="151"/>
                  <a:pt x="721" y="125"/>
                  <a:pt x="689" y="125"/>
                </a:cubicBezTo>
                <a:close/>
                <a:moveTo>
                  <a:pt x="239" y="57"/>
                </a:moveTo>
                <a:cubicBezTo>
                  <a:pt x="239" y="50"/>
                  <a:pt x="245" y="44"/>
                  <a:pt x="253" y="44"/>
                </a:cubicBezTo>
                <a:cubicBezTo>
                  <a:pt x="495" y="44"/>
                  <a:pt x="495" y="44"/>
                  <a:pt x="495" y="44"/>
                </a:cubicBezTo>
                <a:cubicBezTo>
                  <a:pt x="502" y="44"/>
                  <a:pt x="508" y="50"/>
                  <a:pt x="508" y="57"/>
                </a:cubicBezTo>
                <a:cubicBezTo>
                  <a:pt x="508" y="125"/>
                  <a:pt x="508" y="125"/>
                  <a:pt x="508" y="125"/>
                </a:cubicBezTo>
                <a:cubicBezTo>
                  <a:pt x="239" y="125"/>
                  <a:pt x="239" y="125"/>
                  <a:pt x="239" y="125"/>
                </a:cubicBezTo>
                <a:lnTo>
                  <a:pt x="239" y="57"/>
                </a:lnTo>
                <a:close/>
                <a:moveTo>
                  <a:pt x="57" y="169"/>
                </a:moveTo>
                <a:cubicBezTo>
                  <a:pt x="689" y="169"/>
                  <a:pt x="689" y="169"/>
                  <a:pt x="689" y="169"/>
                </a:cubicBezTo>
                <a:cubicBezTo>
                  <a:pt x="697" y="169"/>
                  <a:pt x="703" y="175"/>
                  <a:pt x="703" y="182"/>
                </a:cubicBezTo>
                <a:cubicBezTo>
                  <a:pt x="703" y="295"/>
                  <a:pt x="703" y="295"/>
                  <a:pt x="703" y="295"/>
                </a:cubicBezTo>
                <a:cubicBezTo>
                  <a:pt x="545" y="295"/>
                  <a:pt x="545" y="295"/>
                  <a:pt x="545" y="295"/>
                </a:cubicBezTo>
                <a:cubicBezTo>
                  <a:pt x="545" y="267"/>
                  <a:pt x="545" y="267"/>
                  <a:pt x="545" y="267"/>
                </a:cubicBezTo>
                <a:cubicBezTo>
                  <a:pt x="501" y="267"/>
                  <a:pt x="501" y="267"/>
                  <a:pt x="501" y="267"/>
                </a:cubicBezTo>
                <a:cubicBezTo>
                  <a:pt x="501" y="295"/>
                  <a:pt x="501" y="295"/>
                  <a:pt x="501" y="295"/>
                </a:cubicBezTo>
                <a:cubicBezTo>
                  <a:pt x="245" y="295"/>
                  <a:pt x="245" y="295"/>
                  <a:pt x="245" y="295"/>
                </a:cubicBezTo>
                <a:cubicBezTo>
                  <a:pt x="245" y="266"/>
                  <a:pt x="245" y="266"/>
                  <a:pt x="245" y="266"/>
                </a:cubicBezTo>
                <a:cubicBezTo>
                  <a:pt x="201" y="266"/>
                  <a:pt x="201" y="266"/>
                  <a:pt x="201" y="266"/>
                </a:cubicBezTo>
                <a:cubicBezTo>
                  <a:pt x="201" y="295"/>
                  <a:pt x="201" y="295"/>
                  <a:pt x="201" y="295"/>
                </a:cubicBezTo>
                <a:cubicBezTo>
                  <a:pt x="43" y="295"/>
                  <a:pt x="43" y="295"/>
                  <a:pt x="43" y="295"/>
                </a:cubicBezTo>
                <a:cubicBezTo>
                  <a:pt x="43" y="182"/>
                  <a:pt x="43" y="182"/>
                  <a:pt x="43" y="182"/>
                </a:cubicBezTo>
                <a:cubicBezTo>
                  <a:pt x="43" y="175"/>
                  <a:pt x="49" y="169"/>
                  <a:pt x="57" y="169"/>
                </a:cubicBezTo>
                <a:close/>
                <a:moveTo>
                  <a:pt x="689" y="594"/>
                </a:moveTo>
                <a:cubicBezTo>
                  <a:pt x="57" y="594"/>
                  <a:pt x="57" y="594"/>
                  <a:pt x="57" y="594"/>
                </a:cubicBezTo>
                <a:cubicBezTo>
                  <a:pt x="49" y="594"/>
                  <a:pt x="43" y="588"/>
                  <a:pt x="43" y="581"/>
                </a:cubicBezTo>
                <a:cubicBezTo>
                  <a:pt x="43" y="338"/>
                  <a:pt x="43" y="338"/>
                  <a:pt x="43" y="338"/>
                </a:cubicBezTo>
                <a:cubicBezTo>
                  <a:pt x="201" y="338"/>
                  <a:pt x="201" y="338"/>
                  <a:pt x="201" y="338"/>
                </a:cubicBezTo>
                <a:cubicBezTo>
                  <a:pt x="201" y="368"/>
                  <a:pt x="201" y="368"/>
                  <a:pt x="201" y="368"/>
                </a:cubicBezTo>
                <a:cubicBezTo>
                  <a:pt x="245" y="368"/>
                  <a:pt x="245" y="368"/>
                  <a:pt x="245" y="368"/>
                </a:cubicBezTo>
                <a:cubicBezTo>
                  <a:pt x="245" y="338"/>
                  <a:pt x="245" y="338"/>
                  <a:pt x="245" y="338"/>
                </a:cubicBezTo>
                <a:cubicBezTo>
                  <a:pt x="501" y="338"/>
                  <a:pt x="501" y="338"/>
                  <a:pt x="501" y="338"/>
                </a:cubicBezTo>
                <a:cubicBezTo>
                  <a:pt x="501" y="369"/>
                  <a:pt x="501" y="369"/>
                  <a:pt x="501" y="369"/>
                </a:cubicBezTo>
                <a:cubicBezTo>
                  <a:pt x="545" y="369"/>
                  <a:pt x="545" y="369"/>
                  <a:pt x="545" y="369"/>
                </a:cubicBezTo>
                <a:cubicBezTo>
                  <a:pt x="545" y="338"/>
                  <a:pt x="545" y="338"/>
                  <a:pt x="545" y="338"/>
                </a:cubicBezTo>
                <a:cubicBezTo>
                  <a:pt x="703" y="338"/>
                  <a:pt x="703" y="338"/>
                  <a:pt x="703" y="338"/>
                </a:cubicBezTo>
                <a:cubicBezTo>
                  <a:pt x="703" y="581"/>
                  <a:pt x="703" y="581"/>
                  <a:pt x="703" y="581"/>
                </a:cubicBezTo>
                <a:cubicBezTo>
                  <a:pt x="703" y="588"/>
                  <a:pt x="697" y="594"/>
                  <a:pt x="689" y="594"/>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0" y="0"/>
            <a:ext cx="0" cy="0"/>
          </a:xfrm>
        </p:grpSpPr>
        <p:sp>
          <p:nvSpPr>
            <p:cNvPr id="24" name="Freeform 24"/>
            <p:cNvSpPr/>
            <p:nvPr/>
          </p:nvSpPr>
          <p:spPr>
            <a:xfrm flipH="1">
              <a:off x="0" y="0"/>
              <a:ext cx="0" cy="0"/>
            </a:xfrm>
            <a:custGeom>
              <a:rect l="l" t="t"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flipH="1">
              <a:off x="0" y="0"/>
              <a:ext cx="0" cy="0"/>
            </a:xfrm>
            <a:custGeom>
              <a:rect l="l" t="t"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维财金的特点与优势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维财金投资方式</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848" b="17848"/>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17929" b="17929"/>
          <a:stretch>
            <a:fillRect/>
          </a:stretch>
        </p:blipFill>
        <p:spPr>
          <a:xfrm>
            <a:off x="6099049" y="3829217"/>
            <a:ext cx="5058967" cy="2163307"/>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99338" y="3902273"/>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详细描述</a:t>
            </a:r>
            <a:endParaRPr lang="en-US" sz="1100"/>
          </a:p>
        </p:txBody>
      </p:sp>
      <p:sp>
        <p:nvSpPr>
          <p:cNvPr id="9" name="AutoShape 9"/>
          <p:cNvSpPr/>
          <p:nvPr/>
        </p:nvSpPr>
        <p:spPr>
          <a:xfrm>
            <a:off x="1199338" y="4309545"/>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维财金现货投资是一种传统的投资方式，其交易通常在交易所或场外市场进行。投资者可以通过购买维财金现货合约的方式，获得赚取收益的机会。</a:t>
            </a:r>
            <a:endParaRPr lang="en-US" sz="1100"/>
          </a:p>
        </p:txBody>
      </p:sp>
      <p:sp>
        <p:nvSpPr>
          <p:cNvPr id="10" name="AutoShape 10"/>
          <p:cNvSpPr/>
          <p:nvPr/>
        </p:nvSpPr>
        <p:spPr>
          <a:xfrm>
            <a:off x="6258305" y="1738966"/>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总结词</a:t>
            </a:r>
            <a:endParaRPr lang="en-US" sz="1100"/>
          </a:p>
        </p:txBody>
      </p:sp>
      <p:sp>
        <p:nvSpPr>
          <p:cNvPr id="11" name="AutoShape 11"/>
          <p:cNvSpPr/>
          <p:nvPr/>
        </p:nvSpPr>
        <p:spPr>
          <a:xfrm>
            <a:off x="6258305" y="2146237"/>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维财金现货投资是指买卖双方在交易完成后立即或不久后进行交割，以实现货币价值的交换。</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维财金现货投资</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维财金期货投资是指买卖双方在未来的某一特定日期按照约定的价格交割一定数量的维财金。</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维财金期货合约通常在交易所内交易，投资者可以通过购买期货合约的方式，获得赚取收益的机会。期货合约的价格受到市场供求关系、宏观经济形势等多种因素的影响。</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总结词</a:t>
            </a:r>
            <a:endParaRPr lang="en-US" sz="1100"/>
          </a:p>
        </p:txBody>
      </p:sp>
      <p:sp>
        <p:nvSpPr>
          <p:cNvPr id="7" name="AutoShape 7"/>
          <p:cNvSpPr/>
          <p:nvPr/>
        </p:nvSpPr>
        <p:spPr>
          <a:xfrm>
            <a:off x="2127391" y="3718013"/>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详细描述</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维财金期货投资</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维财金期权投资是指购买或卖出维财金期权的交易行为。</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维财金期权是一种金融衍生品，其价值取决于基础资产（即维财金）的价格变动。投资者可以通过购买维财金期权的方式，获得赚取收益的机会。期权的交易通常在交易所内进行，其价格受到基础资产价格、期权行权价格、剩余到期时间等多种因素的影响。</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维财金期权投资</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维财金掉期投资</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维财金掉期投资是指双方约定在未来某一时间交换不同种类的货币现金流的交易行为。</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维财金掉期是一种场外交易的金融衍生品，其交易通常涉及两个对手方之间的协议。掉期交易可以帮助投资者规避汇率风险、利率风险等多种风险，同时也可以作为对冲工具或投融资工具使用。掉期交易的价格受到多种因素的影响，包括基础货币汇率、利率变动等。</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维财金市场分析</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https://d.book118.com/907153142123006035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49</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2024-09-10T05:32:18.343</cp:lastPrinted>
  <dcterms:created xsi:type="dcterms:W3CDTF">2024-09-09T21:32:18Z</dcterms:created>
  <dcterms:modified xsi:type="dcterms:W3CDTF">2024-09-09T21:32:20Z</dcterms:modified>
</cp:coreProperties>
</file>