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A9F63B-3754-4268-943E-D6647E3D36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EF32D1-F373-415D-B825-DCD4BC45A4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F233A4-EEB8-4958-B8EE-1C20478307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2218DD-29D4-4B8B-A874-E34D903061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70B2DC-C778-42B8-A6EB-F0970D43AA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661E0A-E64E-468A-97BC-146D7F83DF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01970BD-F7D3-422B-88E3-E232E856B2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C1B8CE-CA07-439C-A727-F3EFAB4D9F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99F8E6-B9A7-4465-9FBC-191EEE303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23C64C-B08D-4AAC-876D-103D775DF4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76DCA2-E05F-4074-9A33-9ADFED4E68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2330" y="1096513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072330" y="3819674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715404606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EE37FC-8F78-F61B-3F6A-B32BCC48C916}"/>
              </a:ext>
            </a:extLst>
          </p:cNvPr>
          <p:cNvSpPr/>
          <p:nvPr/>
        </p:nvSpPr>
        <p:spPr>
          <a:xfrm>
            <a:off x="0" y="11128"/>
            <a:ext cx="12191999" cy="3737912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D900F-848C-D5DE-5D10-D3FBBF24DB48}"/>
              </a:ext>
            </a:extLst>
          </p:cNvPr>
          <p:cNvSpPr/>
          <p:nvPr/>
        </p:nvSpPr>
        <p:spPr>
          <a:xfrm>
            <a:off x="417129" y="5926828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FD7130-118E-213E-2124-9C8D35B3905B}"/>
              </a:ext>
            </a:extLst>
          </p:cNvPr>
          <p:cNvGrpSpPr/>
          <p:nvPr/>
        </p:nvGrpSpPr>
        <p:grpSpPr>
          <a:xfrm>
            <a:off x="8057179" y="513685"/>
            <a:ext cx="3552929" cy="576000"/>
            <a:chOff x="5717435" y="5325094"/>
            <a:chExt cx="2942245" cy="435525"/>
          </a:xfrm>
        </p:grpSpPr>
        <p:grpSp>
          <p:nvGrpSpPr>
            <p:cNvPr id="20" name="组合 33">
              <a:extLst>
                <a:ext uri="{FF2B5EF4-FFF2-40B4-BE49-F238E27FC236}">
                  <a16:creationId xmlns:a16="http://schemas.microsoft.com/office/drawing/2014/main" id="{C7B3D11F-4C45-3E62-B4FB-E902E42C4E8E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66" name="组合 34">
                <a:extLst>
                  <a:ext uri="{FF2B5EF4-FFF2-40B4-BE49-F238E27FC236}">
                    <a16:creationId xmlns:a16="http://schemas.microsoft.com/office/drawing/2014/main" id="{F9696054-04B6-F3F3-E7DA-E0E54B8ADCF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8" name="椭圆 36">
                  <a:extLst>
                    <a:ext uri="{FF2B5EF4-FFF2-40B4-BE49-F238E27FC236}">
                      <a16:creationId xmlns:a16="http://schemas.microsoft.com/office/drawing/2014/main" id="{4372BD08-6238-4C25-5F26-D7F32D2F15D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椭圆 37">
                  <a:extLst>
                    <a:ext uri="{FF2B5EF4-FFF2-40B4-BE49-F238E27FC236}">
                      <a16:creationId xmlns:a16="http://schemas.microsoft.com/office/drawing/2014/main" id="{3D8FF073-59CF-81D0-D5AE-B8857FA40A2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id="{910BBD05-AD99-7EA3-A05C-226563D2A2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" name="组合 38">
              <a:extLst>
                <a:ext uri="{FF2B5EF4-FFF2-40B4-BE49-F238E27FC236}">
                  <a16:creationId xmlns:a16="http://schemas.microsoft.com/office/drawing/2014/main" id="{26DBFDF0-198A-187F-4157-B65DC3AECBD5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62" name="组合 39">
                <a:extLst>
                  <a:ext uri="{FF2B5EF4-FFF2-40B4-BE49-F238E27FC236}">
                    <a16:creationId xmlns:a16="http://schemas.microsoft.com/office/drawing/2014/main" id="{F2C8DCD3-9312-89CA-A207-E8E364FC3FEA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4" name="椭圆 41">
                  <a:extLst>
                    <a:ext uri="{FF2B5EF4-FFF2-40B4-BE49-F238E27FC236}">
                      <a16:creationId xmlns:a16="http://schemas.microsoft.com/office/drawing/2014/main" id="{D9919813-33BD-540E-A899-B7C6C0CCFA8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椭圆 42">
                  <a:extLst>
                    <a:ext uri="{FF2B5EF4-FFF2-40B4-BE49-F238E27FC236}">
                      <a16:creationId xmlns:a16="http://schemas.microsoft.com/office/drawing/2014/main" id="{E3956BEE-421D-5624-9A7B-1C784F2246A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3" name="Freeform 6">
                <a:extLst>
                  <a:ext uri="{FF2B5EF4-FFF2-40B4-BE49-F238E27FC236}">
                    <a16:creationId xmlns:a16="http://schemas.microsoft.com/office/drawing/2014/main" id="{52B8FBA3-B338-C621-A4DB-4C85A0134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43">
              <a:extLst>
                <a:ext uri="{FF2B5EF4-FFF2-40B4-BE49-F238E27FC236}">
                  <a16:creationId xmlns:a16="http://schemas.microsoft.com/office/drawing/2014/main" id="{EDA3AD8A-E9ED-70DB-960E-679A59F28430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58" name="组合 44">
                <a:extLst>
                  <a:ext uri="{FF2B5EF4-FFF2-40B4-BE49-F238E27FC236}">
                    <a16:creationId xmlns:a16="http://schemas.microsoft.com/office/drawing/2014/main" id="{9882FBC7-99A2-F6A5-0979-7C657DC1CC96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0" name="椭圆 46">
                  <a:extLst>
                    <a:ext uri="{FF2B5EF4-FFF2-40B4-BE49-F238E27FC236}">
                      <a16:creationId xmlns:a16="http://schemas.microsoft.com/office/drawing/2014/main" id="{CC3E7819-D45F-4076-5173-8D91DA10800C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椭圆 47">
                  <a:extLst>
                    <a:ext uri="{FF2B5EF4-FFF2-40B4-BE49-F238E27FC236}">
                      <a16:creationId xmlns:a16="http://schemas.microsoft.com/office/drawing/2014/main" id="{5D61DAC9-0F45-1C70-1E6C-98395F6B06B1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550CE62E-7276-36CB-695D-CDDB21742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" name="组合 48">
              <a:extLst>
                <a:ext uri="{FF2B5EF4-FFF2-40B4-BE49-F238E27FC236}">
                  <a16:creationId xmlns:a16="http://schemas.microsoft.com/office/drawing/2014/main" id="{A38D817D-9087-FC5E-5991-5110AEA196CD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54" name="组合 49">
                <a:extLst>
                  <a:ext uri="{FF2B5EF4-FFF2-40B4-BE49-F238E27FC236}">
                    <a16:creationId xmlns:a16="http://schemas.microsoft.com/office/drawing/2014/main" id="{F0B0F49F-3DE9-EE12-1409-8641AC5D485A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6" name="椭圆 51">
                  <a:extLst>
                    <a:ext uri="{FF2B5EF4-FFF2-40B4-BE49-F238E27FC236}">
                      <a16:creationId xmlns:a16="http://schemas.microsoft.com/office/drawing/2014/main" id="{0768A8A1-EE2E-1A46-1ED1-5ED312F61A6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椭圆 52">
                  <a:extLst>
                    <a:ext uri="{FF2B5EF4-FFF2-40B4-BE49-F238E27FC236}">
                      <a16:creationId xmlns:a16="http://schemas.microsoft.com/office/drawing/2014/main" id="{3B1894D2-88DC-12B7-B64E-458F7A7A223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D270B96B-DD4F-FBB2-504C-ECA53045D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9" name="组合 54">
              <a:extLst>
                <a:ext uri="{FF2B5EF4-FFF2-40B4-BE49-F238E27FC236}">
                  <a16:creationId xmlns:a16="http://schemas.microsoft.com/office/drawing/2014/main" id="{A3341898-CB6A-D420-C6CA-C428824D3120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50" name="组合 55">
                <a:extLst>
                  <a:ext uri="{FF2B5EF4-FFF2-40B4-BE49-F238E27FC236}">
                    <a16:creationId xmlns:a16="http://schemas.microsoft.com/office/drawing/2014/main" id="{D384C2FD-B1D3-F5C8-E150-B32C31EEDCB9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2" name="椭圆 57">
                  <a:extLst>
                    <a:ext uri="{FF2B5EF4-FFF2-40B4-BE49-F238E27FC236}">
                      <a16:creationId xmlns:a16="http://schemas.microsoft.com/office/drawing/2014/main" id="{83244804-1E1D-708A-77F2-B744DF64B3F4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椭圆 59">
                  <a:extLst>
                    <a:ext uri="{FF2B5EF4-FFF2-40B4-BE49-F238E27FC236}">
                      <a16:creationId xmlns:a16="http://schemas.microsoft.com/office/drawing/2014/main" id="{67E43AC0-66B0-4B1B-95B8-7F984A20C4A4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" name="KSO_Shape">
                <a:extLst>
                  <a:ext uri="{FF2B5EF4-FFF2-40B4-BE49-F238E27FC236}">
                    <a16:creationId xmlns:a16="http://schemas.microsoft.com/office/drawing/2014/main" id="{C990D99B-838F-EA71-0CA6-73DBAE07C3DD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A42739D-331E-6B25-3D02-F9E636DB04A2}"/>
              </a:ext>
            </a:extLst>
          </p:cNvPr>
          <p:cNvGrpSpPr/>
          <p:nvPr/>
        </p:nvGrpSpPr>
        <p:grpSpPr>
          <a:xfrm>
            <a:off x="5087554" y="3776748"/>
            <a:ext cx="8742363" cy="3449667"/>
            <a:chOff x="5087554" y="3749040"/>
            <a:chExt cx="8742363" cy="3449667"/>
          </a:xfrm>
        </p:grpSpPr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C8FB8AC5-29FE-8233-4ACC-73BCCCADE933}"/>
                </a:ext>
              </a:extLst>
            </p:cNvPr>
            <p:cNvSpPr/>
            <p:nvPr/>
          </p:nvSpPr>
          <p:spPr bwMode="auto">
            <a:xfrm>
              <a:off x="9159492" y="4599534"/>
              <a:ext cx="4670425" cy="2599173"/>
            </a:xfrm>
            <a:custGeom>
              <a:gdLst>
                <a:gd name="T0" fmla="*/ 0 w 2942"/>
                <a:gd name="T1" fmla="*/ 0 h 1635"/>
                <a:gd name="T2" fmla="*/ 2942 w 2942"/>
                <a:gd name="T3" fmla="*/ 990 h 1635"/>
                <a:gd name="T4" fmla="*/ 1881 w 2942"/>
                <a:gd name="T5" fmla="*/ 1635 h 1635"/>
                <a:gd name="T6" fmla="*/ 0 w 2942"/>
                <a:gd name="T7" fmla="*/ 0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2" h="1634">
                  <a:moveTo>
                    <a:pt x="0" y="0"/>
                  </a:moveTo>
                  <a:lnTo>
                    <a:pt x="2942" y="990"/>
                  </a:lnTo>
                  <a:lnTo>
                    <a:pt x="1881" y="1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E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FBBD83B8-FDDF-34A9-7A61-57934EB2FEA7}"/>
                </a:ext>
              </a:extLst>
            </p:cNvPr>
            <p:cNvSpPr/>
            <p:nvPr/>
          </p:nvSpPr>
          <p:spPr bwMode="auto">
            <a:xfrm>
              <a:off x="8664192" y="3760168"/>
              <a:ext cx="5165725" cy="2413176"/>
            </a:xfrm>
            <a:custGeom>
              <a:gdLst>
                <a:gd name="T0" fmla="*/ 0 w 3254"/>
                <a:gd name="T1" fmla="*/ 0 h 1518"/>
                <a:gd name="T2" fmla="*/ 312 w 3254"/>
                <a:gd name="T3" fmla="*/ 528 h 1518"/>
                <a:gd name="T4" fmla="*/ 3254 w 3254"/>
                <a:gd name="T5" fmla="*/ 1518 h 1518"/>
                <a:gd name="T6" fmla="*/ 0 w 3254"/>
                <a:gd name="T7" fmla="*/ 0 h 15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4" h="1518">
                  <a:moveTo>
                    <a:pt x="0" y="0"/>
                  </a:moveTo>
                  <a:lnTo>
                    <a:pt x="312" y="528"/>
                  </a:lnTo>
                  <a:lnTo>
                    <a:pt x="3254" y="1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16A73E93-0A49-E355-9E4C-7ED182C713D1}"/>
                </a:ext>
              </a:extLst>
            </p:cNvPr>
            <p:cNvSpPr/>
            <p:nvPr/>
          </p:nvSpPr>
          <p:spPr bwMode="auto">
            <a:xfrm>
              <a:off x="9159492" y="4599534"/>
              <a:ext cx="2986088" cy="2599173"/>
            </a:xfrm>
            <a:custGeom>
              <a:gdLst>
                <a:gd name="T0" fmla="*/ 1881 w 1881"/>
                <a:gd name="T1" fmla="*/ 1635 h 1635"/>
                <a:gd name="T2" fmla="*/ 0 w 1881"/>
                <a:gd name="T3" fmla="*/ 0 h 1635"/>
                <a:gd name="T4" fmla="*/ 644 w 1881"/>
                <a:gd name="T5" fmla="*/ 1440 h 1635"/>
                <a:gd name="T6" fmla="*/ 1881 w 1881"/>
                <a:gd name="T7" fmla="*/ 1635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1" h="1634">
                  <a:moveTo>
                    <a:pt x="1881" y="1635"/>
                  </a:moveTo>
                  <a:lnTo>
                    <a:pt x="0" y="0"/>
                  </a:lnTo>
                  <a:lnTo>
                    <a:pt x="644" y="1440"/>
                  </a:lnTo>
                  <a:lnTo>
                    <a:pt x="1881" y="1635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752D415F-E4C1-9D5C-B4F0-64690357B96B}"/>
                </a:ext>
              </a:extLst>
            </p:cNvPr>
            <p:cNvSpPr/>
            <p:nvPr/>
          </p:nvSpPr>
          <p:spPr bwMode="auto">
            <a:xfrm>
              <a:off x="8611805" y="4599534"/>
              <a:ext cx="1570038" cy="2289179"/>
            </a:xfrm>
            <a:custGeom>
              <a:gdLst>
                <a:gd name="T0" fmla="*/ 989 w 989"/>
                <a:gd name="T1" fmla="*/ 1440 h 1440"/>
                <a:gd name="T2" fmla="*/ 0 w 989"/>
                <a:gd name="T3" fmla="*/ 1440 h 1440"/>
                <a:gd name="T4" fmla="*/ 345 w 989"/>
                <a:gd name="T5" fmla="*/ 0 h 1440"/>
                <a:gd name="T6" fmla="*/ 989 w 989"/>
                <a:gd name="T7" fmla="*/ 1440 h 1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9" h="1440">
                  <a:moveTo>
                    <a:pt x="989" y="1440"/>
                  </a:moveTo>
                  <a:lnTo>
                    <a:pt x="0" y="1440"/>
                  </a:lnTo>
                  <a:lnTo>
                    <a:pt x="345" y="0"/>
                  </a:lnTo>
                  <a:lnTo>
                    <a:pt x="989" y="144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0F54B524-3BB2-D900-862B-50E551566D27}"/>
                </a:ext>
              </a:extLst>
            </p:cNvPr>
            <p:cNvSpPr/>
            <p:nvPr/>
          </p:nvSpPr>
          <p:spPr bwMode="auto">
            <a:xfrm>
              <a:off x="5087554" y="3749040"/>
              <a:ext cx="4071938" cy="3139673"/>
            </a:xfrm>
            <a:custGeom>
              <a:gdLst>
                <a:gd name="T0" fmla="*/ 2253 w 2565"/>
                <a:gd name="T1" fmla="*/ 7 h 1975"/>
                <a:gd name="T2" fmla="*/ 0 w 2565"/>
                <a:gd name="T3" fmla="*/ 0 h 1975"/>
                <a:gd name="T4" fmla="*/ 2220 w 2565"/>
                <a:gd name="T5" fmla="*/ 1975 h 1975"/>
                <a:gd name="T6" fmla="*/ 2565 w 2565"/>
                <a:gd name="T7" fmla="*/ 535 h 1975"/>
                <a:gd name="T8" fmla="*/ 2253 w 2565"/>
                <a:gd name="T9" fmla="*/ 7 h 19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5" h="1975">
                  <a:moveTo>
                    <a:pt x="2253" y="7"/>
                  </a:moveTo>
                  <a:lnTo>
                    <a:pt x="0" y="0"/>
                  </a:lnTo>
                  <a:lnTo>
                    <a:pt x="2220" y="1975"/>
                  </a:lnTo>
                  <a:lnTo>
                    <a:pt x="2565" y="535"/>
                  </a:lnTo>
                  <a:lnTo>
                    <a:pt x="2253" y="7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" name="TextBox 14"/>
          <p:cNvSpPr txBox="1"/>
          <p:nvPr/>
        </p:nvSpPr>
        <p:spPr>
          <a:xfrm>
            <a:off x="344853" y="1982570"/>
            <a:ext cx="1134557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部署监控与故障恢复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监控系统概述
 监控工具与技术
 故障诊断与分析
 故障恢复策略与流程
 数据备份与恢复
 网络故障处理
 安全监控与防范
 总结与展望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监控系统概述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部署监控与故障恢复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监控系统概述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监控系统概述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1.监控系统的作用和重要性：监控系统可以实时监控网络状态、系统性能、应用程序运行情况等，及时发现故障和异常情况，保证系统和数据的安全性、可靠性和稳定性。</a:t>
            </a:r>
          </a:p>
          <a:p>
            <a:r>
              <a:t>2.监控系统的组成和分类：监控系统通常由数据采集、传输、处理、存储、报警、展示等多个模块组成，可以按照监控对象、监控范围、监控方式等多种方式进行分类。</a:t>
            </a:r>
          </a:p>
          <a:p>
            <a:r>
              <a:t>3.监控技术的发展趋势：随着云计算、大数据、人工智能等新技术的不断发展，监控技术也在不断创新和发展，趋向于更加智能化、自动化和高效化。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监控系统的应用场景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1.网络安全监控：监控系统可以实时监测网络攻击、病毒传播等安全威胁，及时发现和处理网络安全问题。</a:t>
            </a:r>
          </a:p>
          <a:p>
            <a:r>
              <a:t>2.系统性能监控：监控系统可以实时监测系统的各项性能指标，及时发现系统瓶颈和故障，保证系统的稳定性和可靠性。</a:t>
            </a:r>
          </a:p>
          <a:p>
            <a:r>
              <a:t>3.应用程序监控：监控系统可以实时监测应用程序的运行情况，及时发现应用程序的故障和异常情况，提高应用程序的质量和用户体验。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监控系统概述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1.数据采集技术：监控系统需要通过各种传感器、探针等设备采集数据，需要确保数据的准确性和实时性。</a:t>
            </a:r>
          </a:p>
          <a:p>
            <a:r>
              <a:t>2.数据处理技术：监控系统需要对采集到的数据进行清洗、整理、分析和存储，需要确保数据处理的高效性和准确性。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监控系统的报警和展示功能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1.报警功能：监控系统需要在发现故障或异常情况时及时发出报警，通知相关人员进行处理，需要确保报警的及时性和准确性。</a:t>
            </a:r>
          </a:p>
          <a:p>
            <a:r>
              <a:t>2.展示功能：监控系统需要以直观、清晰的方式展示监控数据和结果，帮助用户更好地了解系统和应用程序的运行情况。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监控系统的数据采集和处理技术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监控工具与技术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部署监控与故障恢复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监控工具与技术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开源监控工具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1.开源监控工具由于其免费、灵活和可定制的特点，正在越来越受到企业的欢迎。例如，Prometheus和Grafana等工具可以提供全面的监控和可视化解决方案。</a:t>
            </a:r>
          </a:p>
          <a:p>
            <a:r>
              <a:t>2.这些工具可以监控各种指标，如服务器性能、网络状态、应用程序性能等，并提供实时的报警功能。</a:t>
            </a:r>
          </a:p>
          <a:p>
            <a:r>
              <a:t>3.然而，开源工具的使用需要一定的技术门槛，企业需要有专业的运维团队来进行配置和管理。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云监控服务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1.云监控服务如AWSCloudWatch、AzureMonitor等提供了强大的监控和报警功能。这些服务可以监控云资源的状态和性能，并提供详细的日志和分析功能。</a:t>
            </a:r>
          </a:p>
          <a:p>
            <a:r>
              <a:t>2.云监控服务与云平台的其他服务集成良好，可以方便地实现资源的自动扩展和优化。</a:t>
            </a:r>
          </a:p>
          <a:p>
            <a:r>
              <a:t>3.但是，云监控服务的费用可能会随着监控资源的增加而提高。</a:t>
            </a:r>
          </a:p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监控工具与技术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AI驱动的监控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1.AI技术正在被越来越多地应用于监控领域。AI可以分析大量的监控数据，预测可能的问题，并提出优化建议。</a:t>
            </a:r>
          </a:p>
          <a:p>
            <a:r>
              <a:t>2.AI驱动的监控可以实时检测异常行为，提高故障恢复的速度。</a:t>
            </a:r>
          </a:p>
          <a:p>
            <a:r>
              <a:t>3.但是，AI模型的训练需要大量的数据和计算资源，对于小型企业可能较难实现。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微服务监控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1.随着微服务架构的普及，微服务监控也成为了重要的趋势。微服务监控可以实时监控每个服务的状态和性能，帮助开发者快速定位问题。</a:t>
            </a:r>
          </a:p>
          <a:p>
            <a:r>
              <a:t>2.一些专门的微服务监控工具如Istio、Jaeger等可以提供服务间的调用链分析和日志收集等功能。</a:t>
            </a:r>
          </a:p>
          <a:p>
            <a:r>
              <a:t>3.但是，微服务监控需要对每个服务进行单独的配置和管理，可能会增加运维的复杂性。</a:t>
            </a:r>
          </a:p>
          <a:p>
            <a:r>
              <a:t>以上是对“监控工具与技术”章节的四个主题介绍，每个主题都包含了当前的趋势和前沿技术。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故障诊断与分析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部署监控与故障恢复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故障诊断与分析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故障诊断的基本概念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1.故障诊断的定义和重要性</a:t>
            </a:r>
          </a:p>
          <a:p>
            <a:r>
              <a:t>2.常见故障诊断技术和方法</a:t>
            </a:r>
          </a:p>
          <a:p>
            <a:r>
              <a:t>3.故障诊断的基本流程</a:t>
            </a:r>
          </a:p>
          <a:p>
            <a:r>
              <a:t>故障诊断是通过分析系统或设备的症状，确定其故障原因和位置的过程。有效的故障诊断可以帮助快速恢复系统正常运行，减少停机时间和维修成本。常见的故障诊断技术和方法包括外观检查、听音诊断、振动分析等。进行故障诊断时，应遵循一定的流程，包括收集症状信息、分析故障原因、定位故障位置等步骤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故障诊断的技术发展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1.人工智能在故障诊断中的应用</a:t>
            </a:r>
          </a:p>
          <a:p>
            <a:r>
              <a:t>2.大数据分析在故障诊断中的价值</a:t>
            </a:r>
          </a:p>
          <a:p>
            <a:r>
              <a:t>3.云计算在故障诊断中的优势</a:t>
            </a:r>
          </a:p>
          <a:p>
            <a:r>
              <a:t>随着技术的不断发展，故障诊断技术也在不断升级。人工智能在故障诊断中的应用越来越广泛，可以通过机器学习等方法提高故障诊断的准确性和效率。大数据分析可以帮助诊断人员更好地理解系统故障模式，提供更加精准的故障诊断方案。云计算可以提供强大的计算能力和存储空间，为故障诊断提供更加高效的技术支持。</a:t>
            </a:r>
          </a:p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故障诊断与分析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1.常见的硬件诊断工具</a:t>
            </a:r>
          </a:p>
          <a:p>
            <a:r>
              <a:t>2.常见的软件诊断工具</a:t>
            </a:r>
          </a:p>
          <a:p>
            <a:r>
              <a:t>3.综合诊断平台介绍</a:t>
            </a:r>
          </a:p>
          <a:p>
            <a:r>
              <a:t>进行故障诊断需要借助一些工具来完成。常见的硬件诊断工具包括万用表、示波器等，可以帮助诊断人员检测硬件故障。常见的软件诊断工具包括系统自带的诊断工具和一些第三方软件，可以帮助诊断人员检测系统故障。综合诊断平台可以集成多种诊断工具，提供更加全面的故障诊断服务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故障诊断案例分析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1.案例分析一：硬件故障</a:t>
            </a:r>
          </a:p>
          <a:p>
            <a:r>
              <a:t>2.案例分析二：软件故障</a:t>
            </a:r>
          </a:p>
          <a:p>
            <a:r>
              <a:t>3.案例分析三：网络故障</a:t>
            </a:r>
          </a:p>
          <a:p>
            <a:r>
              <a:t>通过案例分析可以更好地理解故障诊断的过程和方法。硬件故障案例可以包括电路板故障、传感器故障等；软件故障案例可以包括操作系统崩溃、应用程序出错等；网络故障案例可以包括网络连接失败、数据传输异常等。通过分析这些案例，可以更加深入地了解故障诊断的思路和技巧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常见的故障诊断工具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故障诊断与分析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1.注意安全，避免造成二次伤害</a:t>
            </a:r>
          </a:p>
          <a:p>
            <a:r>
              <a:t>2.保持客观，避免主观臆断</a:t>
            </a:r>
          </a:p>
          <a:p>
            <a:r>
              <a:t>3.细致入微，不放过任何细节</a:t>
            </a:r>
          </a:p>
          <a:p>
            <a:r>
              <a:t>进行故障诊断时需要注意安全，避免因操作不当造成二次伤害。同时需要保持客观，不能主观臆断故障原因，应该根据实际情况进行分析。此外，需要细致入微，不放过任何可能导致故障的细节，以确保故障诊断的准确性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故障诊断的未来发展趋势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1.智能化故障诊断技术的发展</a:t>
            </a:r>
          </a:p>
          <a:p>
            <a:r>
              <a:t>2.多学科交叉融合在故障诊断中的应用</a:t>
            </a:r>
          </a:p>
          <a:p>
            <a:r>
              <a:t>3.绿色环保的故障诊断技术的推广</a:t>
            </a:r>
          </a:p>
          <a:p>
            <a:r>
              <a:t>随着科技的快速发展，智能化故障诊断技术将会越来越普及，可以通过更加智能的算法和模型提高故障诊断的准确性和效率。同时，多学科交叉融合也将会在故障诊断中发挥越来越重要的作用，可以借助多个领域的知识和技术提高故障诊断的水平。未来，绿色环保的故障诊断技术也将会得到更广泛的推广和应用，以满足环保和可持续发展的要求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故障诊断的注意事项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故障恢复策略与流程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部署监控与故障恢复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故障恢复策略与流程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故障恢复策略分类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1.根据故障类型和影响范围制定不同的恢复策略。</a:t>
            </a:r>
          </a:p>
          <a:p>
            <a:r>
              <a:t>2.预先定义恢复时间目标（RTO）和恢复点目标（RPO）以满足业务需求。</a:t>
            </a:r>
          </a:p>
          <a:p>
            <a:r>
              <a:t>3.常见的故障恢复策略包括：立即恢复、备份恢复、冗余系统恢复。</a:t>
            </a:r>
          </a:p>
          <a:p>
            <a:r>
              <a:t>立即恢复适用于小范围、短时间内可解决的故障。备份恢复需要事先做好数据备份，以便在故障发生时进行数据还原。冗余系统恢复则是通过冗余设备或系统，实现故障时的自动切换，保证业务的连续性。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故障定位与诊断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1.快速定位故障发生的位置和影响范围。</a:t>
            </a:r>
          </a:p>
          <a:p>
            <a:r>
              <a:t>2.通过监控系统和日志分析，确定故障原因。</a:t>
            </a:r>
          </a:p>
          <a:p>
            <a:r>
              <a:t>3.对故障进行分类和优先级排序。</a:t>
            </a:r>
          </a:p>
          <a:p>
            <a:r>
              <a:t>准确的故障定位与诊断是快速恢复的前提，因此需要建立完善的监控体系和日志分析机制，以便及时获取故障信息，并对其进行准确分类和优先级排序，确保恢复工作的顺利进行。</a:t>
            </a:r>
          </a:p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故障恢复策略与流程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备份与数据保护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1.定期备份关键数据和系统配置。</a:t>
            </a:r>
          </a:p>
          <a:p>
            <a:r>
              <a:t>2.采用可靠的备份存储设备和介质，确保备份数据的完整性。</a:t>
            </a:r>
          </a:p>
          <a:p>
            <a:r>
              <a:t>3.定期测试备份数据的可恢复性。</a:t>
            </a:r>
          </a:p>
          <a:p>
            <a:r>
              <a:t>备份是故障恢复的重要手段，需要确保备份数据的完整性和可恢复性。因此，需要选择可靠的备份存储设备和介质，并定期进行备份和数据恢复测试。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恢复流程设计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1.设计合理的恢复流程，包括故障报告、诊断、恢复、验证等环节。</a:t>
            </a:r>
          </a:p>
          <a:p>
            <a:r>
              <a:t>2.明确各个环节的责任人和操作规范。</a:t>
            </a:r>
          </a:p>
          <a:p>
            <a:r>
              <a:t>3.对恢复流程进行定期演练和培训，提高恢复效率。</a:t>
            </a:r>
          </a:p>
          <a:p>
            <a:r>
              <a:t>恢复流程的设计需要考虑到实际情况和业务需求，确保流程的合理性和可操作性。同时，需要明确各个环节的责任人和操作规范，确保流程的顺畅进行。为了提高恢复效率，还需要定期进行演练和培训。</a:t>
            </a:r>
          </a:p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故障恢复策略与流程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恢复验证与改进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1.对恢复结果进行验证，确保数据的完整性和系统的稳定性。</a:t>
            </a:r>
          </a:p>
          <a:p>
            <a:r>
              <a:t>2.对恢复流程进行总结和评估，发现问题及时改进。</a:t>
            </a:r>
          </a:p>
          <a:p>
            <a:r>
              <a:t>3.将恢复验证结果和改进措施反馈给相关人员和系统，提高整体的恢复能力。</a:t>
            </a:r>
          </a:p>
          <a:p>
            <a:r>
              <a:t>恢复验证是确保恢复结果符合预期的重要环节，需要对恢复后的数据和系统进行全面的测试和验证。同时，还需要对恢复流程进行总结和评估，发现问题及时进行改进，不断提高整体的恢复能力。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容灾与冗余设计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1.在关键系统或应用中引入容灾和冗余设计，提高系统的可用性和稳定性。</a:t>
            </a:r>
          </a:p>
          <a:p>
            <a:r>
              <a:t>2.常见的容灾技术包括：数据复制、负载均衡、热备等。</a:t>
            </a:r>
          </a:p>
          <a:p>
            <a:r>
              <a:t>3.需要综合考虑成本、技术难度和业务需求等因素，选择合适的容灾方案。</a:t>
            </a:r>
          </a:p>
          <a:p>
            <a:r>
              <a:t>容灾和冗余设计是提高系统可用性和稳定性的重要手段，需要在关键系统或应用中引入相应的技术方案。在选择容灾方案时，需要综合考虑成本、技术难度和业务需求等因素，确保方案的合理性和可行性。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https://d.book118.com/907154046065006035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9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监控系统概述</vt:lpstr>
      <vt:lpstr> 监控系统概述</vt:lpstr>
      <vt:lpstr> 监控系统概述</vt:lpstr>
      <vt:lpstr> 监控工具与技术</vt:lpstr>
      <vt:lpstr> 监控工具与技术</vt:lpstr>
      <vt:lpstr> 监控工具与技术</vt:lpstr>
      <vt:lpstr> 故障诊断与分析</vt:lpstr>
      <vt:lpstr> 故障诊断与分析</vt:lpstr>
      <vt:lpstr> 故障诊断与分析</vt:lpstr>
      <vt:lpstr> 故障诊断与分析</vt:lpstr>
      <vt:lpstr> 故障恢复策略与流程</vt:lpstr>
      <vt:lpstr> 故障恢复策略与流程</vt:lpstr>
      <vt:lpstr> 故障恢复策略与流程</vt:lpstr>
      <vt:lpstr> 故障恢复策略与流程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2024-09-09T22:41:31.278</cp:lastPrinted>
  <dcterms:created xsi:type="dcterms:W3CDTF">2024-09-09T14:41:31Z</dcterms:created>
  <dcterms:modified xsi:type="dcterms:W3CDTF">2024-09-09T14:41:33Z</dcterms:modified>
</cp:coreProperties>
</file>