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59"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B8EEB9-58ED-4400-B74D-9CE88181C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97EC6-8D59-4544-8DAB-59E81CEF8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B1D693-F76E-496D-81F2-5BFD452B5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8750AF-6445-4770-B331-25E561FDFB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E5BBB6-B84D-47A8-A59F-5AACDDC8A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B8E9D6-C6F0-4C09-A607-BF682029BA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6C3830-A296-4291-906A-927B83A5BD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6663E2-1088-4538-BAA4-146BA48A5B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FFC023-5F09-46C7-96C4-7E453CB391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A6D05A-500F-46DD-991B-662CE886B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50485-71DE-419B-A366-8F0303B9F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8" name="标题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zh-CN" altLang="en-US" smtClean="0"/>
              <a:t>单击此处编辑母版标题样式</a:t>
            </a:r>
            <a:endParaRPr kumimoji="0" lang="en-US"/>
          </a:p>
        </p:txBody>
      </p:sp>
      <p:sp>
        <p:nvSpPr>
          <p:cNvPr id="9" name="副标题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sp>
        <p:nvSpPr>
          <p:cNvPr id="10"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11"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12"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5"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6"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6"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7"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3050"/>
            <a:ext cx="8229600" cy="1143000"/>
          </a:xfrm>
        </p:spPr>
        <p:txBody>
          <a:bodyPr anchor="ct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4" name="文本占位符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5" name="内容占位符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6" name="内容占位符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8"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9"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4"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5"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3"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4"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4" name="内容占位符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6"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7"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vert="horz" anchor="t">
            <a:normAutofit/>
          </a:bodyPr>
          <a:lstStyle>
            <a:lvl1pPr indent="0">
              <a:buNone/>
              <a:defRPr sz="3200"/>
            </a:lvl1pPr>
          </a:lstStyle>
          <a:p>
            <a:pPr marL="0" marR="0" lvl="0" indent="0" algn="l" defTabSz="914400" rtl="0" eaLnBrk="1" fontAlgn="auto" latinLnBrk="0" hangingPunct="1">
              <a:lnSpc>
                <a:spcPct val="100000"/>
              </a:lnSpc>
              <a:spcBef>
                <a:spcPct val="20000"/>
              </a:spcBef>
              <a:spcAft>
                <a:spcPct val="0"/>
              </a:spcAft>
              <a:buClr>
                <a:schemeClr val="tx1">
                  <a:shade val="95000"/>
                </a:schemeClr>
              </a:buClr>
              <a:buSzPct val="65000"/>
              <a:buFont typeface="Wingdings 2"/>
              <a:buNone/>
              <a:defRPr/>
            </a:pPr>
            <a:r>
              <a:rPr kumimoji="0" lang="zh-CN" altLang="en-US" sz="3200" b="0" i="0" u="none" strike="noStrike" kern="1200" cap="none" spc="0" normalizeH="0" baseline="0" noProof="0" smtClean="0">
                <a:ln>
                  <a:noFill/>
                </a:ln>
                <a:solidFill>
                  <a:schemeClr val="lt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lt1"/>
              </a:solidFill>
              <a:effectLst/>
              <a:uLnTx/>
              <a:uFillTx/>
              <a:latin typeface="+mn-lt"/>
              <a:ea typeface="+mn-ea"/>
              <a:cs typeface="+mn-cs"/>
            </a:endParaRPr>
          </a:p>
        </p:txBody>
      </p:sp>
      <p:sp>
        <p:nvSpPr>
          <p:cNvPr id="4" name="文本占位符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zh-CN" altLang="en-US" smtClean="0"/>
              <a:t>单击此处编辑母版文本样式</a:t>
            </a:r>
          </a:p>
        </p:txBody>
      </p:sp>
      <p:sp>
        <p:nvSpPr>
          <p:cNvPr id="5"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6"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7"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5"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6"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8"/>
            <a:ext cx="6019800"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5"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6"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image" Target="../media/image1.jpeg" /><Relationship Id="rId12" Type="http://schemas.openxmlformats.org/officeDocument/2006/relationships/image" Target="../media/image2.jpeg" /><Relationship Id="rId13" Type="http://schemas.openxmlformats.org/officeDocument/2006/relationships/image" Target="../media/image3.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0F2988C-6D3A-449D-BDD1-93664596F70D}"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3"/>
          <a:stretch>
            <a:fillRect/>
          </a:stretch>
        </a:blipFill>
        <a:effectLst/>
      </p:bgPr>
    </p:bg>
    <p:spTree>
      <p:nvGrpSpPr>
        <p:cNvPr id="1" name=""/>
        <p:cNvGrpSpPr/>
        <p:nvPr/>
      </p:nvGrpSpPr>
      <p:grpSpPr/>
      <p:sp>
        <p:nvSpPr>
          <p:cNvPr id="4098" name="标题占位符 21"/>
          <p:cNvSpPr>
            <a:spLocks noGrp="1"/>
          </p:cNvSpPr>
          <p:nvPr>
            <p:ph type="title"/>
          </p:nvPr>
        </p:nvSpPr>
        <p:spPr>
          <a:xfrm>
            <a:off x="457200" y="274638"/>
            <a:ext cx="8229600" cy="1143000"/>
          </a:xfrm>
          <a:prstGeom prst="rect">
            <a:avLst/>
          </a:prstGeom>
        </p:spPr>
        <p:txBody>
          <a:bodyPr anchor="ctr" anchorCtr="0">
            <a:scene3d>
              <a:camera prst="orthographicFront"/>
              <a:lightRig rig="soft" dir="t">
                <a:rot lat="0" lon="0" rev="16800000"/>
              </a:lightRig>
            </a:scene3d>
            <a:sp3d prstMaterial="softEdge">
              <a:bevelT w="38100" h="38100"/>
            </a:sp3d>
          </a:bodyPr>
          <a:lstStyle>
            <a:lvl1pPr marL="0" indent="0" algn="ctr" defTabSz="914400" rtl="0" eaLnBrk="1" fontAlgn="base" latinLnBrk="0" hangingPunct="1">
              <a:lnSpc>
                <a:spcPct val="100000"/>
              </a:lnSpc>
              <a:spcBef>
                <a:spcPct val="0"/>
              </a:spcBef>
              <a:spcAft>
                <a:spcPct val="0"/>
              </a:spcAft>
              <a:buClrTx/>
              <a:buSzTx/>
              <a:buFontTx/>
              <a:buNone/>
              <a:defRPr kumimoji="0" lang="zh-CN" altLang="en-US" sz="4100" b="1" i="0" u="none"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pPr lvl="0"/>
            <a:r>
              <a:t>单击此处编辑母版标题样式</a:t>
            </a:r>
          </a:p>
        </p:txBody>
      </p:sp>
      <p:sp>
        <p:nvSpPr>
          <p:cNvPr id="4099" name="文本占位符 12"/>
          <p:cNvSpPr/>
          <p:nvPr>
            <p:ph type="body" idx="1"/>
          </p:nvPr>
        </p:nvSpPr>
        <p:spPr>
          <a:xfrm>
            <a:off x="457200" y="1600200"/>
            <a:ext cx="8229600" cy="4708525"/>
          </a:xfrm>
          <a:prstGeom prst="rect">
            <a:avLst/>
          </a:prstGeom>
          <a:noFill/>
          <a:ln>
            <a:noFill/>
            <a:miter lim="800000"/>
          </a:ln>
        </p:spPr>
        <p:txBody>
          <a:bodyPr/>
          <a:lstStyle>
            <a:lvl1pPr marL="548640" indent="-411480"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868680" indent="-283210" algn="l" defTabSz="914400"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34110" indent="-228600" algn="l" defTabSz="914400" rtl="0" eaLnBrk="1" fontAlgn="base" latinLnBrk="0" hangingPunct="1">
              <a:lnSpc>
                <a:spcPct val="100000"/>
              </a:lnSpc>
              <a:spcBef>
                <a:spcPct val="20000"/>
              </a:spcBef>
              <a:spcAft>
                <a:spcPct val="0"/>
              </a:spcAft>
              <a:buClr>
                <a:schemeClr val="tx1"/>
              </a:buClr>
              <a:buSzPct val="95000"/>
              <a:buFont typeface="Wingdings"/>
              <a:buChar char=""/>
              <a:defRPr kumimoji="0" lang="zh-CN" altLang="en-US" sz="2200" b="0" i="0" u="none" kern="1200" baseline="0">
                <a:solidFill>
                  <a:schemeClr val="tx1"/>
                </a:solidFill>
                <a:latin typeface="+mn-lt"/>
                <a:ea typeface="+mn-ea"/>
                <a:cs typeface="+mn-cs"/>
              </a:defRPr>
            </a:lvl3pPr>
            <a:lvl4pPr marL="1353185" indent="-182880" algn="l" defTabSz="914400"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1545590" indent="-182880" algn="l" defTabSz="914400"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4100" name="日期占位符 13"/>
          <p:cNvSpPr>
            <a:spLocks noGrp="1"/>
          </p:cNvSpPr>
          <p:nvPr>
            <p:ph type="dt" sz="half" idx="2"/>
          </p:nvPr>
        </p:nvSpPr>
        <p:spPr>
          <a:xfrm>
            <a:off x="457200" y="6416675"/>
            <a:ext cx="2133600" cy="365125"/>
          </a:xfrm>
          <a:prstGeom prst="rect">
            <a:avLst/>
          </a:prstGeom>
        </p:spPr>
        <p:txBody>
          <a:bodyPr anchor="b" anchorCtr="0"/>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eaLnBrk="1" hangingPunct="1"/>
            <a:endParaRPr lang="en-US" altLang="zh-CN" sz="1200">
              <a:solidFill>
                <a:srgbClr val="BCBCBC"/>
              </a:solidFill>
            </a:endParaRPr>
          </a:p>
        </p:txBody>
      </p:sp>
      <p:sp>
        <p:nvSpPr>
          <p:cNvPr id="4101" name="页脚占位符 2"/>
          <p:cNvSpPr>
            <a:spLocks noGrp="1"/>
          </p:cNvSpPr>
          <p:nvPr>
            <p:ph type="ftr" sz="quarter" idx="3"/>
          </p:nvPr>
        </p:nvSpPr>
        <p:spPr>
          <a:xfrm>
            <a:off x="3124200" y="6416675"/>
            <a:ext cx="2895600" cy="365125"/>
          </a:xfrm>
          <a:prstGeom prst="rect">
            <a:avLst/>
          </a:prstGeom>
        </p:spPr>
        <p:txBody>
          <a:bodyPr anchor="b" anchorCtr="0"/>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eaLnBrk="1" hangingPunct="1"/>
            <a:endParaRPr lang="en-US" altLang="zh-CN" sz="1200">
              <a:solidFill>
                <a:srgbClr val="BCBCBC"/>
              </a:solidFill>
            </a:endParaRPr>
          </a:p>
        </p:txBody>
      </p:sp>
      <p:sp>
        <p:nvSpPr>
          <p:cNvPr id="4102" name="灯片编号占位符 22"/>
          <p:cNvSpPr>
            <a:spLocks noGrp="1"/>
          </p:cNvSpPr>
          <p:nvPr>
            <p:ph type="sldNum" sz="quarter" idx="4"/>
          </p:nvPr>
        </p:nvSpPr>
        <p:spPr>
          <a:xfrm>
            <a:off x="7924800" y="6416675"/>
            <a:ext cx="762000" cy="365125"/>
          </a:xfrm>
          <a:prstGeom prst="rect">
            <a:avLst/>
          </a:prstGeom>
        </p:spPr>
        <p:txBody>
          <a:bodyPr lIns="0" rIns="0" anchor="b" anchorCtr="0"/>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eaLnBrk="1" hangingPunct="1"/>
            <a:fld id="{8F878823-F3A3-4C71-9386-8BFC11CE3C38}" type="slidenum">
              <a:rPr lang="en-US" altLang="zh-CN" sz="1200">
                <a:solidFill>
                  <a:srgbClr val="BCBCBC"/>
                </a:solidFill>
              </a:rPr>
              <a:t/>
            </a:fld>
            <a:endParaRPr lang="en-US" altLang="zh-CN" sz="1200">
              <a:solidFill>
                <a:srgbClr val="BCBCBC"/>
              </a:solidFill>
            </a:endParaRPr>
          </a:p>
        </p:txBody>
      </p:sp>
      <p:pic>
        <p:nvPicPr>
          <p:cNvPr id="4103" name="图片 4102"/>
          <p:cNvPicPr/>
          <p:nvPr/>
        </p:nvPicPr>
        <p:blipFill>
          <a:blip r:embed="rId11"/>
          <a:stretch>
            <a:fillRect/>
          </a:stretch>
        </p:blipFill>
        <p:spPr>
          <a:xfrm>
            <a:off x="0" y="0"/>
            <a:ext cx="9144000" cy="5143500"/>
          </a:xfrm>
          <a:prstGeom prst="rect">
            <a:avLst/>
          </a:prstGeom>
          <a:noFill/>
          <a:ln>
            <a:noFill/>
            <a:miter lim="800000"/>
          </a:ln>
        </p:spPr>
      </p:pic>
      <p:pic>
        <p:nvPicPr>
          <p:cNvPr id="4104" name="图片 4103"/>
          <p:cNvPicPr/>
          <p:nvPr/>
        </p:nvPicPr>
        <p:blipFill>
          <a:blip r:embed="rId12"/>
          <a:stretch>
            <a:fillRect/>
          </a:stretch>
        </p:blipFill>
        <p:spPr>
          <a:xfrm>
            <a:off x="1270000" y="2540000"/>
            <a:ext cx="9144000" cy="5143500"/>
          </a:xfrm>
          <a:prstGeom prst="rect">
            <a:avLst/>
          </a:prstGeom>
          <a:noFill/>
          <a:ln>
            <a:noFill/>
            <a:miter lim="800000"/>
          </a:ln>
        </p:spPr>
      </p:pic>
    </p:spTree>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Lst>
  <p:transition/>
  <p:timing/>
  <p:txStyles>
    <p:titleStyle>
      <a:lvl1pPr marL="0" indent="0" algn="ctr" defTabSz="914400" rtl="0" eaLnBrk="1" fontAlgn="base" latinLnBrk="0" hangingPunct="1">
        <a:lnSpc>
          <a:spcPct val="100000"/>
        </a:lnSpc>
        <a:spcBef>
          <a:spcPct val="0"/>
        </a:spcBef>
        <a:spcAft>
          <a:spcPct val="0"/>
        </a:spcAft>
        <a:buClrTx/>
        <a:buSzTx/>
        <a:buFontTx/>
        <a:buNone/>
        <a:defRPr kumimoji="0" sz="4100" b="1" i="0" u="none"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sz="2800" b="0" i="0" u="none" kern="1200" baseline="0">
          <a:solidFill>
            <a:schemeClr val="tx1"/>
          </a:solidFill>
          <a:latin typeface="+mn-lt"/>
          <a:ea typeface="+mn-ea"/>
          <a:cs typeface="+mn-cs"/>
        </a:defRPr>
      </a:lvl1pPr>
      <a:lvl2pPr marL="868680" indent="-283210" algn="l" defTabSz="914400" rtl="0" eaLnBrk="1" fontAlgn="base" latinLnBrk="0" hangingPunct="1">
        <a:lnSpc>
          <a:spcPct val="100000"/>
        </a:lnSpc>
        <a:spcBef>
          <a:spcPct val="20000"/>
        </a:spcBef>
        <a:spcAft>
          <a:spcPct val="0"/>
        </a:spcAft>
        <a:buClr>
          <a:schemeClr val="tx1"/>
        </a:buClr>
        <a:buSzPct val="80000"/>
        <a:buFont typeface="Wingdings 2"/>
        <a:buChar char=""/>
        <a:defRPr kumimoji="0" sz="2400" b="0" i="0" u="none" kern="1200" baseline="0">
          <a:solidFill>
            <a:schemeClr val="tx1"/>
          </a:solidFill>
          <a:latin typeface="+mn-lt"/>
          <a:ea typeface="+mn-ea"/>
          <a:cs typeface="+mn-cs"/>
        </a:defRPr>
      </a:lvl2pPr>
      <a:lvl3pPr marL="1134110" indent="-228600" algn="l" defTabSz="914400" rtl="0" eaLnBrk="1" fontAlgn="base" latinLnBrk="0" hangingPunct="1">
        <a:lnSpc>
          <a:spcPct val="100000"/>
        </a:lnSpc>
        <a:spcBef>
          <a:spcPct val="20000"/>
        </a:spcBef>
        <a:spcAft>
          <a:spcPct val="0"/>
        </a:spcAft>
        <a:buClr>
          <a:schemeClr val="tx1"/>
        </a:buClr>
        <a:buSzPct val="95000"/>
        <a:buFont typeface="Wingdings"/>
        <a:buChar char=""/>
        <a:defRPr kumimoji="0" sz="2200" b="0" i="0" u="none" kern="1200" baseline="0">
          <a:solidFill>
            <a:schemeClr val="tx1"/>
          </a:solidFill>
          <a:latin typeface="+mn-lt"/>
          <a:ea typeface="+mn-ea"/>
          <a:cs typeface="+mn-cs"/>
        </a:defRPr>
      </a:lvl3pPr>
      <a:lvl4pPr marL="1353185" indent="-182880" algn="l" defTabSz="914400" rtl="0" eaLnBrk="1" fontAlgn="base" latinLnBrk="0" hangingPunct="1">
        <a:lnSpc>
          <a:spcPct val="100000"/>
        </a:lnSpc>
        <a:spcBef>
          <a:spcPct val="20000"/>
        </a:spcBef>
        <a:spcAft>
          <a:spcPct val="0"/>
        </a:spcAft>
        <a:buClr>
          <a:schemeClr val="tx1"/>
        </a:buClr>
        <a:buSzTx/>
        <a:buFont typeface="Wingdings 3"/>
        <a:buChar char=""/>
        <a:defRPr kumimoji="0" sz="2000" b="0" i="0" u="none" kern="1200" baseline="0">
          <a:solidFill>
            <a:schemeClr val="tx1"/>
          </a:solidFill>
          <a:latin typeface="+mn-lt"/>
          <a:ea typeface="+mn-ea"/>
          <a:cs typeface="+mn-cs"/>
        </a:defRPr>
      </a:lvl4pPr>
      <a:lvl5pPr marL="1545590" indent="-182880" algn="l" defTabSz="914400" rtl="0" eaLnBrk="1" fontAlgn="base" latinLnBrk="0" hangingPunct="1">
        <a:lnSpc>
          <a:spcPct val="100000"/>
        </a:lnSpc>
        <a:spcBef>
          <a:spcPct val="20000"/>
        </a:spcBef>
        <a:spcAft>
          <a:spcPct val="0"/>
        </a:spcAft>
        <a:buClr>
          <a:schemeClr val="tx1"/>
        </a:buClr>
        <a:buSzTx/>
        <a:buFont typeface="Wingdings 2"/>
        <a:buChar char=""/>
        <a:defRPr kumimoji="0" sz="2000" b="0" i="0" u="none" kern="1200" baseline="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6405306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原发性甲状腺功能亢进症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8194" name="Line 3"/>
          <p:cNvCxnSpPr/>
          <p:nvPr/>
        </p:nvCxnSpPr>
        <p:spPr>
          <a:xfrm flipH="1">
            <a:off x="8686800" y="4572000"/>
            <a:ext cx="0" cy="2133600"/>
          </a:xfrm>
          <a:prstGeom prst="line">
            <a:avLst/>
          </a:prstGeom>
          <a:noFill/>
          <a:ln w="38100">
            <a:solidFill>
              <a:srgbClr val="0033CC"/>
            </a:solidFill>
            <a:miter lim="800000"/>
          </a:ln>
        </p:spPr>
      </p:cxnSp>
      <p:cxnSp>
        <p:nvCxnSpPr>
          <p:cNvPr id="8195" name="Line 4"/>
          <p:cNvCxnSpPr/>
          <p:nvPr/>
        </p:nvCxnSpPr>
        <p:spPr>
          <a:xfrm flipH="1">
            <a:off x="3048000" y="6248400"/>
            <a:ext cx="5867400" cy="0"/>
          </a:xfrm>
          <a:prstGeom prst="line">
            <a:avLst/>
          </a:prstGeom>
          <a:noFill/>
          <a:ln w="38100">
            <a:solidFill>
              <a:srgbClr val="0033CC"/>
            </a:solidFill>
            <a:miter lim="800000"/>
          </a:ln>
        </p:spPr>
      </p:cxnSp>
      <p:cxnSp>
        <p:nvCxnSpPr>
          <p:cNvPr id="8196" name="Line 6"/>
          <p:cNvCxnSpPr/>
          <p:nvPr/>
        </p:nvCxnSpPr>
        <p:spPr>
          <a:xfrm>
            <a:off x="228600" y="1143000"/>
            <a:ext cx="4724400" cy="0"/>
          </a:xfrm>
          <a:prstGeom prst="line">
            <a:avLst/>
          </a:prstGeom>
          <a:noFill/>
          <a:ln w="38100">
            <a:solidFill>
              <a:srgbClr val="0033CC"/>
            </a:solidFill>
            <a:miter lim="800000"/>
          </a:ln>
        </p:spPr>
      </p:cxnSp>
      <p:cxnSp>
        <p:nvCxnSpPr>
          <p:cNvPr id="8197" name="Line 7"/>
          <p:cNvCxnSpPr/>
          <p:nvPr/>
        </p:nvCxnSpPr>
        <p:spPr>
          <a:xfrm flipH="1">
            <a:off x="381000" y="381000"/>
            <a:ext cx="0" cy="1676400"/>
          </a:xfrm>
          <a:prstGeom prst="line">
            <a:avLst/>
          </a:prstGeom>
          <a:noFill/>
          <a:ln w="38100">
            <a:solidFill>
              <a:srgbClr val="0033CC"/>
            </a:solidFill>
            <a:miter lim="800000"/>
          </a:ln>
        </p:spPr>
      </p:cxnSp>
      <p:sp>
        <p:nvSpPr>
          <p:cNvPr id="8198" name="Rectangle 10"/>
          <p:cNvSpPr>
            <a:spLocks noGrp="1" noChangeArrowheads="1"/>
          </p:cNvSpPr>
          <p:nvPr>
            <p:ph type="ctrTitle" idx="4294967295"/>
          </p:nvPr>
        </p:nvSpPr>
        <p:spPr>
          <a:xfrm>
            <a:off x="381000" y="1143000"/>
            <a:ext cx="7010400" cy="762000"/>
          </a:xfrm>
          <a:prstGeom prst="rect">
            <a:avLst/>
          </a:prstGeom>
          <a:noFill/>
          <a:ln w="9525" cmpd="sng">
            <a:noFill/>
            <a:prstDash val="solid"/>
          </a:ln>
          <a:effectLst/>
          <a:scene3d>
            <a:camera prst="orthographicFront"/>
            <a:lightRig rig="balanced" dir="t"/>
          </a:scene3d>
          <a:sp3d prstMaterial="plastic"/>
        </p:spPr>
        <p:txBody>
          <a:bodyPr vert="horz" lIns="45720" tIns="0" rIns="45720" bIns="0" anchor="b">
            <a:normAutofit/>
            <a:scene3d>
              <a:camera prst="orthographicFront"/>
              <a:lightRig rig="soft" dir="t">
                <a:rot lat="0" lon="0" rev="17220000"/>
              </a:lightRig>
            </a:scene3d>
            <a:sp3d prstMaterial="softEdge">
              <a:bevelT w="38100" h="38100"/>
            </a:sp3d>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1" i="0" u="none" strike="noStrike" kern="1200" cap="all"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uLnTx/>
                <a:uFillTx/>
                <a:latin typeface="+mj-lt"/>
                <a:ea typeface="楷体_GB2312" pitchFamily="49" charset="-122"/>
                <a:cs typeface="+mj-cs"/>
              </a:rPr>
              <a:t>   </a:t>
            </a:r>
            <a:r>
              <a:rPr kumimoji="0" lang="zh-CN" altLang="en-US" sz="3600" b="1" i="0" u="none" strike="noStrike" kern="1200" cap="all"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uLnTx/>
                <a:uFillTx/>
                <a:latin typeface="+mj-lt"/>
                <a:ea typeface="楷体_GB2312" pitchFamily="49" charset="-122"/>
                <a:cs typeface="+mj-cs"/>
              </a:rPr>
              <a:t>定义</a:t>
            </a:r>
            <a:endParaRPr kumimoji="0" lang="zh-CN" altLang="en-US" sz="3600" b="1" i="0" u="none" strike="noStrike" kern="1200" cap="all"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uLnTx/>
              <a:uFillTx/>
              <a:latin typeface="+mj-lt"/>
              <a:ea typeface="楷体_GB2312" pitchFamily="49" charset="-122"/>
              <a:cs typeface="+mj-cs"/>
            </a:endParaRPr>
          </a:p>
        </p:txBody>
      </p:sp>
      <p:sp>
        <p:nvSpPr>
          <p:cNvPr id="8199" name="Rectangle 11"/>
          <p:cNvSpPr/>
          <p:nvPr>
            <p:ph type="subTitle" idx="4294967295"/>
          </p:nvPr>
        </p:nvSpPr>
        <p:spPr>
          <a:xfrm>
            <a:off x="457200" y="1905000"/>
            <a:ext cx="8229600" cy="4267200"/>
          </a:xfrm>
          <a:prstGeom prst="rect">
            <a:avLst/>
          </a:prstGeom>
          <a:noFill/>
          <a:ln>
            <a:miter lim="800000"/>
          </a:ln>
        </p:spPr>
        <p:txBody>
          <a:bodyPr vert="horz" wrap="square" anchor="t" anchorCtr="0"/>
          <a:lstStyle>
            <a:lvl1pPr marL="0" indent="0" algn="ctr" rtl="0" eaLnBrk="1" fontAlgn="base" hangingPunct="1">
              <a:lnSpc>
                <a:spcPct val="100000"/>
              </a:lnSpc>
              <a:spcBef>
                <a:spcPct val="20000"/>
              </a:spcBef>
              <a:spcAft>
                <a:spcPct val="0"/>
              </a:spcAft>
              <a:buClr>
                <a:srgbClr val="F9F9F9"/>
              </a:buClr>
              <a:buSzPct val="65000"/>
              <a:buFont typeface="Wingdings 2" pitchFamily="18" charset="2"/>
              <a:buNone/>
              <a:defRPr kumimoji="0" lang="zh-CN" altLang="en-US" sz="2800" b="0" i="0" u="none" baseline="0">
                <a:solidFill>
                  <a:schemeClr val="tx1"/>
                </a:solidFill>
                <a:latin typeface="Book Antiqua" pitchFamily="18" charset="0"/>
                <a:ea typeface="宋体" panose="02010600030101010101" pitchFamily="2" charset="-122"/>
              </a:defRPr>
            </a:lvl1pPr>
            <a:lvl2pPr marL="742950" indent="-285750" algn="ctr" rtl="0" eaLnBrk="1" fontAlgn="base" hangingPunct="1">
              <a:lnSpc>
                <a:spcPct val="100000"/>
              </a:lnSpc>
              <a:spcBef>
                <a:spcPct val="20000"/>
              </a:spcBef>
              <a:spcAft>
                <a:spcPct val="0"/>
              </a:spcAft>
              <a:buClr>
                <a:schemeClr val="tx1"/>
              </a:buClr>
              <a:buSzPct val="80000"/>
              <a:buFont typeface="Wingdings 2" pitchFamily="18" charset="2"/>
              <a:buNone/>
              <a:defRPr kumimoji="0" lang="zh-CN" altLang="en-US" sz="2400" b="0" i="0" u="none" baseline="0">
                <a:solidFill>
                  <a:schemeClr val="tx1"/>
                </a:solidFill>
                <a:latin typeface="Book Antiqua" pitchFamily="18" charset="0"/>
                <a:ea typeface="宋体" panose="02010600030101010101" pitchFamily="2" charset="-122"/>
              </a:defRPr>
            </a:lvl2pPr>
            <a:lvl3pPr marL="1143000" indent="-228600" algn="ctr" rtl="0" eaLnBrk="1" fontAlgn="base" hangingPunct="1">
              <a:lnSpc>
                <a:spcPct val="100000"/>
              </a:lnSpc>
              <a:spcBef>
                <a:spcPct val="20000"/>
              </a:spcBef>
              <a:spcAft>
                <a:spcPct val="0"/>
              </a:spcAft>
              <a:buClr>
                <a:schemeClr val="tx1"/>
              </a:buClr>
              <a:buSzPct val="95000"/>
              <a:buFont typeface="Wingdings" panose="05000000000000000000" pitchFamily="2" charset="2"/>
              <a:buNone/>
              <a:defRPr kumimoji="0" lang="zh-CN" altLang="en-US" sz="2200" b="0" i="0" u="none" baseline="0">
                <a:solidFill>
                  <a:schemeClr val="tx1"/>
                </a:solidFill>
                <a:latin typeface="Book Antiqua" pitchFamily="18" charset="0"/>
                <a:ea typeface="宋体" panose="02010600030101010101" pitchFamily="2" charset="-122"/>
              </a:defRPr>
            </a:lvl3pPr>
            <a:lvl4pPr marL="1600200" indent="-228600" algn="ctr" rtl="0" eaLnBrk="1" fontAlgn="base" hangingPunct="1">
              <a:lnSpc>
                <a:spcPct val="100000"/>
              </a:lnSpc>
              <a:spcBef>
                <a:spcPct val="20000"/>
              </a:spcBef>
              <a:spcAft>
                <a:spcPct val="0"/>
              </a:spcAft>
              <a:buClr>
                <a:schemeClr val="tx1"/>
              </a:buClr>
              <a:buSzTx/>
              <a:buFont typeface="Wingdings 3" pitchFamily="18" charset="2"/>
              <a:buNone/>
              <a:defRPr kumimoji="0" lang="zh-CN" altLang="en-US" sz="2000" b="0" i="0" u="none" baseline="0">
                <a:solidFill>
                  <a:schemeClr val="tx1"/>
                </a:solidFill>
                <a:latin typeface="Book Antiqua" pitchFamily="18" charset="0"/>
                <a:ea typeface="宋体" panose="02010600030101010101" pitchFamily="2" charset="-122"/>
              </a:defRPr>
            </a:lvl4pPr>
            <a:lvl5pPr marL="2057400" indent="-228600" algn="ctr" rtl="0" eaLnBrk="1" fontAlgn="base" hangingPunct="1">
              <a:lnSpc>
                <a:spcPct val="100000"/>
              </a:lnSpc>
              <a:spcBef>
                <a:spcPct val="20000"/>
              </a:spcBef>
              <a:spcAft>
                <a:spcPct val="0"/>
              </a:spcAft>
              <a:buClr>
                <a:schemeClr val="tx1"/>
              </a:buClr>
              <a:buSzTx/>
              <a:buFont typeface="Wingdings 2" pitchFamily="18" charset="2"/>
              <a:buNone/>
              <a:defRPr kumimoji="0" lang="zh-CN" altLang="en-US" sz="2000" b="0" i="0" u="none" baseline="0">
                <a:solidFill>
                  <a:schemeClr val="tx1"/>
                </a:solidFill>
                <a:latin typeface="Book Antiqua" pitchFamily="18" charset="0"/>
                <a:ea typeface="宋体" panose="02010600030101010101" pitchFamily="2" charset="-122"/>
              </a:defRPr>
            </a:lvl5pPr>
          </a:lstStyle>
          <a:p>
            <a:pPr marL="0" lvl="0" indent="0" algn="l"/>
            <a:r>
              <a:rPr lang="en-US" altLang="zh-CN">
                <a:solidFill>
                  <a:srgbClr val="000000"/>
                </a:solidFill>
              </a:rPr>
              <a:t>        </a:t>
            </a:r>
            <a:r>
              <a:rPr lang="zh-CN" altLang="en-US">
                <a:solidFill>
                  <a:srgbClr val="000000"/>
                </a:solidFill>
                <a:latin typeface="楷体" panose="02010609060101010101" pitchFamily="49" charset="-122"/>
                <a:ea typeface="楷体" panose="02010609060101010101" pitchFamily="49" charset="-122"/>
              </a:rPr>
              <a:t>甲状腺功能亢进症,就是指甲状腺本身得病变引发得甲状腺毒症。</a:t>
            </a:r>
          </a:p>
          <a:p>
            <a:pPr marL="0" lvl="0" indent="0" algn="l"/>
            <a:r>
              <a:rPr lang="zh-CN" altLang="en-US">
                <a:solidFill>
                  <a:srgbClr val="000000"/>
                </a:solidFill>
                <a:latin typeface="楷体" panose="02010609060101010101" pitchFamily="49" charset="-122"/>
                <a:ea typeface="楷体" panose="02010609060101010101" pitchFamily="49" charset="-122"/>
              </a:rPr>
              <a:t>     甲状腺毒症就是指由于甲状腺本身或甲状腺以外得多种原因引起得甲状腺激素增多,进人循环血中,作用于全身得组织和器官,造成机体得神经、循环、消化等各系统得兴奋性增高和代谢亢进为主要表现得疾病得总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9218" name="Line 2"/>
          <p:cNvCxnSpPr/>
          <p:nvPr/>
        </p:nvCxnSpPr>
        <p:spPr>
          <a:xfrm flipH="1">
            <a:off x="8686800" y="4572000"/>
            <a:ext cx="0" cy="2133600"/>
          </a:xfrm>
          <a:prstGeom prst="line">
            <a:avLst/>
          </a:prstGeom>
          <a:noFill/>
          <a:ln w="38100">
            <a:solidFill>
              <a:srgbClr val="0033CC"/>
            </a:solidFill>
            <a:miter lim="800000"/>
          </a:ln>
        </p:spPr>
      </p:cxnSp>
      <p:cxnSp>
        <p:nvCxnSpPr>
          <p:cNvPr id="9219" name="Line 3"/>
          <p:cNvCxnSpPr/>
          <p:nvPr/>
        </p:nvCxnSpPr>
        <p:spPr>
          <a:xfrm flipH="1">
            <a:off x="3048000" y="6248400"/>
            <a:ext cx="5867400" cy="0"/>
          </a:xfrm>
          <a:prstGeom prst="line">
            <a:avLst/>
          </a:prstGeom>
          <a:noFill/>
          <a:ln w="38100">
            <a:solidFill>
              <a:srgbClr val="0033CC"/>
            </a:solidFill>
            <a:miter lim="800000"/>
          </a:ln>
        </p:spPr>
      </p:cxnSp>
      <p:cxnSp>
        <p:nvCxnSpPr>
          <p:cNvPr id="9220" name="Line 5"/>
          <p:cNvCxnSpPr/>
          <p:nvPr/>
        </p:nvCxnSpPr>
        <p:spPr>
          <a:xfrm>
            <a:off x="228600" y="1143000"/>
            <a:ext cx="4724400" cy="0"/>
          </a:xfrm>
          <a:prstGeom prst="line">
            <a:avLst/>
          </a:prstGeom>
          <a:noFill/>
          <a:ln w="38100">
            <a:solidFill>
              <a:srgbClr val="0033CC"/>
            </a:solidFill>
            <a:miter lim="800000"/>
          </a:ln>
        </p:spPr>
      </p:cxnSp>
      <p:cxnSp>
        <p:nvCxnSpPr>
          <p:cNvPr id="9221" name="Line 6"/>
          <p:cNvCxnSpPr/>
          <p:nvPr/>
        </p:nvCxnSpPr>
        <p:spPr>
          <a:xfrm flipH="1">
            <a:off x="381000" y="381000"/>
            <a:ext cx="0" cy="1676400"/>
          </a:xfrm>
          <a:prstGeom prst="line">
            <a:avLst/>
          </a:prstGeom>
          <a:noFill/>
          <a:ln w="38100">
            <a:solidFill>
              <a:srgbClr val="0033CC"/>
            </a:solidFill>
            <a:miter lim="800000"/>
          </a:ln>
        </p:spPr>
      </p:cxnSp>
      <p:sp>
        <p:nvSpPr>
          <p:cNvPr id="9222" name="Rectangle 8"/>
          <p:cNvSpPr/>
          <p:nvPr>
            <p:ph type="subTitle" idx="4294967295"/>
          </p:nvPr>
        </p:nvSpPr>
        <p:spPr>
          <a:xfrm>
            <a:off x="533400" y="1447800"/>
            <a:ext cx="8153400" cy="4724400"/>
          </a:xfrm>
          <a:prstGeom prst="rect">
            <a:avLst/>
          </a:prstGeom>
          <a:noFill/>
          <a:ln>
            <a:miter lim="800000"/>
          </a:ln>
        </p:spPr>
        <p:txBody>
          <a:bodyPr vert="horz" wrap="square" anchor="t" anchorCtr="0"/>
          <a:lstStyle>
            <a:lvl1pPr marL="0" indent="0" algn="ctr" rtl="0" eaLnBrk="1" fontAlgn="base" hangingPunct="1">
              <a:lnSpc>
                <a:spcPct val="100000"/>
              </a:lnSpc>
              <a:spcBef>
                <a:spcPct val="20000"/>
              </a:spcBef>
              <a:spcAft>
                <a:spcPct val="0"/>
              </a:spcAft>
              <a:buClr>
                <a:srgbClr val="F9F9F9"/>
              </a:buClr>
              <a:buSzPct val="65000"/>
              <a:buFont typeface="Wingdings 2" pitchFamily="18" charset="2"/>
              <a:buNone/>
              <a:defRPr kumimoji="0" lang="zh-CN" altLang="en-US" sz="2800" b="0" i="0" u="none" baseline="0">
                <a:solidFill>
                  <a:schemeClr val="tx1"/>
                </a:solidFill>
                <a:latin typeface="Book Antiqua" pitchFamily="18" charset="0"/>
                <a:ea typeface="宋体" panose="02010600030101010101" pitchFamily="2" charset="-122"/>
              </a:defRPr>
            </a:lvl1pPr>
            <a:lvl2pPr marL="742950" indent="-285750" algn="ctr" rtl="0" eaLnBrk="1" fontAlgn="base" hangingPunct="1">
              <a:lnSpc>
                <a:spcPct val="100000"/>
              </a:lnSpc>
              <a:spcBef>
                <a:spcPct val="20000"/>
              </a:spcBef>
              <a:spcAft>
                <a:spcPct val="0"/>
              </a:spcAft>
              <a:buClr>
                <a:schemeClr val="tx1"/>
              </a:buClr>
              <a:buSzPct val="80000"/>
              <a:buFont typeface="Wingdings 2" pitchFamily="18" charset="2"/>
              <a:buNone/>
              <a:defRPr kumimoji="0" lang="zh-CN" altLang="en-US" sz="2400" b="0" i="0" u="none" baseline="0">
                <a:solidFill>
                  <a:schemeClr val="tx1"/>
                </a:solidFill>
                <a:latin typeface="Book Antiqua" pitchFamily="18" charset="0"/>
                <a:ea typeface="宋体" panose="02010600030101010101" pitchFamily="2" charset="-122"/>
              </a:defRPr>
            </a:lvl2pPr>
            <a:lvl3pPr marL="1143000" indent="-228600" algn="ctr" rtl="0" eaLnBrk="1" fontAlgn="base" hangingPunct="1">
              <a:lnSpc>
                <a:spcPct val="100000"/>
              </a:lnSpc>
              <a:spcBef>
                <a:spcPct val="20000"/>
              </a:spcBef>
              <a:spcAft>
                <a:spcPct val="0"/>
              </a:spcAft>
              <a:buClr>
                <a:schemeClr val="tx1"/>
              </a:buClr>
              <a:buSzPct val="95000"/>
              <a:buFont typeface="Wingdings" panose="05000000000000000000" pitchFamily="2" charset="2"/>
              <a:buNone/>
              <a:defRPr kumimoji="0" lang="zh-CN" altLang="en-US" sz="2200" b="0" i="0" u="none" baseline="0">
                <a:solidFill>
                  <a:schemeClr val="tx1"/>
                </a:solidFill>
                <a:latin typeface="Book Antiqua" pitchFamily="18" charset="0"/>
                <a:ea typeface="宋体" panose="02010600030101010101" pitchFamily="2" charset="-122"/>
              </a:defRPr>
            </a:lvl3pPr>
            <a:lvl4pPr marL="1600200" indent="-228600" algn="ctr" rtl="0" eaLnBrk="1" fontAlgn="base" hangingPunct="1">
              <a:lnSpc>
                <a:spcPct val="100000"/>
              </a:lnSpc>
              <a:spcBef>
                <a:spcPct val="20000"/>
              </a:spcBef>
              <a:spcAft>
                <a:spcPct val="0"/>
              </a:spcAft>
              <a:buClr>
                <a:schemeClr val="tx1"/>
              </a:buClr>
              <a:buSzTx/>
              <a:buFont typeface="Wingdings 3" pitchFamily="18" charset="2"/>
              <a:buNone/>
              <a:defRPr kumimoji="0" lang="zh-CN" altLang="en-US" sz="2000" b="0" i="0" u="none" baseline="0">
                <a:solidFill>
                  <a:schemeClr val="tx1"/>
                </a:solidFill>
                <a:latin typeface="Book Antiqua" pitchFamily="18" charset="0"/>
                <a:ea typeface="宋体" panose="02010600030101010101" pitchFamily="2" charset="-122"/>
              </a:defRPr>
            </a:lvl4pPr>
            <a:lvl5pPr marL="2057400" indent="-228600" algn="ctr" rtl="0" eaLnBrk="1" fontAlgn="base" hangingPunct="1">
              <a:lnSpc>
                <a:spcPct val="100000"/>
              </a:lnSpc>
              <a:spcBef>
                <a:spcPct val="20000"/>
              </a:spcBef>
              <a:spcAft>
                <a:spcPct val="0"/>
              </a:spcAft>
              <a:buClr>
                <a:schemeClr val="tx1"/>
              </a:buClr>
              <a:buSzTx/>
              <a:buFont typeface="Wingdings 2" pitchFamily="18" charset="2"/>
              <a:buNone/>
              <a:defRPr kumimoji="0" lang="zh-CN" altLang="en-US" sz="2000" b="0" i="0" u="none" baseline="0">
                <a:solidFill>
                  <a:schemeClr val="tx1"/>
                </a:solidFill>
                <a:latin typeface="Book Antiqua" pitchFamily="18" charset="0"/>
                <a:ea typeface="宋体" panose="02010600030101010101" pitchFamily="2" charset="-122"/>
              </a:defRPr>
            </a:lvl5pPr>
          </a:lstStyle>
          <a:p>
            <a:pPr marL="0" lvl="0" indent="0" algn="l"/>
            <a:r>
              <a:rPr lang="zh-CN" altLang="en-US" b="1">
                <a:solidFill>
                  <a:srgbClr val="000000"/>
                </a:solidFill>
                <a:ea typeface="楷体" panose="02010609060101010101" pitchFamily="49" charset="-122"/>
              </a:rPr>
              <a:t>临床症状</a:t>
            </a:r>
          </a:p>
          <a:p>
            <a:pPr marL="0" lvl="0" indent="0" algn="l"/>
            <a:r>
              <a:rPr lang="zh-CN" altLang="en-US">
                <a:solidFill>
                  <a:srgbClr val="000000"/>
                </a:solidFill>
              </a:rPr>
              <a:t>       </a:t>
            </a:r>
            <a:r>
              <a:rPr lang="zh-CN" altLang="en-US">
                <a:solidFill>
                  <a:srgbClr val="000000"/>
                </a:solidFill>
                <a:ea typeface="楷体" panose="02010609060101010101" pitchFamily="49" charset="-122"/>
              </a:rPr>
              <a:t>甲亢得临床表现可轻可重,可明显也可不明显,由于病人得年龄、病程以及产生病变不同,引起各器官得异常情况得不同,临床表现也不完全一样。甲亢可能就是暂时得,也可能就是持续存在得。</a:t>
            </a:r>
          </a:p>
          <a:p>
            <a:pPr marL="0" lvl="0" indent="0" algn="l"/>
            <a:r>
              <a:rPr lang="zh-CN" altLang="en-US">
                <a:solidFill>
                  <a:srgbClr val="000000"/>
                </a:solidFill>
                <a:ea typeface="楷体" panose="02010609060101010101" pitchFamily="49" charset="-122"/>
              </a:rPr>
              <a:t>　　其中最常见得就是弥漫性毒性甲状腺肿。这就是甲亢最常见得原因,也就是临床上最常见得甲状腺疾病。</a:t>
            </a:r>
          </a:p>
          <a:p>
            <a:pPr marL="0" lvl="0" indent="0" algn="l"/>
            <a:endParaRPr lang="zh-CN" altLang="en-US">
              <a:solidFill>
                <a:srgbClr val="000000"/>
              </a:solidFill>
              <a:ea typeface="楷体" panose="02010609060101010101"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0242" name="Line 2"/>
          <p:cNvCxnSpPr/>
          <p:nvPr/>
        </p:nvCxnSpPr>
        <p:spPr>
          <a:xfrm flipH="1">
            <a:off x="8686800" y="4572000"/>
            <a:ext cx="0" cy="2133600"/>
          </a:xfrm>
          <a:prstGeom prst="line">
            <a:avLst/>
          </a:prstGeom>
          <a:noFill/>
          <a:ln w="38100">
            <a:solidFill>
              <a:srgbClr val="0033CC"/>
            </a:solidFill>
            <a:miter lim="800000"/>
          </a:ln>
        </p:spPr>
      </p:cxnSp>
      <p:cxnSp>
        <p:nvCxnSpPr>
          <p:cNvPr id="10243" name="Line 3"/>
          <p:cNvCxnSpPr/>
          <p:nvPr/>
        </p:nvCxnSpPr>
        <p:spPr>
          <a:xfrm flipH="1">
            <a:off x="3048000" y="6553200"/>
            <a:ext cx="5867400" cy="0"/>
          </a:xfrm>
          <a:prstGeom prst="line">
            <a:avLst/>
          </a:prstGeom>
          <a:noFill/>
          <a:ln w="38100">
            <a:solidFill>
              <a:srgbClr val="0033CC"/>
            </a:solidFill>
            <a:miter lim="800000"/>
          </a:ln>
        </p:spPr>
      </p:cxnSp>
      <p:cxnSp>
        <p:nvCxnSpPr>
          <p:cNvPr id="10244" name="Line 5"/>
          <p:cNvCxnSpPr/>
          <p:nvPr/>
        </p:nvCxnSpPr>
        <p:spPr>
          <a:xfrm>
            <a:off x="228600" y="1143000"/>
            <a:ext cx="4724400" cy="0"/>
          </a:xfrm>
          <a:prstGeom prst="line">
            <a:avLst/>
          </a:prstGeom>
          <a:noFill/>
          <a:ln w="38100">
            <a:solidFill>
              <a:srgbClr val="0033CC"/>
            </a:solidFill>
            <a:miter lim="800000"/>
          </a:ln>
        </p:spPr>
      </p:cxnSp>
      <p:cxnSp>
        <p:nvCxnSpPr>
          <p:cNvPr id="10245" name="Line 6"/>
          <p:cNvCxnSpPr/>
          <p:nvPr/>
        </p:nvCxnSpPr>
        <p:spPr>
          <a:xfrm flipH="1">
            <a:off x="381000" y="381000"/>
            <a:ext cx="0" cy="1676400"/>
          </a:xfrm>
          <a:prstGeom prst="line">
            <a:avLst/>
          </a:prstGeom>
          <a:noFill/>
          <a:ln w="38100">
            <a:solidFill>
              <a:srgbClr val="0033CC"/>
            </a:solidFill>
            <a:miter lim="800000"/>
          </a:ln>
        </p:spPr>
      </p:cxnSp>
      <p:grpSp>
        <p:nvGrpSpPr>
          <p:cNvPr id="10246" name="Group 3"/>
          <p:cNvGrpSpPr/>
          <p:nvPr/>
        </p:nvGrpSpPr>
        <p:grpSpPr>
          <a:xfrm>
            <a:off x="838200" y="1828800"/>
            <a:ext cx="7713662" cy="4343400"/>
            <a:chOff x="397" y="800"/>
            <a:chExt cx="5429" cy="3010"/>
          </a:xfrm>
        </p:grpSpPr>
        <p:sp>
          <p:nvSpPr>
            <p:cNvPr id="10248" name="Text Box 4"/>
            <p:cNvSpPr/>
            <p:nvPr/>
          </p:nvSpPr>
          <p:spPr>
            <a:xfrm>
              <a:off x="537" y="1880"/>
              <a:ext cx="1928"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突眼</a:t>
              </a:r>
            </a:p>
          </p:txBody>
        </p:sp>
        <p:sp>
          <p:nvSpPr>
            <p:cNvPr id="10249" name="Text Box 5"/>
            <p:cNvSpPr/>
            <p:nvPr/>
          </p:nvSpPr>
          <p:spPr>
            <a:xfrm>
              <a:off x="397" y="2240"/>
              <a:ext cx="1902" cy="672"/>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125000"/>
                </a:lnSpc>
              </a:pPr>
              <a:r>
                <a:rPr lang="zh-CN" altLang="en-US" sz="2400" b="1" baseline="-25000">
                  <a:solidFill>
                    <a:srgbClr val="000000"/>
                  </a:solidFill>
                  <a:ea typeface="Arial" pitchFamily="34" charset="0"/>
                </a:rPr>
                <a:t>月经周期不规律</a:t>
              </a:r>
              <a:r>
                <a:rPr lang="en-US" altLang="zh-CN" sz="2400" b="1" baseline="-25000">
                  <a:solidFill>
                    <a:srgbClr val="000000"/>
                  </a:solidFill>
                  <a:ea typeface="Arial" pitchFamily="34" charset="0"/>
                </a:rPr>
                <a:t>/</a:t>
              </a:r>
              <a:r>
                <a:rPr lang="zh-CN" altLang="en-US" sz="2400" b="1" baseline="-25000">
                  <a:solidFill>
                    <a:srgbClr val="000000"/>
                  </a:solidFill>
                  <a:ea typeface="Arial" pitchFamily="34" charset="0"/>
                </a:rPr>
                <a:t>经期缩短</a:t>
              </a:r>
            </a:p>
          </p:txBody>
        </p:sp>
        <p:sp>
          <p:nvSpPr>
            <p:cNvPr id="10250" name="Text Box 6"/>
            <p:cNvSpPr/>
            <p:nvPr/>
          </p:nvSpPr>
          <p:spPr>
            <a:xfrm>
              <a:off x="445" y="3502"/>
              <a:ext cx="2112"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孕期呕吐频繁</a:t>
              </a:r>
            </a:p>
          </p:txBody>
        </p:sp>
        <p:sp>
          <p:nvSpPr>
            <p:cNvPr id="10251" name="Text Box 7"/>
            <p:cNvSpPr/>
            <p:nvPr/>
          </p:nvSpPr>
          <p:spPr>
            <a:xfrm>
              <a:off x="3648" y="3078"/>
              <a:ext cx="2112"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流产</a:t>
              </a:r>
            </a:p>
          </p:txBody>
        </p:sp>
        <p:sp>
          <p:nvSpPr>
            <p:cNvPr id="10252" name="Text Box 8"/>
            <p:cNvSpPr/>
            <p:nvPr/>
          </p:nvSpPr>
          <p:spPr>
            <a:xfrm>
              <a:off x="3648" y="3451"/>
              <a:ext cx="2112"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甲状腺或糖尿病家族史</a:t>
              </a:r>
            </a:p>
          </p:txBody>
        </p:sp>
        <p:pic>
          <p:nvPicPr>
            <p:cNvPr id="10253" name="Picture 9" descr="SLIDET~1"/>
            <p:cNvPicPr/>
            <p:nvPr/>
          </p:nvPicPr>
          <p:blipFill>
            <a:blip r:embed="rId2">
              <a:clrChange>
                <a:clrFrom>
                  <a:srgbClr val="FFFFFF"/>
                </a:clrFrom>
                <a:clrTo>
                  <a:srgbClr val="FFFFFF">
                    <a:alpha val="0"/>
                  </a:srgbClr>
                </a:clrTo>
              </a:clrChange>
            </a:blip>
            <a:stretch>
              <a:fillRect/>
            </a:stretch>
          </p:blipFill>
          <p:spPr>
            <a:xfrm>
              <a:off x="2555" y="896"/>
              <a:ext cx="1127" cy="2914"/>
            </a:xfrm>
            <a:prstGeom prst="rect">
              <a:avLst/>
            </a:prstGeom>
            <a:noFill/>
            <a:ln>
              <a:noFill/>
              <a:miter lim="800000"/>
            </a:ln>
          </p:spPr>
        </p:pic>
        <p:sp>
          <p:nvSpPr>
            <p:cNvPr id="10254" name="Text Box 10"/>
            <p:cNvSpPr/>
            <p:nvPr/>
          </p:nvSpPr>
          <p:spPr>
            <a:xfrm>
              <a:off x="840" y="912"/>
              <a:ext cx="1322"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紧张</a:t>
              </a:r>
            </a:p>
          </p:txBody>
        </p:sp>
        <p:sp>
          <p:nvSpPr>
            <p:cNvPr id="10255" name="Text Box 11"/>
            <p:cNvSpPr/>
            <p:nvPr/>
          </p:nvSpPr>
          <p:spPr>
            <a:xfrm>
              <a:off x="643" y="1196"/>
              <a:ext cx="1717"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易激动</a:t>
              </a:r>
            </a:p>
          </p:txBody>
        </p:sp>
        <p:sp>
          <p:nvSpPr>
            <p:cNvPr id="10256" name="Text Box 12"/>
            <p:cNvSpPr/>
            <p:nvPr/>
          </p:nvSpPr>
          <p:spPr>
            <a:xfrm>
              <a:off x="840" y="1514"/>
              <a:ext cx="1322"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睡眠障碍</a:t>
              </a:r>
            </a:p>
          </p:txBody>
        </p:sp>
        <p:sp>
          <p:nvSpPr>
            <p:cNvPr id="10257" name="Text Box 13"/>
            <p:cNvSpPr/>
            <p:nvPr/>
          </p:nvSpPr>
          <p:spPr>
            <a:xfrm>
              <a:off x="657" y="2149"/>
              <a:ext cx="1688"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甲状腺肿</a:t>
              </a:r>
            </a:p>
          </p:txBody>
        </p:sp>
        <p:sp>
          <p:nvSpPr>
            <p:cNvPr id="10258" name="Text Box 14"/>
            <p:cNvSpPr/>
            <p:nvPr/>
          </p:nvSpPr>
          <p:spPr>
            <a:xfrm>
              <a:off x="643" y="2839"/>
              <a:ext cx="1717"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大便次数增多</a:t>
              </a:r>
            </a:p>
          </p:txBody>
        </p:sp>
        <p:sp>
          <p:nvSpPr>
            <p:cNvPr id="10259" name="Text Box 15"/>
            <p:cNvSpPr/>
            <p:nvPr/>
          </p:nvSpPr>
          <p:spPr>
            <a:xfrm>
              <a:off x="840" y="3224"/>
              <a:ext cx="1322"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皮肤潮湿</a:t>
              </a:r>
              <a:r>
                <a:rPr lang="en-US" altLang="zh-CN" sz="2400" b="1" baseline="-25000">
                  <a:solidFill>
                    <a:srgbClr val="000000"/>
                  </a:solidFill>
                  <a:ea typeface="Arial" pitchFamily="34" charset="0"/>
                </a:rPr>
                <a:t>\</a:t>
              </a:r>
              <a:r>
                <a:rPr lang="zh-CN" altLang="en-US" sz="2400" b="1" baseline="-25000">
                  <a:solidFill>
                    <a:srgbClr val="000000"/>
                  </a:solidFill>
                  <a:ea typeface="Arial" pitchFamily="34" charset="0"/>
                </a:rPr>
                <a:t>多汗</a:t>
              </a:r>
            </a:p>
          </p:txBody>
        </p:sp>
        <p:sp>
          <p:nvSpPr>
            <p:cNvPr id="10260" name="Text Box 16"/>
            <p:cNvSpPr/>
            <p:nvPr/>
          </p:nvSpPr>
          <p:spPr>
            <a:xfrm>
              <a:off x="3853" y="800"/>
              <a:ext cx="1536" cy="480"/>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1600" b="1">
                  <a:solidFill>
                    <a:srgbClr val="000000"/>
                  </a:solidFill>
                  <a:ea typeface="Arial" pitchFamily="34" charset="0"/>
                </a:rPr>
                <a:t>声音嘶哑</a:t>
              </a:r>
            </a:p>
          </p:txBody>
        </p:sp>
        <p:sp>
          <p:nvSpPr>
            <p:cNvPr id="10261" name="Text Box 17"/>
            <p:cNvSpPr/>
            <p:nvPr/>
          </p:nvSpPr>
          <p:spPr>
            <a:xfrm>
              <a:off x="3846" y="1040"/>
              <a:ext cx="1717" cy="576"/>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endParaRPr lang="zh-CN" altLang="zh-CN" sz="2400" b="1" baseline="-25000">
                <a:ea typeface="Arial" pitchFamily="34" charset="0"/>
              </a:endParaRPr>
            </a:p>
          </p:txBody>
        </p:sp>
        <p:sp>
          <p:nvSpPr>
            <p:cNvPr id="10262" name="Text Box 18"/>
            <p:cNvSpPr/>
            <p:nvPr/>
          </p:nvSpPr>
          <p:spPr>
            <a:xfrm>
              <a:off x="4038" y="1455"/>
              <a:ext cx="1322"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吞咽困难</a:t>
              </a:r>
            </a:p>
          </p:txBody>
        </p:sp>
        <p:sp>
          <p:nvSpPr>
            <p:cNvPr id="10263" name="Text Box 19"/>
            <p:cNvSpPr/>
            <p:nvPr/>
          </p:nvSpPr>
          <p:spPr>
            <a:xfrm>
              <a:off x="3938" y="1851"/>
              <a:ext cx="1888" cy="243"/>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心率快</a:t>
              </a:r>
              <a:r>
                <a:rPr lang="en-US" altLang="zh-CN" sz="2400" b="1" baseline="-25000">
                  <a:solidFill>
                    <a:srgbClr val="000000"/>
                  </a:solidFill>
                  <a:ea typeface="Arial" pitchFamily="34" charset="0"/>
                </a:rPr>
                <a:t>\</a:t>
              </a:r>
              <a:r>
                <a:rPr lang="zh-CN" altLang="en-US" sz="2400" b="1" baseline="-25000">
                  <a:solidFill>
                    <a:srgbClr val="000000"/>
                  </a:solidFill>
                  <a:ea typeface="Arial" pitchFamily="34" charset="0"/>
                </a:rPr>
                <a:t>节律不规则</a:t>
              </a:r>
              <a:br>
                <a:rPr lang="zh-CN" altLang="en-US" sz="2400" b="1" baseline="-25000">
                  <a:solidFill>
                    <a:srgbClr val="000000"/>
                  </a:solidFill>
                  <a:ea typeface="Arial" pitchFamily="34" charset="0"/>
                </a:rPr>
              </a:br>
            </a:p>
          </p:txBody>
        </p:sp>
        <p:sp>
          <p:nvSpPr>
            <p:cNvPr id="10264" name="Text Box 20"/>
            <p:cNvSpPr/>
            <p:nvPr/>
          </p:nvSpPr>
          <p:spPr>
            <a:xfrm>
              <a:off x="3860" y="2106"/>
              <a:ext cx="1688"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不孕</a:t>
              </a:r>
            </a:p>
          </p:txBody>
        </p:sp>
        <p:sp>
          <p:nvSpPr>
            <p:cNvPr id="10265" name="Text Box 21"/>
            <p:cNvSpPr/>
            <p:nvPr/>
          </p:nvSpPr>
          <p:spPr>
            <a:xfrm>
              <a:off x="3753" y="2358"/>
              <a:ext cx="1902"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消瘦</a:t>
              </a:r>
            </a:p>
          </p:txBody>
        </p:sp>
        <p:sp>
          <p:nvSpPr>
            <p:cNvPr id="10266" name="Text Box 22"/>
            <p:cNvSpPr/>
            <p:nvPr/>
          </p:nvSpPr>
          <p:spPr>
            <a:xfrm>
              <a:off x="3846" y="2592"/>
              <a:ext cx="1717"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怕热</a:t>
              </a:r>
            </a:p>
          </p:txBody>
        </p:sp>
        <p:sp>
          <p:nvSpPr>
            <p:cNvPr id="10267" name="Text Box 23"/>
            <p:cNvSpPr/>
            <p:nvPr/>
          </p:nvSpPr>
          <p:spPr>
            <a:xfrm>
              <a:off x="4043" y="2808"/>
              <a:ext cx="1322" cy="244"/>
            </a:xfrm>
            <a:prstGeom prst="rect">
              <a:avLst/>
            </a:prstGeom>
            <a:noFill/>
            <a:ln>
              <a:noFill/>
              <a:miter lim="800000"/>
            </a:ln>
          </p:spPr>
          <p:txBody>
            <a:bodyPr lIns="0" tIns="0" rIns="0" bIns="0"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lnSpc>
                  <a:spcPct val="85000"/>
                </a:lnSpc>
              </a:pPr>
              <a:r>
                <a:rPr lang="zh-CN" altLang="en-US" sz="2400" b="1" baseline="-25000">
                  <a:solidFill>
                    <a:srgbClr val="000000"/>
                  </a:solidFill>
                  <a:ea typeface="Arial" pitchFamily="34" charset="0"/>
                </a:rPr>
                <a:t>多汗</a:t>
              </a:r>
            </a:p>
          </p:txBody>
        </p:sp>
        <p:cxnSp>
          <p:nvCxnSpPr>
            <p:cNvPr id="10268" name="Line 24"/>
            <p:cNvCxnSpPr/>
            <p:nvPr/>
          </p:nvCxnSpPr>
          <p:spPr>
            <a:xfrm flipH="1" flipV="1">
              <a:off x="1900" y="1095"/>
              <a:ext cx="1066" cy="2"/>
            </a:xfrm>
            <a:prstGeom prst="line">
              <a:avLst/>
            </a:prstGeom>
            <a:noFill/>
            <a:ln>
              <a:solidFill>
                <a:srgbClr val="FF3399"/>
              </a:solidFill>
              <a:miter lim="800000"/>
            </a:ln>
          </p:spPr>
        </p:cxnSp>
        <p:cxnSp>
          <p:nvCxnSpPr>
            <p:cNvPr id="10269" name="Line 25"/>
            <p:cNvCxnSpPr/>
            <p:nvPr/>
          </p:nvCxnSpPr>
          <p:spPr>
            <a:xfrm flipH="1">
              <a:off x="1826" y="1140"/>
              <a:ext cx="1140" cy="364"/>
            </a:xfrm>
            <a:prstGeom prst="line">
              <a:avLst/>
            </a:prstGeom>
            <a:noFill/>
            <a:ln>
              <a:solidFill>
                <a:srgbClr val="FF3399"/>
              </a:solidFill>
              <a:miter lim="800000"/>
            </a:ln>
          </p:spPr>
        </p:cxnSp>
        <p:cxnSp>
          <p:nvCxnSpPr>
            <p:cNvPr id="10270" name="Line 26"/>
            <p:cNvCxnSpPr/>
            <p:nvPr/>
          </p:nvCxnSpPr>
          <p:spPr>
            <a:xfrm flipH="1">
              <a:off x="1725" y="1136"/>
              <a:ext cx="1312" cy="863"/>
            </a:xfrm>
            <a:prstGeom prst="line">
              <a:avLst/>
            </a:prstGeom>
            <a:noFill/>
            <a:ln>
              <a:solidFill>
                <a:srgbClr val="FF3399"/>
              </a:solidFill>
              <a:miter lim="800000"/>
            </a:ln>
          </p:spPr>
        </p:cxnSp>
        <p:cxnSp>
          <p:nvCxnSpPr>
            <p:cNvPr id="10271" name="Line 27"/>
            <p:cNvCxnSpPr/>
            <p:nvPr/>
          </p:nvCxnSpPr>
          <p:spPr>
            <a:xfrm flipH="1">
              <a:off x="2223" y="2301"/>
              <a:ext cx="737" cy="310"/>
            </a:xfrm>
            <a:prstGeom prst="line">
              <a:avLst/>
            </a:prstGeom>
            <a:noFill/>
            <a:ln>
              <a:solidFill>
                <a:srgbClr val="FF3399"/>
              </a:solidFill>
              <a:miter lim="800000"/>
            </a:ln>
          </p:spPr>
        </p:cxnSp>
        <p:cxnSp>
          <p:nvCxnSpPr>
            <p:cNvPr id="10272" name="Line 28"/>
            <p:cNvCxnSpPr/>
            <p:nvPr/>
          </p:nvCxnSpPr>
          <p:spPr>
            <a:xfrm flipH="1">
              <a:off x="2125" y="2424"/>
              <a:ext cx="697" cy="872"/>
            </a:xfrm>
            <a:prstGeom prst="line">
              <a:avLst/>
            </a:prstGeom>
            <a:noFill/>
            <a:ln>
              <a:solidFill>
                <a:srgbClr val="FF3399"/>
              </a:solidFill>
              <a:miter lim="800000"/>
            </a:ln>
          </p:spPr>
        </p:cxnSp>
        <p:cxnSp>
          <p:nvCxnSpPr>
            <p:cNvPr id="10273" name="Line 29"/>
            <p:cNvCxnSpPr/>
            <p:nvPr/>
          </p:nvCxnSpPr>
          <p:spPr>
            <a:xfrm flipH="1">
              <a:off x="3194" y="1009"/>
              <a:ext cx="1045" cy="310"/>
            </a:xfrm>
            <a:prstGeom prst="line">
              <a:avLst/>
            </a:prstGeom>
            <a:noFill/>
            <a:ln>
              <a:solidFill>
                <a:srgbClr val="FF3399"/>
              </a:solidFill>
              <a:miter lim="800000"/>
            </a:ln>
          </p:spPr>
        </p:cxnSp>
        <p:cxnSp>
          <p:nvCxnSpPr>
            <p:cNvPr id="10274" name="Line 30"/>
            <p:cNvCxnSpPr/>
            <p:nvPr/>
          </p:nvCxnSpPr>
          <p:spPr>
            <a:xfrm flipH="1">
              <a:off x="3181" y="1296"/>
              <a:ext cx="1109" cy="32"/>
            </a:xfrm>
            <a:prstGeom prst="line">
              <a:avLst/>
            </a:prstGeom>
            <a:noFill/>
            <a:ln>
              <a:solidFill>
                <a:srgbClr val="FF3399"/>
              </a:solidFill>
              <a:miter lim="800000"/>
            </a:ln>
          </p:spPr>
        </p:cxnSp>
        <p:cxnSp>
          <p:nvCxnSpPr>
            <p:cNvPr id="10275" name="Line 31"/>
            <p:cNvCxnSpPr/>
            <p:nvPr/>
          </p:nvCxnSpPr>
          <p:spPr>
            <a:xfrm flipH="1" flipV="1">
              <a:off x="3210" y="1387"/>
              <a:ext cx="1180" cy="216"/>
            </a:xfrm>
            <a:prstGeom prst="line">
              <a:avLst/>
            </a:prstGeom>
            <a:noFill/>
            <a:ln>
              <a:solidFill>
                <a:srgbClr val="FF3399"/>
              </a:solidFill>
              <a:miter lim="800000"/>
            </a:ln>
          </p:spPr>
        </p:cxnSp>
        <p:cxnSp>
          <p:nvCxnSpPr>
            <p:cNvPr id="10276" name="Line 32"/>
            <p:cNvCxnSpPr/>
            <p:nvPr/>
          </p:nvCxnSpPr>
          <p:spPr>
            <a:xfrm flipH="1" flipV="1">
              <a:off x="3161" y="1677"/>
              <a:ext cx="1022" cy="212"/>
            </a:xfrm>
            <a:prstGeom prst="line">
              <a:avLst/>
            </a:prstGeom>
            <a:noFill/>
            <a:ln>
              <a:solidFill>
                <a:srgbClr val="FF3399"/>
              </a:solidFill>
              <a:miter lim="800000"/>
            </a:ln>
          </p:spPr>
        </p:cxnSp>
        <p:cxnSp>
          <p:nvCxnSpPr>
            <p:cNvPr id="10277" name="Line 33"/>
            <p:cNvCxnSpPr/>
            <p:nvPr/>
          </p:nvCxnSpPr>
          <p:spPr>
            <a:xfrm flipH="1">
              <a:off x="3277" y="2288"/>
              <a:ext cx="1104" cy="0"/>
            </a:xfrm>
            <a:prstGeom prst="line">
              <a:avLst/>
            </a:prstGeom>
            <a:noFill/>
            <a:ln>
              <a:solidFill>
                <a:srgbClr val="FF3399"/>
              </a:solidFill>
              <a:miter lim="800000"/>
            </a:ln>
          </p:spPr>
        </p:cxnSp>
        <p:sp>
          <p:nvSpPr>
            <p:cNvPr id="10278" name="Text Box 34"/>
            <p:cNvSpPr/>
            <p:nvPr/>
          </p:nvSpPr>
          <p:spPr>
            <a:xfrm>
              <a:off x="3709" y="1183"/>
              <a:ext cx="1441" cy="233"/>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spcBef>
                  <a:spcPct val="50000"/>
                </a:spcBef>
              </a:pPr>
              <a:r>
                <a:rPr lang="en-US" altLang="zh-CN" sz="1600" b="1">
                  <a:solidFill>
                    <a:srgbClr val="000000"/>
                  </a:solidFill>
                  <a:ea typeface="Arial" pitchFamily="34" charset="0"/>
                </a:rPr>
                <a:t>         </a:t>
              </a:r>
              <a:r>
                <a:rPr lang="zh-CN" altLang="en-US" sz="1600" b="1">
                  <a:solidFill>
                    <a:srgbClr val="000000"/>
                  </a:solidFill>
                  <a:ea typeface="Arial" pitchFamily="34" charset="0"/>
                </a:rPr>
                <a:t>咽痛</a:t>
              </a:r>
            </a:p>
          </p:txBody>
        </p:sp>
        <p:cxnSp>
          <p:nvCxnSpPr>
            <p:cNvPr id="10279" name="Line 35"/>
            <p:cNvCxnSpPr/>
            <p:nvPr/>
          </p:nvCxnSpPr>
          <p:spPr>
            <a:xfrm flipV="1">
              <a:off x="1927" y="1376"/>
              <a:ext cx="1110" cy="871"/>
            </a:xfrm>
            <a:prstGeom prst="line">
              <a:avLst/>
            </a:prstGeom>
            <a:noFill/>
            <a:ln>
              <a:solidFill>
                <a:srgbClr val="FF3399"/>
              </a:solidFill>
              <a:miter lim="800000"/>
            </a:ln>
          </p:spPr>
        </p:cxnSp>
      </p:grpSp>
      <p:sp>
        <p:nvSpPr>
          <p:cNvPr id="10247" name="Rectangle 2"/>
          <p:cNvSpPr/>
          <p:nvPr/>
        </p:nvSpPr>
        <p:spPr>
          <a:xfrm>
            <a:off x="457200" y="1219200"/>
            <a:ext cx="4930775" cy="801688"/>
          </a:xfrm>
          <a:prstGeom prst="rect">
            <a:avLst/>
          </a:prstGeom>
          <a:noFill/>
          <a:ln>
            <a:noFill/>
            <a:miter lim="800000"/>
          </a:ln>
        </p:spPr>
        <p:txBody>
          <a:bodyPr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r>
              <a:rPr lang="zh-CN" altLang="en-US" sz="4800" b="1">
                <a:solidFill>
                  <a:srgbClr val="000000"/>
                </a:solidFill>
                <a:ea typeface="楷体" panose="02010609060101010101" pitchFamily="49" charset="-122"/>
              </a:rPr>
              <a:t>临床表现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1266" name="Line 2"/>
          <p:cNvCxnSpPr/>
          <p:nvPr/>
        </p:nvCxnSpPr>
        <p:spPr>
          <a:xfrm flipH="1">
            <a:off x="8686800" y="4572000"/>
            <a:ext cx="0" cy="2133600"/>
          </a:xfrm>
          <a:prstGeom prst="line">
            <a:avLst/>
          </a:prstGeom>
          <a:noFill/>
          <a:ln w="38100">
            <a:solidFill>
              <a:srgbClr val="0033CC"/>
            </a:solidFill>
            <a:miter lim="800000"/>
          </a:ln>
        </p:spPr>
      </p:cxnSp>
      <p:cxnSp>
        <p:nvCxnSpPr>
          <p:cNvPr id="11267" name="Line 3"/>
          <p:cNvCxnSpPr/>
          <p:nvPr/>
        </p:nvCxnSpPr>
        <p:spPr>
          <a:xfrm flipH="1">
            <a:off x="3048000" y="6553200"/>
            <a:ext cx="5867400" cy="0"/>
          </a:xfrm>
          <a:prstGeom prst="line">
            <a:avLst/>
          </a:prstGeom>
          <a:noFill/>
          <a:ln w="38100">
            <a:solidFill>
              <a:srgbClr val="0033CC"/>
            </a:solidFill>
            <a:miter lim="800000"/>
          </a:ln>
        </p:spPr>
      </p:cxnSp>
      <p:cxnSp>
        <p:nvCxnSpPr>
          <p:cNvPr id="11268" name="Line 5"/>
          <p:cNvCxnSpPr/>
          <p:nvPr/>
        </p:nvCxnSpPr>
        <p:spPr>
          <a:xfrm>
            <a:off x="228600" y="1143000"/>
            <a:ext cx="4724400" cy="0"/>
          </a:xfrm>
          <a:prstGeom prst="line">
            <a:avLst/>
          </a:prstGeom>
          <a:noFill/>
          <a:ln w="38100">
            <a:solidFill>
              <a:srgbClr val="0033CC"/>
            </a:solidFill>
            <a:miter lim="800000"/>
          </a:ln>
        </p:spPr>
      </p:cxnSp>
      <p:cxnSp>
        <p:nvCxnSpPr>
          <p:cNvPr id="11269" name="Line 6"/>
          <p:cNvCxnSpPr/>
          <p:nvPr/>
        </p:nvCxnSpPr>
        <p:spPr>
          <a:xfrm flipH="1">
            <a:off x="381000" y="381000"/>
            <a:ext cx="0" cy="1676400"/>
          </a:xfrm>
          <a:prstGeom prst="line">
            <a:avLst/>
          </a:prstGeom>
          <a:noFill/>
          <a:ln w="38100">
            <a:solidFill>
              <a:srgbClr val="0033CC"/>
            </a:solidFill>
            <a:miter lim="800000"/>
          </a:ln>
        </p:spPr>
      </p:cxnSp>
      <p:sp>
        <p:nvSpPr>
          <p:cNvPr id="11270" name="Rectangle 8"/>
          <p:cNvSpPr>
            <a:spLocks noGrp="1" noChangeArrowheads="1"/>
          </p:cNvSpPr>
          <p:nvPr>
            <p:ph type="title" idx="4294967295"/>
          </p:nvPr>
        </p:nvSpPr>
        <p:spPr>
          <a:xfrm>
            <a:off x="685800" y="1447800"/>
            <a:ext cx="7780338" cy="1447800"/>
          </a:xfrm>
          <a:prstGeom prst="rect">
            <a:avLst/>
          </a:prstGeom>
          <a:noFill/>
          <a:ln w="9525" cmpd="sng">
            <a:noFill/>
            <a:prstDash val="solid"/>
          </a:ln>
          <a:effectLst/>
          <a:scene3d>
            <a:camera prst="orthographicFront"/>
            <a:lightRig rig="balanced" dir="t"/>
          </a:scene3d>
          <a:sp3d prstMaterial="plastic"/>
        </p:spPr>
        <p:txBody>
          <a:bodyPr vert="horz" anchor="ctr">
            <a:normAutofit/>
            <a:scene3d>
              <a:camera prst="orthographicFront"/>
              <a:lightRig rig="soft" dir="t">
                <a:rot lat="0" lon="0" rev="16800000"/>
              </a:lightRig>
            </a:scene3d>
            <a:sp3d prstMaterial="softEdge">
              <a:bevelT w="38100" h="38100"/>
            </a:sp3d>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 </a:t>
            </a:r>
            <a:r>
              <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甲亢临床表现</a:t>
            </a:r>
            <a:r>
              <a:rPr kumimoji="0" lang="en-US" altLang="zh-CN"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a:t>
            </a:r>
            <a:r>
              <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高代谢症群</a:t>
            </a:r>
            <a:br>
              <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br>
            <a:endPar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endParaRPr>
          </a:p>
        </p:txBody>
      </p:sp>
      <p:sp>
        <p:nvSpPr>
          <p:cNvPr id="11271" name="Rectangle 7"/>
          <p:cNvSpPr/>
          <p:nvPr>
            <p:ph idx="4294967295"/>
          </p:nvPr>
        </p:nvSpPr>
        <p:spPr>
          <a:xfrm>
            <a:off x="914400" y="2590800"/>
            <a:ext cx="7772400" cy="3581400"/>
          </a:xfrm>
          <a:prstGeom prst="rect">
            <a:avLst/>
          </a:prstGeom>
          <a:noFill/>
          <a:ln>
            <a:miter lim="800000"/>
          </a:ln>
        </p:spPr>
        <p:txBody>
          <a:bodyPr vert="horz" wrap="square" anchor="t" anchorCtr="0"/>
          <a:lstStyle>
            <a:lvl1pPr marL="548005" indent="-410845"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005" lvl="0" indent="-410845">
              <a:lnSpc>
                <a:spcPct val="120000"/>
              </a:lnSpc>
            </a:pPr>
            <a:r>
              <a:rPr lang="zh-CN" altLang="en-US">
                <a:solidFill>
                  <a:srgbClr val="000000"/>
                </a:solidFill>
                <a:latin typeface="楷体" panose="02010609060101010101" pitchFamily="49" charset="-122"/>
                <a:ea typeface="楷体" panose="02010609060101010101" pitchFamily="49" charset="-122"/>
              </a:rPr>
              <a:t>产热、</a:t>
            </a:r>
            <a:r>
              <a:rPr lang="zh-CN" altLang="en-US">
                <a:solidFill>
                  <a:srgbClr val="000000"/>
                </a:solidFill>
                <a:latin typeface="楷体" panose="02010609060101010101" pitchFamily="49" charset="-122"/>
                <a:ea typeface="楷体" panose="02010609060101010101" pitchFamily="49" charset="-122"/>
                <a:sym typeface="Symbol" panose="05050102010706020507" pitchFamily="18" charset="2"/>
              </a:rPr>
              <a:t> </a:t>
            </a:r>
            <a:r>
              <a:rPr lang="zh-CN" altLang="en-US">
                <a:solidFill>
                  <a:srgbClr val="000000"/>
                </a:solidFill>
                <a:latin typeface="楷体" panose="02010609060101010101" pitchFamily="49" charset="-122"/>
                <a:ea typeface="楷体" panose="02010609060101010101" pitchFamily="49" charset="-122"/>
              </a:rPr>
              <a:t>散热</a:t>
            </a:r>
            <a:r>
              <a:rPr lang="zh-CN" altLang="en-US">
                <a:solidFill>
                  <a:srgbClr val="000000"/>
                </a:solidFill>
                <a:latin typeface="楷体" panose="02010609060101010101" pitchFamily="49" charset="-122"/>
                <a:ea typeface="楷体" panose="02010609060101010101" pitchFamily="49" charset="-122"/>
                <a:sym typeface="Symbol" panose="05050102010706020507" pitchFamily="18" charset="2"/>
              </a:rPr>
              <a:t></a:t>
            </a:r>
            <a:r>
              <a:rPr lang="zh-CN" altLang="zh-CN">
                <a:solidFill>
                  <a:srgbClr val="000000"/>
                </a:solidFill>
                <a:latin typeface="楷体" panose="02010609060101010101" pitchFamily="49" charset="-122"/>
                <a:ea typeface="楷体" panose="02010609060101010101" pitchFamily="49" charset="-122"/>
                <a:sym typeface="Symbol" panose="05050102010706020507" pitchFamily="18" charset="2"/>
              </a:rPr>
              <a:t>怕热多汗</a:t>
            </a:r>
          </a:p>
          <a:p>
            <a:pPr marL="548005" lvl="0" indent="-410845">
              <a:lnSpc>
                <a:spcPct val="120000"/>
              </a:lnSpc>
            </a:pPr>
            <a:r>
              <a:rPr lang="zh-CN" altLang="zh-CN">
                <a:solidFill>
                  <a:srgbClr val="000000"/>
                </a:solidFill>
                <a:latin typeface="楷体" panose="02010609060101010101" pitchFamily="49" charset="-122"/>
                <a:ea typeface="楷体" panose="02010609060101010101" pitchFamily="49" charset="-122"/>
                <a:sym typeface="Symbol" panose="05050102010706020507" pitchFamily="18" charset="2"/>
              </a:rPr>
              <a:t>能量消耗</a:t>
            </a:r>
            <a:r>
              <a:rPr lang="zh-CN" altLang="en-US">
                <a:solidFill>
                  <a:srgbClr val="000000"/>
                </a:solidFill>
                <a:latin typeface="楷体" panose="02010609060101010101" pitchFamily="49" charset="-122"/>
                <a:ea typeface="楷体" panose="02010609060101010101" pitchFamily="49" charset="-122"/>
                <a:sym typeface="Symbol" panose="05050102010706020507" pitchFamily="18" charset="2"/>
              </a:rPr>
              <a:t></a:t>
            </a:r>
            <a:r>
              <a:rPr lang="zh-CN" altLang="zh-CN">
                <a:solidFill>
                  <a:srgbClr val="000000"/>
                </a:solidFill>
                <a:latin typeface="楷体" panose="02010609060101010101" pitchFamily="49" charset="-122"/>
                <a:ea typeface="楷体" panose="02010609060101010101" pitchFamily="49" charset="-122"/>
                <a:sym typeface="Symbol" panose="05050102010706020507" pitchFamily="18" charset="2"/>
              </a:rPr>
              <a:t>善饥多食</a:t>
            </a:r>
          </a:p>
          <a:p>
            <a:pPr marL="548005" lvl="0" indent="-410845">
              <a:lnSpc>
                <a:spcPct val="120000"/>
              </a:lnSpc>
            </a:pPr>
            <a:r>
              <a:rPr lang="zh-CN" altLang="en-US">
                <a:solidFill>
                  <a:srgbClr val="000000"/>
                </a:solidFill>
                <a:latin typeface="楷体" panose="02010609060101010101" pitchFamily="49" charset="-122"/>
                <a:ea typeface="楷体" panose="02010609060101010101" pitchFamily="49" charset="-122"/>
                <a:sym typeface="Symbol" panose="05050102010706020507" pitchFamily="18" charset="2"/>
              </a:rPr>
              <a:t>蛋白负氮平衡消瘦、乏力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2290" name="Line 2"/>
          <p:cNvCxnSpPr/>
          <p:nvPr/>
        </p:nvCxnSpPr>
        <p:spPr>
          <a:xfrm flipH="1">
            <a:off x="8686800" y="4572000"/>
            <a:ext cx="0" cy="2133600"/>
          </a:xfrm>
          <a:prstGeom prst="line">
            <a:avLst/>
          </a:prstGeom>
          <a:noFill/>
          <a:ln w="38100">
            <a:solidFill>
              <a:srgbClr val="0033CC"/>
            </a:solidFill>
            <a:miter lim="800000"/>
          </a:ln>
        </p:spPr>
      </p:cxnSp>
      <p:cxnSp>
        <p:nvCxnSpPr>
          <p:cNvPr id="12291" name="Line 3"/>
          <p:cNvCxnSpPr/>
          <p:nvPr/>
        </p:nvCxnSpPr>
        <p:spPr>
          <a:xfrm flipH="1">
            <a:off x="3048000" y="6553200"/>
            <a:ext cx="5867400" cy="0"/>
          </a:xfrm>
          <a:prstGeom prst="line">
            <a:avLst/>
          </a:prstGeom>
          <a:noFill/>
          <a:ln w="38100">
            <a:solidFill>
              <a:srgbClr val="0033CC"/>
            </a:solidFill>
            <a:miter lim="800000"/>
          </a:ln>
        </p:spPr>
      </p:cxnSp>
      <p:cxnSp>
        <p:nvCxnSpPr>
          <p:cNvPr id="12292" name="Line 5"/>
          <p:cNvCxnSpPr/>
          <p:nvPr/>
        </p:nvCxnSpPr>
        <p:spPr>
          <a:xfrm>
            <a:off x="228600" y="1143000"/>
            <a:ext cx="4724400" cy="0"/>
          </a:xfrm>
          <a:prstGeom prst="line">
            <a:avLst/>
          </a:prstGeom>
          <a:noFill/>
          <a:ln w="38100">
            <a:solidFill>
              <a:srgbClr val="0033CC"/>
            </a:solidFill>
            <a:miter lim="800000"/>
          </a:ln>
        </p:spPr>
      </p:cxnSp>
      <p:cxnSp>
        <p:nvCxnSpPr>
          <p:cNvPr id="12293" name="Line 6"/>
          <p:cNvCxnSpPr/>
          <p:nvPr/>
        </p:nvCxnSpPr>
        <p:spPr>
          <a:xfrm flipH="1">
            <a:off x="381000" y="381000"/>
            <a:ext cx="0" cy="1676400"/>
          </a:xfrm>
          <a:prstGeom prst="line">
            <a:avLst/>
          </a:prstGeom>
          <a:noFill/>
          <a:ln w="38100">
            <a:solidFill>
              <a:srgbClr val="0033CC"/>
            </a:solidFill>
            <a:miter lim="800000"/>
          </a:ln>
        </p:spPr>
      </p:cxnSp>
      <p:sp>
        <p:nvSpPr>
          <p:cNvPr id="12294" name="Rectangle 9"/>
          <p:cNvSpPr>
            <a:spLocks noGrp="1" noChangeArrowheads="1"/>
          </p:cNvSpPr>
          <p:nvPr>
            <p:ph type="title" idx="4294967295"/>
          </p:nvPr>
        </p:nvSpPr>
        <p:spPr>
          <a:xfrm>
            <a:off x="609600" y="914400"/>
            <a:ext cx="7620000" cy="1143000"/>
          </a:xfrm>
          <a:prstGeom prst="rect">
            <a:avLst/>
          </a:prstGeom>
          <a:noFill/>
          <a:ln w="9525" cmpd="sng">
            <a:noFill/>
            <a:prstDash val="solid"/>
          </a:ln>
          <a:effectLst/>
          <a:scene3d>
            <a:camera prst="orthographicFront"/>
            <a:lightRig rig="balanced" dir="t"/>
          </a:scene3d>
          <a:sp3d prstMaterial="plastic"/>
        </p:spPr>
        <p:txBody>
          <a:bodyPr vert="horz" anchor="ctr">
            <a:normAutofit/>
            <a:scene3d>
              <a:camera prst="orthographicFront"/>
              <a:lightRig rig="soft" dir="t">
                <a:rot lat="0" lon="0" rev="16800000"/>
              </a:lightRig>
            </a:scene3d>
            <a:sp3d prstMaterial="softEdge">
              <a:bevelT w="38100" h="38100"/>
            </a:sp3d>
          </a:body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甲亢临床表现</a:t>
            </a:r>
            <a:r>
              <a:rPr kumimoji="0" lang="en-US" altLang="zh-CN"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a:t>
            </a:r>
            <a:r>
              <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精神、神经系统</a:t>
            </a:r>
            <a:endParaRPr kumimoji="0" lang="zh-CN" altLang="en-US" sz="3600" b="1" i="0" u="none" strike="noStrike" kern="1200" cap="none" spc="0" normalizeH="0" baseline="0" noProof="0">
              <a:ln w="6350">
                <a:noFill/>
              </a:ln>
              <a:gradFill>
                <a:gsLst>
                  <a:gs pos="0">
                    <a:srgbClr val="000000"/>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endParaRPr>
          </a:p>
        </p:txBody>
      </p:sp>
      <p:sp>
        <p:nvSpPr>
          <p:cNvPr id="12295" name="Rectangle 10"/>
          <p:cNvSpPr/>
          <p:nvPr>
            <p:ph idx="4294967295"/>
          </p:nvPr>
        </p:nvSpPr>
        <p:spPr>
          <a:xfrm>
            <a:off x="381000" y="1981200"/>
            <a:ext cx="8305800" cy="4191000"/>
          </a:xfrm>
          <a:prstGeom prst="rect">
            <a:avLst/>
          </a:prstGeom>
          <a:noFill/>
          <a:ln>
            <a:miter lim="800000"/>
          </a:ln>
        </p:spPr>
        <p:txBody>
          <a:bodyPr vert="horz" wrap="square" anchor="t" anchorCtr="0"/>
          <a:lstStyle>
            <a:lvl1pPr marL="548005" indent="-410845"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005" lvl="0" indent="-410845"/>
            <a:r>
              <a:rPr lang="zh-CN" altLang="en-US">
                <a:solidFill>
                  <a:srgbClr val="000000"/>
                </a:solidFill>
                <a:ea typeface="楷体" panose="02010609060101010101" pitchFamily="49" charset="-122"/>
              </a:rPr>
              <a:t>多动</a:t>
            </a:r>
          </a:p>
          <a:p>
            <a:pPr marL="548005" lvl="0" indent="-410845"/>
            <a:r>
              <a:rPr lang="zh-CN" altLang="en-US">
                <a:solidFill>
                  <a:srgbClr val="000000"/>
                </a:solidFill>
                <a:ea typeface="楷体" panose="02010609060101010101" pitchFamily="49" charset="-122"/>
              </a:rPr>
              <a:t>多言</a:t>
            </a:r>
          </a:p>
          <a:p>
            <a:pPr marL="548005" lvl="0" indent="-410845"/>
            <a:r>
              <a:rPr lang="zh-CN" altLang="en-US">
                <a:solidFill>
                  <a:srgbClr val="000000"/>
                </a:solidFill>
                <a:ea typeface="楷体" panose="02010609060101010101" pitchFamily="49" charset="-122"/>
              </a:rPr>
              <a:t>紧张</a:t>
            </a:r>
          </a:p>
          <a:p>
            <a:pPr marL="548005" lvl="0" indent="-410845"/>
            <a:r>
              <a:rPr lang="zh-CN" altLang="en-US">
                <a:solidFill>
                  <a:srgbClr val="000000"/>
                </a:solidFill>
                <a:ea typeface="楷体" panose="02010609060101010101" pitchFamily="49" charset="-122"/>
              </a:rPr>
              <a:t>焦虑</a:t>
            </a:r>
          </a:p>
          <a:p>
            <a:pPr marL="548005" lvl="0" indent="-410845"/>
            <a:r>
              <a:rPr lang="zh-CN" altLang="en-US">
                <a:solidFill>
                  <a:srgbClr val="000000"/>
                </a:solidFill>
                <a:ea typeface="楷体" panose="02010609060101010101" pitchFamily="49" charset="-122"/>
              </a:rPr>
              <a:t>易怒</a:t>
            </a:r>
          </a:p>
          <a:p>
            <a:pPr marL="548005" lvl="0" indent="-410845"/>
            <a:r>
              <a:rPr lang="zh-CN" altLang="en-US">
                <a:solidFill>
                  <a:srgbClr val="000000"/>
                </a:solidFill>
                <a:ea typeface="楷体" panose="02010609060101010101" pitchFamily="49" charset="-122"/>
              </a:rPr>
              <a:t>失眠</a:t>
            </a:r>
          </a:p>
          <a:p>
            <a:pPr marL="548005" lvl="0" indent="-410845"/>
            <a:r>
              <a:rPr lang="zh-CN" altLang="en-US">
                <a:solidFill>
                  <a:srgbClr val="000000"/>
                </a:solidFill>
                <a:ea typeface="楷体" panose="02010609060101010101" pitchFamily="49" charset="-122"/>
              </a:rPr>
              <a:t>注意力不集中</a:t>
            </a:r>
          </a:p>
          <a:p>
            <a:pPr marL="548005" lvl="0" indent="-410845"/>
            <a:r>
              <a:rPr lang="zh-CN" altLang="en-US">
                <a:solidFill>
                  <a:srgbClr val="000000"/>
                </a:solidFill>
                <a:ea typeface="楷体" panose="02010609060101010101" pitchFamily="49" charset="-122"/>
              </a:rPr>
              <a:t>记忆减退</a:t>
            </a:r>
          </a:p>
        </p:txBody>
      </p:sp>
      <p:sp>
        <p:nvSpPr>
          <p:cNvPr id="12296" name="Rectangle 11"/>
          <p:cNvSpPr/>
          <p:nvPr/>
        </p:nvSpPr>
        <p:spPr>
          <a:xfrm>
            <a:off x="5334000" y="2362200"/>
            <a:ext cx="2860675" cy="4217988"/>
          </a:xfrm>
          <a:prstGeom prst="rect">
            <a:avLst/>
          </a:prstGeom>
          <a:noFill/>
          <a:ln>
            <a:noFill/>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幻想</a:t>
            </a:r>
          </a:p>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亚躁狂症</a:t>
            </a:r>
          </a:p>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精神分裂症</a:t>
            </a:r>
          </a:p>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偶淡漠</a:t>
            </a:r>
          </a:p>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抑郁</a:t>
            </a:r>
          </a:p>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手、舌震颤</a:t>
            </a:r>
          </a:p>
          <a:p>
            <a:pPr marL="342900" lvl="0" indent="-342900" algn="just" eaLnBrk="1" hangingPunct="1">
              <a:spcBef>
                <a:spcPct val="40000"/>
              </a:spcBef>
              <a:buClr>
                <a:schemeClr val="tx1"/>
              </a:buClr>
              <a:buSzPct val="80000"/>
              <a:buChar char="•"/>
            </a:pPr>
            <a:r>
              <a:rPr lang="zh-CN" altLang="en-US" sz="2800">
                <a:solidFill>
                  <a:srgbClr val="000000"/>
                </a:solidFill>
                <a:latin typeface="Times New Roman" panose="02020603050405020304" pitchFamily="18" charset="0"/>
                <a:ea typeface="楷体" panose="02010609060101010101" pitchFamily="49" charset="-122"/>
              </a:rPr>
              <a:t>腱反射亢进</a:t>
            </a:r>
            <a:r>
              <a:rPr lang="zh-CN" altLang="en-US" sz="2800">
                <a:solidFill>
                  <a:srgbClr val="000000"/>
                </a:solidFill>
                <a:latin typeface="Times New Roman" panose="02020603050405020304" pitchFamily="18" charset="0"/>
                <a:ea typeface="黑体" panose="02010609060101010101" pitchFamily="49" charset="-122"/>
              </a:rPr>
              <a:t> </a:t>
            </a:r>
          </a:p>
        </p:txBody>
      </p:sp>
      <p:pic>
        <p:nvPicPr>
          <p:cNvPr id="12297" name="Picture 12" descr="get (1)"/>
          <p:cNvPicPr/>
          <p:nvPr/>
        </p:nvPicPr>
        <p:blipFill>
          <a:blip r:embed="rId2"/>
          <a:stretch>
            <a:fillRect/>
          </a:stretch>
        </p:blipFill>
        <p:spPr>
          <a:xfrm>
            <a:off x="2362200" y="2209800"/>
            <a:ext cx="2752725" cy="2938462"/>
          </a:xfrm>
          <a:prstGeom prst="rect">
            <a:avLst/>
          </a:prstGeom>
          <a:noFill/>
          <a:ln>
            <a:noFill/>
            <a:miter lim="800000"/>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Rectangle 4"/>
          <p:cNvSpPr>
            <a:spLocks noGrp="1" noChangeArrowheads="1"/>
          </p:cNvSpPr>
          <p:nvPr>
            <p:ph type="title" idx="4294967295"/>
          </p:nvPr>
        </p:nvSpPr>
        <p:spPr>
          <a:xfrm>
            <a:off x="533400" y="838200"/>
            <a:ext cx="8229600" cy="1143000"/>
          </a:xfrm>
          <a:prstGeom prst="rect">
            <a:avLst/>
          </a:prstGeom>
          <a:noFill/>
          <a:ln w="9525" cmpd="sng">
            <a:noFill/>
            <a:prstDash val="solid"/>
          </a:ln>
          <a:effectLst/>
          <a:scene3d>
            <a:camera prst="orthographicFront"/>
            <a:lightRig rig="balanced" dir="t"/>
          </a:scene3d>
          <a:sp3d prstMaterial="plastic"/>
        </p:spPr>
        <p:txBody>
          <a:bodyPr vert="horz" anchor="ctr">
            <a:normAutofit/>
            <a:scene3d>
              <a:camera prst="orthographicFront"/>
              <a:lightRig rig="soft" dir="t">
                <a:rot lat="0" lon="0" rev="16800000"/>
              </a:lightRig>
            </a:scene3d>
            <a:sp3d prstMaterial="softEdge">
              <a:bevelT w="38100" h="38100"/>
            </a:sp3d>
          </a:body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000" b="1" i="0" u="none" strike="noStrike" kern="1200" cap="none" spc="0" normalizeH="0" baseline="0" noProof="0">
                <a:ln w="6350">
                  <a:noFill/>
                </a:ln>
                <a:solidFill>
                  <a:srgbClr val="000000"/>
                </a:soli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甲亢临床表现</a:t>
            </a:r>
            <a:r>
              <a:rPr kumimoji="0" lang="en-US" altLang="zh-CN" sz="4000" b="1" i="0" u="none" strike="noStrike" kern="1200" cap="none" spc="0" normalizeH="0" baseline="0" noProof="0">
                <a:ln w="6350">
                  <a:noFill/>
                </a:ln>
                <a:solidFill>
                  <a:srgbClr val="000000"/>
                </a:soli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a:t>
            </a:r>
            <a:r>
              <a:rPr kumimoji="0" lang="zh-CN" altLang="en-US" sz="4000" b="1" i="0" u="none" strike="noStrike" kern="1200" cap="none" spc="0" normalizeH="0" baseline="0" noProof="0">
                <a:ln w="6350">
                  <a:noFill/>
                </a:ln>
                <a:solidFill>
                  <a:srgbClr val="000000"/>
                </a:soli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rPr>
              <a:t>心血管系统</a:t>
            </a:r>
            <a:endParaRPr kumimoji="0" lang="zh-CN" altLang="en-US" sz="4000" b="1" i="0" u="none" strike="noStrike" kern="1200" cap="none" spc="0" normalizeH="0" baseline="0" noProof="0">
              <a:ln w="6350">
                <a:noFill/>
              </a:ln>
              <a:solidFill>
                <a:srgbClr val="000000"/>
              </a:solidFill>
              <a:effectLst>
                <a:outerShdw blurRad="114300" dist="101600" dir="2700000" algn="tl" rotWithShape="0">
                  <a:srgbClr val="000000">
                    <a:alpha val="40000"/>
                  </a:srgbClr>
                </a:outerShdw>
              </a:effectLst>
              <a:uLnTx/>
              <a:uFillTx/>
              <a:latin typeface="楷体" panose="02010609060101010101" pitchFamily="49" charset="-122"/>
              <a:ea typeface="楷体" panose="02010609060101010101" pitchFamily="49" charset="-122"/>
              <a:cs typeface="+mj-cs"/>
            </a:endParaRPr>
          </a:p>
        </p:txBody>
      </p:sp>
      <p:sp>
        <p:nvSpPr>
          <p:cNvPr id="13315" name="Rectangle 2"/>
          <p:cNvSpPr/>
          <p:nvPr>
            <p:ph idx="4294967295"/>
          </p:nvPr>
        </p:nvSpPr>
        <p:spPr>
          <a:xfrm>
            <a:off x="381000" y="1981200"/>
            <a:ext cx="7227888" cy="3676650"/>
          </a:xfrm>
          <a:prstGeom prst="rect">
            <a:avLst/>
          </a:prstGeom>
          <a:noFill/>
          <a:ln>
            <a:miter lim="800000"/>
          </a:ln>
        </p:spPr>
        <p:txBody>
          <a:bodyPr vert="horz" wrap="square" anchor="t" anchorCtr="0"/>
          <a:lstStyle>
            <a:lvl1pPr marL="548005" indent="-410845"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005" lvl="0" indent="-410845" algn="just">
              <a:lnSpc>
                <a:spcPct val="110000"/>
              </a:lnSpc>
              <a:spcBef>
                <a:spcPct val="50000"/>
              </a:spcBef>
            </a:pPr>
            <a:r>
              <a:rPr lang="zh-CN" altLang="en-US">
                <a:solidFill>
                  <a:srgbClr val="000000"/>
                </a:solidFill>
                <a:latin typeface="楷体" panose="02010609060101010101" pitchFamily="49" charset="-122"/>
                <a:ea typeface="楷体" panose="02010609060101010101" pitchFamily="49" charset="-122"/>
              </a:rPr>
              <a:t>心动过速:多为窦性</a:t>
            </a:r>
          </a:p>
          <a:p>
            <a:pPr marL="548005" lvl="0" indent="-410845" algn="just">
              <a:lnSpc>
                <a:spcPct val="110000"/>
              </a:lnSpc>
              <a:spcBef>
                <a:spcPct val="50000"/>
              </a:spcBef>
            </a:pPr>
            <a:r>
              <a:rPr lang="zh-CN" altLang="en-US">
                <a:solidFill>
                  <a:srgbClr val="000000"/>
                </a:solidFill>
                <a:latin typeface="楷体" panose="02010609060101010101" pitchFamily="49" charset="-122"/>
                <a:ea typeface="楷体" panose="02010609060101010101" pitchFamily="49" charset="-122"/>
              </a:rPr>
              <a:t>心律失常:房早多见,也见房颤、房扑、房室阻滞</a:t>
            </a:r>
          </a:p>
          <a:p>
            <a:pPr marL="548005" lvl="0" indent="-410845" algn="just">
              <a:lnSpc>
                <a:spcPct val="110000"/>
              </a:lnSpc>
              <a:spcBef>
                <a:spcPct val="50000"/>
              </a:spcBef>
            </a:pPr>
            <a:r>
              <a:rPr lang="zh-CN" altLang="en-US">
                <a:solidFill>
                  <a:srgbClr val="000000"/>
                </a:solidFill>
                <a:latin typeface="楷体" panose="02010609060101010101" pitchFamily="49" charset="-122"/>
                <a:ea typeface="楷体" panose="02010609060101010101" pitchFamily="49" charset="-122"/>
              </a:rPr>
              <a:t>心脏增大:心衰</a:t>
            </a:r>
          </a:p>
          <a:p>
            <a:pPr marL="548005" lvl="0" indent="-410845" algn="just">
              <a:lnSpc>
                <a:spcPct val="110000"/>
              </a:lnSpc>
              <a:spcBef>
                <a:spcPct val="50000"/>
              </a:spcBef>
            </a:pPr>
            <a:r>
              <a:rPr lang="zh-CN" altLang="en-US">
                <a:solidFill>
                  <a:srgbClr val="000000"/>
                </a:solidFill>
                <a:latin typeface="楷体" panose="02010609060101010101" pitchFamily="49" charset="-122"/>
                <a:ea typeface="楷体" panose="02010609060101010101" pitchFamily="49" charset="-122"/>
              </a:rPr>
              <a:t>脉压差增大:收缩压↑  舒张压 ↓</a:t>
            </a:r>
            <a:r>
              <a:rPr lang="zh-CN" altLang="en-US">
                <a:solidFill>
                  <a:srgbClr val="000000"/>
                </a:solidFill>
                <a:latin typeface="Times New Roman" panose="02020603050405020304" pitchFamily="18" charset="0"/>
              </a:rPr>
              <a:t> </a:t>
            </a:r>
          </a:p>
        </p:txBody>
      </p:sp>
      <p:cxnSp>
        <p:nvCxnSpPr>
          <p:cNvPr id="13316" name="Line 3"/>
          <p:cNvCxnSpPr/>
          <p:nvPr/>
        </p:nvCxnSpPr>
        <p:spPr>
          <a:xfrm flipH="1" flipV="1">
            <a:off x="4498975" y="4648200"/>
            <a:ext cx="0" cy="457200"/>
          </a:xfrm>
          <a:prstGeom prst="line">
            <a:avLst/>
          </a:prstGeom>
          <a:noFill/>
          <a:ln w="38100">
            <a:solidFill>
              <a:schemeClr val="bg1"/>
            </a:solidFill>
            <a:miter lim="800000"/>
            <a:tailEnd type="triangle"/>
          </a:ln>
        </p:spPr>
      </p:cxnSp>
      <p:pic>
        <p:nvPicPr>
          <p:cNvPr id="13317" name="Picture 8"/>
          <p:cNvPicPr/>
          <p:nvPr/>
        </p:nvPicPr>
        <p:blipFill>
          <a:blip r:embed="rId2">
            <a:clrChange>
              <a:clrFrom>
                <a:srgbClr val="CEFFFF"/>
              </a:clrFrom>
              <a:clrTo>
                <a:srgbClr val="CEFFFF">
                  <a:alpha val="0"/>
                </a:srgbClr>
              </a:clrTo>
            </a:clrChange>
          </a:blip>
          <a:srcRect l="7355" t="23963" r="8823" b="22057"/>
          <a:stretch>
            <a:fillRect/>
          </a:stretch>
        </p:blipFill>
        <p:spPr>
          <a:xfrm>
            <a:off x="6477000" y="4365625"/>
            <a:ext cx="2667000" cy="2492375"/>
          </a:xfrm>
          <a:prstGeom prst="rect">
            <a:avLst/>
          </a:prstGeom>
          <a:noFill/>
          <a:ln>
            <a:noFill/>
            <a:miter lim="800000"/>
          </a:ln>
        </p:spPr>
      </p:pic>
      <p:cxnSp>
        <p:nvCxnSpPr>
          <p:cNvPr id="13318" name="Line 7"/>
          <p:cNvCxnSpPr/>
          <p:nvPr/>
        </p:nvCxnSpPr>
        <p:spPr>
          <a:xfrm flipH="1">
            <a:off x="381000" y="381000"/>
            <a:ext cx="0" cy="1676400"/>
          </a:xfrm>
          <a:prstGeom prst="line">
            <a:avLst/>
          </a:prstGeom>
          <a:noFill/>
          <a:ln w="38100">
            <a:solidFill>
              <a:srgbClr val="0033CC"/>
            </a:solidFill>
            <a:miter lim="800000"/>
          </a:ln>
        </p:spPr>
      </p:cxnSp>
      <p:cxnSp>
        <p:nvCxnSpPr>
          <p:cNvPr id="13319" name="Line 8"/>
          <p:cNvCxnSpPr/>
          <p:nvPr/>
        </p:nvCxnSpPr>
        <p:spPr>
          <a:xfrm flipH="1">
            <a:off x="8382000" y="5029200"/>
            <a:ext cx="0" cy="1676400"/>
          </a:xfrm>
          <a:prstGeom prst="line">
            <a:avLst/>
          </a:prstGeom>
          <a:noFill/>
          <a:ln w="38100">
            <a:solidFill>
              <a:srgbClr val="0033CC"/>
            </a:solidFill>
            <a:miter lim="800000"/>
          </a:ln>
        </p:spPr>
      </p:cxnSp>
      <p:cxnSp>
        <p:nvCxnSpPr>
          <p:cNvPr id="13320" name="Line 9"/>
          <p:cNvCxnSpPr/>
          <p:nvPr/>
        </p:nvCxnSpPr>
        <p:spPr>
          <a:xfrm>
            <a:off x="228600" y="1143000"/>
            <a:ext cx="4724400" cy="0"/>
          </a:xfrm>
          <a:prstGeom prst="line">
            <a:avLst/>
          </a:prstGeom>
          <a:noFill/>
          <a:ln w="38100">
            <a:solidFill>
              <a:srgbClr val="0033CC"/>
            </a:solidFill>
            <a:miter lim="800000"/>
          </a:ln>
        </p:spPr>
      </p:cxnSp>
      <p:cxnSp>
        <p:nvCxnSpPr>
          <p:cNvPr id="13321" name="Line 10"/>
          <p:cNvCxnSpPr/>
          <p:nvPr/>
        </p:nvCxnSpPr>
        <p:spPr>
          <a:xfrm>
            <a:off x="3810000" y="6324600"/>
            <a:ext cx="4724400" cy="0"/>
          </a:xfrm>
          <a:prstGeom prst="line">
            <a:avLst/>
          </a:prstGeom>
          <a:noFill/>
          <a:ln w="38100">
            <a:solidFill>
              <a:srgbClr val="0033CC"/>
            </a:solidFill>
            <a:miter lim="800000"/>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4338" name="Line 2"/>
          <p:cNvCxnSpPr/>
          <p:nvPr/>
        </p:nvCxnSpPr>
        <p:spPr>
          <a:xfrm flipH="1">
            <a:off x="8686800" y="4572000"/>
            <a:ext cx="0" cy="2133600"/>
          </a:xfrm>
          <a:prstGeom prst="line">
            <a:avLst/>
          </a:prstGeom>
          <a:noFill/>
          <a:ln w="38100">
            <a:solidFill>
              <a:srgbClr val="0033CC"/>
            </a:solidFill>
            <a:miter lim="800000"/>
          </a:ln>
        </p:spPr>
      </p:cxnSp>
      <p:cxnSp>
        <p:nvCxnSpPr>
          <p:cNvPr id="14339" name="Line 3"/>
          <p:cNvCxnSpPr/>
          <p:nvPr/>
        </p:nvCxnSpPr>
        <p:spPr>
          <a:xfrm flipH="1">
            <a:off x="3048000" y="6248400"/>
            <a:ext cx="5867400" cy="0"/>
          </a:xfrm>
          <a:prstGeom prst="line">
            <a:avLst/>
          </a:prstGeom>
          <a:noFill/>
          <a:ln w="38100">
            <a:solidFill>
              <a:srgbClr val="0033CC"/>
            </a:solidFill>
            <a:miter lim="800000"/>
          </a:ln>
        </p:spPr>
      </p:cxnSp>
      <p:cxnSp>
        <p:nvCxnSpPr>
          <p:cNvPr id="14340" name="Line 5"/>
          <p:cNvCxnSpPr/>
          <p:nvPr/>
        </p:nvCxnSpPr>
        <p:spPr>
          <a:xfrm>
            <a:off x="228600" y="1143000"/>
            <a:ext cx="4724400" cy="0"/>
          </a:xfrm>
          <a:prstGeom prst="line">
            <a:avLst/>
          </a:prstGeom>
          <a:noFill/>
          <a:ln w="38100">
            <a:solidFill>
              <a:srgbClr val="0033CC"/>
            </a:solidFill>
            <a:miter lim="800000"/>
          </a:ln>
        </p:spPr>
      </p:cxnSp>
      <p:cxnSp>
        <p:nvCxnSpPr>
          <p:cNvPr id="14341" name="Line 6"/>
          <p:cNvCxnSpPr/>
          <p:nvPr/>
        </p:nvCxnSpPr>
        <p:spPr>
          <a:xfrm flipH="1">
            <a:off x="381000" y="381000"/>
            <a:ext cx="0" cy="1676400"/>
          </a:xfrm>
          <a:prstGeom prst="line">
            <a:avLst/>
          </a:prstGeom>
          <a:noFill/>
          <a:ln w="38100">
            <a:solidFill>
              <a:srgbClr val="0033CC"/>
            </a:solidFill>
            <a:miter lim="800000"/>
          </a:ln>
        </p:spPr>
      </p:cxnSp>
      <p:sp>
        <p:nvSpPr>
          <p:cNvPr id="14342" name="Rectangle 7"/>
          <p:cNvSpPr>
            <a:spLocks noGrp="1" noChangeArrowheads="1"/>
          </p:cNvSpPr>
          <p:nvPr>
            <p:ph type="subTitle" idx="4294967295"/>
          </p:nvPr>
        </p:nvSpPr>
        <p:spPr>
          <a:xfrm>
            <a:off x="609600" y="1219200"/>
            <a:ext cx="8001000" cy="533400"/>
          </a:xfrm>
        </p:spPr>
        <p:txBody>
          <a:bodyPr vert="horz" wrap="square" anchor="t" anchorCtr="0"/>
          <a:lstStyle>
            <a:lvl1pPr marL="0" indent="0" algn="ctr" rtl="0" eaLnBrk="1" fontAlgn="base" hangingPunct="1">
              <a:lnSpc>
                <a:spcPct val="100000"/>
              </a:lnSpc>
              <a:spcBef>
                <a:spcPct val="20000"/>
              </a:spcBef>
              <a:spcAft>
                <a:spcPct val="0"/>
              </a:spcAft>
              <a:buClr>
                <a:srgbClr val="F9F9F9"/>
              </a:buClr>
              <a:buSzPct val="65000"/>
              <a:buFont typeface="Wingdings 2" pitchFamily="18" charset="2"/>
              <a:buNone/>
              <a:defRPr kumimoji="0" lang="zh-CN" altLang="en-US" sz="2800" b="0" i="0" u="none" baseline="0">
                <a:solidFill>
                  <a:schemeClr val="tx1"/>
                </a:solidFill>
                <a:latin typeface="Book Antiqua" pitchFamily="18" charset="0"/>
                <a:ea typeface="宋体" panose="02010600030101010101" pitchFamily="2" charset="-122"/>
              </a:defRPr>
            </a:lvl1pPr>
            <a:lvl2pPr marL="742950" indent="-285750" algn="ctr" rtl="0" eaLnBrk="1" fontAlgn="base" hangingPunct="1">
              <a:lnSpc>
                <a:spcPct val="100000"/>
              </a:lnSpc>
              <a:spcBef>
                <a:spcPct val="20000"/>
              </a:spcBef>
              <a:spcAft>
                <a:spcPct val="0"/>
              </a:spcAft>
              <a:buClr>
                <a:schemeClr val="tx1"/>
              </a:buClr>
              <a:buSzPct val="80000"/>
              <a:buFont typeface="Wingdings 2" pitchFamily="18" charset="2"/>
              <a:buNone/>
              <a:defRPr kumimoji="0" lang="zh-CN" altLang="en-US" sz="2400" b="0" i="0" u="none" baseline="0">
                <a:solidFill>
                  <a:schemeClr val="tx1"/>
                </a:solidFill>
                <a:latin typeface="Book Antiqua" pitchFamily="18" charset="0"/>
                <a:ea typeface="宋体" panose="02010600030101010101" pitchFamily="2" charset="-122"/>
              </a:defRPr>
            </a:lvl2pPr>
            <a:lvl3pPr marL="1143000" indent="-228600" algn="ctr" rtl="0" eaLnBrk="1" fontAlgn="base" hangingPunct="1">
              <a:lnSpc>
                <a:spcPct val="100000"/>
              </a:lnSpc>
              <a:spcBef>
                <a:spcPct val="20000"/>
              </a:spcBef>
              <a:spcAft>
                <a:spcPct val="0"/>
              </a:spcAft>
              <a:buClr>
                <a:schemeClr val="tx1"/>
              </a:buClr>
              <a:buSzPct val="95000"/>
              <a:buFont typeface="Wingdings" panose="05000000000000000000" pitchFamily="2" charset="2"/>
              <a:buNone/>
              <a:defRPr kumimoji="0" lang="zh-CN" altLang="en-US" sz="2200" b="0" i="0" u="none" baseline="0">
                <a:solidFill>
                  <a:schemeClr val="tx1"/>
                </a:solidFill>
                <a:latin typeface="Book Antiqua" pitchFamily="18" charset="0"/>
                <a:ea typeface="宋体" panose="02010600030101010101" pitchFamily="2" charset="-122"/>
              </a:defRPr>
            </a:lvl3pPr>
            <a:lvl4pPr marL="1600200" indent="-228600" algn="ctr" rtl="0" eaLnBrk="1" fontAlgn="base" hangingPunct="1">
              <a:lnSpc>
                <a:spcPct val="100000"/>
              </a:lnSpc>
              <a:spcBef>
                <a:spcPct val="20000"/>
              </a:spcBef>
              <a:spcAft>
                <a:spcPct val="0"/>
              </a:spcAft>
              <a:buClr>
                <a:schemeClr val="tx1"/>
              </a:buClr>
              <a:buSzTx/>
              <a:buFont typeface="Wingdings 3" pitchFamily="18" charset="2"/>
              <a:buNone/>
              <a:defRPr kumimoji="0" lang="zh-CN" altLang="en-US" sz="2000" b="0" i="0" u="none" baseline="0">
                <a:solidFill>
                  <a:schemeClr val="tx1"/>
                </a:solidFill>
                <a:latin typeface="Book Antiqua" pitchFamily="18" charset="0"/>
                <a:ea typeface="宋体" panose="02010600030101010101" pitchFamily="2" charset="-122"/>
              </a:defRPr>
            </a:lvl4pPr>
            <a:lvl5pPr marL="2057400" indent="-228600" algn="ctr" rtl="0" eaLnBrk="1" fontAlgn="base" hangingPunct="1">
              <a:lnSpc>
                <a:spcPct val="100000"/>
              </a:lnSpc>
              <a:spcBef>
                <a:spcPct val="20000"/>
              </a:spcBef>
              <a:spcAft>
                <a:spcPct val="0"/>
              </a:spcAft>
              <a:buClr>
                <a:schemeClr val="tx1"/>
              </a:buClr>
              <a:buSzTx/>
              <a:buFont typeface="Wingdings 2" pitchFamily="18" charset="2"/>
              <a:buNone/>
              <a:defRPr kumimoji="0" lang="zh-CN" altLang="en-US" sz="2000" b="0" i="0" u="none" baseline="0">
                <a:solidFill>
                  <a:schemeClr val="tx1"/>
                </a:solidFill>
                <a:latin typeface="Book Antiqua" pitchFamily="18" charset="0"/>
                <a:ea typeface="宋体" panose="02010600030101010101" pitchFamily="2" charset="-122"/>
              </a:defRPr>
            </a:lvl5pPr>
          </a:lstStyle>
          <a:p>
            <a:pPr marL="0" marR="0" lvl="0" indent="0" algn="l">
              <a:lnSpc>
                <a:spcPct val="60000"/>
              </a:lnSpc>
            </a:pPr>
            <a:endParaRPr lang="en-US" altLang="zh-CN" sz="900">
              <a:solidFill>
                <a:srgbClr val="000000"/>
              </a:solidFill>
              <a:latin typeface="楷体" panose="02010609060101010101" pitchFamily="49" charset="-122"/>
              <a:ea typeface="楷体" panose="02010609060101010101" pitchFamily="49" charset="-122"/>
            </a:endParaRPr>
          </a:p>
          <a:p>
            <a:pPr marL="0" marR="0" lvl="0" indent="0" algn="l">
              <a:lnSpc>
                <a:spcPct val="60000"/>
              </a:lnSpc>
            </a:pPr>
            <a:r>
              <a:rPr lang="zh-CN" altLang="en-US" b="1">
                <a:solidFill>
                  <a:srgbClr val="000000"/>
                </a:solidFill>
                <a:ea typeface="楷体" panose="02010609060101010101" pitchFamily="49" charset="-122"/>
              </a:rPr>
              <a:t>甲</a:t>
            </a:r>
            <a:r>
              <a:rPr lang="zh-CN" altLang="en-US" b="1">
                <a:solidFill>
                  <a:srgbClr val="000000"/>
                </a:solidFill>
                <a:latin typeface="楷体" panose="02010609060101010101" pitchFamily="49" charset="-122"/>
                <a:ea typeface="楷体" panose="02010609060101010101" pitchFamily="49" charset="-122"/>
              </a:rPr>
              <a:t>亢临床表现</a:t>
            </a:r>
            <a:r>
              <a:rPr lang="en-US" altLang="zh-CN" b="1">
                <a:solidFill>
                  <a:srgbClr val="000000"/>
                </a:solidFill>
                <a:latin typeface="楷体" panose="02010609060101010101" pitchFamily="49" charset="-122"/>
                <a:ea typeface="楷体" panose="02010609060101010101" pitchFamily="49" charset="-122"/>
              </a:rPr>
              <a:t>--</a:t>
            </a:r>
            <a:r>
              <a:rPr lang="zh-CN" altLang="en-US" b="1">
                <a:solidFill>
                  <a:srgbClr val="000000"/>
                </a:solidFill>
                <a:latin typeface="楷体" panose="02010609060101010101" pitchFamily="49" charset="-122"/>
                <a:ea typeface="楷体" panose="02010609060101010101" pitchFamily="49" charset="-122"/>
              </a:rPr>
              <a:t>消化系统</a:t>
            </a:r>
            <a:endParaRPr lang="zh-CN" altLang="en-US">
              <a:solidFill>
                <a:srgbClr val="000000"/>
              </a:solidFill>
              <a:latin typeface="楷体" panose="02010609060101010101" pitchFamily="49" charset="-122"/>
              <a:ea typeface="楷体" panose="02010609060101010101" pitchFamily="49" charset="-122"/>
            </a:endParaRPr>
          </a:p>
          <a:p>
            <a:pPr marL="0" marR="0" lvl="0" indent="0" algn="l">
              <a:lnSpc>
                <a:spcPct val="60000"/>
              </a:lnSpc>
            </a:pPr>
            <a:endParaRPr lang="zh-CN" altLang="en-US" sz="900" b="1">
              <a:solidFill>
                <a:srgbClr val="000000"/>
              </a:solidFill>
              <a:latin typeface="楷体" panose="02010609060101010101" pitchFamily="49" charset="-122"/>
              <a:ea typeface="楷体" panose="02010609060101010101" pitchFamily="49" charset="-122"/>
            </a:endParaRPr>
          </a:p>
          <a:p>
            <a:pPr marL="0" marR="0" lvl="0" indent="0" algn="l">
              <a:lnSpc>
                <a:spcPct val="60000"/>
              </a:lnSpc>
            </a:pPr>
            <a:endParaRPr lang="zh-CN" altLang="en-US" sz="900" b="1">
              <a:solidFill>
                <a:srgbClr val="000000"/>
              </a:solidFill>
              <a:latin typeface="楷体" panose="02010609060101010101" pitchFamily="49" charset="-122"/>
              <a:ea typeface="楷体" panose="02010609060101010101" pitchFamily="49" charset="-122"/>
            </a:endParaRPr>
          </a:p>
        </p:txBody>
      </p:sp>
      <p:sp>
        <p:nvSpPr>
          <p:cNvPr id="14343" name="Rectangle 8"/>
          <p:cNvSpPr/>
          <p:nvPr/>
        </p:nvSpPr>
        <p:spPr>
          <a:xfrm>
            <a:off x="1692275" y="1981200"/>
            <a:ext cx="5089525" cy="4495800"/>
          </a:xfrm>
          <a:prstGeom prst="rect">
            <a:avLst/>
          </a:prstGeom>
          <a:noFill/>
          <a:ln>
            <a:noFill/>
            <a:miter lim="800000"/>
          </a:ln>
        </p:spPr>
        <p:txBody>
          <a:bodyPr lIns="92075" tIns="46037" rIns="92075" bIns="46037"/>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排便次数增加</a:t>
            </a:r>
          </a:p>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便秘</a:t>
            </a:r>
          </a:p>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恶心、呕吐</a:t>
            </a:r>
          </a:p>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食欲亢进</a:t>
            </a:r>
          </a:p>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厌食、食欲下降</a:t>
            </a:r>
          </a:p>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重者肝大、肝功异常、黄疸 </a:t>
            </a:r>
          </a:p>
          <a:p>
            <a:pPr marL="0" lvl="0" indent="0" eaLnBrk="1" hangingPunct="1">
              <a:spcBef>
                <a:spcPct val="50000"/>
              </a:spcBef>
            </a:pPr>
            <a:r>
              <a:rPr lang="zh-CN" altLang="en-US" sz="2800">
                <a:solidFill>
                  <a:srgbClr val="000000"/>
                </a:solidFill>
                <a:latin typeface="楷体" panose="02010609060101010101" pitchFamily="49" charset="-122"/>
                <a:ea typeface="楷体" panose="02010609060101010101" pitchFamily="49" charset="-122"/>
              </a:rPr>
              <a:t>脾大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5362" name="Line 2"/>
          <p:cNvCxnSpPr/>
          <p:nvPr/>
        </p:nvCxnSpPr>
        <p:spPr>
          <a:xfrm flipH="1">
            <a:off x="8686800" y="4572000"/>
            <a:ext cx="0" cy="2133600"/>
          </a:xfrm>
          <a:prstGeom prst="line">
            <a:avLst/>
          </a:prstGeom>
          <a:noFill/>
          <a:ln w="38100">
            <a:solidFill>
              <a:srgbClr val="0033CC"/>
            </a:solidFill>
            <a:miter lim="800000"/>
          </a:ln>
        </p:spPr>
      </p:cxnSp>
      <p:cxnSp>
        <p:nvCxnSpPr>
          <p:cNvPr id="15363" name="Line 3"/>
          <p:cNvCxnSpPr/>
          <p:nvPr/>
        </p:nvCxnSpPr>
        <p:spPr>
          <a:xfrm flipH="1">
            <a:off x="3048000" y="6248400"/>
            <a:ext cx="5867400" cy="0"/>
          </a:xfrm>
          <a:prstGeom prst="line">
            <a:avLst/>
          </a:prstGeom>
          <a:noFill/>
          <a:ln w="38100">
            <a:solidFill>
              <a:srgbClr val="0033CC"/>
            </a:solidFill>
            <a:miter lim="800000"/>
          </a:ln>
        </p:spPr>
      </p:cxnSp>
      <p:cxnSp>
        <p:nvCxnSpPr>
          <p:cNvPr id="15364" name="Line 5"/>
          <p:cNvCxnSpPr/>
          <p:nvPr/>
        </p:nvCxnSpPr>
        <p:spPr>
          <a:xfrm>
            <a:off x="228600" y="1143000"/>
            <a:ext cx="4724400" cy="0"/>
          </a:xfrm>
          <a:prstGeom prst="line">
            <a:avLst/>
          </a:prstGeom>
          <a:noFill/>
          <a:ln w="38100">
            <a:solidFill>
              <a:srgbClr val="0033CC"/>
            </a:solidFill>
            <a:miter lim="800000"/>
          </a:ln>
        </p:spPr>
      </p:cxnSp>
      <p:cxnSp>
        <p:nvCxnSpPr>
          <p:cNvPr id="15365" name="Line 6"/>
          <p:cNvCxnSpPr/>
          <p:nvPr/>
        </p:nvCxnSpPr>
        <p:spPr>
          <a:xfrm flipH="1">
            <a:off x="381000" y="381000"/>
            <a:ext cx="0" cy="1676400"/>
          </a:xfrm>
          <a:prstGeom prst="line">
            <a:avLst/>
          </a:prstGeom>
          <a:noFill/>
          <a:ln w="38100">
            <a:solidFill>
              <a:srgbClr val="0033CC"/>
            </a:solidFill>
            <a:miter lim="800000"/>
          </a:ln>
        </p:spPr>
      </p:cxnSp>
      <p:sp>
        <p:nvSpPr>
          <p:cNvPr id="15366" name="Rectangle 8"/>
          <p:cNvSpPr/>
          <p:nvPr/>
        </p:nvSpPr>
        <p:spPr>
          <a:xfrm>
            <a:off x="685800" y="1066800"/>
            <a:ext cx="7772400" cy="1143000"/>
          </a:xfrm>
          <a:prstGeom prst="rect">
            <a:avLst/>
          </a:prstGeom>
          <a:noFill/>
          <a:ln>
            <a:noFill/>
            <a:miter lim="800000"/>
          </a:ln>
        </p:spPr>
        <p:txBody>
          <a:bodyPr lIns="92075" tIns="46037" rIns="92075" bIns="46037"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r>
              <a:rPr lang="zh-CN" altLang="en-US" sz="3600" b="1">
                <a:solidFill>
                  <a:srgbClr val="000000"/>
                </a:solidFill>
                <a:latin typeface="楷体" panose="02010609060101010101" pitchFamily="49" charset="-122"/>
                <a:ea typeface="楷体" panose="02010609060101010101" pitchFamily="49" charset="-122"/>
              </a:rPr>
              <a:t>甲亢临床表现</a:t>
            </a:r>
            <a:r>
              <a:rPr lang="en-US" altLang="zh-CN" sz="3600" b="1">
                <a:solidFill>
                  <a:srgbClr val="000000"/>
                </a:solidFill>
                <a:latin typeface="楷体" panose="02010609060101010101" pitchFamily="49" charset="-122"/>
                <a:ea typeface="楷体" panose="02010609060101010101" pitchFamily="49" charset="-122"/>
              </a:rPr>
              <a:t>--</a:t>
            </a:r>
            <a:r>
              <a:rPr lang="zh-CN" altLang="en-US" sz="3600" b="1">
                <a:solidFill>
                  <a:srgbClr val="000000"/>
                </a:solidFill>
                <a:latin typeface="楷体" panose="02010609060101010101" pitchFamily="49" charset="-122"/>
                <a:ea typeface="楷体" panose="02010609060101010101" pitchFamily="49" charset="-122"/>
              </a:rPr>
              <a:t>肌肉骨骼系统</a:t>
            </a:r>
          </a:p>
        </p:txBody>
      </p:sp>
      <p:sp>
        <p:nvSpPr>
          <p:cNvPr id="15367" name="Rectangle 9"/>
          <p:cNvSpPr/>
          <p:nvPr/>
        </p:nvSpPr>
        <p:spPr>
          <a:xfrm>
            <a:off x="755650" y="2276475"/>
            <a:ext cx="8737600" cy="4022725"/>
          </a:xfrm>
          <a:prstGeom prst="rect">
            <a:avLst/>
          </a:prstGeom>
          <a:noFill/>
          <a:ln>
            <a:noFill/>
            <a:miter lim="800000"/>
          </a:ln>
        </p:spPr>
        <p:txBody>
          <a:bodyPr lIns="92075" tIns="46037" rIns="92075" bIns="46037"/>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lnSpc>
                <a:spcPct val="120000"/>
              </a:lnSpc>
              <a:spcBef>
                <a:spcPct val="50000"/>
              </a:spcBef>
            </a:pPr>
            <a:r>
              <a:rPr kumimoji="1" lang="zh-CN" altLang="en-US" sz="2800">
                <a:solidFill>
                  <a:srgbClr val="000000"/>
                </a:solidFill>
                <a:latin typeface="楷体" panose="02010609060101010101" pitchFamily="49" charset="-122"/>
                <a:ea typeface="楷体" panose="02010609060101010101" pitchFamily="49" charset="-122"/>
              </a:rPr>
              <a:t>甲亢性周期性瘫痪:</a:t>
            </a:r>
            <a:r>
              <a:rPr kumimoji="1" lang="en-US" altLang="zh-CN" sz="2800">
                <a:solidFill>
                  <a:srgbClr val="000000"/>
                </a:solidFill>
                <a:latin typeface="楷体" panose="02010609060101010101" pitchFamily="49" charset="-122"/>
                <a:ea typeface="楷体" panose="02010609060101010101" pitchFamily="49" charset="-122"/>
              </a:rPr>
              <a:t>20</a:t>
            </a:r>
            <a:r>
              <a:rPr kumimoji="1" lang="zh-CN" altLang="en-US" sz="2800">
                <a:solidFill>
                  <a:srgbClr val="000000"/>
                </a:solidFill>
                <a:latin typeface="楷体" panose="02010609060101010101" pitchFamily="49" charset="-122"/>
                <a:ea typeface="楷体" panose="02010609060101010101" pitchFamily="49" charset="-122"/>
              </a:rPr>
              <a:t>－</a:t>
            </a:r>
            <a:r>
              <a:rPr kumimoji="1" lang="en-US" altLang="zh-CN" sz="2800">
                <a:solidFill>
                  <a:srgbClr val="000000"/>
                </a:solidFill>
                <a:latin typeface="楷体" panose="02010609060101010101" pitchFamily="49" charset="-122"/>
                <a:ea typeface="楷体" panose="02010609060101010101" pitchFamily="49" charset="-122"/>
              </a:rPr>
              <a:t>40</a:t>
            </a:r>
            <a:r>
              <a:rPr kumimoji="1" lang="zh-CN" altLang="en-US" sz="2800">
                <a:solidFill>
                  <a:srgbClr val="000000"/>
                </a:solidFill>
                <a:latin typeface="楷体" panose="02010609060101010101" pitchFamily="49" charset="-122"/>
                <a:ea typeface="楷体" panose="02010609060101010101" pitchFamily="49" charset="-122"/>
              </a:rPr>
              <a:t>岁亚洲男性好发</a:t>
            </a:r>
          </a:p>
          <a:p>
            <a:pPr marL="0" lvl="0" indent="0" eaLnBrk="1" hangingPunct="1">
              <a:lnSpc>
                <a:spcPct val="120000"/>
              </a:lnSpc>
              <a:spcBef>
                <a:spcPct val="50000"/>
              </a:spcBef>
            </a:pPr>
            <a:r>
              <a:rPr lang="zh-CN" altLang="en-US" sz="2800">
                <a:solidFill>
                  <a:srgbClr val="000000"/>
                </a:solidFill>
                <a:latin typeface="楷体" panose="02010609060101010101" pitchFamily="49" charset="-122"/>
                <a:ea typeface="楷体" panose="02010609060101010101" pitchFamily="49" charset="-122"/>
              </a:rPr>
              <a:t>甲亢性肌病、肌无力、肌萎缩</a:t>
            </a:r>
          </a:p>
          <a:p>
            <a:pPr marL="0" lvl="0" indent="0" eaLnBrk="1" hangingPunct="1">
              <a:lnSpc>
                <a:spcPct val="120000"/>
              </a:lnSpc>
              <a:spcBef>
                <a:spcPct val="50000"/>
              </a:spcBef>
            </a:pPr>
            <a:r>
              <a:rPr lang="zh-CN" altLang="en-US" sz="2800">
                <a:solidFill>
                  <a:srgbClr val="000000"/>
                </a:solidFill>
                <a:latin typeface="楷体" panose="02010609060101010101" pitchFamily="49" charset="-122"/>
                <a:ea typeface="楷体" panose="02010609060101010101" pitchFamily="49" charset="-122"/>
              </a:rPr>
              <a:t>合并重症肌无力</a:t>
            </a:r>
          </a:p>
          <a:p>
            <a:pPr marL="0" lvl="0" indent="0" eaLnBrk="1" hangingPunct="1">
              <a:lnSpc>
                <a:spcPct val="120000"/>
              </a:lnSpc>
              <a:spcBef>
                <a:spcPct val="50000"/>
              </a:spcBef>
            </a:pPr>
            <a:r>
              <a:rPr lang="zh-CN" altLang="en-US" sz="2800">
                <a:solidFill>
                  <a:srgbClr val="000000"/>
                </a:solidFill>
                <a:latin typeface="楷体" panose="02010609060101010101" pitchFamily="49" charset="-122"/>
                <a:ea typeface="楷体" panose="02010609060101010101" pitchFamily="49" charset="-122"/>
              </a:rPr>
              <a:t>骨质疏松</a:t>
            </a:r>
          </a:p>
          <a:p>
            <a:pPr marL="0" lvl="0" indent="0" eaLnBrk="1" hangingPunct="1">
              <a:lnSpc>
                <a:spcPct val="120000"/>
              </a:lnSpc>
              <a:spcBef>
                <a:spcPct val="50000"/>
              </a:spcBef>
            </a:pPr>
            <a:endParaRPr lang="zh-CN" altLang="en-US" sz="2800">
              <a:solidFill>
                <a:srgbClr val="000000"/>
              </a:solidFill>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6386" name="Line 2"/>
          <p:cNvCxnSpPr/>
          <p:nvPr/>
        </p:nvCxnSpPr>
        <p:spPr>
          <a:xfrm flipH="1">
            <a:off x="8686800" y="4572000"/>
            <a:ext cx="0" cy="2133600"/>
          </a:xfrm>
          <a:prstGeom prst="line">
            <a:avLst/>
          </a:prstGeom>
          <a:noFill/>
          <a:ln w="38100">
            <a:solidFill>
              <a:srgbClr val="0033CC"/>
            </a:solidFill>
            <a:miter lim="800000"/>
          </a:ln>
        </p:spPr>
      </p:cxnSp>
      <p:cxnSp>
        <p:nvCxnSpPr>
          <p:cNvPr id="16387" name="Line 3"/>
          <p:cNvCxnSpPr/>
          <p:nvPr/>
        </p:nvCxnSpPr>
        <p:spPr>
          <a:xfrm flipH="1">
            <a:off x="3048000" y="6248400"/>
            <a:ext cx="5867400" cy="0"/>
          </a:xfrm>
          <a:prstGeom prst="line">
            <a:avLst/>
          </a:prstGeom>
          <a:noFill/>
          <a:ln w="38100">
            <a:solidFill>
              <a:srgbClr val="0033CC"/>
            </a:solidFill>
            <a:miter lim="800000"/>
          </a:ln>
        </p:spPr>
      </p:cxnSp>
      <p:cxnSp>
        <p:nvCxnSpPr>
          <p:cNvPr id="16388" name="Line 5"/>
          <p:cNvCxnSpPr/>
          <p:nvPr/>
        </p:nvCxnSpPr>
        <p:spPr>
          <a:xfrm>
            <a:off x="228600" y="1143000"/>
            <a:ext cx="4724400" cy="0"/>
          </a:xfrm>
          <a:prstGeom prst="line">
            <a:avLst/>
          </a:prstGeom>
          <a:noFill/>
          <a:ln w="38100">
            <a:solidFill>
              <a:srgbClr val="0033CC"/>
            </a:solidFill>
            <a:miter lim="800000"/>
          </a:ln>
        </p:spPr>
      </p:cxnSp>
      <p:cxnSp>
        <p:nvCxnSpPr>
          <p:cNvPr id="16389" name="Line 6"/>
          <p:cNvCxnSpPr/>
          <p:nvPr/>
        </p:nvCxnSpPr>
        <p:spPr>
          <a:xfrm flipH="1">
            <a:off x="381000" y="381000"/>
            <a:ext cx="0" cy="1676400"/>
          </a:xfrm>
          <a:prstGeom prst="line">
            <a:avLst/>
          </a:prstGeom>
          <a:noFill/>
          <a:ln w="38100">
            <a:solidFill>
              <a:srgbClr val="0033CC"/>
            </a:solidFill>
            <a:miter lim="800000"/>
          </a:ln>
        </p:spPr>
      </p:cxnSp>
      <p:sp>
        <p:nvSpPr>
          <p:cNvPr id="16390" name="Rectangle 8"/>
          <p:cNvSpPr/>
          <p:nvPr/>
        </p:nvSpPr>
        <p:spPr>
          <a:xfrm>
            <a:off x="609600" y="1066800"/>
            <a:ext cx="7772400" cy="1143000"/>
          </a:xfrm>
          <a:prstGeom prst="rect">
            <a:avLst/>
          </a:prstGeom>
          <a:noFill/>
          <a:ln>
            <a:noFill/>
            <a:miter lim="800000"/>
          </a:ln>
        </p:spPr>
        <p:txBody>
          <a:bodyPr lIns="92075" tIns="46037" rIns="92075" bIns="46037"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r>
              <a:rPr lang="zh-CN" altLang="en-US" sz="4000" b="1">
                <a:solidFill>
                  <a:srgbClr val="000000"/>
                </a:solidFill>
                <a:latin typeface="楷体" panose="02010609060101010101" pitchFamily="49" charset="-122"/>
                <a:ea typeface="楷体" panose="02010609060101010101" pitchFamily="49" charset="-122"/>
              </a:rPr>
              <a:t>甲亢临床表现</a:t>
            </a:r>
            <a:r>
              <a:rPr lang="en-US" altLang="zh-CN" sz="4000" b="1">
                <a:solidFill>
                  <a:srgbClr val="000000"/>
                </a:solidFill>
                <a:latin typeface="楷体" panose="02010609060101010101" pitchFamily="49" charset="-122"/>
                <a:ea typeface="楷体" panose="02010609060101010101" pitchFamily="49" charset="-122"/>
              </a:rPr>
              <a:t>--</a:t>
            </a:r>
            <a:r>
              <a:rPr lang="zh-CN" altLang="en-US" sz="4000" b="1">
                <a:solidFill>
                  <a:srgbClr val="000000"/>
                </a:solidFill>
                <a:latin typeface="楷体" panose="02010609060101010101" pitchFamily="49" charset="-122"/>
                <a:ea typeface="楷体" panose="02010609060101010101" pitchFamily="49" charset="-122"/>
              </a:rPr>
              <a:t>生殖系统</a:t>
            </a:r>
          </a:p>
        </p:txBody>
      </p:sp>
      <p:sp>
        <p:nvSpPr>
          <p:cNvPr id="16391" name="Rectangle 9"/>
          <p:cNvSpPr/>
          <p:nvPr/>
        </p:nvSpPr>
        <p:spPr>
          <a:xfrm>
            <a:off x="1524000" y="2286000"/>
            <a:ext cx="3454400" cy="3703638"/>
          </a:xfrm>
          <a:prstGeom prst="rect">
            <a:avLst/>
          </a:prstGeom>
          <a:noFill/>
          <a:ln>
            <a:noFill/>
            <a:miter lim="800000"/>
          </a:ln>
        </p:spPr>
        <p:txBody>
          <a:bodyPr lIns="92075" tIns="46037" rIns="92075" bIns="46037"/>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lnSpc>
                <a:spcPct val="120000"/>
              </a:lnSpc>
              <a:spcBef>
                <a:spcPct val="50000"/>
              </a:spcBef>
            </a:pPr>
            <a:r>
              <a:rPr lang="zh-CN" altLang="en-US" sz="2800">
                <a:solidFill>
                  <a:srgbClr val="000000"/>
                </a:solidFill>
                <a:latin typeface="楷体" panose="02010609060101010101" pitchFamily="49" charset="-122"/>
                <a:ea typeface="楷体" panose="02010609060101010101" pitchFamily="49" charset="-122"/>
              </a:rPr>
              <a:t>闭经</a:t>
            </a:r>
          </a:p>
          <a:p>
            <a:pPr marL="0" lvl="0" indent="0" algn="ctr" eaLnBrk="1" hangingPunct="1">
              <a:lnSpc>
                <a:spcPct val="120000"/>
              </a:lnSpc>
              <a:spcBef>
                <a:spcPct val="50000"/>
              </a:spcBef>
            </a:pPr>
            <a:r>
              <a:rPr lang="zh-CN" altLang="en-US" sz="2800">
                <a:solidFill>
                  <a:srgbClr val="000000"/>
                </a:solidFill>
                <a:latin typeface="楷体" panose="02010609060101010101" pitchFamily="49" charset="-122"/>
                <a:ea typeface="楷体" panose="02010609060101010101" pitchFamily="49" charset="-122"/>
              </a:rPr>
              <a:t>月经减少</a:t>
            </a:r>
          </a:p>
          <a:p>
            <a:pPr marL="0" lvl="0" indent="0" algn="ctr" eaLnBrk="1" hangingPunct="1">
              <a:lnSpc>
                <a:spcPct val="120000"/>
              </a:lnSpc>
              <a:spcBef>
                <a:spcPct val="50000"/>
              </a:spcBef>
            </a:pPr>
            <a:r>
              <a:rPr lang="zh-CN" altLang="en-US" sz="2800">
                <a:solidFill>
                  <a:srgbClr val="000000"/>
                </a:solidFill>
                <a:latin typeface="楷体" panose="02010609060101010101" pitchFamily="49" charset="-122"/>
                <a:ea typeface="楷体" panose="02010609060101010101" pitchFamily="49" charset="-122"/>
              </a:rPr>
              <a:t>阳痿及男性乳腺发育</a:t>
            </a:r>
          </a:p>
        </p:txBody>
      </p:sp>
      <p:pic>
        <p:nvPicPr>
          <p:cNvPr id="16392" name="Picture 4" descr="gynecomastia 2"/>
          <p:cNvPicPr/>
          <p:nvPr/>
        </p:nvPicPr>
        <p:blipFill>
          <a:blip r:embed="rId2"/>
          <a:stretch>
            <a:fillRect/>
          </a:stretch>
        </p:blipFill>
        <p:spPr>
          <a:xfrm>
            <a:off x="5334000" y="3124200"/>
            <a:ext cx="2986088" cy="2944812"/>
          </a:xfrm>
          <a:prstGeom prst="rect">
            <a:avLst/>
          </a:prstGeom>
          <a:noFill/>
          <a:ln>
            <a:noFill/>
            <a:miter lim="800000"/>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7410" name="Line 2"/>
          <p:cNvCxnSpPr/>
          <p:nvPr/>
        </p:nvCxnSpPr>
        <p:spPr>
          <a:xfrm flipH="1">
            <a:off x="8686800" y="4572000"/>
            <a:ext cx="0" cy="2133600"/>
          </a:xfrm>
          <a:prstGeom prst="line">
            <a:avLst/>
          </a:prstGeom>
          <a:noFill/>
          <a:ln w="38100">
            <a:solidFill>
              <a:srgbClr val="0033CC"/>
            </a:solidFill>
            <a:miter lim="800000"/>
          </a:ln>
        </p:spPr>
      </p:cxnSp>
      <p:cxnSp>
        <p:nvCxnSpPr>
          <p:cNvPr id="17411" name="Line 3"/>
          <p:cNvCxnSpPr/>
          <p:nvPr/>
        </p:nvCxnSpPr>
        <p:spPr>
          <a:xfrm flipH="1">
            <a:off x="3048000" y="6248400"/>
            <a:ext cx="5867400" cy="0"/>
          </a:xfrm>
          <a:prstGeom prst="line">
            <a:avLst/>
          </a:prstGeom>
          <a:noFill/>
          <a:ln w="38100">
            <a:solidFill>
              <a:srgbClr val="0033CC"/>
            </a:solidFill>
            <a:miter lim="800000"/>
          </a:ln>
        </p:spPr>
      </p:cxnSp>
      <p:cxnSp>
        <p:nvCxnSpPr>
          <p:cNvPr id="17412" name="Line 5"/>
          <p:cNvCxnSpPr/>
          <p:nvPr/>
        </p:nvCxnSpPr>
        <p:spPr>
          <a:xfrm>
            <a:off x="228600" y="1143000"/>
            <a:ext cx="4724400" cy="0"/>
          </a:xfrm>
          <a:prstGeom prst="line">
            <a:avLst/>
          </a:prstGeom>
          <a:noFill/>
          <a:ln w="38100">
            <a:solidFill>
              <a:srgbClr val="0033CC"/>
            </a:solidFill>
            <a:miter lim="800000"/>
          </a:ln>
        </p:spPr>
      </p:cxnSp>
      <p:cxnSp>
        <p:nvCxnSpPr>
          <p:cNvPr id="17413" name="Line 6"/>
          <p:cNvCxnSpPr/>
          <p:nvPr/>
        </p:nvCxnSpPr>
        <p:spPr>
          <a:xfrm flipH="1">
            <a:off x="381000" y="381000"/>
            <a:ext cx="0" cy="1676400"/>
          </a:xfrm>
          <a:prstGeom prst="line">
            <a:avLst/>
          </a:prstGeom>
          <a:noFill/>
          <a:ln w="38100">
            <a:solidFill>
              <a:srgbClr val="0033CC"/>
            </a:solidFill>
            <a:miter lim="800000"/>
          </a:ln>
        </p:spPr>
      </p:cxnSp>
      <p:sp>
        <p:nvSpPr>
          <p:cNvPr id="17414" name="Rectangle 8"/>
          <p:cNvSpPr/>
          <p:nvPr/>
        </p:nvSpPr>
        <p:spPr>
          <a:xfrm>
            <a:off x="914400" y="914400"/>
            <a:ext cx="8229600" cy="1143000"/>
          </a:xfrm>
          <a:prstGeom prst="rect">
            <a:avLst/>
          </a:prstGeom>
          <a:noFill/>
          <a:ln>
            <a:noFill/>
            <a:miter lim="800000"/>
          </a:ln>
        </p:spPr>
        <p:txBody>
          <a:bodyPr lIns="92075" tIns="46037" rIns="92075" bIns="46037"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r>
              <a:rPr lang="zh-CN" altLang="en-US" sz="3600" b="1">
                <a:solidFill>
                  <a:srgbClr val="000000"/>
                </a:solidFill>
                <a:latin typeface="楷体" panose="02010609060101010101" pitchFamily="49" charset="-122"/>
                <a:ea typeface="楷体" panose="02010609060101010101" pitchFamily="49" charset="-122"/>
              </a:rPr>
              <a:t>甲亢临床表现</a:t>
            </a:r>
            <a:r>
              <a:rPr lang="en-US" altLang="zh-CN" sz="3600" b="1">
                <a:solidFill>
                  <a:srgbClr val="000000"/>
                </a:solidFill>
                <a:latin typeface="楷体" panose="02010609060101010101" pitchFamily="49" charset="-122"/>
                <a:ea typeface="楷体" panose="02010609060101010101" pitchFamily="49" charset="-122"/>
              </a:rPr>
              <a:t>--</a:t>
            </a:r>
            <a:r>
              <a:rPr lang="zh-CN" altLang="en-US" sz="3600" b="1">
                <a:solidFill>
                  <a:srgbClr val="000000"/>
                </a:solidFill>
                <a:latin typeface="楷体" panose="02010609060101010101" pitchFamily="49" charset="-122"/>
                <a:ea typeface="楷体" panose="02010609060101010101" pitchFamily="49" charset="-122"/>
              </a:rPr>
              <a:t>内分泌系统</a:t>
            </a:r>
          </a:p>
        </p:txBody>
      </p:sp>
      <p:sp>
        <p:nvSpPr>
          <p:cNvPr id="17415" name="Rectangle 9"/>
          <p:cNvSpPr/>
          <p:nvPr/>
        </p:nvSpPr>
        <p:spPr>
          <a:xfrm>
            <a:off x="533400" y="2057400"/>
            <a:ext cx="8228012" cy="4467225"/>
          </a:xfrm>
          <a:prstGeom prst="rect">
            <a:avLst/>
          </a:prstGeom>
          <a:noFill/>
          <a:ln>
            <a:noFill/>
            <a:miter lim="800000"/>
          </a:ln>
        </p:spPr>
        <p:txBody>
          <a:bodyPr lIns="92075" tIns="46037" rIns="92075" bIns="46037"/>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lnSpc>
                <a:spcPct val="80000"/>
              </a:lnSpc>
              <a:spcBef>
                <a:spcPct val="50000"/>
              </a:spcBef>
            </a:pPr>
            <a:r>
              <a:rPr lang="en-US" altLang="zh-CN" sz="2000">
                <a:solidFill>
                  <a:srgbClr val="000000"/>
                </a:solidFill>
                <a:latin typeface="Times New Roman" panose="02020603050405020304" pitchFamily="18" charset="0"/>
              </a:rPr>
              <a:t> </a:t>
            </a:r>
            <a:r>
              <a:rPr lang="en-US" altLang="zh-CN" sz="2000">
                <a:solidFill>
                  <a:srgbClr val="000000"/>
                </a:solidFill>
                <a:latin typeface="楷体_GB2312" pitchFamily="49" charset="-122"/>
                <a:sym typeface="Symbol" panose="05050102010706020507" pitchFamily="18" charset="2"/>
              </a:rPr>
              <a:t>DM</a:t>
            </a:r>
            <a:endParaRPr lang="en-US" altLang="zh-CN" sz="2000">
              <a:solidFill>
                <a:srgbClr val="000000"/>
              </a:solidFill>
              <a:latin typeface="楷体_GB2312" pitchFamily="49" charset="-122"/>
            </a:endParaRPr>
          </a:p>
          <a:p>
            <a:pPr marL="0" lvl="0" indent="0" eaLnBrk="1" hangingPunct="1">
              <a:lnSpc>
                <a:spcPct val="150000"/>
              </a:lnSpc>
              <a:spcBef>
                <a:spcPct val="50000"/>
              </a:spcBef>
            </a:pPr>
            <a:r>
              <a:rPr lang="zh-CN" altLang="en-US" sz="2000">
                <a:solidFill>
                  <a:srgbClr val="000000"/>
                </a:solidFill>
                <a:latin typeface="楷体_GB2312" pitchFamily="49" charset="-122"/>
              </a:rPr>
              <a:t>原因:</a:t>
            </a:r>
            <a:br>
              <a:rPr lang="zh-CN" altLang="en-US" sz="2000">
                <a:solidFill>
                  <a:srgbClr val="000000"/>
                </a:solidFill>
                <a:latin typeface="楷体_GB2312" pitchFamily="49" charset="-122"/>
              </a:rPr>
            </a:br>
            <a:r>
              <a:rPr lang="zh-CN" altLang="en-US" sz="2000">
                <a:solidFill>
                  <a:srgbClr val="000000"/>
                </a:solidFill>
                <a:latin typeface="楷体_GB2312" pitchFamily="49" charset="-122"/>
              </a:rPr>
              <a:t>   </a:t>
            </a:r>
            <a:r>
              <a:rPr lang="en-US" altLang="zh-CN" sz="2000">
                <a:solidFill>
                  <a:srgbClr val="000000"/>
                </a:solidFill>
                <a:latin typeface="楷体_GB2312" pitchFamily="49" charset="-122"/>
              </a:rPr>
              <a:t>1、</a:t>
            </a:r>
            <a:r>
              <a:rPr lang="zh-CN" altLang="en-US" sz="2000">
                <a:solidFill>
                  <a:srgbClr val="000000"/>
                </a:solidFill>
                <a:latin typeface="楷体_GB2312" pitchFamily="49" charset="-122"/>
              </a:rPr>
              <a:t>甲状腺素可促使肠糖得吸收,加速糖原分解。</a:t>
            </a:r>
          </a:p>
          <a:p>
            <a:pPr marL="0" lvl="0" indent="0" eaLnBrk="1" hangingPunct="1">
              <a:lnSpc>
                <a:spcPct val="150000"/>
              </a:lnSpc>
              <a:spcBef>
                <a:spcPct val="50000"/>
              </a:spcBef>
            </a:pPr>
            <a:r>
              <a:rPr lang="zh-CN" altLang="en-US" sz="2000">
                <a:solidFill>
                  <a:srgbClr val="000000"/>
                </a:solidFill>
                <a:latin typeface="楷体_GB2312" pitchFamily="49" charset="-122"/>
              </a:rPr>
              <a:t>   </a:t>
            </a:r>
            <a:r>
              <a:rPr lang="en-US" altLang="zh-CN" sz="2000">
                <a:solidFill>
                  <a:srgbClr val="000000"/>
                </a:solidFill>
                <a:latin typeface="楷体_GB2312" pitchFamily="49" charset="-122"/>
              </a:rPr>
              <a:t>2</a:t>
            </a:r>
            <a:r>
              <a:rPr lang="zh-CN" altLang="en-US" sz="2000">
                <a:solidFill>
                  <a:srgbClr val="000000"/>
                </a:solidFill>
                <a:latin typeface="楷体_GB2312" pitchFamily="49" charset="-122"/>
              </a:rPr>
              <a:t>、代谢旺盛,胰岛素降解加速,致胰岛素相对不足。</a:t>
            </a:r>
          </a:p>
          <a:p>
            <a:pPr marL="0" lvl="0" indent="0" eaLnBrk="1" hangingPunct="1">
              <a:lnSpc>
                <a:spcPct val="150000"/>
              </a:lnSpc>
              <a:spcBef>
                <a:spcPct val="50000"/>
              </a:spcBef>
            </a:pPr>
            <a:r>
              <a:rPr lang="zh-CN" altLang="en-US" sz="2000">
                <a:solidFill>
                  <a:srgbClr val="000000"/>
                </a:solidFill>
                <a:latin typeface="楷体_GB2312" pitchFamily="49" charset="-122"/>
              </a:rPr>
              <a:t> </a:t>
            </a:r>
            <a:r>
              <a:rPr lang="zh-CN" altLang="en-US" sz="2000">
                <a:solidFill>
                  <a:srgbClr val="000000"/>
                </a:solidFill>
              </a:rPr>
              <a:t> </a:t>
            </a:r>
            <a:r>
              <a:rPr lang="zh-CN" altLang="en-US" sz="2000">
                <a:solidFill>
                  <a:srgbClr val="000000"/>
                </a:solidFill>
                <a:latin typeface="楷体_GB2312" pitchFamily="49" charset="-122"/>
              </a:rPr>
              <a:t>  </a:t>
            </a:r>
            <a:r>
              <a:rPr lang="en-US" altLang="zh-CN" sz="2000">
                <a:solidFill>
                  <a:srgbClr val="000000"/>
                </a:solidFill>
                <a:latin typeface="楷体_GB2312" pitchFamily="49" charset="-122"/>
              </a:rPr>
              <a:t>3</a:t>
            </a:r>
            <a:r>
              <a:rPr lang="zh-CN" altLang="en-US" sz="2000">
                <a:solidFill>
                  <a:srgbClr val="000000"/>
                </a:solidFill>
                <a:latin typeface="楷体_GB2312" pitchFamily="49" charset="-122"/>
              </a:rPr>
              <a:t>、甲亢又可引起胰岛</a:t>
            </a:r>
            <a:r>
              <a:rPr lang="en-US" altLang="zh-CN" sz="2000">
                <a:solidFill>
                  <a:srgbClr val="000000"/>
                </a:solidFill>
                <a:latin typeface="楷体_GB2312" pitchFamily="49" charset="-122"/>
              </a:rPr>
              <a:t>β</a:t>
            </a:r>
            <a:r>
              <a:rPr lang="zh-CN" altLang="en-US" sz="2000">
                <a:solidFill>
                  <a:srgbClr val="000000"/>
                </a:solidFill>
                <a:latin typeface="楷体_GB2312" pitchFamily="49" charset="-122"/>
              </a:rPr>
              <a:t>细胞损害,导致胰岛素分泌减少</a:t>
            </a:r>
            <a:br>
              <a:rPr lang="zh-CN" altLang="en-US" sz="2000">
                <a:solidFill>
                  <a:srgbClr val="000000"/>
                </a:solidFill>
                <a:latin typeface="楷体_GB2312" pitchFamily="49" charset="-122"/>
              </a:rPr>
            </a:br>
            <a:r>
              <a:rPr lang="zh-CN" altLang="en-US" sz="2000">
                <a:solidFill>
                  <a:srgbClr val="000000"/>
                </a:solidFill>
                <a:latin typeface="楷体_GB2312" pitchFamily="49" charset="-122"/>
              </a:rPr>
              <a:t>   </a:t>
            </a:r>
            <a:r>
              <a:rPr lang="zh-CN" altLang="en-US" sz="2000">
                <a:solidFill>
                  <a:srgbClr val="000000"/>
                </a:solidFill>
              </a:rPr>
              <a:t> </a:t>
            </a:r>
            <a:r>
              <a:rPr lang="en-US" altLang="zh-CN" sz="2000">
                <a:solidFill>
                  <a:srgbClr val="000000"/>
                </a:solidFill>
                <a:latin typeface="楷体_GB2312" pitchFamily="49" charset="-122"/>
              </a:rPr>
              <a:t>4</a:t>
            </a:r>
            <a:r>
              <a:rPr lang="zh-CN" altLang="en-US" sz="2000">
                <a:solidFill>
                  <a:srgbClr val="000000"/>
                </a:solidFill>
                <a:latin typeface="楷体_GB2312" pitchFamily="49" charset="-122"/>
              </a:rPr>
              <a:t>、甲状腺素可增强儿茶酚胺得活性,使胰岛素得释放受抑制</a:t>
            </a:r>
            <a:r>
              <a:rPr lang="en-US" altLang="zh-CN" sz="2000">
                <a:solidFill>
                  <a:srgbClr val="000000"/>
                </a:solidFill>
                <a:latin typeface="楷体_GB2312" pitchFamily="49" charset="-122"/>
              </a:rPr>
              <a:t>,</a:t>
            </a:r>
            <a:r>
              <a:rPr lang="zh-CN" altLang="en-US" sz="2000">
                <a:solidFill>
                  <a:srgbClr val="000000"/>
                </a:solidFill>
                <a:latin typeface="楷体_GB2312" pitchFamily="49" charset="-122"/>
              </a:rPr>
              <a:t>使血糖持续升高,导致胰腺萎缩,胰岛细胞功能衰竭。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标题 1"/>
          <p:cNvSpPr>
            <a:spLocks noGrp="1"/>
          </p:cNvSpPr>
          <p:nvPr>
            <p:ph type="title" idx="4294967295"/>
          </p:nvPr>
        </p:nvSpPr>
        <p:spPr>
          <a:xfrm>
            <a:off x="207963" y="1433513"/>
            <a:ext cx="8229600" cy="785813"/>
          </a:xfrm>
        </p:spPr>
        <p:txBody>
          <a:bodyPr wrap="square" anchor="ct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3200" b="0" i="0" u="none" strike="noStrike" kern="1200" cap="none" spc="0" normalizeH="0" baseline="0" noProof="1">
                <a:solidFill>
                  <a:srgbClr val="000000"/>
                </a:solidFill>
                <a:effectLst>
                  <a:outerShdw blurRad="38100" dist="38100" dir="2700000">
                    <a:srgbClr val="C0C0C0"/>
                  </a:outerShdw>
                </a:effectLst>
                <a:latin typeface="黑体" panose="02010609060101010101" pitchFamily="49" charset="-122"/>
                <a:ea typeface="黑体" panose="02010609060101010101" pitchFamily="49" charset="-122"/>
                <a:cs typeface="+mj-cs"/>
              </a:rPr>
              <a:t>大家学习辛苦了，还是要坚持</a:t>
            </a:r>
          </a:p>
        </p:txBody>
      </p:sp>
      <p:sp>
        <p:nvSpPr>
          <p:cNvPr id="2051" name="文本框 1"/>
          <p:cNvSpPr/>
          <p:nvPr/>
        </p:nvSpPr>
        <p:spPr>
          <a:xfrm>
            <a:off x="4811713" y="3633788"/>
            <a:ext cx="2622550" cy="368300"/>
          </a:xfrm>
          <a:prstGeom prst="rect">
            <a:avLst/>
          </a:prstGeom>
          <a:noFill/>
          <a:ln w="9525">
            <a:noFill/>
          </a:ln>
        </p:spPr>
        <p:txBody>
          <a:bodyPr wrap="square" anchor="t"/>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strike="noStrike" noProof="1">
                <a:solidFill>
                  <a:srgbClr val="000000"/>
                </a:solidFill>
                <a:effectLst>
                  <a:outerShdw blurRad="38100" dist="38100" dir="2700000">
                    <a:srgbClr val="C0C0C0"/>
                  </a:outerShdw>
                </a:effectLst>
                <a:latin typeface="黑体" panose="02010609060101010101" pitchFamily="49" charset="-122"/>
                <a:ea typeface="黑体" panose="02010609060101010101" pitchFamily="49" charset="-122"/>
                <a:cs typeface="+mn-cs"/>
              </a:rPr>
              <a:t>继续保持安静</a:t>
            </a:r>
            <a:endParaRPr lang="zh-CN" altLang="en-US" strike="noStrike" noProof="1">
              <a:solidFill>
                <a:srgbClr val="000000"/>
              </a:solidFill>
              <a:effectLst>
                <a:outerShdw blurRad="38100" dist="38100" dir="2700000">
                  <a:srgbClr val="C0C0C0"/>
                </a:outerShdw>
              </a:effectLst>
              <a:latin typeface="黑体" panose="02010609060101010101" pitchFamily="49" charset="-122"/>
              <a:ea typeface="黑体" panose="02010609060101010101" pitchFamily="49" charset="-122"/>
            </a:endParaRPr>
          </a:p>
        </p:txBody>
      </p:sp>
    </p:spTree>
  </p:cSld>
  <p:clrMapOvr>
    <a:masterClrMapping/>
  </p:clrMapOvr>
  <p:transition>
    <p:fad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8434" name="Line 2"/>
          <p:cNvCxnSpPr/>
          <p:nvPr/>
        </p:nvCxnSpPr>
        <p:spPr>
          <a:xfrm flipH="1">
            <a:off x="8686800" y="4572000"/>
            <a:ext cx="0" cy="2133600"/>
          </a:xfrm>
          <a:prstGeom prst="line">
            <a:avLst/>
          </a:prstGeom>
          <a:noFill/>
          <a:ln w="38100">
            <a:solidFill>
              <a:srgbClr val="0033CC"/>
            </a:solidFill>
            <a:miter lim="800000"/>
          </a:ln>
        </p:spPr>
      </p:cxnSp>
      <p:cxnSp>
        <p:nvCxnSpPr>
          <p:cNvPr id="18435" name="Line 3"/>
          <p:cNvCxnSpPr/>
          <p:nvPr/>
        </p:nvCxnSpPr>
        <p:spPr>
          <a:xfrm flipH="1">
            <a:off x="3048000" y="6248400"/>
            <a:ext cx="5867400" cy="0"/>
          </a:xfrm>
          <a:prstGeom prst="line">
            <a:avLst/>
          </a:prstGeom>
          <a:noFill/>
          <a:ln w="38100">
            <a:solidFill>
              <a:srgbClr val="0033CC"/>
            </a:solidFill>
            <a:miter lim="800000"/>
          </a:ln>
        </p:spPr>
      </p:cxnSp>
      <p:cxnSp>
        <p:nvCxnSpPr>
          <p:cNvPr id="18436" name="Line 5"/>
          <p:cNvCxnSpPr/>
          <p:nvPr/>
        </p:nvCxnSpPr>
        <p:spPr>
          <a:xfrm>
            <a:off x="228600" y="1143000"/>
            <a:ext cx="4724400" cy="0"/>
          </a:xfrm>
          <a:prstGeom prst="line">
            <a:avLst/>
          </a:prstGeom>
          <a:noFill/>
          <a:ln w="38100">
            <a:solidFill>
              <a:srgbClr val="0033CC"/>
            </a:solidFill>
            <a:miter lim="800000"/>
          </a:ln>
        </p:spPr>
      </p:cxnSp>
      <p:cxnSp>
        <p:nvCxnSpPr>
          <p:cNvPr id="18437" name="Line 6"/>
          <p:cNvCxnSpPr/>
          <p:nvPr/>
        </p:nvCxnSpPr>
        <p:spPr>
          <a:xfrm flipH="1">
            <a:off x="381000" y="381000"/>
            <a:ext cx="0" cy="1676400"/>
          </a:xfrm>
          <a:prstGeom prst="line">
            <a:avLst/>
          </a:prstGeom>
          <a:noFill/>
          <a:ln w="38100">
            <a:solidFill>
              <a:srgbClr val="0033CC"/>
            </a:solidFill>
            <a:miter lim="800000"/>
          </a:ln>
        </p:spPr>
      </p:cxnSp>
      <p:sp>
        <p:nvSpPr>
          <p:cNvPr id="18438" name="Rectangle 9"/>
          <p:cNvSpPr/>
          <p:nvPr/>
        </p:nvSpPr>
        <p:spPr>
          <a:xfrm>
            <a:off x="381000" y="838200"/>
            <a:ext cx="7772400" cy="1143000"/>
          </a:xfrm>
          <a:prstGeom prst="rect">
            <a:avLst/>
          </a:prstGeom>
          <a:noFill/>
          <a:ln>
            <a:noFill/>
            <a:miter lim="800000"/>
          </a:ln>
        </p:spPr>
        <p:txBody>
          <a:bodyPr lIns="92075" tIns="46037" rIns="92075" bIns="46037"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r>
              <a:rPr lang="zh-CN" altLang="en-US" sz="4000" b="1">
                <a:solidFill>
                  <a:srgbClr val="000000"/>
                </a:solidFill>
                <a:latin typeface="楷体" panose="02010609060101010101" pitchFamily="49" charset="-122"/>
                <a:ea typeface="楷体" panose="02010609060101010101" pitchFamily="49" charset="-122"/>
              </a:rPr>
              <a:t>甲亢临床表现</a:t>
            </a:r>
            <a:r>
              <a:rPr lang="en-US" altLang="zh-CN" sz="4000" b="1">
                <a:solidFill>
                  <a:srgbClr val="000000"/>
                </a:solidFill>
                <a:latin typeface="楷体" panose="02010609060101010101" pitchFamily="49" charset="-122"/>
                <a:ea typeface="楷体" panose="02010609060101010101" pitchFamily="49" charset="-122"/>
              </a:rPr>
              <a:t>--</a:t>
            </a:r>
            <a:r>
              <a:rPr lang="zh-CN" altLang="en-US" sz="4000" b="1">
                <a:solidFill>
                  <a:srgbClr val="000000"/>
                </a:solidFill>
                <a:latin typeface="楷体" panose="02010609060101010101" pitchFamily="49" charset="-122"/>
                <a:ea typeface="楷体" panose="02010609060101010101" pitchFamily="49" charset="-122"/>
              </a:rPr>
              <a:t>造血系统</a:t>
            </a:r>
          </a:p>
        </p:txBody>
      </p:sp>
      <p:sp>
        <p:nvSpPr>
          <p:cNvPr id="18439" name="Rectangle 10"/>
          <p:cNvSpPr/>
          <p:nvPr/>
        </p:nvSpPr>
        <p:spPr>
          <a:xfrm>
            <a:off x="990600" y="1676400"/>
            <a:ext cx="6737350" cy="2663825"/>
          </a:xfrm>
          <a:prstGeom prst="rect">
            <a:avLst/>
          </a:prstGeom>
          <a:noFill/>
          <a:ln>
            <a:noFill/>
            <a:miter lim="800000"/>
          </a:ln>
        </p:spPr>
        <p:txBody>
          <a:bodyPr lIns="92075" tIns="46037" rIns="92075" bIns="46037"/>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50000"/>
              </a:spcBef>
            </a:pPr>
            <a:r>
              <a:rPr lang="zh-CN" altLang="en-US" sz="2800">
                <a:solidFill>
                  <a:srgbClr val="000000"/>
                </a:solidFill>
                <a:latin typeface="Times New Roman" panose="02020603050405020304" pitchFamily="18" charset="0"/>
                <a:ea typeface="楷体" panose="02010609060101010101" pitchFamily="49" charset="-122"/>
              </a:rPr>
              <a:t>白细胞总数偏低</a:t>
            </a:r>
          </a:p>
          <a:p>
            <a:pPr marL="0" lvl="0" indent="0" eaLnBrk="1" hangingPunct="1">
              <a:spcBef>
                <a:spcPct val="50000"/>
              </a:spcBef>
            </a:pPr>
            <a:r>
              <a:rPr lang="zh-CN" altLang="en-US" sz="2800">
                <a:solidFill>
                  <a:srgbClr val="000000"/>
                </a:solidFill>
                <a:latin typeface="Times New Roman" panose="02020603050405020304" pitchFamily="18" charset="0"/>
                <a:ea typeface="楷体" panose="02010609060101010101" pitchFamily="49" charset="-122"/>
              </a:rPr>
              <a:t>周围淋巴细胞绝对值、百分比增多</a:t>
            </a:r>
          </a:p>
          <a:p>
            <a:pPr marL="0" lvl="0" indent="0" eaLnBrk="1" hangingPunct="1">
              <a:spcBef>
                <a:spcPct val="50000"/>
              </a:spcBef>
            </a:pPr>
            <a:r>
              <a:rPr lang="zh-CN" altLang="en-US" sz="2800">
                <a:solidFill>
                  <a:srgbClr val="000000"/>
                </a:solidFill>
                <a:latin typeface="Times New Roman" panose="02020603050405020304" pitchFamily="18" charset="0"/>
                <a:ea typeface="楷体" panose="02010609060101010101" pitchFamily="49" charset="-122"/>
              </a:rPr>
              <a:t>单核细胞增多</a:t>
            </a:r>
          </a:p>
          <a:p>
            <a:pPr marL="0" lvl="0" indent="0" eaLnBrk="1" hangingPunct="1">
              <a:spcBef>
                <a:spcPct val="50000"/>
              </a:spcBef>
            </a:pPr>
            <a:r>
              <a:rPr lang="zh-CN" altLang="en-US" sz="2800">
                <a:solidFill>
                  <a:srgbClr val="000000"/>
                </a:solidFill>
                <a:latin typeface="Times New Roman" panose="02020603050405020304" pitchFamily="18" charset="0"/>
                <a:ea typeface="楷体" panose="02010609060101010101" pitchFamily="49" charset="-122"/>
              </a:rPr>
              <a:t>血小板寿命缩短</a:t>
            </a:r>
            <a:r>
              <a:rPr lang="zh-CN" altLang="en-US" sz="2800">
                <a:solidFill>
                  <a:srgbClr val="000000"/>
                </a:solidFill>
                <a:latin typeface="Times New Roman" panose="02020603050405020304" pitchFamily="18" charset="0"/>
              </a:rPr>
              <a:t> </a:t>
            </a:r>
          </a:p>
        </p:txBody>
      </p:sp>
      <p:sp>
        <p:nvSpPr>
          <p:cNvPr id="18440" name="Rectangle 11"/>
          <p:cNvSpPr/>
          <p:nvPr/>
        </p:nvSpPr>
        <p:spPr>
          <a:xfrm>
            <a:off x="609600" y="4114800"/>
            <a:ext cx="7772400" cy="1143000"/>
          </a:xfrm>
          <a:prstGeom prst="rect">
            <a:avLst/>
          </a:prstGeom>
          <a:noFill/>
          <a:ln>
            <a:noFill/>
            <a:miter lim="800000"/>
          </a:ln>
        </p:spPr>
        <p:txBody>
          <a:bodyPr lIns="92075" tIns="46037" rIns="92075" bIns="46037"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r>
              <a:rPr lang="en-US" altLang="zh-CN" sz="4000" b="1">
                <a:solidFill>
                  <a:srgbClr val="000000"/>
                </a:solidFill>
                <a:latin typeface="楷体" panose="02010609060101010101" pitchFamily="49" charset="-122"/>
                <a:ea typeface="楷体" panose="02010609060101010101" pitchFamily="49" charset="-122"/>
              </a:rPr>
              <a:t>  </a:t>
            </a:r>
            <a:r>
              <a:rPr lang="zh-CN" altLang="en-US" sz="4000" b="1">
                <a:solidFill>
                  <a:srgbClr val="000000"/>
                </a:solidFill>
                <a:latin typeface="楷体" panose="02010609060101010101" pitchFamily="49" charset="-122"/>
                <a:ea typeface="楷体" panose="02010609060101010101" pitchFamily="49" charset="-122"/>
              </a:rPr>
              <a:t>甲亢临床表现</a:t>
            </a:r>
            <a:r>
              <a:rPr lang="en-US" altLang="zh-CN" sz="4000" b="1">
                <a:solidFill>
                  <a:srgbClr val="000000"/>
                </a:solidFill>
                <a:latin typeface="楷体" panose="02010609060101010101" pitchFamily="49" charset="-122"/>
                <a:ea typeface="楷体" panose="02010609060101010101" pitchFamily="49" charset="-122"/>
              </a:rPr>
              <a:t>--</a:t>
            </a:r>
            <a:r>
              <a:rPr lang="zh-CN" altLang="en-US" sz="4000" b="1">
                <a:solidFill>
                  <a:srgbClr val="000000"/>
                </a:solidFill>
                <a:latin typeface="楷体" panose="02010609060101010101" pitchFamily="49" charset="-122"/>
                <a:ea typeface="楷体" panose="02010609060101010101" pitchFamily="49" charset="-122"/>
              </a:rPr>
              <a:t>皮肤改变</a:t>
            </a:r>
          </a:p>
        </p:txBody>
      </p:sp>
      <p:sp>
        <p:nvSpPr>
          <p:cNvPr id="18441" name="Rectangle 12"/>
          <p:cNvSpPr/>
          <p:nvPr/>
        </p:nvSpPr>
        <p:spPr>
          <a:xfrm>
            <a:off x="1219200" y="5486400"/>
            <a:ext cx="4243388"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r>
              <a:rPr kumimoji="1" lang="zh-CN" altLang="en-US" sz="2400" b="1">
                <a:solidFill>
                  <a:srgbClr val="000000"/>
                </a:solidFill>
                <a:latin typeface="楷体" panose="02010609060101010101" pitchFamily="49" charset="-122"/>
                <a:ea typeface="楷体" panose="02010609060101010101" pitchFamily="49" charset="-122"/>
              </a:rPr>
              <a:t>皮肤</a:t>
            </a:r>
            <a:r>
              <a:rPr kumimoji="1" lang="en-US" altLang="zh-CN" sz="2400" b="1">
                <a:solidFill>
                  <a:srgbClr val="000000"/>
                </a:solidFill>
                <a:latin typeface="楷体" panose="02010609060101010101" pitchFamily="49" charset="-122"/>
                <a:ea typeface="楷体" panose="02010609060101010101" pitchFamily="49" charset="-122"/>
              </a:rPr>
              <a:t>:   </a:t>
            </a:r>
            <a:r>
              <a:rPr kumimoji="1" lang="zh-CN" altLang="en-US" sz="2400" b="1">
                <a:solidFill>
                  <a:srgbClr val="000000"/>
                </a:solidFill>
                <a:latin typeface="楷体" panose="02010609060101010101" pitchFamily="49" charset="-122"/>
                <a:ea typeface="楷体" panose="02010609060101010101" pitchFamily="49" charset="-122"/>
              </a:rPr>
              <a:t>皮肤温暖潮湿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19458" name="Line 2"/>
          <p:cNvCxnSpPr/>
          <p:nvPr/>
        </p:nvCxnSpPr>
        <p:spPr>
          <a:xfrm flipH="1">
            <a:off x="8686800" y="4572000"/>
            <a:ext cx="0" cy="2133600"/>
          </a:xfrm>
          <a:prstGeom prst="line">
            <a:avLst/>
          </a:prstGeom>
          <a:noFill/>
          <a:ln w="38100">
            <a:solidFill>
              <a:srgbClr val="0033CC"/>
            </a:solidFill>
            <a:miter lim="800000"/>
          </a:ln>
        </p:spPr>
      </p:cxnSp>
      <p:cxnSp>
        <p:nvCxnSpPr>
          <p:cNvPr id="19459" name="Line 3"/>
          <p:cNvCxnSpPr/>
          <p:nvPr/>
        </p:nvCxnSpPr>
        <p:spPr>
          <a:xfrm flipH="1">
            <a:off x="3048000" y="6248400"/>
            <a:ext cx="5867400" cy="0"/>
          </a:xfrm>
          <a:prstGeom prst="line">
            <a:avLst/>
          </a:prstGeom>
          <a:noFill/>
          <a:ln w="38100">
            <a:solidFill>
              <a:srgbClr val="0033CC"/>
            </a:solidFill>
            <a:miter lim="800000"/>
          </a:ln>
        </p:spPr>
      </p:cxnSp>
      <p:cxnSp>
        <p:nvCxnSpPr>
          <p:cNvPr id="19460" name="Line 5"/>
          <p:cNvCxnSpPr/>
          <p:nvPr/>
        </p:nvCxnSpPr>
        <p:spPr>
          <a:xfrm>
            <a:off x="228600" y="1143000"/>
            <a:ext cx="4724400" cy="0"/>
          </a:xfrm>
          <a:prstGeom prst="line">
            <a:avLst/>
          </a:prstGeom>
          <a:noFill/>
          <a:ln w="38100">
            <a:solidFill>
              <a:srgbClr val="0033CC"/>
            </a:solidFill>
            <a:miter lim="800000"/>
          </a:ln>
        </p:spPr>
      </p:cxnSp>
      <p:cxnSp>
        <p:nvCxnSpPr>
          <p:cNvPr id="19461" name="Line 6"/>
          <p:cNvCxnSpPr/>
          <p:nvPr/>
        </p:nvCxnSpPr>
        <p:spPr>
          <a:xfrm flipH="1">
            <a:off x="381000" y="381000"/>
            <a:ext cx="0" cy="1676400"/>
          </a:xfrm>
          <a:prstGeom prst="line">
            <a:avLst/>
          </a:prstGeom>
          <a:noFill/>
          <a:ln w="38100">
            <a:solidFill>
              <a:srgbClr val="0033CC"/>
            </a:solidFill>
            <a:miter lim="800000"/>
          </a:ln>
        </p:spPr>
      </p:cxnSp>
      <p:sp>
        <p:nvSpPr>
          <p:cNvPr id="19462" name="Rectangle 7"/>
          <p:cNvSpPr/>
          <p:nvPr>
            <p:ph type="subTitle" idx="4294967295"/>
          </p:nvPr>
        </p:nvSpPr>
        <p:spPr>
          <a:xfrm>
            <a:off x="609600" y="2209800"/>
            <a:ext cx="8001000" cy="4038600"/>
          </a:xfrm>
          <a:prstGeom prst="rect">
            <a:avLst/>
          </a:prstGeom>
          <a:noFill/>
          <a:ln>
            <a:miter lim="800000"/>
          </a:ln>
        </p:spPr>
        <p:txBody>
          <a:bodyPr vert="horz" wrap="square" anchor="t" anchorCtr="0"/>
          <a:lstStyle>
            <a:lvl1pPr marL="0" indent="0" algn="ctr" rtl="0" eaLnBrk="1" fontAlgn="base" hangingPunct="1">
              <a:lnSpc>
                <a:spcPct val="100000"/>
              </a:lnSpc>
              <a:spcBef>
                <a:spcPct val="20000"/>
              </a:spcBef>
              <a:spcAft>
                <a:spcPct val="0"/>
              </a:spcAft>
              <a:buClr>
                <a:srgbClr val="F9F9F9"/>
              </a:buClr>
              <a:buSzPct val="65000"/>
              <a:buFont typeface="Wingdings 2" pitchFamily="18" charset="2"/>
              <a:buNone/>
              <a:defRPr kumimoji="0" lang="zh-CN" altLang="en-US" sz="2800" b="0" i="0" u="none" baseline="0">
                <a:solidFill>
                  <a:schemeClr val="tx1"/>
                </a:solidFill>
                <a:latin typeface="Book Antiqua" pitchFamily="18" charset="0"/>
                <a:ea typeface="宋体" panose="02010600030101010101" pitchFamily="2" charset="-122"/>
              </a:defRPr>
            </a:lvl1pPr>
            <a:lvl2pPr marL="742950" indent="-285750" algn="ctr" rtl="0" eaLnBrk="1" fontAlgn="base" hangingPunct="1">
              <a:lnSpc>
                <a:spcPct val="100000"/>
              </a:lnSpc>
              <a:spcBef>
                <a:spcPct val="20000"/>
              </a:spcBef>
              <a:spcAft>
                <a:spcPct val="0"/>
              </a:spcAft>
              <a:buClr>
                <a:schemeClr val="tx1"/>
              </a:buClr>
              <a:buSzPct val="80000"/>
              <a:buFont typeface="Wingdings 2" pitchFamily="18" charset="2"/>
              <a:buNone/>
              <a:defRPr kumimoji="0" lang="zh-CN" altLang="en-US" sz="2400" b="0" i="0" u="none" baseline="0">
                <a:solidFill>
                  <a:schemeClr val="tx1"/>
                </a:solidFill>
                <a:latin typeface="Book Antiqua" pitchFamily="18" charset="0"/>
                <a:ea typeface="宋体" panose="02010600030101010101" pitchFamily="2" charset="-122"/>
              </a:defRPr>
            </a:lvl2pPr>
            <a:lvl3pPr marL="1143000" indent="-228600" algn="ctr" rtl="0" eaLnBrk="1" fontAlgn="base" hangingPunct="1">
              <a:lnSpc>
                <a:spcPct val="100000"/>
              </a:lnSpc>
              <a:spcBef>
                <a:spcPct val="20000"/>
              </a:spcBef>
              <a:spcAft>
                <a:spcPct val="0"/>
              </a:spcAft>
              <a:buClr>
                <a:schemeClr val="tx1"/>
              </a:buClr>
              <a:buSzPct val="95000"/>
              <a:buFont typeface="Wingdings" panose="05000000000000000000" pitchFamily="2" charset="2"/>
              <a:buNone/>
              <a:defRPr kumimoji="0" lang="zh-CN" altLang="en-US" sz="2200" b="0" i="0" u="none" baseline="0">
                <a:solidFill>
                  <a:schemeClr val="tx1"/>
                </a:solidFill>
                <a:latin typeface="Book Antiqua" pitchFamily="18" charset="0"/>
                <a:ea typeface="宋体" panose="02010600030101010101" pitchFamily="2" charset="-122"/>
              </a:defRPr>
            </a:lvl3pPr>
            <a:lvl4pPr marL="1600200" indent="-228600" algn="ctr" rtl="0" eaLnBrk="1" fontAlgn="base" hangingPunct="1">
              <a:lnSpc>
                <a:spcPct val="100000"/>
              </a:lnSpc>
              <a:spcBef>
                <a:spcPct val="20000"/>
              </a:spcBef>
              <a:spcAft>
                <a:spcPct val="0"/>
              </a:spcAft>
              <a:buClr>
                <a:schemeClr val="tx1"/>
              </a:buClr>
              <a:buSzTx/>
              <a:buFont typeface="Wingdings 3" pitchFamily="18" charset="2"/>
              <a:buNone/>
              <a:defRPr kumimoji="0" lang="zh-CN" altLang="en-US" sz="2000" b="0" i="0" u="none" baseline="0">
                <a:solidFill>
                  <a:schemeClr val="tx1"/>
                </a:solidFill>
                <a:latin typeface="Book Antiqua" pitchFamily="18" charset="0"/>
                <a:ea typeface="宋体" panose="02010600030101010101" pitchFamily="2" charset="-122"/>
              </a:defRPr>
            </a:lvl4pPr>
            <a:lvl5pPr marL="2057400" indent="-228600" algn="ctr" rtl="0" eaLnBrk="1" fontAlgn="base" hangingPunct="1">
              <a:lnSpc>
                <a:spcPct val="100000"/>
              </a:lnSpc>
              <a:spcBef>
                <a:spcPct val="20000"/>
              </a:spcBef>
              <a:spcAft>
                <a:spcPct val="0"/>
              </a:spcAft>
              <a:buClr>
                <a:schemeClr val="tx1"/>
              </a:buClr>
              <a:buSzTx/>
              <a:buFont typeface="Wingdings 2" pitchFamily="18" charset="2"/>
              <a:buNone/>
              <a:defRPr kumimoji="0" lang="zh-CN" altLang="en-US" sz="2000" b="0" i="0" u="none" baseline="0">
                <a:solidFill>
                  <a:schemeClr val="tx1"/>
                </a:solidFill>
                <a:latin typeface="Book Antiqua" pitchFamily="18" charset="0"/>
                <a:ea typeface="宋体" panose="02010600030101010101" pitchFamily="2" charset="-122"/>
              </a:defRPr>
            </a:lvl5pPr>
          </a:lstStyle>
          <a:p>
            <a:pPr marL="0" lvl="0" indent="0" algn="l"/>
            <a:r>
              <a:rPr lang="en-US" altLang="zh-CN" sz="4000" b="1">
                <a:solidFill>
                  <a:srgbClr val="000000"/>
                </a:solidFill>
                <a:latin typeface="楷体" panose="02010609060101010101" pitchFamily="49" charset="-122"/>
                <a:ea typeface="楷体" panose="02010609060101010101" pitchFamily="49" charset="-122"/>
              </a:rPr>
              <a:t>     </a:t>
            </a:r>
            <a:r>
              <a:rPr lang="zh-CN" altLang="en-US" sz="4000" b="1">
                <a:solidFill>
                  <a:srgbClr val="000000"/>
                </a:solidFill>
                <a:latin typeface="楷体" panose="02010609060101010101" pitchFamily="49" charset="-122"/>
                <a:ea typeface="楷体" panose="02010609060101010101" pitchFamily="49" charset="-122"/>
              </a:rPr>
              <a:t>一高(高代谢)、二低(运动、生殖)、三亢(心血管、神经、消化)、三改变(血液、内分泌、皮肤)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https://d.book118.com/907164053065006025</a:t>
            </a:r>
          </a:p>
        </p:txBody>
      </p:sp>
    </p:spTree>
  </p:cSld>
  <p:clrMapOvr>
    <a:masterClrMapping/>
  </p:clrMapOvr>
  <p:transition/>
  <p:timing/>
</p:sld>
</file>

<file path=ppt/tags/tag1.xml><?xml version="1.0" encoding="utf-8"?>
<p:tagLst xmlns:p="http://schemas.openxmlformats.org/presentationml/2006/main">
                                                </p:tagLst>
</file>

<file path=ppt/theme/_rels/theme3.xml.rels>&#65279;<?xml version="1.0" encoding="utf-8" standalone="yes"?><Relationships xmlns="http://schemas.openxmlformats.org/package/2006/relationships"><Relationship Id="rId1" Type="http://schemas.openxmlformats.org/officeDocument/2006/relationships/image" Target="../media/image4.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顶峰">
  <a:themeElements>
    <a:clrScheme name="顶峰">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顶峰">
      <a:majorFont>
        <a:latin typeface="Lucida Sans"/>
        <a:ea typeface="黑体"/>
        <a:cs typeface="Arial"/>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宋体"/>
        <a:cs typeface="Arial"/>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顶峰">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r:embed="rId1">
            <a:duotone>
              <a:schemeClr val="phClr">
                <a:shade val="3000"/>
                <a:satMod val="110000"/>
              </a:schemeClr>
              <a:schemeClr val="phClr">
                <a:tint val="60000"/>
                <a:satMod val="425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15</vt:i4>
      </vt:variant>
    </vt:vector>
  </HeadingPairs>
  <TitlesOfParts>
    <vt:vector baseType="lpstr" size="30">
      <vt:lpstr>Arial</vt:lpstr>
      <vt:lpstr>Calibri</vt:lpstr>
      <vt:lpstr>宋体</vt:lpstr>
      <vt:lpstr>华文宋体</vt:lpstr>
      <vt:lpstr>Lucida Sans</vt:lpstr>
      <vt:lpstr>黑体</vt:lpstr>
      <vt:lpstr>Book Antiqua</vt:lpstr>
      <vt:lpstr>Wingdings 2</vt:lpstr>
      <vt:lpstr>Wingdings</vt:lpstr>
      <vt:lpstr>Wingdings 3</vt:lpstr>
      <vt:lpstr>楷体_GB2312</vt:lpstr>
      <vt:lpstr>楷体</vt:lpstr>
      <vt:lpstr>Symbol</vt:lpstr>
      <vt:lpstr>Times New Roman</vt:lpstr>
      <vt:lpstr>Office Theme</vt:lpstr>
      <vt:lpstr>PowerPoint Presentation</vt:lpstr>
      <vt:lpstr>   定义</vt:lpstr>
      <vt:lpstr>PowerPoint Presentation</vt:lpstr>
      <vt:lpstr>PowerPoint Presentation</vt:lpstr>
      <vt:lpstr> 甲亢临床表现--高代谢症群</vt:lpstr>
      <vt:lpstr>甲亢临床表现--精神、神经系统</vt:lpstr>
      <vt:lpstr>甲亢临床表现--心血管系统</vt:lpstr>
      <vt:lpstr>PowerPoint Presentation</vt:lpstr>
      <vt:lpstr>PowerPoint Presentation</vt:lpstr>
      <vt:lpstr>PowerPoint Presentation</vt:lpstr>
      <vt:lpstr>PowerPoint Presentation</vt:lpstr>
      <vt:lpstr>大家学习辛苦了，还是要坚持</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2024-08-30T00:13:28.987</cp:lastPrinted>
  <dcterms:created xsi:type="dcterms:W3CDTF">2024-08-29T16:13:29Z</dcterms:created>
  <dcterms:modified xsi:type="dcterms:W3CDTF">2024-08-29T16:13:31Z</dcterms:modified>
</cp:coreProperties>
</file>