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4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3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image" Target="../media/image7.png" /><Relationship Id="rId11" Type="http://schemas.openxmlformats.org/officeDocument/2006/relationships/tags" Target="../tags/tag26.xml" /><Relationship Id="rId12" Type="http://schemas.openxmlformats.org/officeDocument/2006/relationships/image" Target="../media/image8.png" /><Relationship Id="rId13" Type="http://schemas.openxmlformats.org/officeDocument/2006/relationships/tags" Target="../tags/tag27.xml" /><Relationship Id="rId14" Type="http://schemas.openxmlformats.org/officeDocument/2006/relationships/image" Target="../media/image9.png" /><Relationship Id="rId15" Type="http://schemas.openxmlformats.org/officeDocument/2006/relationships/tags" Target="../tags/tag28.xml" /><Relationship Id="rId16" Type="http://schemas.openxmlformats.org/officeDocument/2006/relationships/image" Target="../media/image2.png" /><Relationship Id="rId17" Type="http://schemas.openxmlformats.org/officeDocument/2006/relationships/tags" Target="../tags/tag29.xml" /><Relationship Id="rId18" Type="http://schemas.openxmlformats.org/officeDocument/2006/relationships/tags" Target="../tags/tag30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image" Target="../media/image5.png" /><Relationship Id="rId7" Type="http://schemas.openxmlformats.org/officeDocument/2006/relationships/tags" Target="../tags/tag24.xml" /><Relationship Id="rId8" Type="http://schemas.openxmlformats.org/officeDocument/2006/relationships/image" Target="../media/image6.png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image" Target="../media/image6.png" /><Relationship Id="rId11" Type="http://schemas.openxmlformats.org/officeDocument/2006/relationships/tags" Target="../tags/tag37.xml" /><Relationship Id="rId12" Type="http://schemas.openxmlformats.org/officeDocument/2006/relationships/image" Target="../media/image7.png" /><Relationship Id="rId13" Type="http://schemas.openxmlformats.org/officeDocument/2006/relationships/tags" Target="../tags/tag38.xml" /><Relationship Id="rId14" Type="http://schemas.openxmlformats.org/officeDocument/2006/relationships/image" Target="../media/image8.png" /><Relationship Id="rId15" Type="http://schemas.openxmlformats.org/officeDocument/2006/relationships/tags" Target="../tags/tag39.xml" /><Relationship Id="rId16" Type="http://schemas.openxmlformats.org/officeDocument/2006/relationships/image" Target="../media/image9.png" /><Relationship Id="rId17" Type="http://schemas.openxmlformats.org/officeDocument/2006/relationships/tags" Target="../tags/tag40.xml" /><Relationship Id="rId18" Type="http://schemas.openxmlformats.org/officeDocument/2006/relationships/image" Target="../media/image3.png" /><Relationship Id="rId19" Type="http://schemas.openxmlformats.org/officeDocument/2006/relationships/tags" Target="../tags/tag41.xml" /><Relationship Id="rId2" Type="http://schemas.openxmlformats.org/officeDocument/2006/relationships/image" Target="../media/image1.png" /><Relationship Id="rId20" Type="http://schemas.openxmlformats.org/officeDocument/2006/relationships/tags" Target="../tags/tag42.xml" /><Relationship Id="rId21" Type="http://schemas.openxmlformats.org/officeDocument/2006/relationships/tags" Target="../tags/tag43.xml" /><Relationship Id="rId22" Type="http://schemas.openxmlformats.org/officeDocument/2006/relationships/tags" Target="../tags/tag44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image" Target="../media/image2.png" /><Relationship Id="rId7" Type="http://schemas.openxmlformats.org/officeDocument/2006/relationships/tags" Target="../tags/tag35.xml" /><Relationship Id="rId8" Type="http://schemas.openxmlformats.org/officeDocument/2006/relationships/image" Target="../media/image5.png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image" Target="../media/image3.png" /><Relationship Id="rId11" Type="http://schemas.openxmlformats.org/officeDocument/2006/relationships/tags" Target="../tags/tag82.xml" /><Relationship Id="rId12" Type="http://schemas.openxmlformats.org/officeDocument/2006/relationships/image" Target="../media/image10.png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image" Target="../media/image2.png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91308-5100-48C6-AFC0-273F8DFD5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B05C1-F393-4F6B-ACF7-024599DB8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58906-AF62-4024-BF17-17156EA92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78CE5-EB41-45D9-9677-114C65E8B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B8D037-DCA6-472B-A210-8906B146F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9A3303-A257-417B-A61A-565096D3A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0404A6-222B-4618-9CD6-3624CF024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6B6AE-F5B7-4EAA-8CE0-69F46CE32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5DCB6-90EA-4ED5-9F79-FF87EE462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989FD-6A9C-4216-8F72-D1774ED38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2744C-3A99-47B8-A5F4-1D061E70E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668" y="14439"/>
            <a:ext cx="12193524" cy="6858000"/>
          </a:xfrm>
          <a:prstGeom prst="rect">
            <a:avLst/>
          </a:prstGeom>
        </p:spPr>
      </p:pic>
      <p:sp>
        <p:nvSpPr>
          <p:cNvPr id="1048666" name="@svg_GBtop"/>
          <p:cNvSpPr/>
          <p:nvPr>
            <p:custDataLst>
              <p:tags r:id="rId4"/>
            </p:custDataLst>
          </p:nvPr>
        </p:nvSpPr>
        <p:spPr>
          <a:xfrm>
            <a:off x="-12192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1" name="@svg_装饰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830306" y="679450"/>
            <a:ext cx="534924" cy="77724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768484" y="1708531"/>
            <a:ext cx="5466962" cy="238633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6600" b="0"/>
            </a:lvl1pPr>
          </a:lstStyle>
          <a:p>
            <a:r>
              <a:rPr lang="zh-CN" altLang="en-US"/>
              <a:t>单击此处编辑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768484" y="4101846"/>
            <a:ext cx="5466962" cy="44577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768484" y="523906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768484" y="4767326"/>
            <a:ext cx="5466962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6" name="@svg_GBtop"/>
          <p:cNvSpPr/>
          <p:nvPr userDrawn="1">
            <p:custDataLst>
              <p:tags r:id="rId11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3" name="@svg_印章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958322" y="6083300"/>
            <a:ext cx="278892" cy="278892"/>
          </a:xfrm>
          <a:prstGeom prst="rect">
            <a:avLst/>
          </a:prstGeom>
        </p:spPr>
      </p:pic>
      <p:sp>
        <p:nvSpPr>
          <p:cNvPr id="1048678" name="日期占位符 19"/>
          <p:cNvSpPr>
            <a:spLocks noGrp="1"/>
          </p:cNvSpPr>
          <p:nvPr>
            <p:ph type="dt" sz="half" idx="18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56"/>
          <p:cNvSpPr>
            <a:spLocks noGrp="1"/>
          </p:cNvSpPr>
          <p:nvPr>
            <p:ph type="ftr" sz="quarter" idx="19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9"/>
          <p:cNvSpPr>
            <a:spLocks noGrp="1"/>
          </p:cNvSpPr>
          <p:nvPr>
            <p:ph type="sldNum" sz="quarter" idx="20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图片 3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5842002" y="1798178"/>
            <a:ext cx="5803895" cy="3261643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14439"/>
            <a:ext cx="12193524" cy="6858000"/>
          </a:xfrm>
          <a:prstGeom prst="rect">
            <a:avLst/>
          </a:prstGeom>
        </p:spPr>
      </p:pic>
      <p:sp>
        <p:nvSpPr>
          <p:cNvPr id="104869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9" name="@png_01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81" name="@svg_云边框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3" name="@svg_云填充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5" name="@svg_云边框02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7" name="@svg_云填充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9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829714" y="786715"/>
            <a:ext cx="534857" cy="77714"/>
          </a:xfrm>
          <a:prstGeom prst="rect">
            <a:avLst/>
          </a:prstGeom>
        </p:spPr>
      </p:pic>
      <p:sp>
        <p:nvSpPr>
          <p:cNvPr id="1048700" name="标题 1"/>
          <p:cNvSpPr>
            <a:spLocks noGrp="1"/>
          </p:cNvSpPr>
          <p:nvPr userDrawn="1">
            <p:ph type="title" hasCustomPrompt="1"/>
            <p:custDataLst>
              <p:tags r:id="rId18"/>
            </p:custDataLst>
          </p:nvPr>
        </p:nvSpPr>
        <p:spPr>
          <a:xfrm>
            <a:off x="928688" y="246171"/>
            <a:ext cx="4101180" cy="1081088"/>
          </a:xfrm>
        </p:spPr>
        <p:txBody>
          <a:bodyPr anchor="ctr">
            <a:normAutofit/>
          </a:bodyPr>
          <a:lstStyle>
            <a:lvl1pPr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91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0"/>
            <a:ext cx="12193524" cy="6858000"/>
          </a:xfrm>
          <a:prstGeom prst="rect">
            <a:avLst/>
          </a:prstGeom>
        </p:spPr>
      </p:pic>
      <p:sp>
        <p:nvSpPr>
          <p:cNvPr id="1048704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93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pic>
        <p:nvPicPr>
          <p:cNvPr id="2097195" name="@png_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97" name="@svg_云边框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99" name="@svg_云填充01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201" name="@svg_云边框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3" name="@svg_云填充02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5" name="@svg_印章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sp>
        <p:nvSpPr>
          <p:cNvPr id="1048708" name="标题 1"/>
          <p:cNvSpPr>
            <a:spLocks noGrp="1"/>
          </p:cNvSpPr>
          <p:nvPr userDrawn="1">
            <p:ph type="title"/>
            <p:custDataLst>
              <p:tags r:id="rId20"/>
            </p:custDataLst>
          </p:nvPr>
        </p:nvSpPr>
        <p:spPr>
          <a:xfrm>
            <a:off x="1526400" y="2825364"/>
            <a:ext cx="9144000" cy="864888"/>
          </a:xfrm>
        </p:spPr>
        <p:txBody>
          <a:bodyPr anchor="t">
            <a:normAutofit/>
          </a:bodyPr>
          <a:lstStyle>
            <a:lvl1pPr algn="ctr"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0" name="文本占位符 2"/>
          <p:cNvSpPr>
            <a:spLocks noGrp="1"/>
          </p:cNvSpPr>
          <p:nvPr userDrawn="1">
            <p:ph type="body" idx="1"/>
            <p:custDataLst>
              <p:tags r:id="rId21"/>
            </p:custDataLst>
          </p:nvPr>
        </p:nvSpPr>
        <p:spPr>
          <a:xfrm>
            <a:off x="1526400" y="3766051"/>
            <a:ext cx="9144000" cy="936000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节编号 3"/>
          <p:cNvSpPr>
            <a:spLocks noGrp="1"/>
          </p:cNvSpPr>
          <p:nvPr userDrawn="1">
            <p:ph type="body" sz="quarter" idx="13" hasCustomPrompt="1"/>
            <p:custDataLst>
              <p:tags r:id="rId22"/>
            </p:custDataLst>
          </p:nvPr>
        </p:nvSpPr>
        <p:spPr>
          <a:xfrm>
            <a:off x="1524000" y="1598220"/>
            <a:ext cx="9144000" cy="12240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277495"/>
            <a:ext cx="10517505" cy="864235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40105" y="2061210"/>
            <a:ext cx="5157470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10"/>
            <a:ext cx="5183505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 userDrawn="1">
            <p:ph idx="1"/>
            <p:custDataLst>
              <p:tags r:id="rId1"/>
            </p:custDataLst>
          </p:nvPr>
        </p:nvSpPr>
        <p:spPr>
          <a:xfrm>
            <a:off x="838200" y="918184"/>
            <a:ext cx="10515600" cy="497677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 userDrawn="1"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 userDrawn="1"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 userDrawn="1"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2838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473798"/>
            <a:ext cx="10514012" cy="576000"/>
          </a:xfrm>
        </p:spPr>
        <p:txBody>
          <a:bodyPr anchor="t"/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0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4439"/>
            <a:ext cx="12193524" cy="6858000"/>
          </a:xfrm>
          <a:prstGeom prst="rect">
            <a:avLst/>
          </a:prstGeom>
        </p:spPr>
      </p:pic>
      <p:sp>
        <p:nvSpPr>
          <p:cNvPr id="104877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209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 userDrawn="1">
            <p:ph type="ctrTitle"/>
            <p:custDataLst>
              <p:tags r:id="rId8"/>
            </p:custDataLst>
          </p:nvPr>
        </p:nvSpPr>
        <p:spPr>
          <a:xfrm>
            <a:off x="838200" y="1768295"/>
            <a:ext cx="10515000" cy="1800000"/>
          </a:xfrm>
        </p:spPr>
        <p:txBody>
          <a:bodyPr anchor="b"/>
          <a:lstStyle>
            <a:lvl1pPr algn="ct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24100" y="3779368"/>
            <a:ext cx="2743200" cy="5040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211" name="@svg_印章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pic>
        <p:nvPicPr>
          <p:cNvPr id="2097213" name="图片 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9130" y="4441529"/>
            <a:ext cx="3212870" cy="240203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4.xml" /><Relationship Id="rId13" Type="http://schemas.openxmlformats.org/officeDocument/2006/relationships/image" Target="../media/image11.png" /><Relationship Id="rId14" Type="http://schemas.openxmlformats.org/officeDocument/2006/relationships/tags" Target="../tags/tag85.xml" /><Relationship Id="rId15" Type="http://schemas.openxmlformats.org/officeDocument/2006/relationships/image" Target="../media/image12.png" /><Relationship Id="rId16" Type="http://schemas.openxmlformats.org/officeDocument/2006/relationships/tags" Target="../tags/tag86.xml" /><Relationship Id="rId17" Type="http://schemas.openxmlformats.org/officeDocument/2006/relationships/image" Target="../media/image13.png" /><Relationship Id="rId18" Type="http://schemas.openxmlformats.org/officeDocument/2006/relationships/tags" Target="../tags/tag87.xml" /><Relationship Id="rId19" Type="http://schemas.openxmlformats.org/officeDocument/2006/relationships/image" Target="../media/image14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image" Target="../media/image15.png" /><Relationship Id="rId22" Type="http://schemas.openxmlformats.org/officeDocument/2006/relationships/tags" Target="../tags/tag89.xml" /><Relationship Id="rId23" Type="http://schemas.openxmlformats.org/officeDocument/2006/relationships/image" Target="../media/image16.png" /><Relationship Id="rId24" Type="http://schemas.openxmlformats.org/officeDocument/2006/relationships/tags" Target="../tags/tag90.xml" /><Relationship Id="rId25" Type="http://schemas.openxmlformats.org/officeDocument/2006/relationships/image" Target="../media/image17.png" /><Relationship Id="rId26" Type="http://schemas.openxmlformats.org/officeDocument/2006/relationships/tags" Target="../tags/tag91.xml" /><Relationship Id="rId27" Type="http://schemas.openxmlformats.org/officeDocument/2006/relationships/tags" Target="../tags/tag92.xml" /><Relationship Id="rId28" Type="http://schemas.openxmlformats.org/officeDocument/2006/relationships/tags" Target="../tags/tag93.xml" /><Relationship Id="rId29" Type="http://schemas.openxmlformats.org/officeDocument/2006/relationships/image" Target="../media/image18.png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94.xml" /><Relationship Id="rId31" Type="http://schemas.openxmlformats.org/officeDocument/2006/relationships/tags" Target="../tags/tag95.xml" /><Relationship Id="rId32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53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cloud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1524" y="-2552"/>
            <a:ext cx="12193524" cy="6865059"/>
          </a:xfrm>
          <a:prstGeom prst="rect">
            <a:avLst/>
          </a:prstGeom>
        </p:spPr>
      </p:pic>
      <p:pic>
        <p:nvPicPr>
          <p:cNvPr id="2097155" name="@svg_GBtop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-762" y="0"/>
            <a:ext cx="12193524" cy="864000"/>
          </a:xfrm>
          <a:prstGeom prst="rect">
            <a:avLst/>
          </a:prstGeom>
        </p:spPr>
      </p:pic>
      <p:pic>
        <p:nvPicPr>
          <p:cNvPr id="2097157" name="@svg_GBcentre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0" y="864000"/>
            <a:ext cx="12193524" cy="5243454"/>
          </a:xfrm>
          <a:prstGeom prst="rect">
            <a:avLst/>
          </a:prstGeom>
        </p:spPr>
      </p:pic>
      <p:pic>
        <p:nvPicPr>
          <p:cNvPr id="2097159" name="@svg_GBdown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-762" y="6114986"/>
            <a:ext cx="12193524" cy="743014"/>
          </a:xfrm>
          <a:prstGeom prst="rect">
            <a:avLst/>
          </a:prstGeom>
        </p:spPr>
      </p:pic>
      <p:pic>
        <p:nvPicPr>
          <p:cNvPr id="2097161" name="@png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9712568" y="30806"/>
            <a:ext cx="2175393" cy="840727"/>
          </a:xfrm>
          <a:prstGeom prst="rect">
            <a:avLst/>
          </a:prstGeom>
        </p:spPr>
      </p:pic>
      <p:pic>
        <p:nvPicPr>
          <p:cNvPr id="2097163" name="@svg_云边框01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pic>
        <p:nvPicPr>
          <p:cNvPr id="2097165" name="@svg_云填充01"/>
          <p:cNvPicPr>
            <a:picLocks noChangeAspect="1"/>
          </p:cNvPicPr>
          <p:nvPr userDrawn="1"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 userDrawn="1">
            <p:ph type="title"/>
            <p:custDataLst>
              <p:tags r:id="rId27"/>
            </p:custDataLst>
          </p:nvPr>
        </p:nvSpPr>
        <p:spPr>
          <a:xfrm>
            <a:off x="838200" y="283800"/>
            <a:ext cx="8340969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 userDrawn="1">
            <p:ph type="body" idx="1"/>
            <p:custDataLst>
              <p:tags r:id="rId28"/>
            </p:custDataLst>
          </p:nvPr>
        </p:nvSpPr>
        <p:spPr>
          <a:xfrm>
            <a:off x="838200" y="1478870"/>
            <a:ext cx="10515600" cy="381573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67" name="图片 3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9815674" y="5599101"/>
            <a:ext cx="1969179" cy="969348"/>
          </a:xfrm>
          <a:prstGeom prst="rect">
            <a:avLst/>
          </a:prstGeom>
        </p:spPr>
      </p:pic>
      <p:sp>
        <p:nvSpPr>
          <p:cNvPr id="1048662" name="KSO_TEMPLATE" hidden="1"/>
          <p:cNvSpPr/>
          <p:nvPr userDrawn="1">
            <p:custDataLst>
              <p:tags r:id="rId3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834" r:id="rId2"/>
    <p:sldLayoutId id="2147486835" r:id="rId3"/>
    <p:sldLayoutId id="2147486836" r:id="rId4"/>
    <p:sldLayoutId id="2147486837" r:id="rId5"/>
    <p:sldLayoutId id="2147486838" r:id="rId6"/>
    <p:sldLayoutId id="2147486839" r:id="rId7"/>
    <p:sldLayoutId id="2147486840" r:id="rId8"/>
    <p:sldLayoutId id="2147486841" r:id="rId9"/>
    <p:sldLayoutId id="2147486842" r:id="rId10"/>
    <p:sldLayoutId id="214748684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0" kern="1200">
          <a:solidFill>
            <a:schemeClr val="accent6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1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3" Type="http://schemas.openxmlformats.org/officeDocument/2006/relationships/image" Target="../media/image19.png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020531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中国传统节日的由来与意义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23" name="@svg_title1" descr="preencoded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1489075"/>
            <a:ext cx="4932045" cy="694055"/>
          </a:xfrm>
          <a:prstGeom prst="rect">
            <a:avLst/>
          </a:prstGeom>
        </p:spPr>
      </p:pic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3821430" y="161226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01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4876165" y="1612265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传统节日的由来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0" name="@path_Line 5"/>
          <p:cNvSpPr/>
          <p:nvPr>
            <p:custDataLst>
              <p:tags r:id="rId7"/>
            </p:custDataLst>
          </p:nvPr>
        </p:nvSpPr>
        <p:spPr>
          <a:xfrm flipV="1">
            <a:off x="4652010" y="1743710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5" name="@svg_title1" descr="preencoded.png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2284730"/>
            <a:ext cx="4932045" cy="694055"/>
          </a:xfrm>
          <a:prstGeom prst="rect">
            <a:avLst/>
          </a:prstGeom>
          <a:noFill/>
        </p:spPr>
      </p:pic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3821430" y="24079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02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0"/>
            </p:custDataLst>
          </p:nvPr>
        </p:nvSpPr>
        <p:spPr>
          <a:xfrm>
            <a:off x="4876165" y="240792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传统节日的意义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6" name="@path_Line 5"/>
          <p:cNvSpPr/>
          <p:nvPr>
            <p:custDataLst>
              <p:tags r:id="rId11"/>
            </p:custDataLst>
          </p:nvPr>
        </p:nvSpPr>
        <p:spPr>
          <a:xfrm flipV="1">
            <a:off x="4652010" y="253936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7" name="@svg_title1" descr="preencoded.png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3080385"/>
            <a:ext cx="4932045" cy="694055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3"/>
            </p:custDataLst>
          </p:nvPr>
        </p:nvSpPr>
        <p:spPr>
          <a:xfrm>
            <a:off x="3821430" y="320357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03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4"/>
            </p:custDataLst>
          </p:nvPr>
        </p:nvSpPr>
        <p:spPr>
          <a:xfrm>
            <a:off x="4876165" y="3203575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传统节日的庆祝方式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2" name="@path_Line 5"/>
          <p:cNvSpPr/>
          <p:nvPr>
            <p:custDataLst>
              <p:tags r:id="rId15"/>
            </p:custDataLst>
          </p:nvPr>
        </p:nvSpPr>
        <p:spPr>
          <a:xfrm flipV="1">
            <a:off x="4652010" y="3335020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9" name="@svg_title1" descr="preencoded.png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3876040"/>
            <a:ext cx="4932045" cy="694055"/>
          </a:xfrm>
          <a:prstGeom prst="rect">
            <a:avLst/>
          </a:prstGeom>
        </p:spPr>
      </p:pic>
      <p:sp>
        <p:nvSpPr>
          <p:cNvPr id="1048824" name="序号"/>
          <p:cNvSpPr txBox="1"/>
          <p:nvPr>
            <p:custDataLst>
              <p:tags r:id="rId17"/>
            </p:custDataLst>
          </p:nvPr>
        </p:nvSpPr>
        <p:spPr>
          <a:xfrm>
            <a:off x="3821430" y="39992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04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8"/>
            </p:custDataLst>
          </p:nvPr>
        </p:nvSpPr>
        <p:spPr>
          <a:xfrm>
            <a:off x="4876165" y="399923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传统节日在现代社会的价值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8" name="@path_Line 5"/>
          <p:cNvSpPr/>
          <p:nvPr>
            <p:custDataLst>
              <p:tags r:id="rId19"/>
            </p:custDataLst>
          </p:nvPr>
        </p:nvSpPr>
        <p:spPr>
          <a:xfrm flipV="1">
            <a:off x="4652010" y="413067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31" name="@svg_title1" descr="preencoded.png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4671695"/>
            <a:ext cx="4932045" cy="694055"/>
          </a:xfrm>
          <a:prstGeom prst="rect">
            <a:avLst/>
          </a:prstGeom>
        </p:spPr>
      </p:pic>
      <p:sp>
        <p:nvSpPr>
          <p:cNvPr id="1048830" name="序号"/>
          <p:cNvSpPr txBox="1"/>
          <p:nvPr>
            <p:custDataLst>
              <p:tags r:id="rId21"/>
            </p:custDataLst>
          </p:nvPr>
        </p:nvSpPr>
        <p:spPr>
          <a:xfrm>
            <a:off x="3821430" y="479488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05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22"/>
            </p:custDataLst>
          </p:nvPr>
        </p:nvSpPr>
        <p:spPr>
          <a:xfrm>
            <a:off x="4876165" y="4794885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传统节日的保护与传承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4" name="@path_Line 5"/>
          <p:cNvSpPr/>
          <p:nvPr>
            <p:custDataLst>
              <p:tags r:id="rId23"/>
            </p:custDataLst>
          </p:nvPr>
        </p:nvSpPr>
        <p:spPr>
          <a:xfrm flipV="1">
            <a:off x="4652010" y="4926330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传统节日的由来</a:t>
            </a:r>
            <a:endParaRPr lang="zh-CN" altLang="en-US"/>
          </a:p>
        </p:txBody>
      </p:sp>
      <p:sp>
        <p:nvSpPr>
          <p:cNvPr id="104886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传统节日的起源</a:t>
            </a:r>
            <a:endParaRPr lang="zh-CN" altLang="en-US"/>
          </a:p>
        </p:txBody>
      </p:sp>
      <p:sp>
        <p:nvSpPr>
          <p:cNvPr id="1048900" name="矩形 3"/>
          <p:cNvSpPr/>
          <p:nvPr>
            <p:custDataLst>
              <p:tags r:id="rId2"/>
            </p:custDataLst>
          </p:nvPr>
        </p:nvSpPr>
        <p:spPr>
          <a:xfrm>
            <a:off x="1432643" y="1478870"/>
            <a:ext cx="4479207" cy="113078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13"/>
          <p:cNvSpPr/>
          <p:nvPr>
            <p:custDataLst>
              <p:tags r:id="rId3"/>
            </p:custDataLst>
          </p:nvPr>
        </p:nvSpPr>
        <p:spPr>
          <a:xfrm>
            <a:off x="1100840" y="1478870"/>
            <a:ext cx="161813" cy="113078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4"/>
          <p:cNvSpPr txBox="1"/>
          <p:nvPr>
            <p:custDataLst>
              <p:tags r:id="rId4"/>
            </p:custDataLst>
          </p:nvPr>
        </p:nvSpPr>
        <p:spPr>
          <a:xfrm>
            <a:off x="1603802" y="1576425"/>
            <a:ext cx="4207340" cy="935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春节：起源于古代的祭祀活动，后来逐渐演变为庆祝新年的节日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39"/>
          <p:cNvSpPr/>
          <p:nvPr>
            <p:custDataLst>
              <p:tags r:id="rId5"/>
            </p:custDataLst>
          </p:nvPr>
        </p:nvSpPr>
        <p:spPr>
          <a:xfrm>
            <a:off x="1432643" y="2821272"/>
            <a:ext cx="4479207" cy="113078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5"/>
          <p:cNvSpPr/>
          <p:nvPr>
            <p:custDataLst>
              <p:tags r:id="rId6"/>
            </p:custDataLst>
          </p:nvPr>
        </p:nvSpPr>
        <p:spPr>
          <a:xfrm>
            <a:off x="1100840" y="2821272"/>
            <a:ext cx="161813" cy="113078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41"/>
          <p:cNvSpPr txBox="1"/>
          <p:nvPr>
            <p:custDataLst>
              <p:tags r:id="rId7"/>
            </p:custDataLst>
          </p:nvPr>
        </p:nvSpPr>
        <p:spPr>
          <a:xfrm>
            <a:off x="1603802" y="2918827"/>
            <a:ext cx="4207340" cy="935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元宵节：起源于古代的元宵节，后来逐渐演变为庆祝新年的节日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12"/>
          <p:cNvSpPr/>
          <p:nvPr>
            <p:custDataLst>
              <p:tags r:id="rId8"/>
            </p:custDataLst>
          </p:nvPr>
        </p:nvSpPr>
        <p:spPr>
          <a:xfrm>
            <a:off x="1432643" y="4163674"/>
            <a:ext cx="4479207" cy="113078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17"/>
          <p:cNvSpPr/>
          <p:nvPr>
            <p:custDataLst>
              <p:tags r:id="rId9"/>
            </p:custDataLst>
          </p:nvPr>
        </p:nvSpPr>
        <p:spPr>
          <a:xfrm>
            <a:off x="1100840" y="4163674"/>
            <a:ext cx="161813" cy="113078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19"/>
          <p:cNvSpPr txBox="1"/>
          <p:nvPr>
            <p:custDataLst>
              <p:tags r:id="rId10"/>
            </p:custDataLst>
          </p:nvPr>
        </p:nvSpPr>
        <p:spPr>
          <a:xfrm>
            <a:off x="1603802" y="4261229"/>
            <a:ext cx="4207340" cy="935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清明节：起源于古代的寒食节，后来逐渐演变为纪念祖先的节日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49"/>
          <p:cNvSpPr/>
          <p:nvPr>
            <p:custDataLst>
              <p:tags r:id="rId11"/>
            </p:custDataLst>
          </p:nvPr>
        </p:nvSpPr>
        <p:spPr>
          <a:xfrm>
            <a:off x="6611814" y="1478870"/>
            <a:ext cx="4479207" cy="113078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26"/>
          <p:cNvSpPr/>
          <p:nvPr>
            <p:custDataLst>
              <p:tags r:id="rId12"/>
            </p:custDataLst>
          </p:nvPr>
        </p:nvSpPr>
        <p:spPr>
          <a:xfrm>
            <a:off x="6280011" y="1478870"/>
            <a:ext cx="161813" cy="113078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27"/>
          <p:cNvSpPr txBox="1"/>
          <p:nvPr>
            <p:custDataLst>
              <p:tags r:id="rId13"/>
            </p:custDataLst>
          </p:nvPr>
        </p:nvSpPr>
        <p:spPr>
          <a:xfrm>
            <a:off x="6782973" y="1576425"/>
            <a:ext cx="4207340" cy="935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端午节：起源于古代的端午节，后来逐渐演变为纪念屈原的节日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矩形 64"/>
          <p:cNvSpPr/>
          <p:nvPr>
            <p:custDataLst>
              <p:tags r:id="rId14"/>
            </p:custDataLst>
          </p:nvPr>
        </p:nvSpPr>
        <p:spPr>
          <a:xfrm>
            <a:off x="6611814" y="2821272"/>
            <a:ext cx="4479207" cy="113078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65"/>
          <p:cNvSpPr/>
          <p:nvPr>
            <p:custDataLst>
              <p:tags r:id="rId15"/>
            </p:custDataLst>
          </p:nvPr>
        </p:nvSpPr>
        <p:spPr>
          <a:xfrm>
            <a:off x="6280011" y="2821272"/>
            <a:ext cx="161813" cy="113078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66"/>
          <p:cNvSpPr txBox="1"/>
          <p:nvPr>
            <p:custDataLst>
              <p:tags r:id="rId16"/>
            </p:custDataLst>
          </p:nvPr>
        </p:nvSpPr>
        <p:spPr>
          <a:xfrm>
            <a:off x="6782973" y="2918827"/>
            <a:ext cx="4207340" cy="935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中秋节：起源于古代的秋夕节，后来逐渐演变为庆祝丰收的节日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矩形 67"/>
          <p:cNvSpPr/>
          <p:nvPr>
            <p:custDataLst>
              <p:tags r:id="rId17"/>
            </p:custDataLst>
          </p:nvPr>
        </p:nvSpPr>
        <p:spPr>
          <a:xfrm>
            <a:off x="6611814" y="4163674"/>
            <a:ext cx="4479207" cy="1130788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矩形 68"/>
          <p:cNvSpPr/>
          <p:nvPr>
            <p:custDataLst>
              <p:tags r:id="rId18"/>
            </p:custDataLst>
          </p:nvPr>
        </p:nvSpPr>
        <p:spPr>
          <a:xfrm>
            <a:off x="6280011" y="4163674"/>
            <a:ext cx="161813" cy="1130788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文本框 69"/>
          <p:cNvSpPr txBox="1"/>
          <p:nvPr>
            <p:custDataLst>
              <p:tags r:id="rId19"/>
            </p:custDataLst>
          </p:nvPr>
        </p:nvSpPr>
        <p:spPr>
          <a:xfrm>
            <a:off x="6782973" y="4261229"/>
            <a:ext cx="4207340" cy="935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重阳节：起源于古代的重阳节，后来逐渐演变为纪念老人的节日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传统节日与历史事件、人物的关系</a:t>
            </a:r>
            <a:endParaRPr lang="zh-CN" altLang="en-US"/>
          </a:p>
        </p:txBody>
      </p:sp>
      <p:sp>
        <p:nvSpPr>
          <p:cNvPr id="1048966" name="矩形 15"/>
          <p:cNvSpPr/>
          <p:nvPr>
            <p:custDataLst>
              <p:tags r:id="rId2"/>
            </p:custDataLst>
          </p:nvPr>
        </p:nvSpPr>
        <p:spPr>
          <a:xfrm>
            <a:off x="3643103" y="1527972"/>
            <a:ext cx="4907977" cy="36007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春节：源于古代的祭祀活动，与古代神话传说有关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任意多边形 17"/>
          <p:cNvSpPr/>
          <p:nvPr>
            <p:custDataLst>
              <p:tags r:id="rId3"/>
            </p:custDataLst>
          </p:nvPr>
        </p:nvSpPr>
        <p:spPr>
          <a:xfrm flipV="1">
            <a:off x="3590728" y="1478870"/>
            <a:ext cx="877827" cy="1653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任意多边形 18"/>
          <p:cNvSpPr/>
          <p:nvPr>
            <p:custDataLst>
              <p:tags r:id="rId4"/>
            </p:custDataLst>
          </p:nvPr>
        </p:nvSpPr>
        <p:spPr>
          <a:xfrm flipH="1">
            <a:off x="7723991" y="1755476"/>
            <a:ext cx="877827" cy="1653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27"/>
          <p:cNvSpPr/>
          <p:nvPr>
            <p:custDataLst>
              <p:tags r:id="rId5"/>
            </p:custDataLst>
          </p:nvPr>
        </p:nvSpPr>
        <p:spPr>
          <a:xfrm>
            <a:off x="3643103" y="2202846"/>
            <a:ext cx="4907977" cy="36007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元宵节：源于古代的祭祀活动，与古代神话传说有关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任意多边形 29"/>
          <p:cNvSpPr/>
          <p:nvPr>
            <p:custDataLst>
              <p:tags r:id="rId6"/>
            </p:custDataLst>
          </p:nvPr>
        </p:nvSpPr>
        <p:spPr>
          <a:xfrm flipV="1">
            <a:off x="3590728" y="2153744"/>
            <a:ext cx="877827" cy="1653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任意多边形 30"/>
          <p:cNvSpPr/>
          <p:nvPr>
            <p:custDataLst>
              <p:tags r:id="rId7"/>
            </p:custDataLst>
          </p:nvPr>
        </p:nvSpPr>
        <p:spPr>
          <a:xfrm flipH="1">
            <a:off x="7723991" y="2430350"/>
            <a:ext cx="877827" cy="1653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8"/>
            </p:custDataLst>
          </p:nvPr>
        </p:nvSpPr>
        <p:spPr>
          <a:xfrm>
            <a:off x="3643103" y="2877720"/>
            <a:ext cx="4907977" cy="36007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清明节：源于古代的祭祀活动，与古代神话传说有关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任意多边形 7"/>
          <p:cNvSpPr/>
          <p:nvPr>
            <p:custDataLst>
              <p:tags r:id="rId9"/>
            </p:custDataLst>
          </p:nvPr>
        </p:nvSpPr>
        <p:spPr>
          <a:xfrm flipV="1">
            <a:off x="3590728" y="2828618"/>
            <a:ext cx="877827" cy="1653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任意多边形 8"/>
          <p:cNvSpPr/>
          <p:nvPr>
            <p:custDataLst>
              <p:tags r:id="rId10"/>
            </p:custDataLst>
          </p:nvPr>
        </p:nvSpPr>
        <p:spPr>
          <a:xfrm flipH="1">
            <a:off x="7723991" y="3105224"/>
            <a:ext cx="877827" cy="1653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0"/>
          <p:cNvSpPr/>
          <p:nvPr>
            <p:custDataLst>
              <p:tags r:id="rId11"/>
            </p:custDataLst>
          </p:nvPr>
        </p:nvSpPr>
        <p:spPr>
          <a:xfrm>
            <a:off x="3643103" y="3552594"/>
            <a:ext cx="4907977" cy="36007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端午节：源于古代的祭祀活动，与古代神话传说有关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任意多边形 12"/>
          <p:cNvSpPr/>
          <p:nvPr>
            <p:custDataLst>
              <p:tags r:id="rId12"/>
            </p:custDataLst>
          </p:nvPr>
        </p:nvSpPr>
        <p:spPr>
          <a:xfrm flipV="1">
            <a:off x="3590728" y="3503492"/>
            <a:ext cx="877827" cy="1653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任意多边形 13"/>
          <p:cNvSpPr/>
          <p:nvPr>
            <p:custDataLst>
              <p:tags r:id="rId13"/>
            </p:custDataLst>
          </p:nvPr>
        </p:nvSpPr>
        <p:spPr>
          <a:xfrm flipH="1">
            <a:off x="7723991" y="3780098"/>
            <a:ext cx="877827" cy="1653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9"/>
          <p:cNvSpPr/>
          <p:nvPr>
            <p:custDataLst>
              <p:tags r:id="rId14"/>
            </p:custDataLst>
          </p:nvPr>
        </p:nvSpPr>
        <p:spPr>
          <a:xfrm>
            <a:off x="3643103" y="4227468"/>
            <a:ext cx="4907977" cy="36007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中秋节：源于古代的祭祀活动，与古代神话传说有关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任意多边形 21"/>
          <p:cNvSpPr/>
          <p:nvPr>
            <p:custDataLst>
              <p:tags r:id="rId15"/>
            </p:custDataLst>
          </p:nvPr>
        </p:nvSpPr>
        <p:spPr>
          <a:xfrm flipV="1">
            <a:off x="3590728" y="4178366"/>
            <a:ext cx="877827" cy="1653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任意多边形 22"/>
          <p:cNvSpPr/>
          <p:nvPr>
            <p:custDataLst>
              <p:tags r:id="rId16"/>
            </p:custDataLst>
          </p:nvPr>
        </p:nvSpPr>
        <p:spPr>
          <a:xfrm flipH="1">
            <a:off x="7723991" y="4454972"/>
            <a:ext cx="877827" cy="1653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38"/>
          <p:cNvSpPr/>
          <p:nvPr>
            <p:custDataLst>
              <p:tags r:id="rId17"/>
            </p:custDataLst>
          </p:nvPr>
        </p:nvSpPr>
        <p:spPr>
          <a:xfrm>
            <a:off x="3643103" y="4902342"/>
            <a:ext cx="4907977" cy="36007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重阳节：源于古代的祭祀活动，与古代神话传说有关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任意多边形 40"/>
          <p:cNvSpPr/>
          <p:nvPr>
            <p:custDataLst>
              <p:tags r:id="rId18"/>
            </p:custDataLst>
          </p:nvPr>
        </p:nvSpPr>
        <p:spPr>
          <a:xfrm flipV="1">
            <a:off x="3590728" y="4853240"/>
            <a:ext cx="877827" cy="1653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任意多边形 41"/>
          <p:cNvSpPr/>
          <p:nvPr>
            <p:custDataLst>
              <p:tags r:id="rId19"/>
            </p:custDataLst>
          </p:nvPr>
        </p:nvSpPr>
        <p:spPr>
          <a:xfrm flipH="1">
            <a:off x="7723991" y="5129846"/>
            <a:ext cx="877827" cy="1653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传统节日的演变过程</a:t>
            </a:r>
            <a:endParaRPr lang="zh-CN" altLang="en-US"/>
          </a:p>
        </p:txBody>
      </p:sp>
      <p:sp>
        <p:nvSpPr>
          <p:cNvPr id="1049032" name="圆角矩形 26"/>
          <p:cNvSpPr/>
          <p:nvPr>
            <p:custDataLst>
              <p:tags r:id="rId2"/>
            </p:custDataLst>
          </p:nvPr>
        </p:nvSpPr>
        <p:spPr>
          <a:xfrm>
            <a:off x="838200" y="162418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4" name="圆角矩形 28"/>
          <p:cNvSpPr/>
          <p:nvPr>
            <p:custDataLst>
              <p:tags r:id="rId3"/>
            </p:custDataLst>
          </p:nvPr>
        </p:nvSpPr>
        <p:spPr>
          <a:xfrm>
            <a:off x="840048" y="162418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36" name="文本框 31"/>
          <p:cNvSpPr txBox="1"/>
          <p:nvPr>
            <p:custDataLst>
              <p:tags r:id="rId4"/>
            </p:custDataLst>
          </p:nvPr>
        </p:nvSpPr>
        <p:spPr>
          <a:xfrm>
            <a:off x="938002" y="199505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春节：起源于上古时期的岁首祈年祭祀活动，后逐渐演变为庆祝新年到来的节日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29"/>
          <p:cNvSpPr/>
          <p:nvPr>
            <p:custDataLst>
              <p:tags r:id="rId5"/>
            </p:custDataLst>
          </p:nvPr>
        </p:nvSpPr>
        <p:spPr>
          <a:xfrm>
            <a:off x="2622938" y="162418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0" name="圆角矩形 32"/>
          <p:cNvSpPr/>
          <p:nvPr>
            <p:custDataLst>
              <p:tags r:id="rId6"/>
            </p:custDataLst>
          </p:nvPr>
        </p:nvSpPr>
        <p:spPr>
          <a:xfrm>
            <a:off x="2624786" y="162418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2" name="文本框 34"/>
          <p:cNvSpPr txBox="1"/>
          <p:nvPr>
            <p:custDataLst>
              <p:tags r:id="rId7"/>
            </p:custDataLst>
          </p:nvPr>
        </p:nvSpPr>
        <p:spPr>
          <a:xfrm>
            <a:off x="2722740" y="199505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元宵节：起源于汉代，最初是祭祀太一神的活动，后逐渐演变为庆祝元宵节的节日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3"/>
          <p:cNvSpPr/>
          <p:nvPr>
            <p:custDataLst>
              <p:tags r:id="rId8"/>
            </p:custDataLst>
          </p:nvPr>
        </p:nvSpPr>
        <p:spPr>
          <a:xfrm>
            <a:off x="4407676" y="162418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6" name="圆角矩形 4"/>
          <p:cNvSpPr/>
          <p:nvPr>
            <p:custDataLst>
              <p:tags r:id="rId9"/>
            </p:custDataLst>
          </p:nvPr>
        </p:nvSpPr>
        <p:spPr>
          <a:xfrm>
            <a:off x="4409524" y="162418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8" name="文本框 5"/>
          <p:cNvSpPr txBox="1"/>
          <p:nvPr>
            <p:custDataLst>
              <p:tags r:id="rId10"/>
            </p:custDataLst>
          </p:nvPr>
        </p:nvSpPr>
        <p:spPr>
          <a:xfrm>
            <a:off x="4507478" y="199505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清明节：起源于春秋时期，最初是祭祀祖先的活动，后逐渐演变为纪念先人的节日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8"/>
          <p:cNvSpPr/>
          <p:nvPr>
            <p:custDataLst>
              <p:tags r:id="rId11"/>
            </p:custDataLst>
          </p:nvPr>
        </p:nvSpPr>
        <p:spPr>
          <a:xfrm>
            <a:off x="6192414" y="162418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2" name="圆角矩形 9"/>
          <p:cNvSpPr/>
          <p:nvPr>
            <p:custDataLst>
              <p:tags r:id="rId12"/>
            </p:custDataLst>
          </p:nvPr>
        </p:nvSpPr>
        <p:spPr>
          <a:xfrm>
            <a:off x="6194262" y="162418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4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199505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端午节：起源于战国时期，最初是祭祀屈原的活动，后逐渐演变为纪念屈原的节日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6"/>
          <p:cNvSpPr/>
          <p:nvPr>
            <p:custDataLst>
              <p:tags r:id="rId14"/>
            </p:custDataLst>
          </p:nvPr>
        </p:nvSpPr>
        <p:spPr>
          <a:xfrm>
            <a:off x="7977152" y="162541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7"/>
          <p:cNvSpPr/>
          <p:nvPr>
            <p:custDataLst>
              <p:tags r:id="rId15"/>
            </p:custDataLst>
          </p:nvPr>
        </p:nvSpPr>
        <p:spPr>
          <a:xfrm>
            <a:off x="7979000" y="162541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0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199628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中秋节：起源于唐朝，最初是祭祀月亮的活动，后逐渐演变为庆祝中秋节的节日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16"/>
          <p:cNvSpPr/>
          <p:nvPr>
            <p:custDataLst>
              <p:tags r:id="rId17"/>
            </p:custDataLst>
          </p:nvPr>
        </p:nvSpPr>
        <p:spPr>
          <a:xfrm>
            <a:off x="9761890" y="162541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4" name="圆角矩形 17"/>
          <p:cNvSpPr/>
          <p:nvPr>
            <p:custDataLst>
              <p:tags r:id="rId18"/>
            </p:custDataLst>
          </p:nvPr>
        </p:nvSpPr>
        <p:spPr>
          <a:xfrm>
            <a:off x="9763738" y="162541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6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199628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重阳节：起源于东汉时期，最初是祭祀山神的活动，后逐渐演变为庆祝重阳节的节日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传统节日的意义</a:t>
            </a:r>
            <a:endParaRPr lang="zh-CN" altLang="en-US"/>
          </a:p>
        </p:txBody>
      </p:sp>
      <p:sp>
        <p:nvSpPr>
          <p:cNvPr id="104909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0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传统节日的文化内涵</a:t>
            </a:r>
            <a:endParaRPr lang="zh-CN" altLang="en-US"/>
          </a:p>
        </p:txBody>
      </p:sp>
      <p:sp>
        <p:nvSpPr>
          <p:cNvPr id="1049136" name="圆角矩形 26"/>
          <p:cNvSpPr/>
          <p:nvPr>
            <p:custDataLst>
              <p:tags r:id="rId2"/>
            </p:custDataLst>
          </p:nvPr>
        </p:nvSpPr>
        <p:spPr>
          <a:xfrm>
            <a:off x="838200" y="162418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8" name="圆角矩形 28"/>
          <p:cNvSpPr/>
          <p:nvPr>
            <p:custDataLst>
              <p:tags r:id="rId3"/>
            </p:custDataLst>
          </p:nvPr>
        </p:nvSpPr>
        <p:spPr>
          <a:xfrm>
            <a:off x="840048" y="162418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40" name="文本框 31"/>
          <p:cNvSpPr txBox="1"/>
          <p:nvPr>
            <p:custDataLst>
              <p:tags r:id="rId4"/>
            </p:custDataLst>
          </p:nvPr>
        </p:nvSpPr>
        <p:spPr>
          <a:xfrm>
            <a:off x="938002" y="199505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传承文化：传承和弘扬中华民族优秀传统文化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29"/>
          <p:cNvSpPr/>
          <p:nvPr>
            <p:custDataLst>
              <p:tags r:id="rId5"/>
            </p:custDataLst>
          </p:nvPr>
        </p:nvSpPr>
        <p:spPr>
          <a:xfrm>
            <a:off x="2622938" y="162418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4" name="圆角矩形 32"/>
          <p:cNvSpPr/>
          <p:nvPr>
            <p:custDataLst>
              <p:tags r:id="rId6"/>
            </p:custDataLst>
          </p:nvPr>
        </p:nvSpPr>
        <p:spPr>
          <a:xfrm>
            <a:off x="2624786" y="162418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6" name="文本框 34"/>
          <p:cNvSpPr txBox="1"/>
          <p:nvPr>
            <p:custDataLst>
              <p:tags r:id="rId7"/>
            </p:custDataLst>
          </p:nvPr>
        </p:nvSpPr>
        <p:spPr>
          <a:xfrm>
            <a:off x="2722740" y="199505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增强民族认同感：增强民族凝聚力和认同感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3"/>
          <p:cNvSpPr/>
          <p:nvPr>
            <p:custDataLst>
              <p:tags r:id="rId8"/>
            </p:custDataLst>
          </p:nvPr>
        </p:nvSpPr>
        <p:spPr>
          <a:xfrm>
            <a:off x="4407676" y="162418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0" name="圆角矩形 4"/>
          <p:cNvSpPr/>
          <p:nvPr>
            <p:custDataLst>
              <p:tags r:id="rId9"/>
            </p:custDataLst>
          </p:nvPr>
        </p:nvSpPr>
        <p:spPr>
          <a:xfrm>
            <a:off x="4409524" y="162418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2" name="文本框 5"/>
          <p:cNvSpPr txBox="1"/>
          <p:nvPr>
            <p:custDataLst>
              <p:tags r:id="rId10"/>
            </p:custDataLst>
          </p:nvPr>
        </p:nvSpPr>
        <p:spPr>
          <a:xfrm>
            <a:off x="4507478" y="199505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家庭团聚：促进家庭团聚，增进亲情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8"/>
          <p:cNvSpPr/>
          <p:nvPr>
            <p:custDataLst>
              <p:tags r:id="rId11"/>
            </p:custDataLst>
          </p:nvPr>
        </p:nvSpPr>
        <p:spPr>
          <a:xfrm>
            <a:off x="6192414" y="162418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6" name="圆角矩形 9"/>
          <p:cNvSpPr/>
          <p:nvPr>
            <p:custDataLst>
              <p:tags r:id="rId12"/>
            </p:custDataLst>
          </p:nvPr>
        </p:nvSpPr>
        <p:spPr>
          <a:xfrm>
            <a:off x="6194262" y="162418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8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199505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社会和谐：促进社会和谐，增进邻里关系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6"/>
          <p:cNvSpPr/>
          <p:nvPr>
            <p:custDataLst>
              <p:tags r:id="rId14"/>
            </p:custDataLst>
          </p:nvPr>
        </p:nvSpPr>
        <p:spPr>
          <a:xfrm>
            <a:off x="7977152" y="162541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2" name="圆角矩形 7"/>
          <p:cNvSpPr/>
          <p:nvPr>
            <p:custDataLst>
              <p:tags r:id="rId15"/>
            </p:custDataLst>
          </p:nvPr>
        </p:nvSpPr>
        <p:spPr>
          <a:xfrm>
            <a:off x="7979000" y="162541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4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199628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弘扬美德：弘扬中华民族传统美德，如孝道、诚信等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16"/>
          <p:cNvSpPr/>
          <p:nvPr>
            <p:custDataLst>
              <p:tags r:id="rId17"/>
            </p:custDataLst>
          </p:nvPr>
        </p:nvSpPr>
        <p:spPr>
          <a:xfrm>
            <a:off x="9761890" y="162541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8" name="圆角矩形 17"/>
          <p:cNvSpPr/>
          <p:nvPr>
            <p:custDataLst>
              <p:tags r:id="rId18"/>
            </p:custDataLst>
          </p:nvPr>
        </p:nvSpPr>
        <p:spPr>
          <a:xfrm>
            <a:off x="9763738" y="162541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0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199628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促进经济发展：促进旅游业、餐饮业等经济发展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传统节日在社会发展中的作用</a:t>
            </a:r>
            <a:endParaRPr lang="zh-CN" altLang="en-US"/>
          </a:p>
        </p:txBody>
      </p:sp>
      <p:sp>
        <p:nvSpPr>
          <p:cNvPr id="10492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46261" y="1318975"/>
            <a:ext cx="784873" cy="228381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65660" y="3863193"/>
            <a:ext cx="746131" cy="20493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8"/>
          <p:cNvSpPr/>
          <p:nvPr>
            <p:custDataLst>
              <p:tags r:id="rId4"/>
            </p:custDataLst>
          </p:nvPr>
        </p:nvSpPr>
        <p:spPr>
          <a:xfrm>
            <a:off x="6413733" y="2065545"/>
            <a:ext cx="2049353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9"/>
          <p:cNvSpPr/>
          <p:nvPr>
            <p:custDataLst>
              <p:tags r:id="rId5"/>
            </p:custDataLst>
          </p:nvPr>
        </p:nvSpPr>
        <p:spPr>
          <a:xfrm flipV="1">
            <a:off x="6296751" y="1478870"/>
            <a:ext cx="2283813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813801" y="1319562"/>
            <a:ext cx="784873" cy="22824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834376" y="3863193"/>
            <a:ext cx="746131" cy="20493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4"/>
          <p:cNvSpPr/>
          <p:nvPr>
            <p:custDataLst>
              <p:tags r:id="rId8"/>
            </p:custDataLst>
          </p:nvPr>
        </p:nvSpPr>
        <p:spPr>
          <a:xfrm>
            <a:off x="1182450" y="2065545"/>
            <a:ext cx="2049353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5"/>
          <p:cNvSpPr/>
          <p:nvPr>
            <p:custDataLst>
              <p:tags r:id="rId9"/>
            </p:custDataLst>
          </p:nvPr>
        </p:nvSpPr>
        <p:spPr>
          <a:xfrm flipV="1">
            <a:off x="1064879" y="1478870"/>
            <a:ext cx="2282477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82450" y="2716296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传承文化：弘扬中华民族传统文化，增强民族认同感和凝聚力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3733" y="2716296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推动旅游：带动旅游产业发展，促进地方经济发展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97340" y="1331319"/>
            <a:ext cx="784873" cy="22824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17327" y="3874950"/>
            <a:ext cx="746131" cy="20493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1"/>
          <p:cNvSpPr/>
          <p:nvPr>
            <p:custDataLst>
              <p:tags r:id="rId14"/>
            </p:custDataLst>
          </p:nvPr>
        </p:nvSpPr>
        <p:spPr>
          <a:xfrm>
            <a:off x="3865400" y="2076714"/>
            <a:ext cx="2049353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2"/>
          <p:cNvSpPr/>
          <p:nvPr>
            <p:custDataLst>
              <p:tags r:id="rId15"/>
            </p:custDataLst>
          </p:nvPr>
        </p:nvSpPr>
        <p:spPr>
          <a:xfrm flipV="1">
            <a:off x="3748418" y="1491215"/>
            <a:ext cx="2282477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594006" y="1354246"/>
            <a:ext cx="784873" cy="22824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13993" y="3896700"/>
            <a:ext cx="746131" cy="205068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25"/>
          <p:cNvSpPr/>
          <p:nvPr>
            <p:custDataLst>
              <p:tags r:id="rId18"/>
            </p:custDataLst>
          </p:nvPr>
        </p:nvSpPr>
        <p:spPr>
          <a:xfrm>
            <a:off x="8961478" y="2099640"/>
            <a:ext cx="2050689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26"/>
          <p:cNvSpPr/>
          <p:nvPr>
            <p:custDataLst>
              <p:tags r:id="rId19"/>
            </p:custDataLst>
          </p:nvPr>
        </p:nvSpPr>
        <p:spPr>
          <a:xfrm flipV="1">
            <a:off x="8845084" y="1514141"/>
            <a:ext cx="2282477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62066" y="2750391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教育意义：教育人们尊重传统文化，传承优良传统美德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65400" y="2727465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促进交流：增进亲朋好友之间的感情交流，增强社会和谐稳定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传统节日对个人成长的影响</a:t>
            </a:r>
            <a:endParaRPr lang="zh-CN" altLang="en-US"/>
          </a:p>
        </p:txBody>
      </p:sp>
      <p:sp>
        <p:nvSpPr>
          <p:cNvPr id="1049272" name="矩形 3"/>
          <p:cNvSpPr/>
          <p:nvPr>
            <p:custDataLst>
              <p:tags r:id="rId2"/>
            </p:custDataLst>
          </p:nvPr>
        </p:nvSpPr>
        <p:spPr>
          <a:xfrm>
            <a:off x="2503219" y="1478870"/>
            <a:ext cx="7609129" cy="83660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3"/>
          <p:cNvSpPr/>
          <p:nvPr>
            <p:custDataLst>
              <p:tags r:id="rId3"/>
            </p:custDataLst>
          </p:nvPr>
        </p:nvSpPr>
        <p:spPr>
          <a:xfrm>
            <a:off x="2079700" y="1478870"/>
            <a:ext cx="206357" cy="83660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4"/>
          <p:cNvSpPr txBox="1"/>
          <p:nvPr>
            <p:custDataLst>
              <p:tags r:id="rId4"/>
            </p:custDataLst>
          </p:nvPr>
        </p:nvSpPr>
        <p:spPr>
          <a:xfrm>
            <a:off x="2721087" y="1551153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传承文化：了解传统节日的历史和文化背景，增强文化认同感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39"/>
          <p:cNvSpPr/>
          <p:nvPr>
            <p:custDataLst>
              <p:tags r:id="rId5"/>
            </p:custDataLst>
          </p:nvPr>
        </p:nvSpPr>
        <p:spPr>
          <a:xfrm>
            <a:off x="2503219" y="2472001"/>
            <a:ext cx="7609129" cy="83660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5"/>
          <p:cNvSpPr/>
          <p:nvPr>
            <p:custDataLst>
              <p:tags r:id="rId6"/>
            </p:custDataLst>
          </p:nvPr>
        </p:nvSpPr>
        <p:spPr>
          <a:xfrm>
            <a:off x="2079700" y="2472001"/>
            <a:ext cx="206357" cy="83660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41"/>
          <p:cNvSpPr txBox="1"/>
          <p:nvPr>
            <p:custDataLst>
              <p:tags r:id="rId7"/>
            </p:custDataLst>
          </p:nvPr>
        </p:nvSpPr>
        <p:spPr>
          <a:xfrm>
            <a:off x="2721087" y="2544284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培养情感：通过参与传统节日活动，增进与家人、朋友的感情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12"/>
          <p:cNvSpPr/>
          <p:nvPr>
            <p:custDataLst>
              <p:tags r:id="rId8"/>
            </p:custDataLst>
          </p:nvPr>
        </p:nvSpPr>
        <p:spPr>
          <a:xfrm>
            <a:off x="2503219" y="3465131"/>
            <a:ext cx="7609129" cy="83660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17"/>
          <p:cNvSpPr/>
          <p:nvPr>
            <p:custDataLst>
              <p:tags r:id="rId9"/>
            </p:custDataLst>
          </p:nvPr>
        </p:nvSpPr>
        <p:spPr>
          <a:xfrm>
            <a:off x="2079700" y="3465131"/>
            <a:ext cx="206357" cy="83660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19"/>
          <p:cNvSpPr txBox="1"/>
          <p:nvPr>
            <p:custDataLst>
              <p:tags r:id="rId10"/>
            </p:custDataLst>
          </p:nvPr>
        </p:nvSpPr>
        <p:spPr>
          <a:xfrm>
            <a:off x="2721087" y="3537414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提升自我：在传统节日中，学习传统文化知识，提升个人素质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9"/>
          <p:cNvSpPr/>
          <p:nvPr>
            <p:custDataLst>
              <p:tags r:id="rId11"/>
            </p:custDataLst>
          </p:nvPr>
        </p:nvSpPr>
        <p:spPr>
          <a:xfrm>
            <a:off x="2503219" y="4457753"/>
            <a:ext cx="7609129" cy="83660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26"/>
          <p:cNvSpPr/>
          <p:nvPr>
            <p:custDataLst>
              <p:tags r:id="rId12"/>
            </p:custDataLst>
          </p:nvPr>
        </p:nvSpPr>
        <p:spPr>
          <a:xfrm>
            <a:off x="2079700" y="4457753"/>
            <a:ext cx="206357" cy="83660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27"/>
          <p:cNvSpPr txBox="1"/>
          <p:nvPr>
            <p:custDataLst>
              <p:tags r:id="rId13"/>
            </p:custDataLst>
          </p:nvPr>
        </p:nvSpPr>
        <p:spPr>
          <a:xfrm>
            <a:off x="2721087" y="4530036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增强责任感：了解传统节日的意义，增强对家庭、社会和国家的责任感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传统节日的庆祝方式</a:t>
            </a:r>
            <a:endParaRPr lang="zh-CN" altLang="en-US"/>
          </a:p>
        </p:txBody>
      </p:sp>
      <p:sp>
        <p:nvSpPr>
          <p:cNvPr id="104932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2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https://d.book118.com/908002053133006026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YPE" val="b"/>
  <p:tag name="KSO_WM_UNIT_VALUE" val="8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0.xml><?xml version="1.0" encoding="utf-8"?>
<p:tagLst xmlns:p="http://schemas.openxmlformats.org/presentationml/2006/main">
  <p:tag name="KSO_WM_BEAUTIFY_FLAG" val="#wm#"/>
  <p:tag name="KSO_WM_SLIDE_ID" val="custom20231221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5_1"/>
  <p:tag name="KSO_WM_UNIT_INDEX" val="1_5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6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75">
      <a:dk1>
        <a:srgbClr val="000000"/>
      </a:dk1>
      <a:lt1>
        <a:srgbClr val="FFFFFF"/>
      </a:lt1>
      <a:dk2>
        <a:srgbClr val="39090E"/>
      </a:dk2>
      <a:lt2>
        <a:srgbClr val="FFEBEB"/>
      </a:lt2>
      <a:accent1>
        <a:srgbClr val="D51A2D"/>
      </a:accent1>
      <a:accent2>
        <a:srgbClr val="E5297A"/>
      </a:accent2>
      <a:accent3>
        <a:srgbClr val="B13AE0"/>
      </a:accent3>
      <a:accent4>
        <a:srgbClr val="EDAA23"/>
      </a:accent4>
      <a:accent5>
        <a:srgbClr val="EC7A24"/>
      </a:accent5>
      <a:accent6>
        <a:srgbClr val="FFCB3D"/>
      </a:accent6>
      <a:hlink>
        <a:srgbClr val="304FFE"/>
      </a:hlink>
      <a:folHlink>
        <a:srgbClr val="492067"/>
      </a:folHlink>
    </a:clrScheme>
    <a:fontScheme name="自定义 19">
      <a:majorFont>
        <a:latin typeface="汉仪北魏写经W"/>
        <a:ea typeface="汉仪北魏写经W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汉仪北魏写经W</vt:lpstr>
      <vt:lpstr>楷体</vt:lpstr>
      <vt:lpstr>汉仪楷体简</vt:lpstr>
      <vt:lpstr>宋体</vt:lpstr>
      <vt:lpstr>Office Theme</vt:lpstr>
      <vt:lpstr>中国传统节日的由来与意义</vt:lpstr>
      <vt:lpstr>目录</vt:lpstr>
      <vt:lpstr>传统节日的由来</vt:lpstr>
      <vt:lpstr>传统节日的起源</vt:lpstr>
      <vt:lpstr>传统节日与历史事件、人物的关系</vt:lpstr>
      <vt:lpstr>传统节日的演变过程</vt:lpstr>
      <vt:lpstr>传统节日的意义</vt:lpstr>
      <vt:lpstr>传统节日的文化内涵</vt:lpstr>
      <vt:lpstr>传统节日在社会发展中的作用</vt:lpstr>
      <vt:lpstr>传统节日对个人成长的影响</vt:lpstr>
      <vt:lpstr>传统节日的庆祝方式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2024-09-04T10:05:12.543</cp:lastPrinted>
  <dcterms:created xsi:type="dcterms:W3CDTF">2024-09-04T02:05:12Z</dcterms:created>
  <dcterms:modified xsi:type="dcterms:W3CDTF">2024-09-04T02:05:14Z</dcterms:modified>
</cp:coreProperties>
</file>