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9EC242F-177A-49CD-BD97-F312F9C707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7129C6E-E630-4E61-A3B2-FC50E1EEE8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24AE1C9-18D4-42E4-8C91-0D6EAC54EC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DB9287D-3BA9-43CD-9F07-C1B597F5BF8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921AE6D-AFFC-41C5-BF45-233181ABD2E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00DE628-EC07-40B0-B611-42684307AD7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C748197-514D-4B58-AEBB-AB3E966B6E3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A35E006-37C2-4183-8F80-B3FFC4336E8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33300C4-3C50-4681-96DF-E30C2EBD757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298007B-C501-4B5B-92F9-E3328EB401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874C7AE-B604-4F39-8328-286B0ACDFE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 Id="rId6"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18.jpeg" /><Relationship Id="rId6" Type="http://schemas.openxmlformats.org/officeDocument/2006/relationships/image" Target="../media/image19.jpeg" /><Relationship Id="rId7"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08003062127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a:off x="9297988" y="3463925"/>
            <a:ext cx="3041650" cy="3565525"/>
          </a:xfrm>
          <a:prstGeom prst="line">
            <a:avLst/>
          </a:prstGeom>
          <a:ln w="2540">
            <a:solidFill>
              <a:schemeClr val="lt1"/>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a:off x="10520363" y="-190500"/>
            <a:ext cx="885825" cy="1038225"/>
          </a:xfrm>
          <a:prstGeom prst="line">
            <a:avLst/>
          </a:prstGeom>
          <a:ln w="2540">
            <a:solidFill>
              <a:schemeClr val="lt1"/>
            </a:solidFill>
            <a:prstDash val="solid"/>
            <a:headEnd type="none"/>
            <a:tailEnd type="none"/>
          </a:ln>
        </p:spPr>
        <p:style>
          <a:lnRef idx="0">
            <a:schemeClr val="lt1"/>
          </a:lnRef>
          <a:fillRef idx="1">
            <a:schemeClr val="lt1"/>
          </a:fillRef>
          <a:effectRef idx="0">
            <a:schemeClr val="lt1"/>
          </a:effectRef>
          <a:fontRef idx="minor">
            <a:schemeClr val="lt1"/>
          </a:fontRef>
        </p:style>
      </p:cxnSp>
      <p:sp>
        <p:nvSpPr>
          <p:cNvPr id="4" name="TextBox 4"/>
          <p:cNvSpPr txBox="1"/>
          <p:nvPr/>
        </p:nvSpPr>
        <p:spPr>
          <a:xfrm>
            <a:off x="3702710" y="1308257"/>
            <a:ext cx="4881433" cy="1420727"/>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EFE">
                    <a:alpha val="100000"/>
                  </a:srgbClr>
                </a:solidFill>
                <a:latin typeface="Microsoft Yahei"/>
                <a:ea typeface="Microsoft Yahei"/>
                <a:cs typeface="Microsoft Yahei"/>
              </a:rPr>
              <a:t>常用护理技术课件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rot="2700000">
            <a:off x="-425346" y="-2696323"/>
            <a:ext cx="4457492" cy="445749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21821" y="612775"/>
            <a:ext cx="1563158" cy="769938"/>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400" b="1">
                <a:solidFill>
                  <a:srgbClr val="FFFEFE">
                    <a:alpha val="100000"/>
                  </a:srgbClr>
                </a:solidFill>
                <a:latin typeface="微软雅黑"/>
                <a:ea typeface="微软雅黑"/>
                <a:cs typeface="微软雅黑"/>
              </a:rPr>
              <a:t>目 录</a:t>
            </a:r>
            <a:endParaRPr lang="en-US" sz="1100"/>
          </a:p>
        </p:txBody>
      </p:sp>
      <p:sp>
        <p:nvSpPr>
          <p:cNvPr id="4" name="AutoShape 4"/>
          <p:cNvSpPr/>
          <p:nvPr/>
        </p:nvSpPr>
        <p:spPr>
          <a:xfrm>
            <a:off x="10615613" y="1795463"/>
            <a:ext cx="1339850" cy="338137"/>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788641" y="930592"/>
            <a:ext cx="5050155"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护理技术概述</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基础护理技术</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常用护理操作技术</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特殊护理技术</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护理技术实践与案例分析</a:t>
            </a:r>
          </a:p>
        </p:txBody>
      </p:sp>
      <p:sp>
        <p:nvSpPr>
          <p:cNvPr id="6" name="AutoShape 6"/>
          <p:cNvSpPr/>
          <p:nvPr/>
        </p:nvSpPr>
        <p:spPr>
          <a:xfrm rot="2700000">
            <a:off x="1152099" y="3867101"/>
            <a:ext cx="1030027" cy="103002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700000">
            <a:off x="2095422" y="2929440"/>
            <a:ext cx="600059" cy="6000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01</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护理技术概述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68" r="32568"/>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8012" r="28012"/>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护理技术是护理人员在临床工作中所掌握和应用的一系列专业知识和技能，包括基础护理、专科护理、急救护理等。</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护理技术的定义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护理技术是保障患者安全和舒适的重要手段，也是评估和改善患者健康状况的关键措施。</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护理技术的重要性</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护理技术的定义与重要性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995" r="30995"/>
          <a:stretch>
            <a:fillRect/>
          </a:stretch>
        </p:blipFill>
        <p:spPr>
          <a:xfrm>
            <a:off x="1256535" y="1126660"/>
            <a:ext cx="3172116" cy="5563760"/>
          </a:xfrm>
          <a:prstGeom prst="rect">
            <a:avLst/>
          </a:prstGeom>
        </p:spPr>
      </p:pic>
      <p:grpSp>
        <p:nvGrpSpPr>
          <p:cNvPr id="3" name="Group 3"/>
          <p:cNvGrpSpPr/>
          <p:nvPr/>
        </p:nvGrpSpPr>
        <p:grpSpPr>
          <a:xfrm>
            <a:off x="2298700" y="1457325"/>
            <a:ext cx="9242457" cy="4849697"/>
            <a:chOff x="2298700" y="1457325"/>
            <a:chExt cx="9242457" cy="4849697"/>
          </a:xfrm>
        </p:grpSpPr>
        <p:cxnSp>
          <p:nvCxnSpPr>
            <p:cNvPr id="4" name="Connector 4"/>
            <p:cNvCxnSpPr/>
            <p:nvPr/>
          </p:nvCxnSpPr>
          <p:spPr>
            <a:xfrm>
              <a:off x="4422775" y="1963738"/>
              <a:ext cx="1419225"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3970338" y="3735388"/>
              <a:ext cx="2301875"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2298700" y="5410200"/>
              <a:ext cx="2921000"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5541931" y="1492282"/>
              <a:ext cx="1192244" cy="973169"/>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643563" y="1590675"/>
              <a:ext cx="773144" cy="77628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986463" y="3243263"/>
              <a:ext cx="1192244"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088094" y="3341656"/>
              <a:ext cx="773144" cy="77466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18043" y="4924425"/>
              <a:ext cx="1193768"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022818" y="5022818"/>
              <a:ext cx="774668" cy="77466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5753100" y="1714071"/>
              <a:ext cx="693277"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01</a:t>
              </a:r>
            </a:p>
          </p:txBody>
        </p:sp>
        <p:sp>
          <p:nvSpPr>
            <p:cNvPr id="14" name="TextBox 14"/>
            <p:cNvSpPr txBox="1"/>
            <p:nvPr/>
          </p:nvSpPr>
          <p:spPr>
            <a:xfrm>
              <a:off x="6176010" y="3464243"/>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02</a:t>
              </a:r>
            </a:p>
          </p:txBody>
        </p:sp>
        <p:sp>
          <p:nvSpPr>
            <p:cNvPr id="15" name="TextBox 15"/>
            <p:cNvSpPr txBox="1"/>
            <p:nvPr/>
          </p:nvSpPr>
          <p:spPr>
            <a:xfrm>
              <a:off x="5118735" y="5145405"/>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03</a:t>
              </a:r>
            </a:p>
          </p:txBody>
        </p:sp>
        <p:sp>
          <p:nvSpPr>
            <p:cNvPr id="16" name="TextBox 16"/>
            <p:cNvSpPr txBox="1"/>
            <p:nvPr/>
          </p:nvSpPr>
          <p:spPr>
            <a:xfrm>
              <a:off x="6861239" y="145732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传统护理技术</a:t>
              </a:r>
            </a:p>
          </p:txBody>
        </p:sp>
        <p:sp>
          <p:nvSpPr>
            <p:cNvPr id="17" name="TextBox 17"/>
            <p:cNvSpPr txBox="1"/>
            <p:nvPr/>
          </p:nvSpPr>
          <p:spPr>
            <a:xfrm>
              <a:off x="6861239" y="1795982"/>
              <a:ext cx="4364355"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以基础护理为主，强调疾病的预防和康复。</a:t>
              </a:r>
            </a:p>
          </p:txBody>
        </p:sp>
        <p:sp>
          <p:nvSpPr>
            <p:cNvPr id="18" name="TextBox 18"/>
            <p:cNvSpPr txBox="1"/>
            <p:nvPr/>
          </p:nvSpPr>
          <p:spPr>
            <a:xfrm>
              <a:off x="7178707" y="321321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2">
                      <a:alpha val="100000"/>
                    </a:schemeClr>
                  </a:solidFill>
                  <a:latin typeface="Microsoft Yahei"/>
                  <a:ea typeface="Microsoft Yahei"/>
                  <a:cs typeface="Microsoft Yahei"/>
                </a:rPr>
                <a:t>现代护理技术</a:t>
              </a:r>
            </a:p>
          </p:txBody>
        </p:sp>
        <p:sp>
          <p:nvSpPr>
            <p:cNvPr id="19" name="TextBox 19"/>
            <p:cNvSpPr txBox="1"/>
            <p:nvPr/>
          </p:nvSpPr>
          <p:spPr>
            <a:xfrm>
              <a:off x="7178707" y="3551872"/>
              <a:ext cx="4362450"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随着医学科技的发展，护理技术不断更新和完善，涉及领域更加广泛，包括重症监护、康复护理、心理护理等。</a:t>
              </a:r>
            </a:p>
          </p:txBody>
        </p:sp>
        <p:sp>
          <p:nvSpPr>
            <p:cNvPr id="20" name="TextBox 20"/>
            <p:cNvSpPr txBox="1"/>
            <p:nvPr/>
          </p:nvSpPr>
          <p:spPr>
            <a:xfrm>
              <a:off x="6257377" y="4914900"/>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3">
                      <a:alpha val="100000"/>
                    </a:schemeClr>
                  </a:solidFill>
                  <a:latin typeface="Microsoft Yahei"/>
                  <a:ea typeface="Microsoft Yahei"/>
                  <a:cs typeface="Microsoft Yahei"/>
                </a:rPr>
                <a:t>未来护理技术</a:t>
              </a:r>
            </a:p>
          </p:txBody>
        </p:sp>
        <p:sp>
          <p:nvSpPr>
            <p:cNvPr id="21" name="TextBox 21"/>
            <p:cNvSpPr txBox="1"/>
            <p:nvPr/>
          </p:nvSpPr>
          <p:spPr>
            <a:xfrm>
              <a:off x="6257377" y="5253557"/>
              <a:ext cx="4362450"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随着人工智能、大数据等技术的应用，未来护理技术将更加智能化、个性化，提高护理质量和效率。</a:t>
              </a:r>
            </a:p>
          </p:txBody>
        </p:sp>
      </p:gr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护理技术的发展历程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1460468" y="1739932"/>
            <a:ext cx="4610100" cy="1968532"/>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070568" y="3703606"/>
            <a:ext cx="4610100" cy="1968532"/>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70568" y="1739932"/>
            <a:ext cx="4610100" cy="196853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460468" y="3703606"/>
            <a:ext cx="4610100" cy="1968532"/>
          </a:xfrm>
          <a:prstGeom prst="rect">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5362432" y="2578179"/>
            <a:ext cx="1689259" cy="292036"/>
          </a:xfrm>
          <a:prstGeom prst="triangl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0800000">
            <a:off x="7759732" y="3703606"/>
            <a:ext cx="1689068" cy="292132"/>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16200000">
            <a:off x="5089493" y="4548188"/>
            <a:ext cx="1689259" cy="292036"/>
          </a:xfrm>
          <a:prstGeom prst="triangle">
            <a:avLst>
              <a:gd name="adj" fmla="val 50000"/>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006757" y="3421094"/>
            <a:ext cx="1689068" cy="292132"/>
          </a:xfrm>
          <a:prstGeom prst="triangle">
            <a:avLst>
              <a:gd name="adj" fmla="val 50000"/>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1350931" y="2111740"/>
            <a:ext cx="12306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A</a:t>
            </a:r>
          </a:p>
        </p:txBody>
      </p:sp>
      <p:sp>
        <p:nvSpPr>
          <p:cNvPr id="11" name="TextBox 11"/>
          <p:cNvSpPr txBox="1"/>
          <p:nvPr/>
        </p:nvSpPr>
        <p:spPr>
          <a:xfrm>
            <a:off x="9321832" y="2111740"/>
            <a:ext cx="13068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B</a:t>
            </a:r>
          </a:p>
        </p:txBody>
      </p:sp>
      <p:sp>
        <p:nvSpPr>
          <p:cNvPr id="12" name="TextBox 12"/>
          <p:cNvSpPr txBox="1"/>
          <p:nvPr/>
        </p:nvSpPr>
        <p:spPr>
          <a:xfrm>
            <a:off x="9321832" y="4075414"/>
            <a:ext cx="12306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D</a:t>
            </a:r>
          </a:p>
        </p:txBody>
      </p:sp>
      <p:sp>
        <p:nvSpPr>
          <p:cNvPr id="13" name="TextBox 13"/>
          <p:cNvSpPr txBox="1"/>
          <p:nvPr/>
        </p:nvSpPr>
        <p:spPr>
          <a:xfrm>
            <a:off x="1350931" y="4075414"/>
            <a:ext cx="12306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C</a:t>
            </a:r>
          </a:p>
        </p:txBody>
      </p:sp>
      <p:sp>
        <p:nvSpPr>
          <p:cNvPr id="14" name="TextBox 14"/>
          <p:cNvSpPr txBox="1"/>
          <p:nvPr/>
        </p:nvSpPr>
        <p:spPr>
          <a:xfrm>
            <a:off x="2615463" y="1879521"/>
            <a:ext cx="328720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基础护理技术</a:t>
            </a:r>
          </a:p>
        </p:txBody>
      </p:sp>
      <p:sp>
        <p:nvSpPr>
          <p:cNvPr id="15" name="TextBox 15"/>
          <p:cNvSpPr txBox="1"/>
          <p:nvPr/>
        </p:nvSpPr>
        <p:spPr>
          <a:xfrm>
            <a:off x="2615463" y="2274379"/>
            <a:ext cx="3363741"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包括患者卫生、饮食、排泄等基础生活护理，以及测量生命体征等基本观察技能。</a:t>
            </a:r>
          </a:p>
        </p:txBody>
      </p:sp>
      <p:sp>
        <p:nvSpPr>
          <p:cNvPr id="16" name="TextBox 16"/>
          <p:cNvSpPr txBox="1"/>
          <p:nvPr/>
        </p:nvSpPr>
        <p:spPr>
          <a:xfrm>
            <a:off x="6432750" y="1879521"/>
            <a:ext cx="313696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专科护理技术</a:t>
            </a:r>
          </a:p>
        </p:txBody>
      </p:sp>
      <p:sp>
        <p:nvSpPr>
          <p:cNvPr id="17" name="TextBox 17"/>
          <p:cNvSpPr txBox="1"/>
          <p:nvPr/>
        </p:nvSpPr>
        <p:spPr>
          <a:xfrm>
            <a:off x="6432750" y="2274379"/>
            <a:ext cx="3063260"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针对不同疾病和科室的特殊需要，如手术室护理、重症监护等。</a:t>
            </a:r>
          </a:p>
        </p:txBody>
      </p:sp>
      <p:sp>
        <p:nvSpPr>
          <p:cNvPr id="18" name="TextBox 18"/>
          <p:cNvSpPr txBox="1"/>
          <p:nvPr/>
        </p:nvSpPr>
        <p:spPr>
          <a:xfrm>
            <a:off x="2615463" y="3849672"/>
            <a:ext cx="33623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急救护理技术</a:t>
            </a:r>
          </a:p>
        </p:txBody>
      </p:sp>
      <p:sp>
        <p:nvSpPr>
          <p:cNvPr id="19" name="TextBox 19"/>
          <p:cNvSpPr txBox="1"/>
          <p:nvPr/>
        </p:nvSpPr>
        <p:spPr>
          <a:xfrm>
            <a:off x="2615463" y="4244530"/>
            <a:ext cx="3100820"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针对突发性疾病和意外伤害的紧急处理，如心肺复苏、止血包扎等。</a:t>
            </a:r>
          </a:p>
        </p:txBody>
      </p:sp>
      <p:sp>
        <p:nvSpPr>
          <p:cNvPr id="20" name="TextBox 20"/>
          <p:cNvSpPr txBox="1"/>
          <p:nvPr/>
        </p:nvSpPr>
        <p:spPr>
          <a:xfrm>
            <a:off x="6524760" y="3849672"/>
            <a:ext cx="313696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心理护理技术</a:t>
            </a:r>
          </a:p>
        </p:txBody>
      </p:sp>
      <p:sp>
        <p:nvSpPr>
          <p:cNvPr id="21" name="TextBox 21"/>
          <p:cNvSpPr txBox="1"/>
          <p:nvPr/>
        </p:nvSpPr>
        <p:spPr>
          <a:xfrm>
            <a:off x="6432750" y="4244530"/>
            <a:ext cx="3117681"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关注患者的心理状态和情感需求，通过沟通、疏导等方式帮助患者缓解焦虑、抑郁等情绪问题。</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护理技术的分类与特点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02</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基础护理技术</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l="-47" r="-47"/>
          </a:stretch>
        </a:blipFill>
      </p:bgPr>
    </p:bg>
    <p:spTree>
      <p:nvGrpSpPr>
        <p:cNvPr id="1" name=""/>
        <p:cNvGrpSpPr/>
        <p:nvPr/>
      </p:nvGrpSpPr>
      <p:grpSpPr>
        <a:xfrm>
          <a:off x="0" y="0"/>
          <a:ext cx="0" cy="0"/>
        </a:xfrm>
      </p:grpSpPr>
      <p:sp>
        <p:nvSpPr>
          <p:cNvPr id="2" name="AutoShape 2"/>
          <p:cNvSpPr/>
          <p:nvPr/>
        </p:nvSpPr>
        <p:spPr>
          <a:xfrm>
            <a:off x="0" y="3232150"/>
            <a:ext cx="12192000" cy="36258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408081" y="1687544"/>
            <a:ext cx="2133600" cy="93631"/>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98856" y="1687544"/>
            <a:ext cx="2133600" cy="93631"/>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189631" y="1698593"/>
            <a:ext cx="2133600" cy="93631"/>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82025" y="1687544"/>
            <a:ext cx="2133600" cy="93631"/>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1408081" y="4497387"/>
            <a:ext cx="2085975" cy="16668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500">
                <a:solidFill>
                  <a:srgbClr val="FFFFFF">
                    <a:alpha val="100000"/>
                  </a:srgbClr>
                </a:solidFill>
                <a:latin typeface="Microsoft Yahei"/>
                <a:ea typeface="Microsoft Yahei"/>
                <a:cs typeface="Microsoft Yahei"/>
              </a:rPr>
              <a:t>保持口腔清洁，预防口腔感染和口腔疾病。</a:t>
            </a:r>
          </a:p>
        </p:txBody>
      </p:sp>
      <p:sp>
        <p:nvSpPr>
          <p:cNvPr id="8" name="TextBox 8"/>
          <p:cNvSpPr txBox="1"/>
          <p:nvPr/>
        </p:nvSpPr>
        <p:spPr>
          <a:xfrm>
            <a:off x="3798856" y="4497387"/>
            <a:ext cx="2085975" cy="16668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500">
                <a:solidFill>
                  <a:srgbClr val="FFFFFF">
                    <a:alpha val="100000"/>
                  </a:srgbClr>
                </a:solidFill>
                <a:latin typeface="Microsoft Yahei"/>
                <a:ea typeface="Microsoft Yahei"/>
                <a:cs typeface="Microsoft Yahei"/>
              </a:rPr>
              <a:t>定期清洁皮肤，保持皮肤干燥、清洁，预防皮肤感染和皮肤病。</a:t>
            </a:r>
          </a:p>
        </p:txBody>
      </p:sp>
      <p:sp>
        <p:nvSpPr>
          <p:cNvPr id="9" name="TextBox 9"/>
          <p:cNvSpPr txBox="1"/>
          <p:nvPr/>
        </p:nvSpPr>
        <p:spPr>
          <a:xfrm>
            <a:off x="6189631" y="4531775"/>
            <a:ext cx="2085975" cy="16668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500">
                <a:solidFill>
                  <a:srgbClr val="FFFFFF">
                    <a:alpha val="100000"/>
                  </a:srgbClr>
                </a:solidFill>
                <a:latin typeface="Microsoft Yahei"/>
                <a:ea typeface="Microsoft Yahei"/>
                <a:cs typeface="Microsoft Yahei"/>
              </a:rPr>
              <a:t>定期清洗头发，保持头发清洁、整齐，预防头皮感染和脱发。</a:t>
            </a:r>
          </a:p>
        </p:txBody>
      </p:sp>
      <p:sp>
        <p:nvSpPr>
          <p:cNvPr id="10" name="TextBox 10"/>
          <p:cNvSpPr txBox="1"/>
          <p:nvPr/>
        </p:nvSpPr>
        <p:spPr>
          <a:xfrm>
            <a:off x="8582025" y="4531775"/>
            <a:ext cx="2085975" cy="16668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500">
                <a:solidFill>
                  <a:srgbClr val="FFFFFF">
                    <a:alpha val="100000"/>
                  </a:srgbClr>
                </a:solidFill>
                <a:latin typeface="Microsoft Yahei"/>
                <a:ea typeface="Microsoft Yahei"/>
                <a:cs typeface="Microsoft Yahei"/>
              </a:rPr>
              <a:t>定期修剪指甲，保持指甲整洁、卫生，预防指甲感染和相关疾病。</a:t>
            </a:r>
          </a:p>
        </p:txBody>
      </p:sp>
      <p:sp>
        <p:nvSpPr>
          <p:cNvPr id="11" name="TextBox 11"/>
          <p:cNvSpPr txBox="1"/>
          <p:nvPr/>
        </p:nvSpPr>
        <p:spPr>
          <a:xfrm>
            <a:off x="1408081" y="4084100"/>
            <a:ext cx="21240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口腔护理</a:t>
            </a:r>
          </a:p>
        </p:txBody>
      </p:sp>
      <p:sp>
        <p:nvSpPr>
          <p:cNvPr id="12" name="TextBox 12"/>
          <p:cNvSpPr txBox="1"/>
          <p:nvPr/>
        </p:nvSpPr>
        <p:spPr>
          <a:xfrm>
            <a:off x="3798856" y="4084100"/>
            <a:ext cx="21240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皮肤护理</a:t>
            </a:r>
          </a:p>
        </p:txBody>
      </p:sp>
      <p:sp>
        <p:nvSpPr>
          <p:cNvPr id="13" name="TextBox 13"/>
          <p:cNvSpPr txBox="1"/>
          <p:nvPr/>
        </p:nvSpPr>
        <p:spPr>
          <a:xfrm>
            <a:off x="6189631" y="4084100"/>
            <a:ext cx="21240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头发护理</a:t>
            </a:r>
          </a:p>
        </p:txBody>
      </p:sp>
      <p:sp>
        <p:nvSpPr>
          <p:cNvPr id="14" name="TextBox 14"/>
          <p:cNvSpPr txBox="1"/>
          <p:nvPr/>
        </p:nvSpPr>
        <p:spPr>
          <a:xfrm>
            <a:off x="8582025" y="4084100"/>
            <a:ext cx="21240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指甲护理</a:t>
            </a:r>
          </a:p>
        </p:txBody>
      </p:sp>
      <p:pic>
        <p:nvPicPr>
          <p:cNvPr id="15" name="Picture 15"/>
          <p:cNvPicPr>
            <a:picLocks noChangeAspect="1"/>
          </p:cNvPicPr>
          <p:nvPr/>
        </p:nvPicPr>
        <p:blipFill>
          <a:blip r:embed="rId2"/>
          <a:srcRect l="16064" r="16064"/>
          <a:stretch>
            <a:fillRect/>
          </a:stretch>
        </p:blipFill>
        <p:spPr>
          <a:xfrm>
            <a:off x="1408081" y="1897094"/>
            <a:ext cx="2133600" cy="2133600"/>
          </a:xfrm>
          <a:prstGeom prst="rect">
            <a:avLst/>
          </a:prstGeom>
        </p:spPr>
      </p:pic>
      <p:pic>
        <p:nvPicPr>
          <p:cNvPr id="16" name="Picture 16"/>
          <p:cNvPicPr>
            <a:picLocks noChangeAspect="1"/>
          </p:cNvPicPr>
          <p:nvPr/>
        </p:nvPicPr>
        <p:blipFill>
          <a:blip r:embed="rId3"/>
          <a:srcRect t="14333" b="14333"/>
          <a:stretch>
            <a:fillRect/>
          </a:stretch>
        </p:blipFill>
        <p:spPr>
          <a:xfrm>
            <a:off x="3798856" y="1897094"/>
            <a:ext cx="2133600" cy="2133600"/>
          </a:xfrm>
          <a:prstGeom prst="rect">
            <a:avLst/>
          </a:prstGeom>
        </p:spPr>
      </p:pic>
      <p:pic>
        <p:nvPicPr>
          <p:cNvPr id="17" name="Picture 17"/>
          <p:cNvPicPr>
            <a:picLocks noChangeAspect="1"/>
          </p:cNvPicPr>
          <p:nvPr/>
        </p:nvPicPr>
        <p:blipFill>
          <a:blip r:embed="rId4"/>
          <a:stretch>
            <a:fillRect/>
          </a:stretch>
        </p:blipFill>
        <p:spPr>
          <a:xfrm>
            <a:off x="6189631" y="1897094"/>
            <a:ext cx="2133600" cy="2133600"/>
          </a:xfrm>
          <a:prstGeom prst="rect">
            <a:avLst/>
          </a:prstGeom>
        </p:spPr>
      </p:pic>
      <p:pic>
        <p:nvPicPr>
          <p:cNvPr id="18" name="Picture 18"/>
          <p:cNvPicPr>
            <a:picLocks noChangeAspect="1"/>
          </p:cNvPicPr>
          <p:nvPr/>
        </p:nvPicPr>
        <p:blipFill>
          <a:blip r:embed="rId5"/>
          <a:stretch>
            <a:fillRect/>
          </a:stretch>
        </p:blipFill>
        <p:spPr>
          <a:xfrm>
            <a:off x="8582025" y="1897094"/>
            <a:ext cx="2133600" cy="2133600"/>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清洁护理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AutoShape 2"/>
          <p:cNvSpPr/>
          <p:nvPr/>
        </p:nvSpPr>
        <p:spPr>
          <a:xfrm flipH="1">
            <a:off x="2266950" y="2012950"/>
            <a:ext cx="9925050" cy="4845050"/>
          </a:xfrm>
          <a:prstGeom prst="triangle">
            <a:avLst>
              <a:gd name="adj" fmla="val 0"/>
            </a:avLst>
          </a:prstGeom>
          <a:blipFill dpi="0" rotWithShape="1">
            <a:blip r:embed="rId2">
              <a:alphaModFix/>
            </a:blip>
            <a:stretch>
              <a:fillRect/>
            </a:stretch>
          </a:blip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V="1">
            <a:off x="1966913" y="6027738"/>
            <a:ext cx="1973262" cy="985837"/>
          </a:xfrm>
          <a:prstGeom prst="line">
            <a:avLst/>
          </a:prstGeom>
          <a:ln w="3175">
            <a:solidFill>
              <a:srgbClr val="D76739">
                <a:alpha val="100000"/>
              </a:srgbClr>
            </a:solidFill>
            <a:prstDash val="solid"/>
            <a:headEnd type="none"/>
            <a:tailEnd type="none"/>
          </a:ln>
        </p:spPr>
      </p:cxnSp>
      <p:sp>
        <p:nvSpPr>
          <p:cNvPr id="4" name="AutoShape 4"/>
          <p:cNvSpPr/>
          <p:nvPr/>
        </p:nvSpPr>
        <p:spPr>
          <a:xfrm rot="2700000">
            <a:off x="4090988" y="5378450"/>
            <a:ext cx="723900" cy="7239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flipV="1">
            <a:off x="4991100" y="5230813"/>
            <a:ext cx="598488" cy="298450"/>
          </a:xfrm>
          <a:prstGeom prst="line">
            <a:avLst/>
          </a:prstGeom>
          <a:ln w="3175">
            <a:solidFill>
              <a:srgbClr val="D76739">
                <a:alpha val="100000"/>
              </a:srgbClr>
            </a:solidFill>
            <a:prstDash val="solid"/>
            <a:headEnd type="none"/>
            <a:tailEnd type="none"/>
          </a:ln>
        </p:spPr>
      </p:cxnSp>
      <p:sp>
        <p:nvSpPr>
          <p:cNvPr id="6" name="AutoShape 6"/>
          <p:cNvSpPr/>
          <p:nvPr/>
        </p:nvSpPr>
        <p:spPr>
          <a:xfrm rot="2700000">
            <a:off x="5791200" y="4559300"/>
            <a:ext cx="723900" cy="72390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V="1">
            <a:off x="6677025" y="4410075"/>
            <a:ext cx="598488" cy="298450"/>
          </a:xfrm>
          <a:prstGeom prst="line">
            <a:avLst/>
          </a:prstGeom>
          <a:ln w="3175">
            <a:solidFill>
              <a:srgbClr val="D76739">
                <a:alpha val="100000"/>
              </a:srgbClr>
            </a:solidFill>
            <a:prstDash val="solid"/>
            <a:headEnd type="none"/>
            <a:tailEnd type="none"/>
          </a:ln>
        </p:spPr>
      </p:cxnSp>
      <p:sp>
        <p:nvSpPr>
          <p:cNvPr id="8" name="AutoShape 8"/>
          <p:cNvSpPr/>
          <p:nvPr/>
        </p:nvSpPr>
        <p:spPr>
          <a:xfrm rot="2700000">
            <a:off x="7454900" y="3749675"/>
            <a:ext cx="723900" cy="72390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flipV="1">
            <a:off x="8316913" y="3598863"/>
            <a:ext cx="598487" cy="298450"/>
          </a:xfrm>
          <a:prstGeom prst="line">
            <a:avLst/>
          </a:prstGeom>
          <a:ln w="3175">
            <a:solidFill>
              <a:srgbClr val="D76739">
                <a:alpha val="100000"/>
              </a:srgbClr>
            </a:solidFill>
            <a:prstDash val="solid"/>
            <a:headEnd type="none"/>
            <a:tailEnd type="none"/>
          </a:ln>
        </p:spPr>
      </p:cxnSp>
      <p:cxnSp>
        <p:nvCxnSpPr>
          <p:cNvPr id="10" name="Connector 10"/>
          <p:cNvCxnSpPr/>
          <p:nvPr/>
        </p:nvCxnSpPr>
        <p:spPr>
          <a:xfrm flipV="1">
            <a:off x="10059988" y="1960563"/>
            <a:ext cx="2282825" cy="1092200"/>
          </a:xfrm>
          <a:prstGeom prst="line">
            <a:avLst/>
          </a:prstGeom>
          <a:ln w="3175">
            <a:solidFill>
              <a:srgbClr val="D76739">
                <a:alpha val="100000"/>
              </a:srgbClr>
            </a:solidFill>
            <a:prstDash val="solid"/>
            <a:headEnd type="none"/>
            <a:tailEnd type="none"/>
          </a:ln>
        </p:spPr>
      </p:cxnSp>
      <p:cxnSp>
        <p:nvCxnSpPr>
          <p:cNvPr id="11" name="Connector 11"/>
          <p:cNvCxnSpPr/>
          <p:nvPr/>
        </p:nvCxnSpPr>
        <p:spPr>
          <a:xfrm>
            <a:off x="936625" y="5559425"/>
            <a:ext cx="2614613" cy="0"/>
          </a:xfrm>
          <a:prstGeom prst="line">
            <a:avLst/>
          </a:prstGeom>
          <a:ln w="6350">
            <a:solidFill>
              <a:schemeClr val="dk1"/>
            </a:solidFill>
            <a:prstDash val="dash"/>
            <a:headEnd type="none"/>
            <a:tailEnd type="none"/>
          </a:ln>
        </p:spPr>
        <p:style>
          <a:lnRef idx="0">
            <a:schemeClr val="dk1"/>
          </a:lnRef>
          <a:fillRef idx="1">
            <a:schemeClr val="dk1"/>
          </a:fillRef>
          <a:effectRef idx="0">
            <a:schemeClr val="dk1"/>
          </a:effectRef>
          <a:fontRef idx="minor">
            <a:schemeClr val="lt1"/>
          </a:fontRef>
        </p:style>
      </p:cxnSp>
      <p:cxnSp>
        <p:nvCxnSpPr>
          <p:cNvPr id="12" name="Connector 12"/>
          <p:cNvCxnSpPr/>
          <p:nvPr/>
        </p:nvCxnSpPr>
        <p:spPr>
          <a:xfrm>
            <a:off x="2873375" y="4413250"/>
            <a:ext cx="2614613" cy="0"/>
          </a:xfrm>
          <a:prstGeom prst="line">
            <a:avLst/>
          </a:prstGeom>
          <a:ln w="6350">
            <a:solidFill>
              <a:schemeClr val="dk1"/>
            </a:solidFill>
            <a:prstDash val="dash"/>
            <a:headEnd type="none"/>
            <a:tailEnd type="none"/>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a:off x="4702175" y="3371850"/>
            <a:ext cx="2614613" cy="0"/>
          </a:xfrm>
          <a:prstGeom prst="line">
            <a:avLst/>
          </a:prstGeom>
          <a:ln w="6350">
            <a:solidFill>
              <a:schemeClr val="dk1"/>
            </a:solidFill>
            <a:prstDash val="dash"/>
            <a:headEnd type="none"/>
            <a:tailEnd type="none"/>
          </a:ln>
        </p:spPr>
        <p:style>
          <a:lnRef idx="0">
            <a:schemeClr val="dk1"/>
          </a:lnRef>
          <a:fillRef idx="1">
            <a:schemeClr val="dk1"/>
          </a:fillRef>
          <a:effectRef idx="0">
            <a:schemeClr val="dk1"/>
          </a:effectRef>
          <a:fontRef idx="minor">
            <a:schemeClr val="lt1"/>
          </a:fontRef>
        </p:style>
      </p:cxnSp>
      <p:cxnSp>
        <p:nvCxnSpPr>
          <p:cNvPr id="14" name="Connector 14"/>
          <p:cNvCxnSpPr/>
          <p:nvPr/>
        </p:nvCxnSpPr>
        <p:spPr>
          <a:xfrm>
            <a:off x="6293055" y="2249488"/>
            <a:ext cx="2614612" cy="0"/>
          </a:xfrm>
          <a:prstGeom prst="line">
            <a:avLst/>
          </a:prstGeom>
          <a:ln w="6350">
            <a:solidFill>
              <a:schemeClr val="dk1"/>
            </a:solidFill>
            <a:prstDash val="dash"/>
            <a:headEnd type="none"/>
            <a:tailEnd type="none"/>
          </a:ln>
        </p:spPr>
        <p:style>
          <a:lnRef idx="0">
            <a:schemeClr val="dk1"/>
          </a:lnRef>
          <a:fillRef idx="1">
            <a:schemeClr val="dk1"/>
          </a:fillRef>
          <a:effectRef idx="0">
            <a:schemeClr val="dk1"/>
          </a:effectRef>
          <a:fontRef idx="minor">
            <a:schemeClr val="lt1"/>
          </a:fontRef>
        </p:style>
      </p:cxnSp>
      <p:sp>
        <p:nvSpPr>
          <p:cNvPr id="15" name="AutoShape 15"/>
          <p:cNvSpPr/>
          <p:nvPr/>
        </p:nvSpPr>
        <p:spPr>
          <a:xfrm>
            <a:off x="5680775" y="1185863"/>
            <a:ext cx="2647950" cy="3937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192588" y="2351088"/>
            <a:ext cx="2647950" cy="3937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2397125" y="3321050"/>
            <a:ext cx="2647950" cy="39528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98463" y="4514850"/>
            <a:ext cx="2647950" cy="3937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5942712" y="1157288"/>
            <a:ext cx="2124075" cy="447675"/>
          </a:xfrm>
          <a:prstGeom prst="rect">
            <a:avLst/>
          </a:prstGeom>
        </p:spPr>
        <p:txBody>
          <a:bodyPr vert="horz" wrap="square" lIns="95250" tIns="95250" rIns="47625" bIns="952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dk1">
                    <a:alpha val="100000"/>
                  </a:schemeClr>
                </a:solidFill>
                <a:latin typeface="Microsoft Yahei"/>
                <a:ea typeface="Microsoft Yahei"/>
                <a:cs typeface="Microsoft Yahei"/>
              </a:rPr>
              <a:t>饮食指导</a:t>
            </a:r>
          </a:p>
        </p:txBody>
      </p:sp>
      <p:sp>
        <p:nvSpPr>
          <p:cNvPr id="20" name="TextBox 20"/>
          <p:cNvSpPr txBox="1"/>
          <p:nvPr/>
        </p:nvSpPr>
        <p:spPr>
          <a:xfrm>
            <a:off x="4454525" y="2326005"/>
            <a:ext cx="21240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dk1">
                    <a:alpha val="100000"/>
                  </a:schemeClr>
                </a:solidFill>
                <a:latin typeface="Microsoft Yahei"/>
                <a:ea typeface="Microsoft Yahei"/>
                <a:cs typeface="Microsoft Yahei"/>
              </a:rPr>
              <a:t>喂食技巧</a:t>
            </a:r>
          </a:p>
        </p:txBody>
      </p:sp>
      <p:sp>
        <p:nvSpPr>
          <p:cNvPr id="21" name="TextBox 21"/>
          <p:cNvSpPr txBox="1"/>
          <p:nvPr/>
        </p:nvSpPr>
        <p:spPr>
          <a:xfrm>
            <a:off x="2672304" y="3273425"/>
            <a:ext cx="2124075" cy="447675"/>
          </a:xfrm>
          <a:prstGeom prst="rect">
            <a:avLst/>
          </a:prstGeom>
        </p:spPr>
        <p:txBody>
          <a:bodyPr vert="horz" wrap="square" lIns="95250" tIns="95250" rIns="47625" bIns="952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dk1">
                    <a:alpha val="100000"/>
                  </a:schemeClr>
                </a:solidFill>
                <a:latin typeface="Microsoft Yahei"/>
                <a:ea typeface="Microsoft Yahei"/>
                <a:cs typeface="Microsoft Yahei"/>
              </a:rPr>
              <a:t>饮食卫生</a:t>
            </a:r>
          </a:p>
        </p:txBody>
      </p:sp>
      <p:sp>
        <p:nvSpPr>
          <p:cNvPr id="22" name="TextBox 22"/>
          <p:cNvSpPr txBox="1"/>
          <p:nvPr/>
        </p:nvSpPr>
        <p:spPr>
          <a:xfrm>
            <a:off x="660401" y="4492943"/>
            <a:ext cx="2124075" cy="447675"/>
          </a:xfrm>
          <a:prstGeom prst="rect">
            <a:avLst/>
          </a:prstGeom>
        </p:spPr>
        <p:txBody>
          <a:bodyPr vert="horz" wrap="square" lIns="95250" tIns="95250" rIns="47625" bIns="952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dk1">
                    <a:alpha val="100000"/>
                  </a:schemeClr>
                </a:solidFill>
                <a:latin typeface="Microsoft Yahei"/>
                <a:ea typeface="Microsoft Yahei"/>
                <a:cs typeface="Microsoft Yahei"/>
              </a:rPr>
              <a:t>饮食调整</a:t>
            </a:r>
          </a:p>
        </p:txBody>
      </p:sp>
      <p:sp>
        <p:nvSpPr>
          <p:cNvPr id="23" name="TextBox 23"/>
          <p:cNvSpPr txBox="1"/>
          <p:nvPr/>
        </p:nvSpPr>
        <p:spPr>
          <a:xfrm>
            <a:off x="6064251" y="1465262"/>
            <a:ext cx="3072221" cy="783272"/>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pPr>
            <a:r>
              <a:rPr lang="en-US" sz="1200">
                <a:solidFill>
                  <a:schemeClr val="dk1">
                    <a:alpha val="100000"/>
                  </a:schemeClr>
                </a:solidFill>
                <a:latin typeface="Microsoft Yahei"/>
                <a:ea typeface="Microsoft Yahei"/>
                <a:cs typeface="Microsoft Yahei"/>
              </a:rPr>
              <a:t>根据患者的病情和营养需求，制定合理的饮食计划，提供合适的营养供给。</a:t>
            </a:r>
          </a:p>
        </p:txBody>
      </p:sp>
      <p:sp>
        <p:nvSpPr>
          <p:cNvPr id="24" name="TextBox 24"/>
          <p:cNvSpPr txBox="1"/>
          <p:nvPr/>
        </p:nvSpPr>
        <p:spPr>
          <a:xfrm>
            <a:off x="4617039" y="2626606"/>
            <a:ext cx="3072221" cy="783272"/>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dk1">
                    <a:alpha val="100000"/>
                  </a:schemeClr>
                </a:solidFill>
                <a:latin typeface="Microsoft Yahei"/>
                <a:ea typeface="Microsoft Yahei"/>
                <a:cs typeface="Microsoft Yahei"/>
              </a:rPr>
              <a:t>掌握正确的喂食姿势和技巧，确保患者能够顺利进食，预防误吸和窒息。</a:t>
            </a:r>
          </a:p>
        </p:txBody>
      </p:sp>
      <p:sp>
        <p:nvSpPr>
          <p:cNvPr id="25" name="TextBox 25"/>
          <p:cNvSpPr txBox="1"/>
          <p:nvPr/>
        </p:nvSpPr>
        <p:spPr>
          <a:xfrm>
            <a:off x="2829310" y="3652203"/>
            <a:ext cx="3072221" cy="783272"/>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dk1">
                    <a:alpha val="100000"/>
                  </a:schemeClr>
                </a:solidFill>
                <a:latin typeface="Microsoft Yahei"/>
                <a:ea typeface="Microsoft Yahei"/>
                <a:cs typeface="Microsoft Yahei"/>
              </a:rPr>
              <a:t>保持食物的清洁卫生，避免食物中毒和胃肠感染。</a:t>
            </a:r>
          </a:p>
        </p:txBody>
      </p:sp>
      <p:sp>
        <p:nvSpPr>
          <p:cNvPr id="26" name="TextBox 26"/>
          <p:cNvSpPr txBox="1"/>
          <p:nvPr/>
        </p:nvSpPr>
        <p:spPr>
          <a:xfrm>
            <a:off x="818089" y="4836890"/>
            <a:ext cx="3072221" cy="783272"/>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dk1">
                    <a:alpha val="100000"/>
                  </a:schemeClr>
                </a:solidFill>
                <a:latin typeface="Microsoft Yahei"/>
                <a:ea typeface="Microsoft Yahei"/>
                <a:cs typeface="Microsoft Yahei"/>
              </a:rPr>
              <a:t>根据患者的病情和医生的建议，适当调整饮食结构和饮食习惯。</a:t>
            </a:r>
          </a:p>
        </p:txBody>
      </p:sp>
      <p:sp>
        <p:nvSpPr>
          <p:cNvPr id="27" name="TextBox 27"/>
          <p:cNvSpPr txBox="1"/>
          <p:nvPr/>
        </p:nvSpPr>
        <p:spPr>
          <a:xfrm>
            <a:off x="7482934" y="3775250"/>
            <a:ext cx="667832" cy="6602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3300" b="1">
                <a:solidFill>
                  <a:srgbClr val="FFFEFE">
                    <a:alpha val="100000"/>
                  </a:srgbClr>
                </a:solidFill>
                <a:latin typeface="Microsoft Yahei"/>
                <a:ea typeface="Microsoft Yahei"/>
                <a:cs typeface="Microsoft Yahei"/>
              </a:rPr>
              <a:t>02</a:t>
            </a:r>
          </a:p>
        </p:txBody>
      </p:sp>
      <p:sp>
        <p:nvSpPr>
          <p:cNvPr id="28" name="TextBox 28"/>
          <p:cNvSpPr txBox="1"/>
          <p:nvPr/>
        </p:nvSpPr>
        <p:spPr>
          <a:xfrm>
            <a:off x="5819234" y="4591137"/>
            <a:ext cx="667832" cy="6602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3300" b="1">
                <a:solidFill>
                  <a:srgbClr val="FFFEFE">
                    <a:alpha val="100000"/>
                  </a:srgbClr>
                </a:solidFill>
                <a:latin typeface="Microsoft Yahei"/>
                <a:ea typeface="Microsoft Yahei"/>
                <a:cs typeface="Microsoft Yahei"/>
              </a:rPr>
              <a:t>03</a:t>
            </a:r>
          </a:p>
        </p:txBody>
      </p:sp>
      <p:sp>
        <p:nvSpPr>
          <p:cNvPr id="29" name="TextBox 29"/>
          <p:cNvSpPr txBox="1"/>
          <p:nvPr/>
        </p:nvSpPr>
        <p:spPr>
          <a:xfrm>
            <a:off x="4119022" y="5410287"/>
            <a:ext cx="667832" cy="6602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3300" b="1">
                <a:solidFill>
                  <a:srgbClr val="FFFEFE">
                    <a:alpha val="100000"/>
                  </a:srgbClr>
                </a:solidFill>
                <a:latin typeface="Microsoft Yahei"/>
                <a:ea typeface="Microsoft Yahei"/>
                <a:cs typeface="Microsoft Yahei"/>
              </a:rPr>
              <a:t>04</a:t>
            </a:r>
          </a:p>
        </p:txBody>
      </p:sp>
      <p:sp>
        <p:nvSpPr>
          <p:cNvPr id="30" name="AutoShape 30"/>
          <p:cNvSpPr/>
          <p:nvPr/>
        </p:nvSpPr>
        <p:spPr>
          <a:xfrm rot="2700000">
            <a:off x="9081813" y="2848704"/>
            <a:ext cx="745088" cy="74508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9120441" y="2921881"/>
            <a:ext cx="667832" cy="6602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3300" b="1">
                <a:solidFill>
                  <a:srgbClr val="FFFEFE">
                    <a:alpha val="100000"/>
                  </a:srgbClr>
                </a:solidFill>
                <a:latin typeface="Microsoft Yahei"/>
                <a:ea typeface="Microsoft Yahei"/>
                <a:cs typeface="Microsoft Yahei"/>
              </a:rPr>
              <a:t>01</a:t>
            </a:r>
          </a:p>
        </p:txBody>
      </p:sp>
      <p:grpSp>
        <p:nvGrpSpPr>
          <p:cNvPr id="32" name="Group 32"/>
          <p:cNvGrpSpPr/>
          <p:nvPr/>
        </p:nvGrpSpPr>
        <p:grpSpPr>
          <a:xfrm>
            <a:off x="454963" y="93878"/>
            <a:ext cx="10641129" cy="914400"/>
            <a:chOff x="454963" y="93878"/>
            <a:chExt cx="10641129" cy="914400"/>
          </a:xfrm>
        </p:grpSpPr>
        <p:sp>
          <p:nvSpPr>
            <p:cNvPr id="33" name="AutoShape 3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TextBox 5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饮食护理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1373831" y="1678692"/>
            <a:ext cx="1782794" cy="1782794"/>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470129" y="1774799"/>
            <a:ext cx="1597342" cy="159743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116400" y="2605189"/>
            <a:ext cx="309658" cy="476345"/>
          </a:xfrm>
          <a:custGeom>
            <a:rect l="l" t="t" r="r" b="b"/>
            <a:pathLst>
              <a:path w="82" h="125">
                <a:moveTo>
                  <a:pt x="76" y="105"/>
                </a:moveTo>
                <a:cubicBezTo>
                  <a:pt x="61" y="105"/>
                  <a:pt x="61" y="105"/>
                  <a:pt x="61" y="105"/>
                </a:cubicBezTo>
                <a:cubicBezTo>
                  <a:pt x="54" y="88"/>
                  <a:pt x="55" y="70"/>
                  <a:pt x="63" y="53"/>
                </a:cubicBezTo>
                <a:cubicBezTo>
                  <a:pt x="64" y="53"/>
                  <a:pt x="64" y="53"/>
                  <a:pt x="64" y="53"/>
                </a:cubicBezTo>
                <a:cubicBezTo>
                  <a:pt x="66" y="53"/>
                  <a:pt x="68" y="51"/>
                  <a:pt x="68" y="49"/>
                </a:cubicBezTo>
                <a:cubicBezTo>
                  <a:pt x="68" y="40"/>
                  <a:pt x="68" y="40"/>
                  <a:pt x="68" y="40"/>
                </a:cubicBezTo>
                <a:cubicBezTo>
                  <a:pt x="68" y="37"/>
                  <a:pt x="66" y="36"/>
                  <a:pt x="64" y="36"/>
                </a:cubicBezTo>
                <a:cubicBezTo>
                  <a:pt x="62" y="36"/>
                  <a:pt x="62" y="36"/>
                  <a:pt x="62" y="36"/>
                </a:cubicBezTo>
                <a:cubicBezTo>
                  <a:pt x="57" y="27"/>
                  <a:pt x="55" y="18"/>
                  <a:pt x="57" y="9"/>
                </a:cubicBezTo>
                <a:cubicBezTo>
                  <a:pt x="41" y="0"/>
                  <a:pt x="41" y="0"/>
                  <a:pt x="41" y="0"/>
                </a:cubicBezTo>
                <a:cubicBezTo>
                  <a:pt x="25" y="8"/>
                  <a:pt x="25" y="8"/>
                  <a:pt x="25" y="8"/>
                </a:cubicBezTo>
                <a:cubicBezTo>
                  <a:pt x="27" y="17"/>
                  <a:pt x="25" y="27"/>
                  <a:pt x="20" y="36"/>
                </a:cubicBezTo>
                <a:cubicBezTo>
                  <a:pt x="18" y="36"/>
                  <a:pt x="18" y="36"/>
                  <a:pt x="18" y="36"/>
                </a:cubicBezTo>
                <a:cubicBezTo>
                  <a:pt x="16" y="36"/>
                  <a:pt x="14" y="37"/>
                  <a:pt x="14" y="40"/>
                </a:cubicBezTo>
                <a:cubicBezTo>
                  <a:pt x="14" y="49"/>
                  <a:pt x="14" y="49"/>
                  <a:pt x="14" y="49"/>
                </a:cubicBezTo>
                <a:cubicBezTo>
                  <a:pt x="14" y="51"/>
                  <a:pt x="16" y="53"/>
                  <a:pt x="18" y="53"/>
                </a:cubicBezTo>
                <a:cubicBezTo>
                  <a:pt x="19" y="53"/>
                  <a:pt x="19" y="53"/>
                  <a:pt x="19" y="53"/>
                </a:cubicBezTo>
                <a:cubicBezTo>
                  <a:pt x="27" y="70"/>
                  <a:pt x="28" y="88"/>
                  <a:pt x="21" y="105"/>
                </a:cubicBezTo>
                <a:cubicBezTo>
                  <a:pt x="5" y="105"/>
                  <a:pt x="5" y="105"/>
                  <a:pt x="5" y="105"/>
                </a:cubicBezTo>
                <a:cubicBezTo>
                  <a:pt x="2" y="105"/>
                  <a:pt x="0" y="109"/>
                  <a:pt x="0" y="114"/>
                </a:cubicBezTo>
                <a:cubicBezTo>
                  <a:pt x="0" y="126"/>
                  <a:pt x="0" y="126"/>
                  <a:pt x="0" y="126"/>
                </a:cubicBezTo>
                <a:cubicBezTo>
                  <a:pt x="82" y="126"/>
                  <a:pt x="82" y="126"/>
                  <a:pt x="82" y="126"/>
                </a:cubicBezTo>
                <a:cubicBezTo>
                  <a:pt x="82" y="114"/>
                  <a:pt x="82" y="114"/>
                  <a:pt x="82" y="114"/>
                </a:cubicBezTo>
                <a:cubicBezTo>
                  <a:pt x="82" y="109"/>
                  <a:pt x="79" y="105"/>
                  <a:pt x="76" y="10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946474" y="2065312"/>
            <a:ext cx="644652" cy="611315"/>
          </a:xfrm>
          <a:custGeom>
            <a:rect l="l" t="t" r="r" b="b"/>
            <a:pathLst>
              <a:path w="171" h="162">
                <a:moveTo>
                  <a:pt x="170" y="61"/>
                </a:moveTo>
                <a:cubicBezTo>
                  <a:pt x="169" y="58"/>
                  <a:pt x="166" y="56"/>
                  <a:pt x="163" y="55"/>
                </a:cubicBezTo>
                <a:cubicBezTo>
                  <a:pt x="115" y="48"/>
                  <a:pt x="115" y="48"/>
                  <a:pt x="115" y="48"/>
                </a:cubicBezTo>
                <a:cubicBezTo>
                  <a:pt x="93" y="5"/>
                  <a:pt x="93" y="5"/>
                  <a:pt x="93" y="5"/>
                </a:cubicBezTo>
                <a:cubicBezTo>
                  <a:pt x="92" y="2"/>
                  <a:pt x="89" y="0"/>
                  <a:pt x="86" y="0"/>
                </a:cubicBezTo>
                <a:cubicBezTo>
                  <a:pt x="82" y="0"/>
                  <a:pt x="79" y="2"/>
                  <a:pt x="78" y="5"/>
                </a:cubicBezTo>
                <a:cubicBezTo>
                  <a:pt x="56" y="48"/>
                  <a:pt x="56" y="48"/>
                  <a:pt x="56" y="48"/>
                </a:cubicBezTo>
                <a:cubicBezTo>
                  <a:pt x="8" y="55"/>
                  <a:pt x="8" y="55"/>
                  <a:pt x="8" y="55"/>
                </a:cubicBezTo>
                <a:cubicBezTo>
                  <a:pt x="5" y="56"/>
                  <a:pt x="3" y="58"/>
                  <a:pt x="1" y="61"/>
                </a:cubicBezTo>
                <a:cubicBezTo>
                  <a:pt x="0" y="64"/>
                  <a:pt x="1" y="68"/>
                  <a:pt x="4" y="70"/>
                </a:cubicBezTo>
                <a:cubicBezTo>
                  <a:pt x="38" y="104"/>
                  <a:pt x="38" y="104"/>
                  <a:pt x="38" y="104"/>
                </a:cubicBezTo>
                <a:cubicBezTo>
                  <a:pt x="30" y="151"/>
                  <a:pt x="30" y="151"/>
                  <a:pt x="30" y="151"/>
                </a:cubicBezTo>
                <a:cubicBezTo>
                  <a:pt x="30" y="155"/>
                  <a:pt x="31" y="158"/>
                  <a:pt x="34" y="160"/>
                </a:cubicBezTo>
                <a:cubicBezTo>
                  <a:pt x="36" y="162"/>
                  <a:pt x="40" y="162"/>
                  <a:pt x="43" y="161"/>
                </a:cubicBezTo>
                <a:cubicBezTo>
                  <a:pt x="86" y="138"/>
                  <a:pt x="86" y="138"/>
                  <a:pt x="86" y="138"/>
                </a:cubicBezTo>
                <a:cubicBezTo>
                  <a:pt x="129" y="160"/>
                  <a:pt x="129" y="160"/>
                  <a:pt x="129" y="160"/>
                </a:cubicBezTo>
                <a:cubicBezTo>
                  <a:pt x="130" y="161"/>
                  <a:pt x="131" y="161"/>
                  <a:pt x="133" y="161"/>
                </a:cubicBezTo>
                <a:cubicBezTo>
                  <a:pt x="133" y="161"/>
                  <a:pt x="133" y="161"/>
                  <a:pt x="133" y="161"/>
                </a:cubicBezTo>
                <a:cubicBezTo>
                  <a:pt x="137" y="161"/>
                  <a:pt x="141" y="158"/>
                  <a:pt x="141" y="153"/>
                </a:cubicBezTo>
                <a:cubicBezTo>
                  <a:pt x="141" y="152"/>
                  <a:pt x="141" y="152"/>
                  <a:pt x="141" y="151"/>
                </a:cubicBezTo>
                <a:cubicBezTo>
                  <a:pt x="133" y="104"/>
                  <a:pt x="133" y="104"/>
                  <a:pt x="133" y="104"/>
                </a:cubicBezTo>
                <a:cubicBezTo>
                  <a:pt x="168" y="70"/>
                  <a:pt x="168" y="70"/>
                  <a:pt x="168" y="70"/>
                </a:cubicBezTo>
                <a:cubicBezTo>
                  <a:pt x="170" y="68"/>
                  <a:pt x="171" y="64"/>
                  <a:pt x="170" y="61"/>
                </a:cubicBezTo>
                <a:close/>
                <a:moveTo>
                  <a:pt x="118" y="94"/>
                </a:moveTo>
                <a:cubicBezTo>
                  <a:pt x="116" y="96"/>
                  <a:pt x="115" y="99"/>
                  <a:pt x="115" y="102"/>
                </a:cubicBezTo>
                <a:cubicBezTo>
                  <a:pt x="121" y="137"/>
                  <a:pt x="121" y="137"/>
                  <a:pt x="121" y="137"/>
                </a:cubicBezTo>
                <a:cubicBezTo>
                  <a:pt x="90" y="121"/>
                  <a:pt x="90" y="121"/>
                  <a:pt x="90" y="121"/>
                </a:cubicBezTo>
                <a:cubicBezTo>
                  <a:pt x="87" y="119"/>
                  <a:pt x="84" y="119"/>
                  <a:pt x="82" y="121"/>
                </a:cubicBezTo>
                <a:cubicBezTo>
                  <a:pt x="50" y="137"/>
                  <a:pt x="50" y="137"/>
                  <a:pt x="50" y="137"/>
                </a:cubicBezTo>
                <a:cubicBezTo>
                  <a:pt x="56" y="102"/>
                  <a:pt x="56" y="102"/>
                  <a:pt x="56" y="102"/>
                </a:cubicBezTo>
                <a:cubicBezTo>
                  <a:pt x="57" y="99"/>
                  <a:pt x="56" y="96"/>
                  <a:pt x="54" y="94"/>
                </a:cubicBezTo>
                <a:cubicBezTo>
                  <a:pt x="28" y="70"/>
                  <a:pt x="28" y="70"/>
                  <a:pt x="28" y="70"/>
                </a:cubicBezTo>
                <a:cubicBezTo>
                  <a:pt x="63" y="65"/>
                  <a:pt x="63" y="65"/>
                  <a:pt x="63" y="65"/>
                </a:cubicBezTo>
                <a:cubicBezTo>
                  <a:pt x="66" y="64"/>
                  <a:pt x="69" y="62"/>
                  <a:pt x="70" y="60"/>
                </a:cubicBezTo>
                <a:cubicBezTo>
                  <a:pt x="86" y="28"/>
                  <a:pt x="86" y="28"/>
                  <a:pt x="86" y="28"/>
                </a:cubicBezTo>
                <a:cubicBezTo>
                  <a:pt x="101" y="60"/>
                  <a:pt x="101" y="60"/>
                  <a:pt x="101" y="60"/>
                </a:cubicBezTo>
                <a:cubicBezTo>
                  <a:pt x="103" y="62"/>
                  <a:pt x="105" y="64"/>
                  <a:pt x="108" y="65"/>
                </a:cubicBezTo>
                <a:cubicBezTo>
                  <a:pt x="143" y="70"/>
                  <a:pt x="143" y="70"/>
                  <a:pt x="143" y="70"/>
                </a:cubicBezTo>
                <a:lnTo>
                  <a:pt x="118" y="9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flipH="1">
            <a:off x="2265228" y="3474155"/>
            <a:ext cx="0" cy="460258"/>
          </a:xfrm>
          <a:prstGeom prst="line">
            <a:avLst/>
          </a:prstGeom>
          <a:ln w="34925">
            <a:solidFill>
              <a:srgbClr val="C1C0C0">
                <a:alpha val="100000"/>
              </a:srgbClr>
            </a:solidFill>
            <a:prstDash val="solid"/>
            <a:headEnd type="none"/>
            <a:tailEnd type="none"/>
          </a:ln>
        </p:spPr>
      </p:cxnSp>
      <p:sp>
        <p:nvSpPr>
          <p:cNvPr id="7" name="AutoShape 7"/>
          <p:cNvSpPr/>
          <p:nvPr/>
        </p:nvSpPr>
        <p:spPr>
          <a:xfrm>
            <a:off x="1578619" y="3909161"/>
            <a:ext cx="1362075" cy="101632"/>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222241" y="4596270"/>
            <a:ext cx="2085975" cy="16668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500">
                <a:solidFill>
                  <a:schemeClr val="dk1">
                    <a:alpha val="100000"/>
                  </a:schemeClr>
                </a:solidFill>
                <a:latin typeface="Microsoft Yahei"/>
                <a:ea typeface="Microsoft Yahei"/>
                <a:cs typeface="Microsoft Yahei"/>
              </a:rPr>
              <a:t>协助患者排尿，预防尿潴留和泌尿系统感染。</a:t>
            </a:r>
          </a:p>
        </p:txBody>
      </p:sp>
      <p:sp>
        <p:nvSpPr>
          <p:cNvPr id="9" name="TextBox 9"/>
          <p:cNvSpPr txBox="1"/>
          <p:nvPr/>
        </p:nvSpPr>
        <p:spPr>
          <a:xfrm>
            <a:off x="1203191" y="4139070"/>
            <a:ext cx="21240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排尿护理</a:t>
            </a:r>
          </a:p>
        </p:txBody>
      </p:sp>
      <p:sp>
        <p:nvSpPr>
          <p:cNvPr id="10" name="AutoShape 10"/>
          <p:cNvSpPr/>
          <p:nvPr/>
        </p:nvSpPr>
        <p:spPr>
          <a:xfrm>
            <a:off x="3927679" y="1678692"/>
            <a:ext cx="1782794" cy="1782794"/>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017309" y="1776323"/>
            <a:ext cx="1597342" cy="159743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020453" y="1776323"/>
            <a:ext cx="1597342" cy="159743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595286" y="2108174"/>
            <a:ext cx="452533" cy="131826"/>
          </a:xfrm>
          <a:custGeom>
            <a:rect l="l" t="t" r="r" b="b"/>
            <a:pathLst>
              <a:path w="120" h="35">
                <a:moveTo>
                  <a:pt x="60" y="35"/>
                </a:moveTo>
                <a:cubicBezTo>
                  <a:pt x="91" y="35"/>
                  <a:pt x="116" y="28"/>
                  <a:pt x="119" y="19"/>
                </a:cubicBezTo>
                <a:cubicBezTo>
                  <a:pt x="120" y="19"/>
                  <a:pt x="120" y="18"/>
                  <a:pt x="120" y="18"/>
                </a:cubicBezTo>
                <a:cubicBezTo>
                  <a:pt x="120" y="8"/>
                  <a:pt x="93" y="0"/>
                  <a:pt x="60" y="0"/>
                </a:cubicBezTo>
                <a:cubicBezTo>
                  <a:pt x="27" y="0"/>
                  <a:pt x="0" y="8"/>
                  <a:pt x="0" y="18"/>
                </a:cubicBezTo>
                <a:cubicBezTo>
                  <a:pt x="0" y="18"/>
                  <a:pt x="0" y="19"/>
                  <a:pt x="1" y="19"/>
                </a:cubicBezTo>
                <a:cubicBezTo>
                  <a:pt x="4" y="28"/>
                  <a:pt x="29" y="35"/>
                  <a:pt x="60" y="35"/>
                </a:cubicBezTo>
                <a:close/>
                <a:moveTo>
                  <a:pt x="10" y="15"/>
                </a:moveTo>
                <a:cubicBezTo>
                  <a:pt x="13" y="14"/>
                  <a:pt x="17" y="12"/>
                  <a:pt x="22" y="11"/>
                </a:cubicBezTo>
                <a:cubicBezTo>
                  <a:pt x="33" y="9"/>
                  <a:pt x="46" y="7"/>
                  <a:pt x="60" y="7"/>
                </a:cubicBezTo>
                <a:cubicBezTo>
                  <a:pt x="74" y="7"/>
                  <a:pt x="87" y="9"/>
                  <a:pt x="98" y="11"/>
                </a:cubicBezTo>
                <a:cubicBezTo>
                  <a:pt x="102" y="12"/>
                  <a:pt x="106" y="14"/>
                  <a:pt x="109" y="15"/>
                </a:cubicBezTo>
                <a:cubicBezTo>
                  <a:pt x="111" y="16"/>
                  <a:pt x="112" y="17"/>
                  <a:pt x="113" y="18"/>
                </a:cubicBezTo>
                <a:cubicBezTo>
                  <a:pt x="112" y="18"/>
                  <a:pt x="111" y="19"/>
                  <a:pt x="109" y="20"/>
                </a:cubicBezTo>
                <a:cubicBezTo>
                  <a:pt x="106" y="22"/>
                  <a:pt x="102" y="23"/>
                  <a:pt x="98" y="24"/>
                </a:cubicBezTo>
                <a:cubicBezTo>
                  <a:pt x="87" y="27"/>
                  <a:pt x="74" y="28"/>
                  <a:pt x="60" y="28"/>
                </a:cubicBezTo>
                <a:cubicBezTo>
                  <a:pt x="46" y="28"/>
                  <a:pt x="33" y="27"/>
                  <a:pt x="22" y="24"/>
                </a:cubicBezTo>
                <a:cubicBezTo>
                  <a:pt x="17" y="23"/>
                  <a:pt x="13" y="22"/>
                  <a:pt x="10" y="20"/>
                </a:cubicBezTo>
                <a:cubicBezTo>
                  <a:pt x="9" y="19"/>
                  <a:pt x="8" y="18"/>
                  <a:pt x="7" y="18"/>
                </a:cubicBezTo>
                <a:cubicBezTo>
                  <a:pt x="8" y="17"/>
                  <a:pt x="9" y="16"/>
                  <a:pt x="10" y="1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444410" y="2203520"/>
            <a:ext cx="751046" cy="898779"/>
          </a:xfrm>
          <a:custGeom>
            <a:rect l="l" t="t" r="r" b="b"/>
            <a:pathLst>
              <a:path w="199" h="238">
                <a:moveTo>
                  <a:pt x="198" y="11"/>
                </a:moveTo>
                <a:cubicBezTo>
                  <a:pt x="198" y="8"/>
                  <a:pt x="194" y="5"/>
                  <a:pt x="191" y="5"/>
                </a:cubicBezTo>
                <a:cubicBezTo>
                  <a:pt x="160" y="5"/>
                  <a:pt x="160" y="5"/>
                  <a:pt x="160" y="5"/>
                </a:cubicBezTo>
                <a:cubicBezTo>
                  <a:pt x="160" y="3"/>
                  <a:pt x="160" y="1"/>
                  <a:pt x="160" y="0"/>
                </a:cubicBezTo>
                <a:cubicBezTo>
                  <a:pt x="156" y="3"/>
                  <a:pt x="150" y="6"/>
                  <a:pt x="141" y="9"/>
                </a:cubicBezTo>
                <a:cubicBezTo>
                  <a:pt x="130" y="12"/>
                  <a:pt x="115" y="14"/>
                  <a:pt x="100" y="14"/>
                </a:cubicBezTo>
                <a:cubicBezTo>
                  <a:pt x="85" y="14"/>
                  <a:pt x="70" y="12"/>
                  <a:pt x="59" y="9"/>
                </a:cubicBezTo>
                <a:cubicBezTo>
                  <a:pt x="50" y="6"/>
                  <a:pt x="44" y="3"/>
                  <a:pt x="40" y="0"/>
                </a:cubicBezTo>
                <a:cubicBezTo>
                  <a:pt x="40" y="1"/>
                  <a:pt x="40" y="3"/>
                  <a:pt x="40" y="5"/>
                </a:cubicBezTo>
                <a:cubicBezTo>
                  <a:pt x="8" y="5"/>
                  <a:pt x="8" y="5"/>
                  <a:pt x="8" y="5"/>
                </a:cubicBezTo>
                <a:cubicBezTo>
                  <a:pt x="4" y="5"/>
                  <a:pt x="1" y="8"/>
                  <a:pt x="1" y="11"/>
                </a:cubicBezTo>
                <a:cubicBezTo>
                  <a:pt x="1" y="12"/>
                  <a:pt x="0" y="23"/>
                  <a:pt x="1" y="38"/>
                </a:cubicBezTo>
                <a:cubicBezTo>
                  <a:pt x="3" y="47"/>
                  <a:pt x="4" y="55"/>
                  <a:pt x="7" y="62"/>
                </a:cubicBezTo>
                <a:cubicBezTo>
                  <a:pt x="10" y="71"/>
                  <a:pt x="15" y="79"/>
                  <a:pt x="20" y="85"/>
                </a:cubicBezTo>
                <a:cubicBezTo>
                  <a:pt x="30" y="96"/>
                  <a:pt x="43" y="102"/>
                  <a:pt x="60" y="102"/>
                </a:cubicBezTo>
                <a:cubicBezTo>
                  <a:pt x="67" y="113"/>
                  <a:pt x="77" y="122"/>
                  <a:pt x="90" y="125"/>
                </a:cubicBezTo>
                <a:cubicBezTo>
                  <a:pt x="91" y="133"/>
                  <a:pt x="91" y="142"/>
                  <a:pt x="90" y="150"/>
                </a:cubicBezTo>
                <a:cubicBezTo>
                  <a:pt x="68" y="150"/>
                  <a:pt x="68" y="150"/>
                  <a:pt x="68" y="150"/>
                </a:cubicBezTo>
                <a:cubicBezTo>
                  <a:pt x="63" y="150"/>
                  <a:pt x="60" y="154"/>
                  <a:pt x="59" y="158"/>
                </a:cubicBezTo>
                <a:cubicBezTo>
                  <a:pt x="58" y="159"/>
                  <a:pt x="57" y="160"/>
                  <a:pt x="56" y="161"/>
                </a:cubicBezTo>
                <a:cubicBezTo>
                  <a:pt x="49" y="161"/>
                  <a:pt x="49" y="161"/>
                  <a:pt x="49" y="161"/>
                </a:cubicBezTo>
                <a:cubicBezTo>
                  <a:pt x="45" y="161"/>
                  <a:pt x="41" y="165"/>
                  <a:pt x="41" y="169"/>
                </a:cubicBezTo>
                <a:cubicBezTo>
                  <a:pt x="41" y="230"/>
                  <a:pt x="41" y="230"/>
                  <a:pt x="41" y="230"/>
                </a:cubicBezTo>
                <a:cubicBezTo>
                  <a:pt x="41" y="234"/>
                  <a:pt x="45" y="238"/>
                  <a:pt x="49" y="238"/>
                </a:cubicBezTo>
                <a:cubicBezTo>
                  <a:pt x="149" y="238"/>
                  <a:pt x="149" y="238"/>
                  <a:pt x="149" y="238"/>
                </a:cubicBezTo>
                <a:cubicBezTo>
                  <a:pt x="154" y="238"/>
                  <a:pt x="157" y="234"/>
                  <a:pt x="157" y="230"/>
                </a:cubicBezTo>
                <a:cubicBezTo>
                  <a:pt x="157" y="169"/>
                  <a:pt x="157" y="169"/>
                  <a:pt x="157" y="169"/>
                </a:cubicBezTo>
                <a:cubicBezTo>
                  <a:pt x="157" y="165"/>
                  <a:pt x="154" y="161"/>
                  <a:pt x="149" y="161"/>
                </a:cubicBezTo>
                <a:cubicBezTo>
                  <a:pt x="144" y="161"/>
                  <a:pt x="144" y="161"/>
                  <a:pt x="144" y="161"/>
                </a:cubicBezTo>
                <a:cubicBezTo>
                  <a:pt x="143" y="160"/>
                  <a:pt x="141" y="159"/>
                  <a:pt x="139" y="158"/>
                </a:cubicBezTo>
                <a:cubicBezTo>
                  <a:pt x="138" y="154"/>
                  <a:pt x="135" y="150"/>
                  <a:pt x="131" y="150"/>
                </a:cubicBezTo>
                <a:cubicBezTo>
                  <a:pt x="110" y="150"/>
                  <a:pt x="110" y="150"/>
                  <a:pt x="110" y="150"/>
                </a:cubicBezTo>
                <a:cubicBezTo>
                  <a:pt x="109" y="142"/>
                  <a:pt x="109" y="133"/>
                  <a:pt x="110" y="125"/>
                </a:cubicBezTo>
                <a:cubicBezTo>
                  <a:pt x="123" y="122"/>
                  <a:pt x="133" y="113"/>
                  <a:pt x="140" y="102"/>
                </a:cubicBezTo>
                <a:cubicBezTo>
                  <a:pt x="156" y="101"/>
                  <a:pt x="169" y="96"/>
                  <a:pt x="178" y="85"/>
                </a:cubicBezTo>
                <a:cubicBezTo>
                  <a:pt x="184" y="79"/>
                  <a:pt x="189" y="71"/>
                  <a:pt x="192" y="62"/>
                </a:cubicBezTo>
                <a:cubicBezTo>
                  <a:pt x="194" y="55"/>
                  <a:pt x="196" y="47"/>
                  <a:pt x="197" y="38"/>
                </a:cubicBezTo>
                <a:cubicBezTo>
                  <a:pt x="199" y="23"/>
                  <a:pt x="198" y="12"/>
                  <a:pt x="198" y="11"/>
                </a:cubicBezTo>
                <a:close/>
                <a:moveTo>
                  <a:pt x="43" y="84"/>
                </a:moveTo>
                <a:cubicBezTo>
                  <a:pt x="38" y="82"/>
                  <a:pt x="34" y="79"/>
                  <a:pt x="31" y="76"/>
                </a:cubicBezTo>
                <a:cubicBezTo>
                  <a:pt x="16" y="60"/>
                  <a:pt x="15" y="32"/>
                  <a:pt x="15" y="19"/>
                </a:cubicBezTo>
                <a:cubicBezTo>
                  <a:pt x="40" y="19"/>
                  <a:pt x="40" y="19"/>
                  <a:pt x="40" y="19"/>
                </a:cubicBezTo>
                <a:cubicBezTo>
                  <a:pt x="41" y="39"/>
                  <a:pt x="44" y="65"/>
                  <a:pt x="52" y="87"/>
                </a:cubicBezTo>
                <a:cubicBezTo>
                  <a:pt x="49" y="86"/>
                  <a:pt x="46" y="85"/>
                  <a:pt x="43" y="84"/>
                </a:cubicBezTo>
                <a:close/>
                <a:moveTo>
                  <a:pt x="135" y="177"/>
                </a:moveTo>
                <a:cubicBezTo>
                  <a:pt x="135" y="219"/>
                  <a:pt x="135" y="219"/>
                  <a:pt x="135" y="219"/>
                </a:cubicBezTo>
                <a:cubicBezTo>
                  <a:pt x="64" y="219"/>
                  <a:pt x="64" y="219"/>
                  <a:pt x="64" y="219"/>
                </a:cubicBezTo>
                <a:cubicBezTo>
                  <a:pt x="64" y="177"/>
                  <a:pt x="64" y="177"/>
                  <a:pt x="64" y="177"/>
                </a:cubicBezTo>
                <a:lnTo>
                  <a:pt x="135" y="177"/>
                </a:lnTo>
                <a:close/>
                <a:moveTo>
                  <a:pt x="168" y="76"/>
                </a:moveTo>
                <a:cubicBezTo>
                  <a:pt x="164" y="79"/>
                  <a:pt x="160" y="82"/>
                  <a:pt x="156" y="84"/>
                </a:cubicBezTo>
                <a:cubicBezTo>
                  <a:pt x="153" y="85"/>
                  <a:pt x="151" y="86"/>
                  <a:pt x="148" y="87"/>
                </a:cubicBezTo>
                <a:cubicBezTo>
                  <a:pt x="156" y="65"/>
                  <a:pt x="159" y="39"/>
                  <a:pt x="159" y="19"/>
                </a:cubicBezTo>
                <a:cubicBezTo>
                  <a:pt x="184" y="19"/>
                  <a:pt x="184" y="19"/>
                  <a:pt x="184" y="19"/>
                </a:cubicBezTo>
                <a:cubicBezTo>
                  <a:pt x="184" y="32"/>
                  <a:pt x="182" y="60"/>
                  <a:pt x="168" y="7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5" name="Connector 15"/>
          <p:cNvCxnSpPr/>
          <p:nvPr/>
        </p:nvCxnSpPr>
        <p:spPr>
          <a:xfrm flipH="1">
            <a:off x="4819076" y="3474155"/>
            <a:ext cx="0" cy="460258"/>
          </a:xfrm>
          <a:prstGeom prst="line">
            <a:avLst/>
          </a:prstGeom>
          <a:ln w="34925">
            <a:solidFill>
              <a:srgbClr val="C1C0C0">
                <a:alpha val="100000"/>
              </a:srgbClr>
            </a:solidFill>
            <a:prstDash val="solid"/>
            <a:headEnd type="none"/>
            <a:tailEnd type="none"/>
          </a:ln>
        </p:spPr>
      </p:cxnSp>
      <p:sp>
        <p:nvSpPr>
          <p:cNvPr id="16" name="AutoShape 16"/>
          <p:cNvSpPr/>
          <p:nvPr/>
        </p:nvSpPr>
        <p:spPr>
          <a:xfrm>
            <a:off x="4149897" y="3907542"/>
            <a:ext cx="1362075" cy="101632"/>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3776089" y="4608938"/>
            <a:ext cx="2085975" cy="16668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500">
                <a:solidFill>
                  <a:schemeClr val="dk1">
                    <a:alpha val="100000"/>
                  </a:schemeClr>
                </a:solidFill>
                <a:latin typeface="Microsoft Yahei"/>
                <a:ea typeface="Microsoft Yahei"/>
                <a:cs typeface="Microsoft Yahei"/>
              </a:rPr>
              <a:t>协助患者排便，预防便秘和肠道感染。</a:t>
            </a:r>
          </a:p>
        </p:txBody>
      </p:sp>
      <p:sp>
        <p:nvSpPr>
          <p:cNvPr id="18" name="TextBox 18"/>
          <p:cNvSpPr txBox="1"/>
          <p:nvPr/>
        </p:nvSpPr>
        <p:spPr>
          <a:xfrm>
            <a:off x="3757039" y="4161263"/>
            <a:ext cx="21240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排便护理</a:t>
            </a:r>
          </a:p>
        </p:txBody>
      </p:sp>
      <p:sp>
        <p:nvSpPr>
          <p:cNvPr id="19" name="AutoShape 19"/>
          <p:cNvSpPr/>
          <p:nvPr/>
        </p:nvSpPr>
        <p:spPr>
          <a:xfrm>
            <a:off x="6481526" y="1677073"/>
            <a:ext cx="1782794" cy="1782794"/>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584968" y="1776323"/>
            <a:ext cx="1597342" cy="159743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584968" y="1776323"/>
            <a:ext cx="1597342" cy="159743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7121607" y="2124081"/>
            <a:ext cx="520827" cy="150876"/>
          </a:xfrm>
          <a:custGeom>
            <a:rect l="l" t="t" r="r" b="b"/>
            <a:pathLst>
              <a:path w="138" h="40">
                <a:moveTo>
                  <a:pt x="69" y="40"/>
                </a:moveTo>
                <a:cubicBezTo>
                  <a:pt x="105" y="40"/>
                  <a:pt x="134" y="32"/>
                  <a:pt x="138" y="22"/>
                </a:cubicBezTo>
                <a:cubicBezTo>
                  <a:pt x="138" y="21"/>
                  <a:pt x="138" y="21"/>
                  <a:pt x="138" y="20"/>
                </a:cubicBezTo>
                <a:cubicBezTo>
                  <a:pt x="138" y="9"/>
                  <a:pt x="107" y="0"/>
                  <a:pt x="69" y="0"/>
                </a:cubicBezTo>
                <a:cubicBezTo>
                  <a:pt x="31" y="0"/>
                  <a:pt x="0" y="9"/>
                  <a:pt x="0" y="20"/>
                </a:cubicBezTo>
                <a:cubicBezTo>
                  <a:pt x="0" y="21"/>
                  <a:pt x="0" y="21"/>
                  <a:pt x="1" y="22"/>
                </a:cubicBezTo>
                <a:cubicBezTo>
                  <a:pt x="4" y="32"/>
                  <a:pt x="33" y="40"/>
                  <a:pt x="69" y="40"/>
                </a:cubicBezTo>
                <a:close/>
                <a:moveTo>
                  <a:pt x="12" y="17"/>
                </a:moveTo>
                <a:cubicBezTo>
                  <a:pt x="15" y="16"/>
                  <a:pt x="20" y="14"/>
                  <a:pt x="26" y="13"/>
                </a:cubicBezTo>
                <a:cubicBezTo>
                  <a:pt x="38" y="9"/>
                  <a:pt x="53" y="8"/>
                  <a:pt x="69" y="8"/>
                </a:cubicBezTo>
                <a:cubicBezTo>
                  <a:pt x="85" y="8"/>
                  <a:pt x="101" y="9"/>
                  <a:pt x="113" y="13"/>
                </a:cubicBezTo>
                <a:cubicBezTo>
                  <a:pt x="118" y="14"/>
                  <a:pt x="123" y="16"/>
                  <a:pt x="126" y="17"/>
                </a:cubicBezTo>
                <a:cubicBezTo>
                  <a:pt x="128" y="19"/>
                  <a:pt x="130" y="19"/>
                  <a:pt x="130" y="20"/>
                </a:cubicBezTo>
                <a:cubicBezTo>
                  <a:pt x="130" y="21"/>
                  <a:pt x="128" y="22"/>
                  <a:pt x="126" y="23"/>
                </a:cubicBezTo>
                <a:cubicBezTo>
                  <a:pt x="123" y="25"/>
                  <a:pt x="118" y="26"/>
                  <a:pt x="113" y="28"/>
                </a:cubicBezTo>
                <a:cubicBezTo>
                  <a:pt x="101" y="31"/>
                  <a:pt x="85" y="32"/>
                  <a:pt x="69" y="32"/>
                </a:cubicBezTo>
                <a:cubicBezTo>
                  <a:pt x="53" y="32"/>
                  <a:pt x="38" y="31"/>
                  <a:pt x="26" y="28"/>
                </a:cubicBezTo>
                <a:cubicBezTo>
                  <a:pt x="20" y="26"/>
                  <a:pt x="15" y="25"/>
                  <a:pt x="12" y="23"/>
                </a:cubicBezTo>
                <a:cubicBezTo>
                  <a:pt x="10" y="22"/>
                  <a:pt x="9" y="21"/>
                  <a:pt x="8" y="20"/>
                </a:cubicBezTo>
                <a:cubicBezTo>
                  <a:pt x="9" y="19"/>
                  <a:pt x="10" y="19"/>
                  <a:pt x="12" y="1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905675" y="2228856"/>
            <a:ext cx="951071" cy="797147"/>
          </a:xfrm>
          <a:custGeom>
            <a:rect l="l" t="t" r="r" b="b"/>
            <a:pathLst>
              <a:path w="251" h="211">
                <a:moveTo>
                  <a:pt x="250" y="19"/>
                </a:moveTo>
                <a:cubicBezTo>
                  <a:pt x="248" y="16"/>
                  <a:pt x="245" y="11"/>
                  <a:pt x="236" y="8"/>
                </a:cubicBezTo>
                <a:cubicBezTo>
                  <a:pt x="231" y="6"/>
                  <a:pt x="226" y="6"/>
                  <a:pt x="220" y="6"/>
                </a:cubicBezTo>
                <a:cubicBezTo>
                  <a:pt x="220" y="6"/>
                  <a:pt x="220" y="6"/>
                  <a:pt x="220" y="6"/>
                </a:cubicBezTo>
                <a:cubicBezTo>
                  <a:pt x="209" y="6"/>
                  <a:pt x="200" y="8"/>
                  <a:pt x="195" y="13"/>
                </a:cubicBezTo>
                <a:cubicBezTo>
                  <a:pt x="195" y="8"/>
                  <a:pt x="195" y="3"/>
                  <a:pt x="195" y="0"/>
                </a:cubicBezTo>
                <a:cubicBezTo>
                  <a:pt x="191" y="4"/>
                  <a:pt x="184" y="8"/>
                  <a:pt x="173" y="11"/>
                </a:cubicBezTo>
                <a:cubicBezTo>
                  <a:pt x="160" y="14"/>
                  <a:pt x="144" y="16"/>
                  <a:pt x="126" y="16"/>
                </a:cubicBezTo>
                <a:cubicBezTo>
                  <a:pt x="109" y="16"/>
                  <a:pt x="92" y="14"/>
                  <a:pt x="79" y="11"/>
                </a:cubicBezTo>
                <a:cubicBezTo>
                  <a:pt x="69" y="8"/>
                  <a:pt x="61" y="4"/>
                  <a:pt x="57" y="0"/>
                </a:cubicBezTo>
                <a:cubicBezTo>
                  <a:pt x="57" y="3"/>
                  <a:pt x="57" y="8"/>
                  <a:pt x="57" y="13"/>
                </a:cubicBezTo>
                <a:cubicBezTo>
                  <a:pt x="52" y="8"/>
                  <a:pt x="44" y="6"/>
                  <a:pt x="32" y="6"/>
                </a:cubicBezTo>
                <a:cubicBezTo>
                  <a:pt x="32" y="6"/>
                  <a:pt x="32" y="6"/>
                  <a:pt x="32" y="6"/>
                </a:cubicBezTo>
                <a:cubicBezTo>
                  <a:pt x="26" y="6"/>
                  <a:pt x="21" y="6"/>
                  <a:pt x="16" y="8"/>
                </a:cubicBezTo>
                <a:cubicBezTo>
                  <a:pt x="8" y="11"/>
                  <a:pt x="4" y="16"/>
                  <a:pt x="2" y="20"/>
                </a:cubicBezTo>
                <a:cubicBezTo>
                  <a:pt x="0" y="24"/>
                  <a:pt x="0" y="28"/>
                  <a:pt x="1" y="32"/>
                </a:cubicBezTo>
                <a:cubicBezTo>
                  <a:pt x="2" y="36"/>
                  <a:pt x="5" y="39"/>
                  <a:pt x="7" y="42"/>
                </a:cubicBezTo>
                <a:cubicBezTo>
                  <a:pt x="12" y="47"/>
                  <a:pt x="18" y="50"/>
                  <a:pt x="23" y="53"/>
                </a:cubicBezTo>
                <a:cubicBezTo>
                  <a:pt x="33" y="58"/>
                  <a:pt x="41" y="64"/>
                  <a:pt x="48" y="71"/>
                </a:cubicBezTo>
                <a:cubicBezTo>
                  <a:pt x="54" y="78"/>
                  <a:pt x="58" y="86"/>
                  <a:pt x="58" y="91"/>
                </a:cubicBezTo>
                <a:cubicBezTo>
                  <a:pt x="57" y="92"/>
                  <a:pt x="57" y="94"/>
                  <a:pt x="53" y="96"/>
                </a:cubicBezTo>
                <a:cubicBezTo>
                  <a:pt x="52" y="96"/>
                  <a:pt x="50" y="97"/>
                  <a:pt x="46" y="97"/>
                </a:cubicBezTo>
                <a:cubicBezTo>
                  <a:pt x="44" y="98"/>
                  <a:pt x="43" y="98"/>
                  <a:pt x="42" y="98"/>
                </a:cubicBezTo>
                <a:cubicBezTo>
                  <a:pt x="41" y="97"/>
                  <a:pt x="41" y="96"/>
                  <a:pt x="40" y="95"/>
                </a:cubicBezTo>
                <a:cubicBezTo>
                  <a:pt x="37" y="92"/>
                  <a:pt x="32" y="93"/>
                  <a:pt x="30" y="96"/>
                </a:cubicBezTo>
                <a:cubicBezTo>
                  <a:pt x="29" y="98"/>
                  <a:pt x="28" y="99"/>
                  <a:pt x="28" y="101"/>
                </a:cubicBezTo>
                <a:cubicBezTo>
                  <a:pt x="28" y="104"/>
                  <a:pt x="28" y="106"/>
                  <a:pt x="30" y="108"/>
                </a:cubicBezTo>
                <a:cubicBezTo>
                  <a:pt x="32" y="110"/>
                  <a:pt x="36" y="112"/>
                  <a:pt x="42" y="112"/>
                </a:cubicBezTo>
                <a:cubicBezTo>
                  <a:pt x="43" y="112"/>
                  <a:pt x="45" y="112"/>
                  <a:pt x="46" y="111"/>
                </a:cubicBezTo>
                <a:cubicBezTo>
                  <a:pt x="50" y="111"/>
                  <a:pt x="56" y="110"/>
                  <a:pt x="59" y="109"/>
                </a:cubicBezTo>
                <a:cubicBezTo>
                  <a:pt x="65" y="106"/>
                  <a:pt x="69" y="101"/>
                  <a:pt x="70" y="98"/>
                </a:cubicBezTo>
                <a:cubicBezTo>
                  <a:pt x="78" y="120"/>
                  <a:pt x="91" y="138"/>
                  <a:pt x="112" y="144"/>
                </a:cubicBezTo>
                <a:cubicBezTo>
                  <a:pt x="113" y="147"/>
                  <a:pt x="116" y="174"/>
                  <a:pt x="108" y="184"/>
                </a:cubicBezTo>
                <a:cubicBezTo>
                  <a:pt x="96" y="184"/>
                  <a:pt x="96" y="184"/>
                  <a:pt x="96" y="184"/>
                </a:cubicBezTo>
                <a:cubicBezTo>
                  <a:pt x="90" y="184"/>
                  <a:pt x="86" y="188"/>
                  <a:pt x="86" y="194"/>
                </a:cubicBezTo>
                <a:cubicBezTo>
                  <a:pt x="86" y="194"/>
                  <a:pt x="86" y="194"/>
                  <a:pt x="86" y="194"/>
                </a:cubicBezTo>
                <a:cubicBezTo>
                  <a:pt x="80" y="194"/>
                  <a:pt x="75" y="199"/>
                  <a:pt x="75" y="204"/>
                </a:cubicBezTo>
                <a:cubicBezTo>
                  <a:pt x="75" y="211"/>
                  <a:pt x="75" y="211"/>
                  <a:pt x="75" y="211"/>
                </a:cubicBezTo>
                <a:cubicBezTo>
                  <a:pt x="177" y="211"/>
                  <a:pt x="177" y="211"/>
                  <a:pt x="177" y="211"/>
                </a:cubicBezTo>
                <a:cubicBezTo>
                  <a:pt x="177" y="204"/>
                  <a:pt x="177" y="204"/>
                  <a:pt x="177" y="204"/>
                </a:cubicBezTo>
                <a:cubicBezTo>
                  <a:pt x="177" y="199"/>
                  <a:pt x="173" y="195"/>
                  <a:pt x="167" y="194"/>
                </a:cubicBezTo>
                <a:cubicBezTo>
                  <a:pt x="167" y="194"/>
                  <a:pt x="167" y="194"/>
                  <a:pt x="167" y="194"/>
                </a:cubicBezTo>
                <a:cubicBezTo>
                  <a:pt x="167" y="188"/>
                  <a:pt x="162" y="184"/>
                  <a:pt x="157" y="184"/>
                </a:cubicBezTo>
                <a:cubicBezTo>
                  <a:pt x="144" y="184"/>
                  <a:pt x="144" y="184"/>
                  <a:pt x="144" y="184"/>
                </a:cubicBezTo>
                <a:cubicBezTo>
                  <a:pt x="136" y="174"/>
                  <a:pt x="140" y="147"/>
                  <a:pt x="140" y="144"/>
                </a:cubicBezTo>
                <a:cubicBezTo>
                  <a:pt x="161" y="138"/>
                  <a:pt x="174" y="120"/>
                  <a:pt x="182" y="98"/>
                </a:cubicBezTo>
                <a:cubicBezTo>
                  <a:pt x="184" y="101"/>
                  <a:pt x="187" y="106"/>
                  <a:pt x="193" y="109"/>
                </a:cubicBezTo>
                <a:cubicBezTo>
                  <a:pt x="196" y="110"/>
                  <a:pt x="203" y="111"/>
                  <a:pt x="206" y="111"/>
                </a:cubicBezTo>
                <a:cubicBezTo>
                  <a:pt x="208" y="112"/>
                  <a:pt x="209" y="112"/>
                  <a:pt x="210" y="112"/>
                </a:cubicBezTo>
                <a:cubicBezTo>
                  <a:pt x="216" y="112"/>
                  <a:pt x="220" y="110"/>
                  <a:pt x="222" y="108"/>
                </a:cubicBezTo>
                <a:cubicBezTo>
                  <a:pt x="224" y="106"/>
                  <a:pt x="225" y="104"/>
                  <a:pt x="224" y="101"/>
                </a:cubicBezTo>
                <a:cubicBezTo>
                  <a:pt x="224" y="99"/>
                  <a:pt x="223" y="98"/>
                  <a:pt x="222" y="96"/>
                </a:cubicBezTo>
                <a:cubicBezTo>
                  <a:pt x="220" y="93"/>
                  <a:pt x="216" y="92"/>
                  <a:pt x="213" y="95"/>
                </a:cubicBezTo>
                <a:cubicBezTo>
                  <a:pt x="212" y="96"/>
                  <a:pt x="211" y="97"/>
                  <a:pt x="210" y="98"/>
                </a:cubicBezTo>
                <a:cubicBezTo>
                  <a:pt x="209" y="98"/>
                  <a:pt x="208" y="98"/>
                  <a:pt x="206" y="97"/>
                </a:cubicBezTo>
                <a:cubicBezTo>
                  <a:pt x="203" y="97"/>
                  <a:pt x="200" y="96"/>
                  <a:pt x="199" y="96"/>
                </a:cubicBezTo>
                <a:cubicBezTo>
                  <a:pt x="196" y="94"/>
                  <a:pt x="195" y="92"/>
                  <a:pt x="195" y="91"/>
                </a:cubicBezTo>
                <a:cubicBezTo>
                  <a:pt x="194" y="86"/>
                  <a:pt x="198" y="78"/>
                  <a:pt x="205" y="71"/>
                </a:cubicBezTo>
                <a:cubicBezTo>
                  <a:pt x="212" y="64"/>
                  <a:pt x="219" y="58"/>
                  <a:pt x="229" y="53"/>
                </a:cubicBezTo>
                <a:cubicBezTo>
                  <a:pt x="234" y="50"/>
                  <a:pt x="240" y="47"/>
                  <a:pt x="245" y="42"/>
                </a:cubicBezTo>
                <a:cubicBezTo>
                  <a:pt x="248" y="39"/>
                  <a:pt x="250" y="36"/>
                  <a:pt x="251" y="32"/>
                </a:cubicBezTo>
                <a:cubicBezTo>
                  <a:pt x="252" y="28"/>
                  <a:pt x="252" y="24"/>
                  <a:pt x="250" y="19"/>
                </a:cubicBezTo>
                <a:close/>
                <a:moveTo>
                  <a:pt x="58" y="62"/>
                </a:moveTo>
                <a:cubicBezTo>
                  <a:pt x="50" y="53"/>
                  <a:pt x="41" y="46"/>
                  <a:pt x="29" y="40"/>
                </a:cubicBezTo>
                <a:cubicBezTo>
                  <a:pt x="26" y="38"/>
                  <a:pt x="21" y="35"/>
                  <a:pt x="17" y="32"/>
                </a:cubicBezTo>
                <a:cubicBezTo>
                  <a:pt x="14" y="28"/>
                  <a:pt x="15" y="26"/>
                  <a:pt x="15" y="25"/>
                </a:cubicBezTo>
                <a:cubicBezTo>
                  <a:pt x="17" y="21"/>
                  <a:pt x="25" y="19"/>
                  <a:pt x="32" y="19"/>
                </a:cubicBezTo>
                <a:cubicBezTo>
                  <a:pt x="32" y="19"/>
                  <a:pt x="32" y="19"/>
                  <a:pt x="32" y="19"/>
                </a:cubicBezTo>
                <a:cubicBezTo>
                  <a:pt x="40" y="19"/>
                  <a:pt x="46" y="21"/>
                  <a:pt x="48" y="24"/>
                </a:cubicBezTo>
                <a:cubicBezTo>
                  <a:pt x="49" y="25"/>
                  <a:pt x="49" y="27"/>
                  <a:pt x="49" y="27"/>
                </a:cubicBezTo>
                <a:cubicBezTo>
                  <a:pt x="48" y="31"/>
                  <a:pt x="50" y="35"/>
                  <a:pt x="53" y="36"/>
                </a:cubicBezTo>
                <a:cubicBezTo>
                  <a:pt x="55" y="37"/>
                  <a:pt x="57" y="36"/>
                  <a:pt x="58" y="36"/>
                </a:cubicBezTo>
                <a:cubicBezTo>
                  <a:pt x="59" y="45"/>
                  <a:pt x="60" y="56"/>
                  <a:pt x="62" y="67"/>
                </a:cubicBezTo>
                <a:cubicBezTo>
                  <a:pt x="61" y="65"/>
                  <a:pt x="59" y="63"/>
                  <a:pt x="58" y="62"/>
                </a:cubicBezTo>
                <a:close/>
                <a:moveTo>
                  <a:pt x="235" y="32"/>
                </a:moveTo>
                <a:cubicBezTo>
                  <a:pt x="232" y="35"/>
                  <a:pt x="227" y="38"/>
                  <a:pt x="223" y="40"/>
                </a:cubicBezTo>
                <a:cubicBezTo>
                  <a:pt x="211" y="46"/>
                  <a:pt x="203" y="53"/>
                  <a:pt x="194" y="62"/>
                </a:cubicBezTo>
                <a:cubicBezTo>
                  <a:pt x="193" y="63"/>
                  <a:pt x="192" y="65"/>
                  <a:pt x="190" y="66"/>
                </a:cubicBezTo>
                <a:cubicBezTo>
                  <a:pt x="192" y="56"/>
                  <a:pt x="193" y="45"/>
                  <a:pt x="194" y="36"/>
                </a:cubicBezTo>
                <a:cubicBezTo>
                  <a:pt x="196" y="36"/>
                  <a:pt x="197" y="37"/>
                  <a:pt x="199" y="36"/>
                </a:cubicBezTo>
                <a:cubicBezTo>
                  <a:pt x="203" y="35"/>
                  <a:pt x="205" y="31"/>
                  <a:pt x="203" y="27"/>
                </a:cubicBezTo>
                <a:cubicBezTo>
                  <a:pt x="203" y="27"/>
                  <a:pt x="203" y="25"/>
                  <a:pt x="204" y="24"/>
                </a:cubicBezTo>
                <a:cubicBezTo>
                  <a:pt x="206" y="21"/>
                  <a:pt x="212" y="19"/>
                  <a:pt x="220" y="19"/>
                </a:cubicBezTo>
                <a:cubicBezTo>
                  <a:pt x="220" y="19"/>
                  <a:pt x="220" y="19"/>
                  <a:pt x="220" y="19"/>
                </a:cubicBezTo>
                <a:cubicBezTo>
                  <a:pt x="227" y="19"/>
                  <a:pt x="235" y="21"/>
                  <a:pt x="237" y="25"/>
                </a:cubicBezTo>
                <a:cubicBezTo>
                  <a:pt x="238" y="26"/>
                  <a:pt x="239" y="28"/>
                  <a:pt x="235" y="3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24" name="Connector 24"/>
          <p:cNvCxnSpPr/>
          <p:nvPr/>
        </p:nvCxnSpPr>
        <p:spPr>
          <a:xfrm flipH="1">
            <a:off x="7372924" y="3474155"/>
            <a:ext cx="0" cy="460258"/>
          </a:xfrm>
          <a:prstGeom prst="line">
            <a:avLst/>
          </a:prstGeom>
          <a:ln w="34925">
            <a:solidFill>
              <a:srgbClr val="C1C0C0">
                <a:alpha val="100000"/>
              </a:srgbClr>
            </a:solidFill>
            <a:prstDash val="solid"/>
            <a:headEnd type="none"/>
            <a:tailEnd type="none"/>
          </a:ln>
        </p:spPr>
      </p:cxnSp>
      <p:sp>
        <p:nvSpPr>
          <p:cNvPr id="25" name="AutoShape 25"/>
          <p:cNvSpPr/>
          <p:nvPr/>
        </p:nvSpPr>
        <p:spPr>
          <a:xfrm>
            <a:off x="6700601" y="3920210"/>
            <a:ext cx="1362075" cy="101632"/>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6329936" y="4608938"/>
            <a:ext cx="2085975" cy="16668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500">
                <a:solidFill>
                  <a:schemeClr val="dk1">
                    <a:alpha val="100000"/>
                  </a:schemeClr>
                </a:solidFill>
                <a:latin typeface="Microsoft Yahei"/>
                <a:ea typeface="Microsoft Yahei"/>
                <a:cs typeface="Microsoft Yahei"/>
              </a:rPr>
              <a:t>对于失禁患者，采取适当的护理措施，保持患者皮肤清洁、干燥，预防皮肤感染。</a:t>
            </a:r>
          </a:p>
        </p:txBody>
      </p:sp>
      <p:sp>
        <p:nvSpPr>
          <p:cNvPr id="27" name="TextBox 27"/>
          <p:cNvSpPr txBox="1"/>
          <p:nvPr/>
        </p:nvSpPr>
        <p:spPr>
          <a:xfrm>
            <a:off x="6310886" y="4161263"/>
            <a:ext cx="21240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失禁护理</a:t>
            </a:r>
          </a:p>
        </p:txBody>
      </p:sp>
      <p:sp>
        <p:nvSpPr>
          <p:cNvPr id="28" name="AutoShape 28"/>
          <p:cNvSpPr/>
          <p:nvPr/>
        </p:nvSpPr>
        <p:spPr>
          <a:xfrm>
            <a:off x="9035375" y="1691360"/>
            <a:ext cx="1782794" cy="1782794"/>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129576" y="1776323"/>
            <a:ext cx="1598867" cy="159743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129576" y="1779562"/>
            <a:ext cx="1598867" cy="159743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9598016" y="2143131"/>
            <a:ext cx="657320" cy="516065"/>
          </a:xfrm>
          <a:custGeom>
            <a:rect l="l" t="t" r="r" b="b"/>
            <a:pathLst>
              <a:path w="174" h="137">
                <a:moveTo>
                  <a:pt x="16" y="137"/>
                </a:moveTo>
                <a:cubicBezTo>
                  <a:pt x="18" y="134"/>
                  <a:pt x="20" y="133"/>
                  <a:pt x="24" y="133"/>
                </a:cubicBezTo>
                <a:cubicBezTo>
                  <a:pt x="28" y="133"/>
                  <a:pt x="28" y="133"/>
                  <a:pt x="28" y="133"/>
                </a:cubicBezTo>
                <a:cubicBezTo>
                  <a:pt x="18" y="120"/>
                  <a:pt x="12" y="104"/>
                  <a:pt x="12" y="87"/>
                </a:cubicBezTo>
                <a:cubicBezTo>
                  <a:pt x="12" y="67"/>
                  <a:pt x="20" y="48"/>
                  <a:pt x="34" y="34"/>
                </a:cubicBezTo>
                <a:cubicBezTo>
                  <a:pt x="48" y="20"/>
                  <a:pt x="67" y="12"/>
                  <a:pt x="87" y="12"/>
                </a:cubicBezTo>
                <a:cubicBezTo>
                  <a:pt x="107" y="12"/>
                  <a:pt x="126" y="20"/>
                  <a:pt x="140" y="34"/>
                </a:cubicBezTo>
                <a:cubicBezTo>
                  <a:pt x="154" y="48"/>
                  <a:pt x="162" y="67"/>
                  <a:pt x="162" y="87"/>
                </a:cubicBezTo>
                <a:cubicBezTo>
                  <a:pt x="162" y="104"/>
                  <a:pt x="157" y="120"/>
                  <a:pt x="146" y="133"/>
                </a:cubicBezTo>
                <a:cubicBezTo>
                  <a:pt x="151" y="133"/>
                  <a:pt x="151" y="133"/>
                  <a:pt x="151" y="133"/>
                </a:cubicBezTo>
                <a:cubicBezTo>
                  <a:pt x="154" y="133"/>
                  <a:pt x="157" y="134"/>
                  <a:pt x="159" y="137"/>
                </a:cubicBezTo>
                <a:cubicBezTo>
                  <a:pt x="162" y="132"/>
                  <a:pt x="165" y="126"/>
                  <a:pt x="168" y="121"/>
                </a:cubicBezTo>
                <a:cubicBezTo>
                  <a:pt x="172" y="110"/>
                  <a:pt x="174" y="99"/>
                  <a:pt x="174" y="87"/>
                </a:cubicBezTo>
                <a:cubicBezTo>
                  <a:pt x="174" y="75"/>
                  <a:pt x="172" y="64"/>
                  <a:pt x="168" y="53"/>
                </a:cubicBezTo>
                <a:cubicBezTo>
                  <a:pt x="163" y="42"/>
                  <a:pt x="157" y="33"/>
                  <a:pt x="149" y="25"/>
                </a:cubicBezTo>
                <a:cubicBezTo>
                  <a:pt x="141" y="17"/>
                  <a:pt x="132" y="11"/>
                  <a:pt x="121" y="6"/>
                </a:cubicBezTo>
                <a:cubicBezTo>
                  <a:pt x="110" y="2"/>
                  <a:pt x="99" y="0"/>
                  <a:pt x="87" y="0"/>
                </a:cubicBezTo>
                <a:cubicBezTo>
                  <a:pt x="75" y="0"/>
                  <a:pt x="64" y="2"/>
                  <a:pt x="53" y="6"/>
                </a:cubicBezTo>
                <a:cubicBezTo>
                  <a:pt x="43" y="11"/>
                  <a:pt x="34" y="17"/>
                  <a:pt x="26" y="25"/>
                </a:cubicBezTo>
                <a:cubicBezTo>
                  <a:pt x="18" y="33"/>
                  <a:pt x="11" y="42"/>
                  <a:pt x="7" y="53"/>
                </a:cubicBezTo>
                <a:cubicBezTo>
                  <a:pt x="2" y="64"/>
                  <a:pt x="0" y="75"/>
                  <a:pt x="0" y="87"/>
                </a:cubicBezTo>
                <a:cubicBezTo>
                  <a:pt x="0" y="99"/>
                  <a:pt x="2" y="110"/>
                  <a:pt x="7" y="121"/>
                </a:cubicBezTo>
                <a:cubicBezTo>
                  <a:pt x="9" y="126"/>
                  <a:pt x="12" y="132"/>
                  <a:pt x="16" y="13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9666311" y="2209806"/>
            <a:ext cx="522351" cy="435102"/>
          </a:xfrm>
          <a:custGeom>
            <a:rect l="l" t="t" r="r" b="b"/>
            <a:pathLst>
              <a:path w="138" h="115">
                <a:moveTo>
                  <a:pt x="110" y="115"/>
                </a:moveTo>
                <a:cubicBezTo>
                  <a:pt x="121" y="115"/>
                  <a:pt x="121" y="115"/>
                  <a:pt x="121" y="115"/>
                </a:cubicBezTo>
                <a:cubicBezTo>
                  <a:pt x="132" y="102"/>
                  <a:pt x="138" y="86"/>
                  <a:pt x="138" y="69"/>
                </a:cubicBezTo>
                <a:cubicBezTo>
                  <a:pt x="138" y="50"/>
                  <a:pt x="131" y="33"/>
                  <a:pt x="118" y="20"/>
                </a:cubicBezTo>
                <a:cubicBezTo>
                  <a:pt x="105" y="7"/>
                  <a:pt x="88" y="0"/>
                  <a:pt x="69" y="0"/>
                </a:cubicBezTo>
                <a:cubicBezTo>
                  <a:pt x="51" y="0"/>
                  <a:pt x="33" y="7"/>
                  <a:pt x="20" y="20"/>
                </a:cubicBezTo>
                <a:cubicBezTo>
                  <a:pt x="7" y="33"/>
                  <a:pt x="0" y="50"/>
                  <a:pt x="0" y="69"/>
                </a:cubicBezTo>
                <a:cubicBezTo>
                  <a:pt x="0" y="86"/>
                  <a:pt x="6" y="102"/>
                  <a:pt x="18" y="115"/>
                </a:cubicBezTo>
                <a:cubicBezTo>
                  <a:pt x="28" y="115"/>
                  <a:pt x="28" y="115"/>
                  <a:pt x="28" y="115"/>
                </a:cubicBezTo>
                <a:cubicBezTo>
                  <a:pt x="27" y="114"/>
                  <a:pt x="26" y="113"/>
                  <a:pt x="26" y="112"/>
                </a:cubicBezTo>
                <a:cubicBezTo>
                  <a:pt x="14" y="101"/>
                  <a:pt x="8" y="85"/>
                  <a:pt x="8" y="69"/>
                </a:cubicBezTo>
                <a:cubicBezTo>
                  <a:pt x="8" y="52"/>
                  <a:pt x="14" y="37"/>
                  <a:pt x="26" y="25"/>
                </a:cubicBezTo>
                <a:cubicBezTo>
                  <a:pt x="37" y="14"/>
                  <a:pt x="53" y="7"/>
                  <a:pt x="69" y="7"/>
                </a:cubicBezTo>
                <a:cubicBezTo>
                  <a:pt x="86" y="7"/>
                  <a:pt x="101" y="14"/>
                  <a:pt x="113" y="25"/>
                </a:cubicBezTo>
                <a:cubicBezTo>
                  <a:pt x="124" y="37"/>
                  <a:pt x="131" y="52"/>
                  <a:pt x="131" y="69"/>
                </a:cubicBezTo>
                <a:cubicBezTo>
                  <a:pt x="131" y="85"/>
                  <a:pt x="124" y="101"/>
                  <a:pt x="113" y="112"/>
                </a:cubicBezTo>
                <a:cubicBezTo>
                  <a:pt x="112" y="113"/>
                  <a:pt x="111" y="114"/>
                  <a:pt x="110" y="11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9431328" y="2656052"/>
            <a:ext cx="990790" cy="358902"/>
          </a:xfrm>
          <a:custGeom>
            <a:rect l="l" t="t" r="r" b="b"/>
            <a:pathLst>
              <a:path w="262" h="95">
                <a:moveTo>
                  <a:pt x="259" y="84"/>
                </a:moveTo>
                <a:cubicBezTo>
                  <a:pt x="224" y="59"/>
                  <a:pt x="224" y="59"/>
                  <a:pt x="224" y="59"/>
                </a:cubicBezTo>
                <a:cubicBezTo>
                  <a:pt x="259" y="35"/>
                  <a:pt x="259" y="35"/>
                  <a:pt x="259" y="35"/>
                </a:cubicBezTo>
                <a:cubicBezTo>
                  <a:pt x="261" y="33"/>
                  <a:pt x="262" y="30"/>
                  <a:pt x="261" y="28"/>
                </a:cubicBezTo>
                <a:cubicBezTo>
                  <a:pt x="261" y="25"/>
                  <a:pt x="258" y="23"/>
                  <a:pt x="256" y="23"/>
                </a:cubicBezTo>
                <a:cubicBezTo>
                  <a:pt x="201" y="23"/>
                  <a:pt x="201" y="23"/>
                  <a:pt x="201" y="23"/>
                </a:cubicBezTo>
                <a:cubicBezTo>
                  <a:pt x="201" y="6"/>
                  <a:pt x="201" y="6"/>
                  <a:pt x="201" y="6"/>
                </a:cubicBezTo>
                <a:cubicBezTo>
                  <a:pt x="201" y="3"/>
                  <a:pt x="198" y="0"/>
                  <a:pt x="195" y="0"/>
                </a:cubicBezTo>
                <a:cubicBezTo>
                  <a:pt x="68" y="0"/>
                  <a:pt x="68" y="0"/>
                  <a:pt x="68" y="0"/>
                </a:cubicBezTo>
                <a:cubicBezTo>
                  <a:pt x="64" y="0"/>
                  <a:pt x="62" y="3"/>
                  <a:pt x="62" y="6"/>
                </a:cubicBezTo>
                <a:cubicBezTo>
                  <a:pt x="62" y="23"/>
                  <a:pt x="62" y="23"/>
                  <a:pt x="62" y="23"/>
                </a:cubicBezTo>
                <a:cubicBezTo>
                  <a:pt x="7" y="23"/>
                  <a:pt x="7" y="23"/>
                  <a:pt x="7" y="23"/>
                </a:cubicBezTo>
                <a:cubicBezTo>
                  <a:pt x="4" y="23"/>
                  <a:pt x="2" y="25"/>
                  <a:pt x="1" y="28"/>
                </a:cubicBezTo>
                <a:cubicBezTo>
                  <a:pt x="0" y="30"/>
                  <a:pt x="1" y="33"/>
                  <a:pt x="3" y="35"/>
                </a:cubicBezTo>
                <a:cubicBezTo>
                  <a:pt x="39" y="59"/>
                  <a:pt x="39" y="59"/>
                  <a:pt x="39" y="59"/>
                </a:cubicBezTo>
                <a:cubicBezTo>
                  <a:pt x="4" y="84"/>
                  <a:pt x="4" y="84"/>
                  <a:pt x="4" y="84"/>
                </a:cubicBezTo>
                <a:cubicBezTo>
                  <a:pt x="2" y="85"/>
                  <a:pt x="1" y="88"/>
                  <a:pt x="1" y="91"/>
                </a:cubicBezTo>
                <a:cubicBezTo>
                  <a:pt x="2" y="93"/>
                  <a:pt x="5" y="95"/>
                  <a:pt x="7" y="95"/>
                </a:cubicBezTo>
                <a:cubicBezTo>
                  <a:pt x="84" y="95"/>
                  <a:pt x="84" y="95"/>
                  <a:pt x="84" y="95"/>
                </a:cubicBezTo>
                <a:cubicBezTo>
                  <a:pt x="87" y="95"/>
                  <a:pt x="90" y="92"/>
                  <a:pt x="90" y="89"/>
                </a:cubicBezTo>
                <a:cubicBezTo>
                  <a:pt x="90" y="72"/>
                  <a:pt x="90" y="72"/>
                  <a:pt x="90" y="72"/>
                </a:cubicBezTo>
                <a:cubicBezTo>
                  <a:pt x="172" y="72"/>
                  <a:pt x="172" y="72"/>
                  <a:pt x="172" y="72"/>
                </a:cubicBezTo>
                <a:cubicBezTo>
                  <a:pt x="172" y="89"/>
                  <a:pt x="172" y="89"/>
                  <a:pt x="172" y="89"/>
                </a:cubicBezTo>
                <a:cubicBezTo>
                  <a:pt x="172" y="92"/>
                  <a:pt x="175" y="95"/>
                  <a:pt x="179" y="95"/>
                </a:cubicBezTo>
                <a:cubicBezTo>
                  <a:pt x="255" y="95"/>
                  <a:pt x="255" y="95"/>
                  <a:pt x="255" y="95"/>
                </a:cubicBezTo>
                <a:cubicBezTo>
                  <a:pt x="258" y="95"/>
                  <a:pt x="260" y="93"/>
                  <a:pt x="261" y="91"/>
                </a:cubicBezTo>
                <a:cubicBezTo>
                  <a:pt x="262" y="88"/>
                  <a:pt x="261" y="85"/>
                  <a:pt x="259" y="84"/>
                </a:cubicBezTo>
                <a:close/>
                <a:moveTo>
                  <a:pt x="78" y="83"/>
                </a:moveTo>
                <a:cubicBezTo>
                  <a:pt x="27" y="83"/>
                  <a:pt x="27" y="83"/>
                  <a:pt x="27" y="83"/>
                </a:cubicBezTo>
                <a:cubicBezTo>
                  <a:pt x="53" y="64"/>
                  <a:pt x="53" y="64"/>
                  <a:pt x="53" y="64"/>
                </a:cubicBezTo>
                <a:cubicBezTo>
                  <a:pt x="55" y="63"/>
                  <a:pt x="56" y="61"/>
                  <a:pt x="56" y="59"/>
                </a:cubicBezTo>
                <a:cubicBezTo>
                  <a:pt x="56" y="57"/>
                  <a:pt x="55" y="56"/>
                  <a:pt x="53" y="54"/>
                </a:cubicBezTo>
                <a:cubicBezTo>
                  <a:pt x="27" y="36"/>
                  <a:pt x="27" y="36"/>
                  <a:pt x="27" y="36"/>
                </a:cubicBezTo>
                <a:cubicBezTo>
                  <a:pt x="62" y="36"/>
                  <a:pt x="62" y="36"/>
                  <a:pt x="62" y="36"/>
                </a:cubicBezTo>
                <a:cubicBezTo>
                  <a:pt x="62" y="66"/>
                  <a:pt x="62" y="66"/>
                  <a:pt x="62" y="66"/>
                </a:cubicBezTo>
                <a:cubicBezTo>
                  <a:pt x="62" y="69"/>
                  <a:pt x="64" y="72"/>
                  <a:pt x="68" y="72"/>
                </a:cubicBezTo>
                <a:cubicBezTo>
                  <a:pt x="78" y="72"/>
                  <a:pt x="78" y="72"/>
                  <a:pt x="78" y="72"/>
                </a:cubicBezTo>
                <a:lnTo>
                  <a:pt x="78" y="83"/>
                </a:lnTo>
                <a:close/>
                <a:moveTo>
                  <a:pt x="74" y="60"/>
                </a:moveTo>
                <a:cubicBezTo>
                  <a:pt x="74" y="12"/>
                  <a:pt x="74" y="12"/>
                  <a:pt x="74" y="12"/>
                </a:cubicBezTo>
                <a:cubicBezTo>
                  <a:pt x="188" y="12"/>
                  <a:pt x="188" y="12"/>
                  <a:pt x="188" y="12"/>
                </a:cubicBezTo>
                <a:cubicBezTo>
                  <a:pt x="188" y="60"/>
                  <a:pt x="188" y="60"/>
                  <a:pt x="188" y="60"/>
                </a:cubicBezTo>
                <a:lnTo>
                  <a:pt x="74" y="60"/>
                </a:lnTo>
                <a:close/>
                <a:moveTo>
                  <a:pt x="185" y="83"/>
                </a:moveTo>
                <a:cubicBezTo>
                  <a:pt x="185" y="72"/>
                  <a:pt x="185" y="72"/>
                  <a:pt x="185" y="72"/>
                </a:cubicBezTo>
                <a:cubicBezTo>
                  <a:pt x="195" y="72"/>
                  <a:pt x="195" y="72"/>
                  <a:pt x="195" y="72"/>
                </a:cubicBezTo>
                <a:cubicBezTo>
                  <a:pt x="198" y="72"/>
                  <a:pt x="201" y="69"/>
                  <a:pt x="201" y="66"/>
                </a:cubicBezTo>
                <a:cubicBezTo>
                  <a:pt x="201" y="36"/>
                  <a:pt x="201" y="36"/>
                  <a:pt x="201" y="36"/>
                </a:cubicBezTo>
                <a:cubicBezTo>
                  <a:pt x="236" y="36"/>
                  <a:pt x="236" y="36"/>
                  <a:pt x="236" y="36"/>
                </a:cubicBezTo>
                <a:cubicBezTo>
                  <a:pt x="209" y="54"/>
                  <a:pt x="209" y="54"/>
                  <a:pt x="209" y="54"/>
                </a:cubicBezTo>
                <a:cubicBezTo>
                  <a:pt x="208" y="56"/>
                  <a:pt x="207" y="57"/>
                  <a:pt x="207" y="59"/>
                </a:cubicBezTo>
                <a:cubicBezTo>
                  <a:pt x="207" y="61"/>
                  <a:pt x="208" y="63"/>
                  <a:pt x="209" y="64"/>
                </a:cubicBezTo>
                <a:cubicBezTo>
                  <a:pt x="236" y="83"/>
                  <a:pt x="236" y="83"/>
                  <a:pt x="236" y="83"/>
                </a:cubicBezTo>
                <a:lnTo>
                  <a:pt x="185" y="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9828235" y="2338489"/>
            <a:ext cx="201644" cy="260414"/>
          </a:xfrm>
          <a:custGeom>
            <a:rect l="l" t="t" r="r" b="b"/>
            <a:pathLst>
              <a:path w="52" h="69">
                <a:moveTo>
                  <a:pt x="0" y="53"/>
                </a:moveTo>
                <a:cubicBezTo>
                  <a:pt x="0" y="69"/>
                  <a:pt x="0" y="69"/>
                  <a:pt x="0" y="69"/>
                </a:cubicBezTo>
                <a:cubicBezTo>
                  <a:pt x="53" y="69"/>
                  <a:pt x="53" y="69"/>
                  <a:pt x="53" y="69"/>
                </a:cubicBezTo>
                <a:cubicBezTo>
                  <a:pt x="53" y="53"/>
                  <a:pt x="53" y="53"/>
                  <a:pt x="53" y="53"/>
                </a:cubicBezTo>
                <a:cubicBezTo>
                  <a:pt x="39" y="53"/>
                  <a:pt x="39" y="53"/>
                  <a:pt x="39" y="53"/>
                </a:cubicBezTo>
                <a:cubicBezTo>
                  <a:pt x="39" y="0"/>
                  <a:pt x="39" y="0"/>
                  <a:pt x="39" y="0"/>
                </a:cubicBezTo>
                <a:cubicBezTo>
                  <a:pt x="16" y="0"/>
                  <a:pt x="16" y="0"/>
                  <a:pt x="16" y="0"/>
                </a:cubicBezTo>
                <a:cubicBezTo>
                  <a:pt x="15" y="4"/>
                  <a:pt x="15" y="7"/>
                  <a:pt x="13" y="8"/>
                </a:cubicBezTo>
                <a:cubicBezTo>
                  <a:pt x="11" y="9"/>
                  <a:pt x="5" y="9"/>
                  <a:pt x="0" y="9"/>
                </a:cubicBezTo>
                <a:cubicBezTo>
                  <a:pt x="0" y="24"/>
                  <a:pt x="0" y="24"/>
                  <a:pt x="0" y="24"/>
                </a:cubicBezTo>
                <a:cubicBezTo>
                  <a:pt x="14" y="24"/>
                  <a:pt x="14" y="24"/>
                  <a:pt x="14" y="24"/>
                </a:cubicBezTo>
                <a:cubicBezTo>
                  <a:pt x="14" y="53"/>
                  <a:pt x="14" y="53"/>
                  <a:pt x="14" y="53"/>
                </a:cubicBezTo>
                <a:lnTo>
                  <a:pt x="0" y="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a:off x="9926772" y="3474155"/>
            <a:ext cx="0" cy="460258"/>
          </a:xfrm>
          <a:prstGeom prst="line">
            <a:avLst/>
          </a:prstGeom>
          <a:ln w="34925">
            <a:solidFill>
              <a:srgbClr val="C1C0C0">
                <a:alpha val="100000"/>
              </a:srgbClr>
            </a:solidFill>
            <a:prstDash val="solid"/>
            <a:headEnd type="none"/>
            <a:tailEnd type="none"/>
          </a:ln>
        </p:spPr>
      </p:cxnSp>
      <p:sp>
        <p:nvSpPr>
          <p:cNvPr id="36" name="AutoShape 36"/>
          <p:cNvSpPr/>
          <p:nvPr/>
        </p:nvSpPr>
        <p:spPr>
          <a:xfrm>
            <a:off x="9273500" y="3907542"/>
            <a:ext cx="1362075" cy="101632"/>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8883784" y="4608938"/>
            <a:ext cx="2085975" cy="16668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500">
                <a:solidFill>
                  <a:schemeClr val="dk1">
                    <a:alpha val="100000"/>
                  </a:schemeClr>
                </a:solidFill>
                <a:latin typeface="Microsoft Yahei"/>
                <a:ea typeface="Microsoft Yahei"/>
                <a:cs typeface="Microsoft Yahei"/>
              </a:rPr>
              <a:t>在医生或护士的指导下进行灌肠操作，协助患者排便和排气。</a:t>
            </a:r>
          </a:p>
        </p:txBody>
      </p:sp>
      <p:sp>
        <p:nvSpPr>
          <p:cNvPr id="38" name="TextBox 38"/>
          <p:cNvSpPr txBox="1"/>
          <p:nvPr/>
        </p:nvSpPr>
        <p:spPr>
          <a:xfrm>
            <a:off x="8864734" y="4161263"/>
            <a:ext cx="21240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灌肠护理</a:t>
            </a:r>
          </a:p>
        </p:txBody>
      </p:sp>
      <p:grpSp>
        <p:nvGrpSpPr>
          <p:cNvPr id="39" name="Group 39"/>
          <p:cNvGrpSpPr/>
          <p:nvPr/>
        </p:nvGrpSpPr>
        <p:grpSpPr>
          <a:xfrm>
            <a:off x="454963" y="93878"/>
            <a:ext cx="10641129" cy="914400"/>
            <a:chOff x="454963" y="93878"/>
            <a:chExt cx="10641129" cy="914400"/>
          </a:xfrm>
        </p:grpSpPr>
        <p:sp>
          <p:nvSpPr>
            <p:cNvPr id="40" name="AutoShape 4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TextBox 6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排泄护理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47" r="-47"/>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970" r="970"/>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519" r="17519"/>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根据患者的病情和康复需要，指导患者进行适当的活动和锻炼，促进血液循环和新陈代谢。</a:t>
            </a:r>
            <a:endParaRPr lang="en-US" sz="1100"/>
          </a:p>
        </p:txBody>
      </p:sp>
      <p:sp>
        <p:nvSpPr>
          <p:cNvPr id="15" name="AutoShape 15"/>
          <p:cNvSpPr/>
          <p:nvPr/>
        </p:nvSpPr>
        <p:spPr>
          <a:xfrm>
            <a:off x="7473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活动指导</a:t>
            </a:r>
            <a:endParaRPr lang="en-US" sz="1100"/>
          </a:p>
        </p:txBody>
      </p:sp>
      <p:sp>
        <p:nvSpPr>
          <p:cNvPr id="16" name="AutoShape 16"/>
          <p:cNvSpPr/>
          <p:nvPr/>
        </p:nvSpPr>
        <p:spPr>
          <a:xfrm>
            <a:off x="1940528" y="5092530"/>
            <a:ext cx="2552700" cy="891876"/>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合理安排患者的休息时间，保证充足的睡眠和休息，避免疲劳和过度劳累。</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休息安排</a:t>
            </a:r>
            <a:endParaRPr lang="en-US" sz="1100"/>
          </a:p>
        </p:txBody>
      </p:sp>
      <p:sp>
        <p:nvSpPr>
          <p:cNvPr id="18" name="AutoShape 18"/>
          <p:cNvSpPr/>
          <p:nvPr/>
        </p:nvSpPr>
        <p:spPr>
          <a:xfrm>
            <a:off x="8872233" y="2402205"/>
            <a:ext cx="2552700" cy="108278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创造舒适、安静的休息环境，保持室内空气清新、温度适宜。</a:t>
            </a:r>
            <a:endParaRPr lang="en-US" sz="1100"/>
          </a:p>
        </p:txBody>
      </p:sp>
      <p:sp>
        <p:nvSpPr>
          <p:cNvPr id="19" name="AutoShape 19"/>
          <p:cNvSpPr/>
          <p:nvPr/>
        </p:nvSpPr>
        <p:spPr>
          <a:xfrm>
            <a:off x="8872233"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环境调节</a:t>
            </a:r>
            <a:endParaRPr lang="en-US" sz="1100"/>
          </a:p>
        </p:txBody>
      </p:sp>
      <p:sp>
        <p:nvSpPr>
          <p:cNvPr id="20" name="AutoShape 20"/>
          <p:cNvSpPr/>
          <p:nvPr/>
        </p:nvSpPr>
        <p:spPr>
          <a:xfrm>
            <a:off x="7814024" y="5112856"/>
            <a:ext cx="2552700" cy="93397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在活动过程中注意安全，避免跌倒、摔伤等意外伤害。</a:t>
            </a:r>
            <a:endParaRPr lang="en-US" sz="1100"/>
          </a:p>
        </p:txBody>
      </p:sp>
      <p:sp>
        <p:nvSpPr>
          <p:cNvPr id="21" name="AutoShape 21"/>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活动安全</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休息与活动指导</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03</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常用护理操作技术</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7">
            <a:alphaModFix/>
          </a:blip>
          <a:stretch>
            <a:fillRect l="-47" r="-47"/>
          </a:stretch>
        </a:blipFill>
      </p:bgPr>
    </p:bg>
    <p:spTree>
      <p:nvGrpSpPr>
        <p:cNvPr id="1" name=""/>
        <p:cNvGrpSpPr/>
        <p:nvPr/>
      </p:nvGrpSpPr>
      <p:grpSpPr>
        <a:xfrm>
          <a:off x="0" y="0"/>
          <a:ext cx="0" cy="0"/>
        </a:xfrm>
      </p:grpSpPr>
      <p:sp>
        <p:nvSpPr>
          <p:cNvPr id="2" name="AutoShape 2"/>
          <p:cNvSpPr/>
          <p:nvPr/>
        </p:nvSpPr>
        <p:spPr>
          <a:xfrm rot="2718682">
            <a:off x="6657308" y="2564511"/>
            <a:ext cx="966502" cy="968597"/>
          </a:xfrm>
          <a:prstGeom prst="rect">
            <a:avLst/>
          </a:prstGeom>
          <a:solidFill>
            <a:schemeClr val="accent5">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18682">
            <a:off x="8185309" y="4114705"/>
            <a:ext cx="968121" cy="968597"/>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718682">
            <a:off x="5877877" y="3334417"/>
            <a:ext cx="968121" cy="967073"/>
          </a:xfrm>
          <a:prstGeom prst="rect">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718682">
            <a:off x="8972645" y="3339941"/>
            <a:ext cx="966502" cy="96707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718682">
            <a:off x="9759315" y="2575560"/>
            <a:ext cx="966502" cy="968597"/>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890588" y="2048685"/>
            <a:ext cx="133350" cy="134969"/>
            <a:chOff x="890588" y="2048685"/>
            <a:chExt cx="133350" cy="134969"/>
          </a:xfrm>
        </p:grpSpPr>
        <p:sp>
          <p:nvSpPr>
            <p:cNvPr id="8" name="AutoShape 8"/>
            <p:cNvSpPr/>
            <p:nvPr/>
          </p:nvSpPr>
          <p:spPr>
            <a:xfrm>
              <a:off x="890588" y="2048685"/>
              <a:ext cx="133350" cy="1349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890588" y="2862263"/>
            <a:ext cx="133350" cy="133350"/>
            <a:chOff x="890588" y="2862263"/>
            <a:chExt cx="133350" cy="133350"/>
          </a:xfrm>
        </p:grpSpPr>
        <p:sp>
          <p:nvSpPr>
            <p:cNvPr id="10" name="AutoShape 10"/>
            <p:cNvSpPr/>
            <p:nvPr/>
          </p:nvSpPr>
          <p:spPr>
            <a:xfrm>
              <a:off x="890588" y="2862263"/>
              <a:ext cx="133350" cy="13335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888968" y="3642503"/>
            <a:ext cx="134969" cy="134969"/>
            <a:chOff x="888968" y="3642503"/>
            <a:chExt cx="134969" cy="134969"/>
          </a:xfrm>
        </p:grpSpPr>
        <p:sp>
          <p:nvSpPr>
            <p:cNvPr id="12" name="AutoShape 12"/>
            <p:cNvSpPr/>
            <p:nvPr/>
          </p:nvSpPr>
          <p:spPr>
            <a:xfrm>
              <a:off x="888968" y="3642503"/>
              <a:ext cx="134969" cy="1349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890588" y="4418790"/>
            <a:ext cx="133350" cy="134969"/>
            <a:chOff x="890588" y="4418790"/>
            <a:chExt cx="133350" cy="134969"/>
          </a:xfrm>
        </p:grpSpPr>
        <p:sp>
          <p:nvSpPr>
            <p:cNvPr id="14" name="AutoShape 14"/>
            <p:cNvSpPr/>
            <p:nvPr/>
          </p:nvSpPr>
          <p:spPr>
            <a:xfrm>
              <a:off x="890588" y="4418790"/>
              <a:ext cx="133350" cy="1349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890588" y="5190315"/>
            <a:ext cx="133350" cy="134969"/>
            <a:chOff x="890588" y="5190315"/>
            <a:chExt cx="133350" cy="134969"/>
          </a:xfrm>
        </p:grpSpPr>
        <p:sp>
          <p:nvSpPr>
            <p:cNvPr id="16" name="AutoShape 16"/>
            <p:cNvSpPr/>
            <p:nvPr/>
          </p:nvSpPr>
          <p:spPr>
            <a:xfrm>
              <a:off x="890588" y="5190315"/>
              <a:ext cx="133350" cy="1349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7" name="TextBox 17"/>
          <p:cNvSpPr txBox="1"/>
          <p:nvPr/>
        </p:nvSpPr>
        <p:spPr>
          <a:xfrm>
            <a:off x="1202159" y="1784699"/>
            <a:ext cx="4231005" cy="662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dk1">
                    <a:alpha val="100000"/>
                  </a:schemeClr>
                </a:solidFill>
                <a:latin typeface="Microsoft Yahei"/>
                <a:ea typeface="Microsoft Yahei"/>
                <a:cs typeface="Microsoft Yahei"/>
              </a:rPr>
              <a:t>总结词：准确、安全地执行医嘱，确保药物按时、按量、按途径输入患者体内。</a:t>
            </a:r>
          </a:p>
        </p:txBody>
      </p:sp>
      <p:sp>
        <p:nvSpPr>
          <p:cNvPr id="18" name="TextBox 18"/>
          <p:cNvSpPr txBox="1"/>
          <p:nvPr/>
        </p:nvSpPr>
        <p:spPr>
          <a:xfrm>
            <a:off x="1202159" y="2597468"/>
            <a:ext cx="4231005" cy="662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dk1">
                    <a:alpha val="100000"/>
                  </a:schemeClr>
                </a:solidFill>
                <a:latin typeface="Microsoft Yahei"/>
                <a:ea typeface="Microsoft Yahei"/>
                <a:cs typeface="Microsoft Yahei"/>
              </a:rPr>
              <a:t>详细描述</a:t>
            </a:r>
          </a:p>
        </p:txBody>
      </p:sp>
      <p:sp>
        <p:nvSpPr>
          <p:cNvPr id="19" name="TextBox 19"/>
          <p:cNvSpPr txBox="1"/>
          <p:nvPr/>
        </p:nvSpPr>
        <p:spPr>
          <a:xfrm>
            <a:off x="1202159" y="3378518"/>
            <a:ext cx="4231005" cy="662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dk1">
                    <a:alpha val="100000"/>
                  </a:schemeClr>
                </a:solidFill>
                <a:latin typeface="Microsoft Yahei"/>
                <a:ea typeface="Microsoft Yahei"/>
                <a:cs typeface="Microsoft Yahei"/>
              </a:rPr>
              <a:t>根据医嘱和患者的病情，选择合适的给药途径和药物剂型。</a:t>
            </a:r>
          </a:p>
        </p:txBody>
      </p:sp>
      <p:sp>
        <p:nvSpPr>
          <p:cNvPr id="20" name="TextBox 20"/>
          <p:cNvSpPr txBox="1"/>
          <p:nvPr/>
        </p:nvSpPr>
        <p:spPr>
          <a:xfrm>
            <a:off x="1202159" y="4154805"/>
            <a:ext cx="4231005" cy="662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dk1">
                    <a:alpha val="100000"/>
                  </a:schemeClr>
                </a:solidFill>
                <a:latin typeface="Microsoft Yahei"/>
                <a:ea typeface="Microsoft Yahei"/>
                <a:cs typeface="Microsoft Yahei"/>
              </a:rPr>
              <a:t>严格执行查对制度，确保药物名称、剂量、用法等准确无误。</a:t>
            </a:r>
          </a:p>
        </p:txBody>
      </p:sp>
      <p:sp>
        <p:nvSpPr>
          <p:cNvPr id="21" name="TextBox 21"/>
          <p:cNvSpPr txBox="1"/>
          <p:nvPr/>
        </p:nvSpPr>
        <p:spPr>
          <a:xfrm>
            <a:off x="1202159" y="4926330"/>
            <a:ext cx="4231005" cy="662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dk1">
                    <a:alpha val="100000"/>
                  </a:schemeClr>
                </a:solidFill>
                <a:latin typeface="Microsoft Yahei"/>
                <a:ea typeface="Microsoft Yahei"/>
                <a:cs typeface="Microsoft Yahei"/>
              </a:rPr>
              <a:t>指导患者正确使用药物，观察不良反应，及时处理并报告医生。</a:t>
            </a:r>
          </a:p>
        </p:txBody>
      </p:sp>
      <p:pic>
        <p:nvPicPr>
          <p:cNvPr id="22" name="Picture 22"/>
          <p:cNvPicPr>
            <a:picLocks noChangeAspect="1"/>
          </p:cNvPicPr>
          <p:nvPr/>
        </p:nvPicPr>
        <p:blipFill>
          <a:blip r:embed="rId2"/>
          <a:stretch>
            <a:fillRect/>
          </a:stretch>
        </p:blipFill>
        <p:spPr>
          <a:xfrm rot="2718000">
            <a:off x="7460402" y="1786432"/>
            <a:ext cx="966788" cy="966788"/>
          </a:xfrm>
          <a:prstGeom prst="rect">
            <a:avLst/>
          </a:prstGeom>
        </p:spPr>
      </p:pic>
      <p:pic>
        <p:nvPicPr>
          <p:cNvPr id="23" name="Picture 23"/>
          <p:cNvPicPr>
            <a:picLocks noChangeAspect="1"/>
          </p:cNvPicPr>
          <p:nvPr/>
        </p:nvPicPr>
        <p:blipFill>
          <a:blip r:embed="rId3"/>
          <a:stretch>
            <a:fillRect/>
          </a:stretch>
        </p:blipFill>
        <p:spPr>
          <a:xfrm rot="2718000">
            <a:off x="7460402" y="3324906"/>
            <a:ext cx="966788" cy="966788"/>
          </a:xfrm>
          <a:prstGeom prst="rect">
            <a:avLst/>
          </a:prstGeom>
        </p:spPr>
      </p:pic>
      <p:pic>
        <p:nvPicPr>
          <p:cNvPr id="24" name="Picture 24"/>
          <p:cNvPicPr>
            <a:picLocks noChangeAspect="1"/>
          </p:cNvPicPr>
          <p:nvPr/>
        </p:nvPicPr>
        <p:blipFill>
          <a:blip r:embed="rId4"/>
          <a:stretch>
            <a:fillRect/>
          </a:stretch>
        </p:blipFill>
        <p:spPr>
          <a:xfrm rot="2718000">
            <a:off x="8209432" y="2555802"/>
            <a:ext cx="966788" cy="966788"/>
          </a:xfrm>
          <a:prstGeom prst="rect">
            <a:avLst/>
          </a:prstGeom>
        </p:spPr>
      </p:pic>
      <p:pic>
        <p:nvPicPr>
          <p:cNvPr id="25" name="Picture 25"/>
          <p:cNvPicPr>
            <a:picLocks noChangeAspect="1"/>
          </p:cNvPicPr>
          <p:nvPr/>
        </p:nvPicPr>
        <p:blipFill>
          <a:blip r:embed="rId5"/>
          <a:stretch>
            <a:fillRect/>
          </a:stretch>
        </p:blipFill>
        <p:spPr>
          <a:xfrm rot="2718000">
            <a:off x="9764148" y="4124470"/>
            <a:ext cx="966788" cy="966788"/>
          </a:xfrm>
          <a:prstGeom prst="rect">
            <a:avLst/>
          </a:prstGeom>
        </p:spPr>
      </p:pic>
      <p:pic>
        <p:nvPicPr>
          <p:cNvPr id="26" name="Picture 26"/>
          <p:cNvPicPr>
            <a:picLocks noChangeAspect="1"/>
          </p:cNvPicPr>
          <p:nvPr/>
        </p:nvPicPr>
        <p:blipFill>
          <a:blip r:embed="rId6"/>
          <a:stretch>
            <a:fillRect/>
          </a:stretch>
        </p:blipFill>
        <p:spPr>
          <a:xfrm rot="2718000">
            <a:off x="10560803" y="3348060"/>
            <a:ext cx="966788" cy="966788"/>
          </a:xfrm>
          <a:prstGeom prst="rect">
            <a:avLst/>
          </a:prstGeom>
        </p:spPr>
      </p:pic>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给药护理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https://d.book118.com/908003062127006026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2024-09-04T08:26:56.231</cp:lastPrinted>
  <dcterms:created xsi:type="dcterms:W3CDTF">2024-09-04T00:26:56Z</dcterms:created>
  <dcterms:modified xsi:type="dcterms:W3CDTF">2024-09-04T00:26:58Z</dcterms:modified>
</cp:coreProperties>
</file>