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7ED26E-7B4C-41B9-9D18-6E6E3224C9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173981-F037-4B65-AA94-8CB9D3A032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31E0BD4-676A-4A85-9C73-6AC6B397E2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3CF619F-95CA-4B7F-A6EA-47B79D5D38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26D2258-0A36-45A2-A743-7500DDBC6ED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F833849-9878-4517-A117-CED6F6615C7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438F99-0654-4541-B139-C063F33604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EC163F-C629-458B-9E63-8CA790840D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B7A663-9204-4177-9D26-A6AE1B0C54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B52315-B929-4C8B-8AFD-4FAA7A8908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E74DDB5-3A4D-4D87-B64B-433810D63F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8007030036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1826" y="1169431"/>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STSong"/>
                <a:ea typeface="STSong"/>
                <a:cs typeface="STSong"/>
              </a:rPr>
              <a:t>朱来义微积分</a:t>
            </a:r>
          </a:p>
        </p:txBody>
      </p:sp>
      <p:sp>
        <p:nvSpPr>
          <p:cNvPr id="3" name="TextBox 3"/>
          <p:cNvSpPr txBox="1"/>
          <p:nvPr/>
        </p:nvSpPr>
        <p:spPr>
          <a:xfrm>
            <a:off x="902208" y="3429000"/>
            <a:ext cx="6934200"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100">
              <a:solidFill>
                <a:schemeClr val="accent1">
                  <a:alpha val="100000"/>
                </a:schemeClr>
              </a:solidFill>
              <a:latin typeface="STSong"/>
              <a:ea typeface="STSong"/>
              <a:cs typeface="STSong"/>
            </a:endParaRPr>
          </a:p>
        </p:txBody>
      </p:sp>
      <p:sp>
        <p:nvSpPr>
          <p:cNvPr id="4" name="TextBox 4"/>
          <p:cNvSpPr txBox="1"/>
          <p:nvPr/>
        </p:nvSpPr>
        <p:spPr>
          <a:xfrm>
            <a:off x="930783" y="3943350"/>
            <a:ext cx="6934200"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a:solidFill>
                  <a:schemeClr val="accent1">
                    <a:alpha val="100000"/>
                  </a:schemeClr>
                </a:solidFill>
                <a:latin typeface="STSong"/>
                <a:ea typeface="STSong"/>
                <a:cs typeface="STSong"/>
              </a:rPr>
              <a:t>2024-01-26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366247" y="1450250"/>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微积分基本概念</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微分学基本原理</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积分学基本原理</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微分中值定理及其应用</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积分中值定理及其应用</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无穷级数及其收敛性判别法</a:t>
            </a:r>
          </a:p>
        </p:txBody>
      </p:sp>
      <p:sp>
        <p:nvSpPr>
          <p:cNvPr id="4" name="TextBox 4"/>
          <p:cNvSpPr txBox="1"/>
          <p:nvPr/>
        </p:nvSpPr>
        <p:spPr>
          <a:xfrm>
            <a:off x="980845" y="1857940"/>
            <a:ext cx="2611755"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100000"/>
                  </a:schemeClr>
                </a:solidFill>
                <a:latin typeface="STSong"/>
                <a:ea typeface="STSong"/>
                <a:cs typeface="STSong"/>
              </a:rPr>
              <a:t>目录</a:t>
            </a:r>
          </a:p>
        </p:txBody>
      </p:sp>
      <p:sp>
        <p:nvSpPr>
          <p:cNvPr id="5" name="TextBox 5"/>
          <p:cNvSpPr txBox="1"/>
          <p:nvPr/>
        </p:nvSpPr>
        <p:spPr>
          <a:xfrm>
            <a:off x="1013810" y="2892743"/>
            <a:ext cx="4606596"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4">
                    <a:alpha val="100000"/>
                  </a:schemeClr>
                </a:solidFill>
                <a:latin typeface="STSong"/>
                <a:ea typeface="STSong"/>
                <a:cs typeface="STSong"/>
              </a:rPr>
              <a:t>CONTENT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微积分基本概念</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函数定义</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函数是一种特殊的对应关系，它使得每个自变量唯一对应一个因变量。</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函数的性质</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包括有界性、单调性、奇偶性、周期性等。</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极限概念</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极限是微积分的基础，它描述了函数在某一点或无穷远处的行为。</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极限的性质</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包括唯一性、保号性、夹逼性等。</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函数与极限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导数是函数值随自变量变化的变化率，它反映了函数在某一点处的切线斜率。</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导数定义</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包括基本导数公式、导数四则运算法则、复合函数求导法则等。</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导数的计算</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微分是函数局部变化的一种线性描述，它与导数密切相关。</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微分概念</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微分的基本公式和运算法则与导数类似。</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微分的计算</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导数与微分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3414522" y="2428875"/>
            <a:ext cx="5465731" cy="4429506"/>
            <a:chOff x="3414522" y="2428875"/>
            <a:chExt cx="5465731" cy="4429506"/>
          </a:xfrm>
        </p:grpSpPr>
        <p:pic>
          <p:nvPicPr>
            <p:cNvPr id="3" name="Picture 3"/>
            <p:cNvPicPr>
              <a:picLocks noChangeAspect="1"/>
            </p:cNvPicPr>
            <p:nvPr/>
          </p:nvPicPr>
          <p:blipFill>
            <a:blip r:embed="rId2"/>
            <a:stretch>
              <a:fillRect/>
            </a:stretch>
          </p:blipFill>
          <p:spPr>
            <a:xfrm>
              <a:off x="3414522" y="2531459"/>
              <a:ext cx="5465731" cy="4326922"/>
            </a:xfrm>
            <a:prstGeom prst="rect">
              <a:avLst/>
            </a:prstGeom>
          </p:spPr>
        </p:pic>
        <p:sp>
          <p:nvSpPr>
            <p:cNvPr id="4" name="AutoShape 4"/>
            <p:cNvSpPr/>
            <p:nvPr/>
          </p:nvSpPr>
          <p:spPr>
            <a:xfrm rot="5400000">
              <a:off x="5083588" y="2428875"/>
              <a:ext cx="2157222" cy="3839813"/>
            </a:xfrm>
            <a:prstGeom prst="rtTriangl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16200000">
              <a:off x="5083588" y="2428875"/>
              <a:ext cx="2157222" cy="3839813"/>
            </a:xfrm>
            <a:prstGeom prst="rtTriangl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 name="AutoShape 6"/>
          <p:cNvSpPr/>
          <p:nvPr/>
        </p:nvSpPr>
        <p:spPr>
          <a:xfrm>
            <a:off x="2849314" y="1714331"/>
            <a:ext cx="1062671" cy="10626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113983" y="1470891"/>
            <a:ext cx="1062671" cy="106267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116875" y="3799454"/>
            <a:ext cx="1062671" cy="1062671"/>
          </a:xfrm>
          <a:prstGeom prst="ellipse">
            <a:avLst/>
          </a:prstGeom>
          <a:solidFill>
            <a:schemeClr val="accent4">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00">
                <a:solidFill>
                  <a:srgbClr val="FFFFFF">
                    <a:alpha val="100000"/>
                  </a:srgbClr>
                </a:solidFill>
                <a:latin typeface="Calibri"/>
                <a:ea typeface="Calibri"/>
                <a:cs typeface="Calibri"/>
              </a:rPr>
              <a:t>1</a:t>
            </a:r>
            <a:endParaRPr lang="en-US" sz="1100"/>
          </a:p>
        </p:txBody>
      </p:sp>
      <p:sp>
        <p:nvSpPr>
          <p:cNvPr id="9" name="AutoShape 9"/>
          <p:cNvSpPr/>
          <p:nvPr/>
        </p:nvSpPr>
        <p:spPr>
          <a:xfrm>
            <a:off x="8698899" y="4348782"/>
            <a:ext cx="1062671" cy="1060555"/>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9996313">
            <a:off x="8264280" y="2461589"/>
            <a:ext cx="330233" cy="330233"/>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700000">
            <a:off x="8434289" y="4695949"/>
            <a:ext cx="330233" cy="330233"/>
          </a:xfrm>
          <a:prstGeom prst="rtTriangl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6200000">
            <a:off x="3670661" y="2533563"/>
            <a:ext cx="330233" cy="330233"/>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13500000">
            <a:off x="3179546" y="4165673"/>
            <a:ext cx="330233" cy="330233"/>
          </a:xfrm>
          <a:prstGeom prst="rtTriangl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2436781" y="4104989"/>
            <a:ext cx="450342" cy="450342"/>
            <a:chOff x="2436781" y="4104989"/>
            <a:chExt cx="450342" cy="450342"/>
          </a:xfrm>
        </p:grpSpPr>
        <p:sp>
          <p:nvSpPr>
            <p:cNvPr id="15" name="Freeform 15"/>
            <p:cNvSpPr/>
            <p:nvPr/>
          </p:nvSpPr>
          <p:spPr>
            <a:xfrm>
              <a:off x="2436781" y="4104989"/>
              <a:ext cx="450342" cy="450342"/>
            </a:xfrm>
            <a:custGeom>
              <a:rect l="l" t="t" r="r" b="b"/>
              <a:pathLst>
                <a:path w="289" h="288">
                  <a:moveTo>
                    <a:pt x="144" y="0"/>
                  </a:moveTo>
                  <a:cubicBezTo>
                    <a:pt x="65" y="0"/>
                    <a:pt x="0" y="64"/>
                    <a:pt x="0" y="144"/>
                  </a:cubicBezTo>
                  <a:cubicBezTo>
                    <a:pt x="0" y="223"/>
                    <a:pt x="65" y="288"/>
                    <a:pt x="144" y="288"/>
                  </a:cubicBezTo>
                  <a:cubicBezTo>
                    <a:pt x="224" y="288"/>
                    <a:pt x="289" y="223"/>
                    <a:pt x="289" y="144"/>
                  </a:cubicBezTo>
                  <a:cubicBezTo>
                    <a:pt x="289" y="64"/>
                    <a:pt x="224" y="0"/>
                    <a:pt x="144" y="0"/>
                  </a:cubicBezTo>
                  <a:close/>
                  <a:moveTo>
                    <a:pt x="144" y="252"/>
                  </a:moveTo>
                  <a:cubicBezTo>
                    <a:pt x="85" y="252"/>
                    <a:pt x="36" y="203"/>
                    <a:pt x="36" y="144"/>
                  </a:cubicBezTo>
                  <a:cubicBezTo>
                    <a:pt x="36" y="84"/>
                    <a:pt x="85" y="36"/>
                    <a:pt x="144" y="36"/>
                  </a:cubicBezTo>
                  <a:cubicBezTo>
                    <a:pt x="204" y="36"/>
                    <a:pt x="253" y="84"/>
                    <a:pt x="253" y="144"/>
                  </a:cubicBezTo>
                  <a:cubicBezTo>
                    <a:pt x="253" y="203"/>
                    <a:pt x="204" y="252"/>
                    <a:pt x="144" y="252"/>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530221" y="4198429"/>
              <a:ext cx="266414" cy="266414"/>
            </a:xfrm>
            <a:custGeom>
              <a:rect l="l" t="t" r="r" b="b"/>
              <a:pathLst>
                <a:path w="172" h="172">
                  <a:moveTo>
                    <a:pt x="86" y="0"/>
                  </a:moveTo>
                  <a:cubicBezTo>
                    <a:pt x="38" y="0"/>
                    <a:pt x="0" y="38"/>
                    <a:pt x="0" y="86"/>
                  </a:cubicBezTo>
                  <a:cubicBezTo>
                    <a:pt x="0" y="133"/>
                    <a:pt x="38" y="172"/>
                    <a:pt x="86" y="172"/>
                  </a:cubicBezTo>
                  <a:cubicBezTo>
                    <a:pt x="133" y="172"/>
                    <a:pt x="172" y="133"/>
                    <a:pt x="172" y="86"/>
                  </a:cubicBezTo>
                  <a:cubicBezTo>
                    <a:pt x="172" y="38"/>
                    <a:pt x="133" y="0"/>
                    <a:pt x="86" y="0"/>
                  </a:cubicBezTo>
                  <a:close/>
                  <a:moveTo>
                    <a:pt x="63" y="58"/>
                  </a:moveTo>
                  <a:cubicBezTo>
                    <a:pt x="53" y="67"/>
                    <a:pt x="43" y="85"/>
                    <a:pt x="39" y="93"/>
                  </a:cubicBezTo>
                  <a:cubicBezTo>
                    <a:pt x="24" y="82"/>
                    <a:pt x="24" y="82"/>
                    <a:pt x="24" y="82"/>
                  </a:cubicBezTo>
                  <a:cubicBezTo>
                    <a:pt x="24" y="81"/>
                    <a:pt x="24" y="80"/>
                    <a:pt x="24" y="79"/>
                  </a:cubicBezTo>
                  <a:cubicBezTo>
                    <a:pt x="24" y="51"/>
                    <a:pt x="55" y="20"/>
                    <a:pt x="83" y="20"/>
                  </a:cubicBezTo>
                  <a:cubicBezTo>
                    <a:pt x="84" y="20"/>
                    <a:pt x="86" y="20"/>
                    <a:pt x="87" y="20"/>
                  </a:cubicBezTo>
                  <a:cubicBezTo>
                    <a:pt x="97" y="34"/>
                    <a:pt x="97" y="34"/>
                    <a:pt x="97" y="34"/>
                  </a:cubicBezTo>
                  <a:cubicBezTo>
                    <a:pt x="88" y="39"/>
                    <a:pt x="74" y="46"/>
                    <a:pt x="63" y="58"/>
                  </a:cubicBezTo>
                  <a:close/>
                  <a:moveTo>
                    <a:pt x="112" y="128"/>
                  </a:moveTo>
                  <a:cubicBezTo>
                    <a:pt x="104" y="128"/>
                    <a:pt x="98" y="122"/>
                    <a:pt x="98" y="114"/>
                  </a:cubicBezTo>
                  <a:cubicBezTo>
                    <a:pt x="98" y="106"/>
                    <a:pt x="104" y="100"/>
                    <a:pt x="112" y="100"/>
                  </a:cubicBezTo>
                  <a:cubicBezTo>
                    <a:pt x="119" y="100"/>
                    <a:pt x="126" y="106"/>
                    <a:pt x="126" y="114"/>
                  </a:cubicBezTo>
                  <a:cubicBezTo>
                    <a:pt x="126" y="122"/>
                    <a:pt x="119" y="128"/>
                    <a:pt x="112" y="12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9119694" y="4655430"/>
            <a:ext cx="381761" cy="447579"/>
            <a:chOff x="9119694" y="4655430"/>
            <a:chExt cx="381761" cy="447579"/>
          </a:xfrm>
        </p:grpSpPr>
        <p:sp>
          <p:nvSpPr>
            <p:cNvPr id="18" name="Freeform 18"/>
            <p:cNvSpPr/>
            <p:nvPr/>
          </p:nvSpPr>
          <p:spPr>
            <a:xfrm>
              <a:off x="9193893" y="4655430"/>
              <a:ext cx="307562" cy="258128"/>
            </a:xfrm>
            <a:custGeom>
              <a:rect l="l" t="t"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19694" y="4658096"/>
              <a:ext cx="38481" cy="444913"/>
            </a:xfrm>
            <a:prstGeom prst="rect">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Freeform 20"/>
          <p:cNvSpPr/>
          <p:nvPr/>
        </p:nvSpPr>
        <p:spPr>
          <a:xfrm>
            <a:off x="8446332" y="1777837"/>
            <a:ext cx="391623" cy="448778"/>
          </a:xfrm>
          <a:custGeom>
            <a:rect l="l" t="t" r="r" b="b"/>
            <a:pathLst>
              <a:path w="143" h="163">
                <a:moveTo>
                  <a:pt x="0" y="0"/>
                </a:moveTo>
                <a:lnTo>
                  <a:pt x="0" y="163"/>
                </a:lnTo>
                <a:lnTo>
                  <a:pt x="143" y="163"/>
                </a:lnTo>
                <a:lnTo>
                  <a:pt x="143" y="0"/>
                </a:lnTo>
                <a:lnTo>
                  <a:pt x="0" y="0"/>
                </a:lnTo>
                <a:close/>
                <a:moveTo>
                  <a:pt x="22" y="151"/>
                </a:moveTo>
                <a:lnTo>
                  <a:pt x="8" y="151"/>
                </a:lnTo>
                <a:lnTo>
                  <a:pt x="8" y="137"/>
                </a:lnTo>
                <a:lnTo>
                  <a:pt x="22" y="137"/>
                </a:lnTo>
                <a:lnTo>
                  <a:pt x="22" y="151"/>
                </a:lnTo>
                <a:close/>
                <a:moveTo>
                  <a:pt x="22" y="126"/>
                </a:moveTo>
                <a:lnTo>
                  <a:pt x="8" y="126"/>
                </a:lnTo>
                <a:lnTo>
                  <a:pt x="8" y="112"/>
                </a:lnTo>
                <a:lnTo>
                  <a:pt x="22" y="112"/>
                </a:lnTo>
                <a:lnTo>
                  <a:pt x="22" y="126"/>
                </a:lnTo>
                <a:close/>
                <a:moveTo>
                  <a:pt x="22" y="101"/>
                </a:moveTo>
                <a:lnTo>
                  <a:pt x="8" y="101"/>
                </a:lnTo>
                <a:lnTo>
                  <a:pt x="8" y="87"/>
                </a:lnTo>
                <a:lnTo>
                  <a:pt x="22" y="87"/>
                </a:lnTo>
                <a:lnTo>
                  <a:pt x="22" y="101"/>
                </a:lnTo>
                <a:close/>
                <a:moveTo>
                  <a:pt x="22" y="77"/>
                </a:moveTo>
                <a:lnTo>
                  <a:pt x="8" y="77"/>
                </a:lnTo>
                <a:lnTo>
                  <a:pt x="8" y="62"/>
                </a:lnTo>
                <a:lnTo>
                  <a:pt x="22" y="62"/>
                </a:lnTo>
                <a:lnTo>
                  <a:pt x="22" y="77"/>
                </a:lnTo>
                <a:close/>
                <a:moveTo>
                  <a:pt x="22" y="52"/>
                </a:moveTo>
                <a:lnTo>
                  <a:pt x="8" y="52"/>
                </a:lnTo>
                <a:lnTo>
                  <a:pt x="8" y="37"/>
                </a:lnTo>
                <a:lnTo>
                  <a:pt x="22" y="37"/>
                </a:lnTo>
                <a:lnTo>
                  <a:pt x="22" y="52"/>
                </a:lnTo>
                <a:close/>
                <a:moveTo>
                  <a:pt x="22" y="27"/>
                </a:moveTo>
                <a:lnTo>
                  <a:pt x="8" y="27"/>
                </a:lnTo>
                <a:lnTo>
                  <a:pt x="8" y="12"/>
                </a:lnTo>
                <a:lnTo>
                  <a:pt x="22" y="12"/>
                </a:lnTo>
                <a:lnTo>
                  <a:pt x="22" y="27"/>
                </a:lnTo>
                <a:close/>
                <a:moveTo>
                  <a:pt x="112" y="143"/>
                </a:moveTo>
                <a:lnTo>
                  <a:pt x="30" y="143"/>
                </a:lnTo>
                <a:lnTo>
                  <a:pt x="30" y="91"/>
                </a:lnTo>
                <a:lnTo>
                  <a:pt x="112" y="91"/>
                </a:lnTo>
                <a:lnTo>
                  <a:pt x="112" y="143"/>
                </a:lnTo>
                <a:close/>
                <a:moveTo>
                  <a:pt x="112" y="71"/>
                </a:moveTo>
                <a:lnTo>
                  <a:pt x="30" y="71"/>
                </a:lnTo>
                <a:lnTo>
                  <a:pt x="30" y="20"/>
                </a:lnTo>
                <a:lnTo>
                  <a:pt x="112" y="20"/>
                </a:lnTo>
                <a:lnTo>
                  <a:pt x="112" y="71"/>
                </a:lnTo>
                <a:close/>
                <a:moveTo>
                  <a:pt x="135" y="151"/>
                </a:moveTo>
                <a:lnTo>
                  <a:pt x="121" y="151"/>
                </a:lnTo>
                <a:lnTo>
                  <a:pt x="121" y="137"/>
                </a:lnTo>
                <a:lnTo>
                  <a:pt x="135" y="137"/>
                </a:lnTo>
                <a:lnTo>
                  <a:pt x="135" y="151"/>
                </a:lnTo>
                <a:close/>
                <a:moveTo>
                  <a:pt x="135" y="126"/>
                </a:moveTo>
                <a:lnTo>
                  <a:pt x="121" y="126"/>
                </a:lnTo>
                <a:lnTo>
                  <a:pt x="121" y="112"/>
                </a:lnTo>
                <a:lnTo>
                  <a:pt x="135" y="112"/>
                </a:lnTo>
                <a:lnTo>
                  <a:pt x="135" y="126"/>
                </a:lnTo>
                <a:close/>
                <a:moveTo>
                  <a:pt x="135" y="101"/>
                </a:moveTo>
                <a:lnTo>
                  <a:pt x="121" y="101"/>
                </a:lnTo>
                <a:lnTo>
                  <a:pt x="121" y="87"/>
                </a:lnTo>
                <a:lnTo>
                  <a:pt x="135" y="87"/>
                </a:lnTo>
                <a:lnTo>
                  <a:pt x="135" y="101"/>
                </a:lnTo>
                <a:close/>
                <a:moveTo>
                  <a:pt x="135" y="77"/>
                </a:moveTo>
                <a:lnTo>
                  <a:pt x="121" y="77"/>
                </a:lnTo>
                <a:lnTo>
                  <a:pt x="121" y="62"/>
                </a:lnTo>
                <a:lnTo>
                  <a:pt x="135" y="62"/>
                </a:lnTo>
                <a:lnTo>
                  <a:pt x="135" y="77"/>
                </a:lnTo>
                <a:close/>
                <a:moveTo>
                  <a:pt x="135" y="52"/>
                </a:moveTo>
                <a:lnTo>
                  <a:pt x="121" y="52"/>
                </a:lnTo>
                <a:lnTo>
                  <a:pt x="121" y="37"/>
                </a:lnTo>
                <a:lnTo>
                  <a:pt x="135" y="37"/>
                </a:lnTo>
                <a:lnTo>
                  <a:pt x="135" y="52"/>
                </a:lnTo>
                <a:close/>
                <a:moveTo>
                  <a:pt x="135" y="27"/>
                </a:moveTo>
                <a:lnTo>
                  <a:pt x="121" y="27"/>
                </a:lnTo>
                <a:lnTo>
                  <a:pt x="121" y="12"/>
                </a:lnTo>
                <a:lnTo>
                  <a:pt x="135" y="12"/>
                </a:lnTo>
                <a:lnTo>
                  <a:pt x="135" y="2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3140012" y="1942909"/>
            <a:ext cx="480631" cy="461391"/>
            <a:chOff x="3140012" y="1942909"/>
            <a:chExt cx="480631" cy="461391"/>
          </a:xfrm>
        </p:grpSpPr>
        <p:sp>
          <p:nvSpPr>
            <p:cNvPr id="22" name="Freeform 22"/>
            <p:cNvSpPr/>
            <p:nvPr/>
          </p:nvSpPr>
          <p:spPr>
            <a:xfrm>
              <a:off x="3461290" y="2135219"/>
              <a:ext cx="16478" cy="19050"/>
            </a:xfrm>
            <a:custGeom>
              <a:rect l="l" t="t" r="r" b="b"/>
              <a:pathLst>
                <a:path w="11" h="19050">
                  <a:moveTo>
                    <a:pt x="11" y="0"/>
                  </a:moveTo>
                  <a:cubicBezTo>
                    <a:pt x="8" y="0"/>
                    <a:pt x="4" y="0"/>
                    <a:pt x="0" y="0"/>
                  </a:cubicBezTo>
                  <a:cubicBezTo>
                    <a:pt x="3" y="0"/>
                    <a:pt x="7" y="0"/>
                    <a:pt x="11" y="0"/>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140012" y="1942909"/>
              <a:ext cx="480631" cy="461391"/>
            </a:xfrm>
            <a:custGeom>
              <a:rect l="l" t="t"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4" name="TextBox 24"/>
          <p:cNvSpPr txBox="1"/>
          <p:nvPr/>
        </p:nvSpPr>
        <p:spPr>
          <a:xfrm>
            <a:off x="867036" y="1586060"/>
            <a:ext cx="17811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1575" b="1">
                <a:solidFill>
                  <a:schemeClr val="accent1">
                    <a:alpha val="100000"/>
                  </a:schemeClr>
                </a:solidFill>
                <a:latin typeface="Microsoft Yahei"/>
                <a:ea typeface="Microsoft Yahei"/>
                <a:cs typeface="Microsoft Yahei"/>
              </a:rPr>
              <a:t>定积分定义</a:t>
            </a:r>
          </a:p>
        </p:txBody>
      </p:sp>
      <p:sp>
        <p:nvSpPr>
          <p:cNvPr id="25" name="TextBox 25"/>
          <p:cNvSpPr txBox="1"/>
          <p:nvPr/>
        </p:nvSpPr>
        <p:spPr>
          <a:xfrm>
            <a:off x="361308" y="1962862"/>
            <a:ext cx="2295525" cy="10953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定积分是函数在某个区间上的面积或体积的度量，它与微分互为逆运算。</a:t>
            </a:r>
          </a:p>
        </p:txBody>
      </p:sp>
      <p:sp>
        <p:nvSpPr>
          <p:cNvPr id="26" name="TextBox 26"/>
          <p:cNvSpPr txBox="1"/>
          <p:nvPr/>
        </p:nvSpPr>
        <p:spPr>
          <a:xfrm>
            <a:off x="1093571" y="4932679"/>
            <a:ext cx="20859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1575" b="1">
                <a:solidFill>
                  <a:schemeClr val="accent4">
                    <a:alpha val="100000"/>
                  </a:schemeClr>
                </a:solidFill>
                <a:latin typeface="Microsoft Yahei"/>
                <a:ea typeface="Microsoft Yahei"/>
                <a:cs typeface="Microsoft Yahei"/>
              </a:rPr>
              <a:t>定积分的性质</a:t>
            </a:r>
          </a:p>
        </p:txBody>
      </p:sp>
      <p:sp>
        <p:nvSpPr>
          <p:cNvPr id="27" name="TextBox 27"/>
          <p:cNvSpPr txBox="1"/>
          <p:nvPr/>
        </p:nvSpPr>
        <p:spPr>
          <a:xfrm>
            <a:off x="854942" y="5279767"/>
            <a:ext cx="2295525" cy="1084229"/>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en-US" sz="1350">
                <a:solidFill>
                  <a:schemeClr val="dk1">
                    <a:alpha val="100000"/>
                  </a:schemeClr>
                </a:solidFill>
                <a:latin typeface="Microsoft Yahei"/>
                <a:ea typeface="Microsoft Yahei"/>
                <a:cs typeface="Microsoft Yahei"/>
              </a:rPr>
              <a:t>包括可加性、保号性、绝对值不等式等。</a:t>
            </a:r>
          </a:p>
        </p:txBody>
      </p:sp>
      <p:sp>
        <p:nvSpPr>
          <p:cNvPr id="28" name="TextBox 28"/>
          <p:cNvSpPr txBox="1"/>
          <p:nvPr/>
        </p:nvSpPr>
        <p:spPr>
          <a:xfrm>
            <a:off x="9266388" y="1342620"/>
            <a:ext cx="20859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不定积分定义</a:t>
            </a:r>
          </a:p>
        </p:txBody>
      </p:sp>
      <p:sp>
        <p:nvSpPr>
          <p:cNvPr id="29" name="TextBox 29"/>
          <p:cNvSpPr txBox="1"/>
          <p:nvPr/>
        </p:nvSpPr>
        <p:spPr>
          <a:xfrm>
            <a:off x="9275012" y="1665025"/>
            <a:ext cx="2301549" cy="98163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不定积分是求一个函数的原函数或反函数的过程，它与定积分密切相关。</a:t>
            </a:r>
          </a:p>
        </p:txBody>
      </p:sp>
      <p:sp>
        <p:nvSpPr>
          <p:cNvPr id="30" name="TextBox 30"/>
          <p:cNvSpPr txBox="1"/>
          <p:nvPr/>
        </p:nvSpPr>
        <p:spPr>
          <a:xfrm>
            <a:off x="9761570" y="4247245"/>
            <a:ext cx="20859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1575" b="1">
                <a:solidFill>
                  <a:schemeClr val="accent3">
                    <a:alpha val="100000"/>
                  </a:schemeClr>
                </a:solidFill>
                <a:latin typeface="Microsoft Yahei"/>
                <a:ea typeface="Microsoft Yahei"/>
                <a:cs typeface="Microsoft Yahei"/>
              </a:rPr>
              <a:t>不定积分的计算</a:t>
            </a:r>
          </a:p>
        </p:txBody>
      </p:sp>
      <p:sp>
        <p:nvSpPr>
          <p:cNvPr id="31" name="TextBox 31"/>
          <p:cNvSpPr txBox="1"/>
          <p:nvPr/>
        </p:nvSpPr>
        <p:spPr>
          <a:xfrm>
            <a:off x="9770193" y="4610564"/>
            <a:ext cx="2295525" cy="10477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包括基本积分公式、积分表的使用、换元积分法、分部积分法等。</a:t>
            </a:r>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积分概念及性质</a:t>
              </a:r>
            </a:p>
          </p:txBody>
        </p:sp>
      </p:grpSp>
      <p:sp>
        <p:nvSpPr>
          <p:cNvPr id="54" name="Freeform 54"/>
          <p:cNvSpPr/>
          <p:nvPr/>
        </p:nvSpPr>
        <p:spPr>
          <a:xfrm>
            <a:off x="5461862" y="3542506"/>
            <a:ext cx="1371050" cy="1371050"/>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微分学基本原理</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alpha val="100000"/>
                  </a:schemeClr>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加法法则</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若两个函数在某点可导，则它们的和在该点也可导，且导数为各自导数的和。</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除法法则</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若两个函数在某点可导，且第二个函数在该点的值不为零，则它们的商在该点也可导，导数等于分子的导数乘以分母减去分母的导数乘以分子，再除以分母的平方。</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幂运算法则</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常数与函数的乘积、常数与函数的商、幂函数的导数均可通过幂运算法则求得。</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乘法法则</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若两个函数在某点可导，则它们的乘积在该点也可导，导数等于第一个函数乘以第二个函数的导数加上第二个函数乘以第一个函数的导数。</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导数四则运算法则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链式法则</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若函数 y = f(u) 在点 u = g(x) 处可导，函数 u = g(x) 在点 x 处也可导，则复合函数 y = f[g(x)] 在点 x 处也可导，且其导数等于 f'(u) 与 g'(x) 的乘积。</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反函数求导法则</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若函数 y = f(x) 在其定义域内单调可导，则其反函数 x = φ(y) 在其值域内也可导，且 φ'(y) = 1/f'(x)。</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隐函数求导法则</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对于隐函数 F(x, y) = 0，若 F(x, y) 在某点 (x0, y0) 处可微且 Fy(x0, y0) ≠ 0，则隐函数 y = f(x) 在该点处可导，且 dy/dx = -Fx/Fy。</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复合函数求导法则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7661" b="2766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高阶导数计算方法</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直接法</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按照导数的定义和性质，逐步求出各阶导数。</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归纳法</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通过观察和归纳低阶导数的规律，推导出高阶导数的通项公式。</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莱布尼兹公式</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对于两个函数的乘积的高阶导数，可以使用莱布尼兹公式进行计算。该公式给出了乘积的 n 阶导数与各阶导数之间的关系。</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积分学基本原理</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alpha val="100000"/>
                  </a:schemeClr>
                </a:solidFill>
                <a:latin typeface="PingFang SC"/>
                <a:ea typeface="PingFang SC"/>
                <a:cs typeface="PingFang SC"/>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凑微分法</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通过凑微分，将复杂的不定积分转化为简单的基本积分公式进行计算。</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换元法</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通过变量代换，将不定积分转化为另一种形式，从而简化计算过程。</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分部积分法</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将被积函数拆分为两个函数的乘积，然后利用分部积分公式进行计算。</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不定积分计算方法</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1417" b="1141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定积分的分部积分法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将被积函数拆分为两个函数的乘积，然后利用分部积分公式进行计算。</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牛顿-莱布尼兹公式</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通过求解被积函数的原函数，并利用牛顿-莱布尼兹公式计算定积分的值。</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定积分的换元法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通过变量代换，将定积分转化为另一种形式，从而简化计算过程。</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定积分计算方法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https://d.book118.com/908007030036006044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3283D"/>
      </a:dk1>
      <a:lt1>
        <a:srgbClr val="F4F7FF"/>
      </a:lt1>
      <a:dk2>
        <a:srgbClr val="36324A"/>
      </a:dk2>
      <a:lt2>
        <a:srgbClr val="FFFFFF"/>
      </a:lt2>
      <a:accent1>
        <a:srgbClr val="485077"/>
      </a:accent1>
      <a:accent2>
        <a:srgbClr val="6382AD"/>
      </a:accent2>
      <a:accent3>
        <a:srgbClr val="757294"/>
      </a:accent3>
      <a:accent4>
        <a:srgbClr val="93AFCE"/>
      </a:accent4>
      <a:accent5>
        <a:srgbClr val="7186AF"/>
      </a:accent5>
      <a:accent6>
        <a:srgbClr val="AD99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14</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14</vt:i4>
      </vt:variant>
    </vt:vector>
  </HeadingPairs>
  <TitlesOfParts>
    <vt:vector baseType="lpstr" size="20">
      <vt:lpstr>Arial</vt:lpstr>
      <vt:lpstr>Calibri</vt:lpstr>
      <vt:lpstr>STSong</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2024-09-24T05:53:29.999</cp:lastPrinted>
  <dcterms:created xsi:type="dcterms:W3CDTF">2024-09-23T21:53:30Z</dcterms:created>
  <dcterms:modified xsi:type="dcterms:W3CDTF">2024-09-23T21:53:32Z</dcterms:modified>
</cp:coreProperties>
</file>