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JWUASN+MKFNBE+MicrosoftYaHei-Bold"/>
      <p:regular r:id="rId15"/>
    </p:embeddedFont>
    <p:embeddedFont>
      <p:font typeface="JGCGHN+MS-UIGothic"/>
      <p:regular r:id="rId16"/>
    </p:embeddedFont>
    <p:embeddedFont>
      <p:font typeface="BADMMW+HEHACR+ArialMT"/>
      <p:regular r:id="rId17"/>
    </p:embeddedFont>
    <p:embeddedFont>
      <p:font typeface="WNAMQD+UMBAGF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F1F406-BCC7-463E-AB24-8D5CE0414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6A239-D427-4843-9A79-D037138D6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4B3716-926B-4B96-882C-6B67EA72B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5B9A3-9067-4605-9FBF-101698184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38FF3D-3B33-4D9A-8C6A-13E676A35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E1E121-DA78-4A22-97A8-1BEBE98BB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AFABA4-E92B-4CBC-A48B-601E1075D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FEFC95-3331-4E57-9D96-B98F5C507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200839-A231-4F68-821D-E44129857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4C352-B17B-4004-B3A7-3D4A88E16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D9548-F9DC-413A-8FEB-08F8731A8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1513614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577494"/>
            <a:ext cx="7450283" cy="1676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66"/>
              </a:lnSpc>
              <a:spcBef>
                <a:spcPct val="0"/>
              </a:spcBef>
              <a:spcAft>
                <a:spcPct val="0"/>
              </a:spcAft>
            </a:pPr>
            <a:r>
              <a:rPr sz="5150" spc="20">
                <a:solidFill>
                  <a:srgbClr val="FFA7E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5150" spc="20">
                <a:solidFill>
                  <a:srgbClr val="FFA7EC"/>
                </a:solidFill>
                <a:latin typeface="SimSun"/>
                <a:cs typeface="SimSun"/>
              </a:rPr>
              <a:t>肾</a:t>
            </a:r>
            <a:r>
              <a:rPr sz="5150" spc="20">
                <a:solidFill>
                  <a:srgbClr val="FFA7EC"/>
                </a:solidFill>
                <a:latin typeface="JGCGHN+MS-UIGothic"/>
                <a:cs typeface="JGCGHN+MS-UIGothic"/>
              </a:rPr>
              <a:t>病</a:t>
            </a:r>
            <a:r>
              <a:rPr sz="5150" spc="20">
                <a:solidFill>
                  <a:srgbClr val="FFA7EC"/>
                </a:solidFill>
                <a:latin typeface="SimSun"/>
                <a:cs typeface="SimSun"/>
              </a:rPr>
              <a:t>讲课护</a:t>
            </a:r>
            <a:r>
              <a:rPr sz="5150" spc="15">
                <a:solidFill>
                  <a:srgbClr val="FFA7EC"/>
                </a:solidFill>
                <a:latin typeface="JGCGHN+MS-UIGothic"/>
                <a:cs typeface="JGCGHN+MS-UIGothic"/>
              </a:rPr>
              <a:t>理</a:t>
            </a:r>
            <a:r>
              <a:rPr sz="5150" spc="20">
                <a:solidFill>
                  <a:srgbClr val="FFA7EC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FFA7EC"/>
                </a:solidFill>
                <a:latin typeface="JGCGHN+MS-UIGothic"/>
                <a:cs typeface="JGCGHN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445534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BADMMW+HEHACR+ArialMT"/>
                <a:cs typeface="BADMMW+HEHACR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肾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病概述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2750201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BADMMW+HEHACR+ArialMT"/>
                <a:cs typeface="BADMMW+HEHACR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肾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病的治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2750201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BADMMW+HEHACR+ArialMT"/>
                <a:cs typeface="BADMMW+HEHACR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肾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病的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28870" y="3589210"/>
            <a:ext cx="5439895" cy="188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BADMMW+HEHACR+ArialMT"/>
                <a:cs typeface="BADMMW+HEHACR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肾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病患者的康复与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BADMMW+HEHACR+ArialMT"/>
                <a:cs typeface="BADMMW+HEHACR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肾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病相关并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症的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防与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BADMMW+HEHACR+ArialMT"/>
                <a:cs typeface="BADMMW+HEHACR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IGA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肾</a:t>
            </a:r>
            <a:r>
              <a:rPr sz="2400">
                <a:solidFill>
                  <a:srgbClr val="9970FC"/>
                </a:solidFill>
                <a:latin typeface="JGCGHN+MS-UIGothic"/>
                <a:cs typeface="JGCGHN+MS-UIGothic"/>
              </a:rPr>
              <a:t>病典型案例分享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JGCGHN+MS-UIGothic"/>
                <a:cs typeface="JGCGHN+MS-UIGothic"/>
              </a:rPr>
              <a:t>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A81FF"/>
                </a:solidFill>
                <a:latin typeface="JWUASN+MKFNBE+MicrosoftYaHei-Bold"/>
                <a:cs typeface="JWUASN+MKFNBE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JWUASN+MKFNBE+MicrosoftYaHei-Bold"/>
                <a:cs typeface="JWUASN+MKFNBE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3509950" cy="123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59"/>
              </a:lnSpc>
              <a:spcBef>
                <a:spcPct val="0"/>
              </a:spcBef>
              <a:spcAft>
                <a:spcPct val="0"/>
              </a:spcAft>
            </a:pPr>
            <a:r>
              <a:rPr sz="3800" spc="20">
                <a:solidFill>
                  <a:srgbClr val="FFA7EC"/>
                </a:solidFill>
                <a:latin typeface="WNAMQD+UMBAGF+MicrosoftYaHei"/>
                <a:cs typeface="WNAMQD+UMBAGF+MicrosoftYaHei"/>
              </a:rPr>
              <a:t>IGA</a:t>
            </a:r>
            <a:r>
              <a:rPr sz="3800" spc="18">
                <a:solidFill>
                  <a:srgbClr val="FFA7EC"/>
                </a:solidFill>
                <a:latin typeface="SimSun"/>
                <a:cs typeface="SimSun"/>
              </a:rPr>
              <a:t>肾</a:t>
            </a:r>
            <a:r>
              <a:rPr sz="3800" spc="20">
                <a:solidFill>
                  <a:srgbClr val="FFA7EC"/>
                </a:solidFill>
                <a:latin typeface="JGCGHN+MS-UIGothic"/>
                <a:cs typeface="JGCGHN+MS-UIGothic"/>
              </a:rPr>
              <a:t>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定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与分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GCGHN+MS-UIGothic"/>
                <a:cs typeface="JGCGHN+MS-UIGothic"/>
              </a:rPr>
              <a:t>定</a:t>
            </a:r>
            <a:r>
              <a:rPr sz="1550">
                <a:solidFill>
                  <a:srgbClr val="9970FC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GCGHN+MS-UIGothic"/>
                <a:cs typeface="JGCGHN+MS-UIGothic"/>
              </a:rPr>
              <a:t>分</a:t>
            </a:r>
            <a:r>
              <a:rPr sz="1550">
                <a:solidFill>
                  <a:srgbClr val="9970FC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病因与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病机制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JGCGHN+MS-UIGothic"/>
                <a:cs typeface="JGCGHN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50" spc="25">
                <a:solidFill>
                  <a:srgbClr val="FFFFFF"/>
                </a:solidFill>
                <a:latin typeface="JGCGHN+MS-UIGothic"/>
                <a:cs typeface="JGCGHN+MS-UIGothic"/>
              </a:rPr>
              <a:t>病机制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1478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NAMQD+UMBAGF+MicrosoftYaHei"/>
                <a:cs typeface="WNAMQD+UMBAGF+MicrosoftYaHei"/>
              </a:rPr>
              <a:t>IGA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肾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病的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生与免疫系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的异常激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活有关，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致</a:t>
            </a:r>
            <a:r>
              <a:rPr sz="1350">
                <a:solidFill>
                  <a:srgbClr val="FFFFFF"/>
                </a:solidFill>
                <a:latin typeface="WNAMQD+UMBAGF+MicrosoftYaHei"/>
                <a:cs typeface="WNAMQD+UMBAGF+MicrosoftYaHei"/>
              </a:rPr>
              <a:t>IgA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肾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小球内沉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，引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炎症反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肾损伤</a:t>
            </a:r>
            <a:r>
              <a:rPr sz="1350">
                <a:solidFill>
                  <a:srgbClr val="FFFFFF"/>
                </a:solidFill>
                <a:latin typeface="JGCGHN+MS-UIGothic"/>
                <a:cs typeface="JGCGHN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床表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与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SimSun"/>
                <a:cs typeface="SimSun"/>
              </a:rPr>
              <a:t>临</a:t>
            </a:r>
            <a:r>
              <a:rPr sz="2300" spc="25">
                <a:solidFill>
                  <a:srgbClr val="9970FC"/>
                </a:solidFill>
                <a:latin typeface="JGCGHN+MS-UIGothic"/>
                <a:cs typeface="JGCGHN+MS-UIGothic"/>
              </a:rPr>
              <a:t>床表</a:t>
            </a:r>
            <a:r>
              <a:rPr sz="2300">
                <a:solidFill>
                  <a:srgbClr val="9970FC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SimSun"/>
                <a:cs typeface="SimSun"/>
              </a:rPr>
              <a:t>诊</a:t>
            </a:r>
            <a:r>
              <a:rPr sz="2300">
                <a:solidFill>
                  <a:srgbClr val="9970FC"/>
                </a:solidFill>
                <a:latin typeface="JGCGHN+MS-UIGothic"/>
                <a:cs typeface="JGCGHN+MS-UIGothic"/>
              </a:rPr>
              <a:t>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JWUASN+MKFNBE+MicrosoftYaHei-Bold"/>
                <a:cs typeface="JWUASN+MKFNBE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3994963" cy="123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59"/>
              </a:lnSpc>
              <a:spcBef>
                <a:spcPct val="0"/>
              </a:spcBef>
              <a:spcAft>
                <a:spcPct val="0"/>
              </a:spcAft>
            </a:pPr>
            <a:r>
              <a:rPr sz="3800" spc="20">
                <a:solidFill>
                  <a:srgbClr val="FFA7EC"/>
                </a:solidFill>
                <a:latin typeface="WNAMQD+UMBAGF+MicrosoftYaHei"/>
                <a:cs typeface="WNAMQD+UMBAGF+MicrosoftYaHei"/>
              </a:rPr>
              <a:t>IGA</a:t>
            </a:r>
            <a:r>
              <a:rPr sz="3800" spc="18">
                <a:solidFill>
                  <a:srgbClr val="FFA7EC"/>
                </a:solidFill>
                <a:latin typeface="SimSun"/>
                <a:cs typeface="SimSun"/>
              </a:rPr>
              <a:t>肾</a:t>
            </a:r>
            <a:r>
              <a:rPr sz="3800" spc="20">
                <a:solidFill>
                  <a:srgbClr val="FFA7EC"/>
                </a:solidFill>
                <a:latin typeface="JGCGHN+MS-UIGothic"/>
                <a:cs typeface="JGCGHN+MS-UIGothic"/>
              </a:rPr>
              <a:t>病的治</a:t>
            </a:r>
            <a:r>
              <a:rPr sz="3800">
                <a:solidFill>
                  <a:srgbClr val="FFA7EC"/>
                </a:solidFill>
                <a:latin typeface="SimSun"/>
                <a:cs typeface="SimSun"/>
              </a:rPr>
              <a:t>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物治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15" y="4348853"/>
            <a:ext cx="3148326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014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物治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是</a:t>
            </a:r>
            <a:r>
              <a:rPr sz="1500">
                <a:solidFill>
                  <a:srgbClr val="FFFFFF"/>
                </a:solidFill>
                <a:latin typeface="WNAMQD+UMBAGF+MicrosoftYaHei"/>
                <a:cs typeface="WNAMQD+UMBAGF+MicrosoftYaHei"/>
              </a:rPr>
              <a:t>IGA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肾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病治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的主要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手段，包括免疫抑制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、抗炎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、</a:t>
            </a:r>
          </a:p>
          <a:p>
            <a:pPr marL="952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抗凝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物治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需要遵循医生的建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议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按量服用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物，避免自行增</a:t>
            </a:r>
          </a:p>
          <a:p>
            <a:pPr marL="6667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量或停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13893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物治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，需定期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肾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功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，以便及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了解病情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化。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非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物治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物治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包括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整、生活方式改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729964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食方面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控制蛋白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质摄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入量，以低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、低脂、低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嘌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呤、高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生素的食物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62778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生活方面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保持充足的睡眠，适当运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，避免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劳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累，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FFF"/>
                </a:solidFill>
                <a:latin typeface="JGCGHN+MS-UIGothic"/>
                <a:cs typeface="JGCGHN+MS-UIGothic"/>
              </a:rPr>
              <a:t>防感染。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特殊情况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9970FC"/>
                </a:solidFill>
                <a:latin typeface="JGCGHN+MS-UIGothic"/>
                <a:cs typeface="JGCGHN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JWUASN+MKFNBE+MicrosoftYaHei-Bold"/>
                <a:cs typeface="JWUASN+MKFNBE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https://d.book118.com/908015136140006037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JWUASN+MKFNBE+MicrosoftYaHei-Bold</vt:lpstr>
      <vt:lpstr>SimSun</vt:lpstr>
      <vt:lpstr>JGCGHN+MS-UIGothic</vt:lpstr>
      <vt:lpstr>BADMMW+HEHACR+ArialMT</vt:lpstr>
      <vt:lpstr>Times New Roman</vt:lpstr>
      <vt:lpstr>WNAMQD+UMBAGF+MicrosoftYaHei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2024-09-18T00:46:14.548</cp:lastPrinted>
  <dcterms:created xsi:type="dcterms:W3CDTF">2024-09-17T16:46:14Z</dcterms:created>
  <dcterms:modified xsi:type="dcterms:W3CDTF">2024-09-17T16:46:15Z</dcterms:modified>
</cp:coreProperties>
</file>