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88450" cy="65087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6A96B-FB92-4305-A88F-03B2CA17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7BC75-A300-4FD9-8BD3-C39F4998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0291D-808D-42F7-A1DE-19C9EA20C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90159-5DED-42E2-B5BE-891B9A8B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C64BF-C798-4C89-8B91-300C0234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4250D-9534-43D8-AA65-14168DEE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27BAD-922A-4693-A1DD-C1FEA2DA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89A12-202A-4F51-9172-1ACC2B61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07C23-50F0-4459-9CD9-5F8E1572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CDD48-517D-4D4D-9C56-B95EC990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94A89-6445-4AAC-82D5-D7566353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Relationship Id="rId7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17.jpeg" /><Relationship Id="rId5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29.jpeg" /><Relationship Id="rId8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6103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9020" y="1771681"/>
            <a:ext cx="9125584" cy="1752600"/>
          </a:xfrm>
          <a:prstGeom prst="rect">
            <a:avLst/>
          </a:prstGeom>
          <a:solidFill>
            <a:srgbClr val="00009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6795"/>
              </a:lnSpc>
            </a:pPr>
            <a:endParaRPr lang="Arial" altLang="Arial" sz="100"/>
          </a:p>
          <a:p>
            <a:pPr marL="287654" algn="l" rtl="0" eaLnBrk="0">
              <a:lnSpc>
                <a:spcPct val="95000"/>
              </a:lnSpc>
            </a:pPr>
            <a:r>
              <a:rPr sz="4600" b="1" kern="0" spc="190">
                <a:solidFill>
                  <a:srgbClr val="FFF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透镜阵列模具精密铣削加工研</a:t>
            </a:r>
            <a:r>
              <a:rPr sz="4600" kern="0" spc="190">
                <a:solidFill>
                  <a:srgbClr val="FFF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究</a:t>
            </a:r>
            <a:endParaRPr lang="SimSun" altLang="SimSun" sz="4600"/>
          </a:p>
        </p:txBody>
      </p:sp>
      <p:sp>
        <p:nvSpPr>
          <p:cNvPr id="6" name="textbox 6"/>
          <p:cNvSpPr/>
          <p:nvPr/>
        </p:nvSpPr>
        <p:spPr>
          <a:xfrm>
            <a:off x="3267533" y="3866589"/>
            <a:ext cx="2697479" cy="1407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702"/>
              </a:lnSpc>
            </a:pPr>
            <a:endParaRPr lang="Arial" altLang="Arial" sz="100"/>
          </a:p>
          <a:p>
            <a:pPr marL="24765" algn="l" rtl="0" eaLnBrk="0">
              <a:lnSpc>
                <a:spcPct val="94000"/>
              </a:lnSpc>
            </a:pPr>
            <a:r>
              <a:rPr sz="2000" b="1" kern="0" spc="-15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姓</a:t>
            </a:r>
            <a:r>
              <a:rPr sz="2000" kern="0" spc="33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000" b="1" kern="0" spc="-150">
                <a:solidFill>
                  <a:srgbClr val="0600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名：</a:t>
            </a:r>
            <a:r>
              <a:rPr sz="2000" kern="0" spc="200">
                <a:solidFill>
                  <a:srgbClr val="0600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000" b="1" kern="0" spc="-15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阮本帅</a:t>
            </a:r>
            <a:endParaRPr lang="SimSun" altLang="SimSun" sz="2000"/>
          </a:p>
          <a:p>
            <a:pPr marL="12700" algn="l" rtl="0" eaLnBrk="0">
              <a:lnSpc>
                <a:spcPct val="95000"/>
              </a:lnSpc>
              <a:spcBef>
                <a:spcPts val="884"/>
              </a:spcBef>
            </a:pPr>
            <a:r>
              <a:rPr sz="2000" b="1" kern="0" spc="-18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指导老师：</a:t>
            </a:r>
            <a:r>
              <a:rPr sz="2000" kern="0" spc="8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000" b="1" kern="0" spc="-18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程晓涵</a:t>
            </a:r>
            <a:endParaRPr lang="SimSun" altLang="SimSun" sz="2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algn="r" rtl="0" eaLnBrk="0">
              <a:lnSpc>
                <a:spcPct val="100000"/>
              </a:lnSpc>
              <a:spcBef>
                <a:spcPts val="4"/>
              </a:spcBef>
            </a:pPr>
            <a:r>
              <a:rPr sz="1900" b="1" kern="0" spc="-13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日</a:t>
            </a:r>
            <a:r>
              <a:rPr sz="1900" kern="0" spc="7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900" b="1" kern="0" spc="-13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</a:t>
            </a:r>
            <a:r>
              <a:rPr sz="1900" b="1" kern="0" spc="-12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1900" kern="0" spc="27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900" b="1" kern="0" spc="-12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2015.6.1</a:t>
            </a:r>
            <a:r>
              <a:rPr sz="1900" b="1" kern="0" spc="-100">
                <a:solidFill>
                  <a:srgbClr val="00009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9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74041" y="374643"/>
            <a:ext cx="850851" cy="8191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0"/>
          <p:cNvSpPr/>
          <p:nvPr/>
        </p:nvSpPr>
        <p:spPr>
          <a:xfrm>
            <a:off x="1883837" y="1481367"/>
            <a:ext cx="7188200" cy="3871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55"/>
              </a:lnSpc>
            </a:pPr>
            <a:endParaRPr lang="Arial" altLang="Arial" sz="100"/>
          </a:p>
          <a:p>
            <a:pPr marL="4764404" indent="-946150" algn="l" rtl="0" eaLnBrk="0">
              <a:lnSpc>
                <a:spcPct val="80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</a:t>
            </a:r>
            <a:r>
              <a:rPr sz="1900" b="1" kern="0" spc="-6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nical Electronic &amp; Information Engineer</a:t>
            </a:r>
            <a:r>
              <a:rPr sz="1900" b="1" kern="0" spc="-7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ing</a:t>
            </a:r>
            <a:endParaRPr lang="Times New Roman" altLang="Times New Roman" sz="1900"/>
          </a:p>
          <a:p>
            <a:pPr marL="12700" algn="l" rtl="0" eaLnBrk="0">
              <a:lnSpc>
                <a:spcPct val="97000"/>
              </a:lnSpc>
              <a:spcBef>
                <a:spcPts val="657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一、研究背景</a:t>
            </a:r>
            <a:endParaRPr lang="SimHei" altLang="Sim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92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二、实验加工过程分析</a:t>
            </a:r>
            <a:endParaRPr lang="SimHei" altLang="Sim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693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三、铣削条件对表面粗糙度的影响</a:t>
            </a:r>
            <a:endParaRPr lang="SimHei" altLang="SimHei" sz="2300"/>
          </a:p>
          <a:p>
            <a:pPr marL="12700" algn="l" rtl="0" eaLnBrk="0">
              <a:lnSpc>
                <a:spcPts val="5700"/>
              </a:lnSpc>
            </a:pP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</a:t>
            </a:r>
            <a:r>
              <a:rPr sz="2300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表面粗糙预测模型的建立</a:t>
            </a:r>
            <a:endParaRPr lang="SimHei" altLang="Sim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五、结论与展望</a:t>
            </a:r>
            <a:endParaRPr lang="SimHei" altLang="SimHei" sz="23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252966" y="637171"/>
            <a:ext cx="78359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60">
                <a:solidFill>
                  <a:srgbClr val="00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2900"/>
          </a:p>
        </p:txBody>
      </p:sp>
      <p:sp>
        <p:nvSpPr>
          <p:cNvPr id="16" name="textbox 16"/>
          <p:cNvSpPr/>
          <p:nvPr/>
        </p:nvSpPr>
        <p:spPr>
          <a:xfrm>
            <a:off x="8127990" y="5839909"/>
            <a:ext cx="13462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00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2</a:t>
            </a:r>
            <a:endParaRPr lang="STXinwei" altLang="STXinwei" sz="1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18"/>
          <p:cNvSpPr/>
          <p:nvPr/>
        </p:nvSpPr>
        <p:spPr>
          <a:xfrm>
            <a:off x="1883837" y="1481367"/>
            <a:ext cx="7188200" cy="3871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55"/>
              </a:lnSpc>
            </a:pPr>
            <a:endParaRPr lang="Arial" altLang="Arial" sz="100"/>
          </a:p>
          <a:p>
            <a:pPr marL="4764404" indent="-946150" algn="l" rtl="0" eaLnBrk="0">
              <a:lnSpc>
                <a:spcPct val="80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</a:t>
            </a:r>
            <a:r>
              <a:rPr sz="1900" b="1" kern="0" spc="-6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nical Electronic &amp; Information Engineer</a:t>
            </a:r>
            <a:r>
              <a:rPr sz="1900" b="1" kern="0" spc="-7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ing</a:t>
            </a:r>
            <a:endParaRPr lang="Times New Roman" altLang="Times New Roman" sz="1900"/>
          </a:p>
          <a:p>
            <a:pPr marL="12700" algn="l" rtl="0" eaLnBrk="0">
              <a:lnSpc>
                <a:spcPct val="97000"/>
              </a:lnSpc>
              <a:spcBef>
                <a:spcPts val="807"/>
              </a:spcBef>
            </a:pPr>
            <a:r>
              <a:rPr sz="2300" b="1" kern="0" spc="30">
                <a:solidFill>
                  <a:srgbClr val="CB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一、研究背景</a:t>
            </a:r>
            <a:endParaRPr lang="SimHei" altLang="SimHei" sz="23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98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二、实验加工过程分析</a:t>
            </a:r>
            <a:endParaRPr lang="SimHei" altLang="Sim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693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</a:t>
            </a:r>
            <a:r>
              <a:rPr sz="2300" kern="0" spc="-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铣削条件对表面粗糙度的影响</a:t>
            </a:r>
            <a:endParaRPr lang="SimHei" altLang="SimHei" sz="2300"/>
          </a:p>
          <a:p>
            <a:pPr marL="12700" algn="l" rtl="0" eaLnBrk="0">
              <a:lnSpc>
                <a:spcPts val="5700"/>
              </a:lnSpc>
            </a:pP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</a:t>
            </a:r>
            <a:r>
              <a:rPr sz="2300" kern="0" spc="-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表面粗糙预测模型的建立</a:t>
            </a:r>
            <a:endParaRPr lang="SimHei" altLang="Sim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</a:t>
            </a:r>
            <a:r>
              <a:rPr sz="2300" kern="0" spc="-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结论与展望</a:t>
            </a:r>
            <a:endParaRPr lang="SimHei" altLang="SimHei" sz="23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252966" y="637171"/>
            <a:ext cx="78359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60">
                <a:solidFill>
                  <a:srgbClr val="00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2900"/>
          </a:p>
        </p:txBody>
      </p:sp>
      <p:sp>
        <p:nvSpPr>
          <p:cNvPr id="24" name="textbox 24"/>
          <p:cNvSpPr/>
          <p:nvPr/>
        </p:nvSpPr>
        <p:spPr>
          <a:xfrm>
            <a:off x="8127989" y="5845599"/>
            <a:ext cx="115570" cy="217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47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68805" y="2139946"/>
            <a:ext cx="3676666" cy="2914683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429037" y="1852136"/>
            <a:ext cx="4106545" cy="1529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b="1" kern="0" spc="-10">
                <a:solidFill>
                  <a:srgbClr val="BD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微结构</a:t>
            </a:r>
            <a:r>
              <a:rPr sz="2000" kern="0" spc="-150">
                <a:solidFill>
                  <a:srgbClr val="BD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10">
                <a:solidFill>
                  <a:srgbClr val="BD000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(Microstructure)</a:t>
            </a:r>
            <a:endParaRPr lang="Times New Roman" altLang="Times New Roman" sz="2000"/>
          </a:p>
          <a:p>
            <a:pPr marL="12700" algn="l" rtl="0" eaLnBrk="0">
              <a:lnSpc>
                <a:spcPct val="98000"/>
              </a:lnSpc>
              <a:spcBef>
                <a:spcPts val="240"/>
              </a:spcBef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是指具有特定功能的微小表面拓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扑形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状，如有规则的几何外形的凸起、凹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槽及</a:t>
            </a:r>
            <a:r>
              <a:rPr sz="2000" b="1" kern="0" spc="-10">
                <a:solidFill>
                  <a:srgbClr val="D8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微透镜阵列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等，其结构尺寸在微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米、亚微米级。</a:t>
            </a:r>
            <a:endParaRPr lang="SimSun" altLang="SimSun" sz="2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863622" y="3708425"/>
            <a:ext cx="2736871" cy="1365210"/>
            <a:chExt cx="2736871" cy="1365210"/>
          </a:xfrm>
        </p:grpSpPr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736871" cy="1365210"/>
            </a:xfrm>
            <a:prstGeom prst="rect">
              <a:avLst/>
            </a:prstGeom>
          </p:spPr>
        </p:pic>
        <p:sp>
          <p:nvSpPr>
            <p:cNvPr id="32" name="textbox 32"/>
            <p:cNvSpPr/>
            <p:nvPr/>
          </p:nvSpPr>
          <p:spPr>
            <a:xfrm>
              <a:off x="-12700" y="-12700"/>
              <a:ext cx="2762885" cy="14179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288290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1600" b="1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精密加工</a:t>
              </a:r>
              <a:endParaRPr lang="SimSun" altLang="SimSun" sz="16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400"/>
            </a:p>
            <a:p>
              <a:pPr marL="1564639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1600" b="1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超精密加工</a:t>
              </a:r>
              <a:endParaRPr lang="SimSun" altLang="SimSun" sz="1600"/>
            </a:p>
          </p:txBody>
        </p:sp>
      </p:grpSp>
      <p:sp>
        <p:nvSpPr>
          <p:cNvPr id="34" name="textbox 34"/>
          <p:cNvSpPr/>
          <p:nvPr/>
        </p:nvSpPr>
        <p:spPr>
          <a:xfrm>
            <a:off x="5683219" y="1459747"/>
            <a:ext cx="340740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738"/>
              </a:lnSpc>
            </a:pPr>
            <a:endParaRPr lang="Arial" altLang="Arial" sz="100"/>
          </a:p>
          <a:p>
            <a:pPr marL="933450" indent="-920750" algn="l" rtl="0" eaLnBrk="0">
              <a:lnSpc>
                <a:spcPct val="83000"/>
              </a:lnSpc>
            </a:pPr>
            <a:r>
              <a:rPr sz="1900" b="1" kern="0" spc="-4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Electronic &amp;</a:t>
            </a:r>
            <a:r>
              <a:rPr sz="1900" b="1" kern="0" spc="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4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Informatio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 Engineering</a:t>
            </a:r>
            <a:endParaRPr lang="Times New Roman" altLang="Times New Roman" sz="19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215198" y="553045"/>
            <a:ext cx="1231264" cy="482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6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40">
                <a:solidFill>
                  <a:srgbClr val="00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微结构</a:t>
            </a:r>
            <a:endParaRPr lang="SimHei" altLang="SimHei" sz="3100"/>
          </a:p>
        </p:txBody>
      </p:sp>
      <p:sp>
        <p:nvSpPr>
          <p:cNvPr id="40" name="textbox 40"/>
          <p:cNvSpPr/>
          <p:nvPr/>
        </p:nvSpPr>
        <p:spPr>
          <a:xfrm>
            <a:off x="1441464" y="5171247"/>
            <a:ext cx="195707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0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1μm</a:t>
            </a:r>
            <a:r>
              <a:rPr sz="1600" kern="0" spc="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0.1μm</a:t>
            </a:r>
            <a:r>
              <a:rPr sz="1600" kern="0" spc="6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r>
              <a:rPr sz="16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nm</a:t>
            </a:r>
            <a:endParaRPr lang="SimSun" altLang="SimSun" sz="1600"/>
          </a:p>
        </p:txBody>
      </p:sp>
      <p:sp>
        <p:nvSpPr>
          <p:cNvPr id="42" name="textbox 42"/>
          <p:cNvSpPr/>
          <p:nvPr/>
        </p:nvSpPr>
        <p:spPr>
          <a:xfrm>
            <a:off x="6047787" y="5160213"/>
            <a:ext cx="1437005" cy="227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9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常见的几种微结构</a:t>
            </a:r>
            <a:endParaRPr lang="SimSun" altLang="SimSun" sz="1400"/>
          </a:p>
        </p:txBody>
      </p:sp>
      <p:sp>
        <p:nvSpPr>
          <p:cNvPr id="44" name="textbox 44"/>
          <p:cNvSpPr/>
          <p:nvPr/>
        </p:nvSpPr>
        <p:spPr>
          <a:xfrm>
            <a:off x="8121651" y="5841147"/>
            <a:ext cx="123189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4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263922" y="1955800"/>
            <a:ext cx="3855084" cy="2173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43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19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微透镜阵列是由</a:t>
            </a:r>
            <a:r>
              <a:rPr sz="1900" b="1" kern="0" spc="10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通光孔</a:t>
            </a:r>
            <a:r>
              <a:rPr sz="1900" b="1" kern="0" spc="9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径及浮雕深</a:t>
            </a:r>
            <a:r>
              <a:rPr sz="1900" kern="0" spc="-1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9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度为微米级的透镜</a:t>
            </a:r>
            <a:r>
              <a:rPr sz="19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组成的阵列，它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不仅具有传统透镜的聚焦、成</a:t>
            </a:r>
            <a:r>
              <a:rPr sz="19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像等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基本功能，而且具有</a:t>
            </a:r>
            <a:r>
              <a:rPr sz="1900" b="1" kern="0" spc="7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单元尺寸小、</a:t>
            </a:r>
            <a:r>
              <a:rPr sz="1900" kern="0" spc="4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90">
                <a:solidFill>
                  <a:srgbClr val="E9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集成度高的特点</a:t>
            </a:r>
            <a:r>
              <a:rPr sz="19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，使得它能够完</a:t>
            </a:r>
            <a:r>
              <a:rPr sz="19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传统光学元件无法完成的功能，并</a:t>
            </a:r>
            <a:r>
              <a:rPr sz="1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能构成许多新型的光学系统。</a:t>
            </a:r>
            <a:endParaRPr lang="SimSun" altLang="SimSun" sz="19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29141" y="3613136"/>
            <a:ext cx="2152669" cy="1701843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826283" y="3632208"/>
            <a:ext cx="1981121" cy="1670014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29141" y="2076421"/>
            <a:ext cx="2152669" cy="1492261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832622" y="2070107"/>
            <a:ext cx="1968441" cy="1492261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5683219" y="1464211"/>
            <a:ext cx="340740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440"/>
              </a:lnSpc>
            </a:pPr>
            <a:endParaRPr lang="Arial" altLang="Arial" sz="100"/>
          </a:p>
          <a:p>
            <a:pPr marL="939800" indent="-927100" algn="l" rtl="0" eaLnBrk="0">
              <a:lnSpc>
                <a:spcPct val="83000"/>
              </a:lnSpc>
            </a:pPr>
            <a:r>
              <a:rPr sz="1900" b="1" kern="0" spc="-4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Electronic &amp;</a:t>
            </a:r>
            <a:r>
              <a:rPr sz="1900" b="1" kern="0" spc="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Information Engineering</a:t>
            </a:r>
            <a:endParaRPr lang="Times New Roman" altLang="Times New Roman" sz="1900"/>
          </a:p>
        </p:txBody>
      </p:sp>
      <p:sp>
        <p:nvSpPr>
          <p:cNvPr id="60" name="textbox 60"/>
          <p:cNvSpPr/>
          <p:nvPr/>
        </p:nvSpPr>
        <p:spPr>
          <a:xfrm>
            <a:off x="266010" y="612174"/>
            <a:ext cx="2047239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60">
                <a:solidFill>
                  <a:srgbClr val="0000A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微透镜阵列</a:t>
            </a:r>
            <a:endParaRPr lang="SimHei" altLang="SimHei" sz="31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874041" y="374644"/>
            <a:ext cx="844510" cy="812812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6024060" y="5557584"/>
            <a:ext cx="1540510" cy="364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2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微透镜阵列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5054638" y="1468675"/>
            <a:ext cx="4043045" cy="2004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35"/>
              </a:lnSpc>
            </a:pPr>
            <a:r>
              <a:rPr sz="1900" b="1" kern="0" spc="-4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2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4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</a:t>
            </a:r>
            <a:r>
              <a:rPr sz="1900" b="1" kern="0" spc="-5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tronic &amp;</a:t>
            </a:r>
            <a:endParaRPr lang="Times New Roman" altLang="Times New Roman" sz="1900"/>
          </a:p>
          <a:p>
            <a:pPr algn="r" rtl="0" eaLnBrk="0">
              <a:lnSpc>
                <a:spcPct val="77000"/>
              </a:lnSpc>
              <a:spcBef>
                <a:spcPts val="591"/>
              </a:spcBef>
            </a:pPr>
            <a:r>
              <a:rPr sz="1900" b="1" kern="0" spc="-4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ormation Engineeri</a:t>
            </a:r>
            <a:r>
              <a:rPr sz="1900" b="1" kern="0" spc="-50">
                <a:solidFill>
                  <a:srgbClr val="006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ng</a:t>
            </a:r>
            <a:endParaRPr lang="Times New Roman" altLang="Times New Roman" sz="1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523240" algn="l" rtl="0" eaLnBrk="0">
              <a:lnSpc>
                <a:spcPct val="98000"/>
              </a:lnSpc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光学镜头</a:t>
            </a:r>
            <a:endParaRPr lang="SimSun" altLang="SimSun" sz="15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67338" y="1663701"/>
            <a:ext cx="1847796" cy="1428735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71559" y="1555721"/>
            <a:ext cx="2298766" cy="1714535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857749" y="3479772"/>
            <a:ext cx="2285994" cy="1670080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460504" y="3619515"/>
            <a:ext cx="2127217" cy="1441427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633012" y="5645706"/>
            <a:ext cx="7623809" cy="375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9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广泛应用于光学、机械电子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、生物医学、军事等领域</a:t>
            </a:r>
            <a:r>
              <a:rPr sz="2400" kern="0" spc="5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900" kern="0" spc="-10" baseline="-12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2900" baseline="-12573"/>
          </a:p>
        </p:txBody>
      </p:sp>
      <p:sp>
        <p:nvSpPr>
          <p:cNvPr id="80" name="textbox 80"/>
          <p:cNvSpPr/>
          <p:nvPr/>
        </p:nvSpPr>
        <p:spPr>
          <a:xfrm>
            <a:off x="227878" y="618552"/>
            <a:ext cx="3251200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50">
                <a:solidFill>
                  <a:srgbClr val="0000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微透镜阵列的应用</a:t>
            </a:r>
            <a:endParaRPr lang="SimHei" altLang="SimHei" sz="3100"/>
          </a:p>
        </p:txBody>
      </p:sp>
      <p:pic>
        <p:nvPicPr>
          <p:cNvPr id="82" name="picture 8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874041" y="374644"/>
            <a:ext cx="844510" cy="812812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990348" y="3313423"/>
            <a:ext cx="1045844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7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焦平面阵列</a:t>
            </a:r>
            <a:endParaRPr lang="SimSun" altLang="SimSun" sz="1500"/>
          </a:p>
        </p:txBody>
      </p:sp>
      <p:sp>
        <p:nvSpPr>
          <p:cNvPr id="86" name="textbox 86"/>
          <p:cNvSpPr/>
          <p:nvPr/>
        </p:nvSpPr>
        <p:spPr>
          <a:xfrm>
            <a:off x="5571730" y="5255890"/>
            <a:ext cx="837564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仿生模拟</a:t>
            </a:r>
            <a:endParaRPr lang="SimSun" altLang="SimSun" sz="1500"/>
          </a:p>
        </p:txBody>
      </p:sp>
      <p:sp>
        <p:nvSpPr>
          <p:cNvPr id="88" name="textbox 88"/>
          <p:cNvSpPr/>
          <p:nvPr/>
        </p:nvSpPr>
        <p:spPr>
          <a:xfrm>
            <a:off x="2104652" y="5332697"/>
            <a:ext cx="82740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7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电子产品</a:t>
            </a:r>
            <a:endParaRPr lang="SimSun" altLang="SimSun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234036" y="629440"/>
            <a:ext cx="4079240" cy="4968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17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微透镜阵列的加工方法</a:t>
            </a:r>
            <a:endParaRPr lang="SimHei" altLang="SimHei" sz="3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327785" algn="l" rtl="0" eaLnBrk="0">
              <a:lnSpc>
                <a:spcPct val="97000"/>
              </a:lnSpc>
              <a:spcBef>
                <a:spcPts val="488"/>
              </a:spcBef>
            </a:pP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MEMS</a:t>
            </a: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</a:t>
            </a:r>
            <a:r>
              <a:rPr sz="16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endParaRPr lang="SimSun" altLang="SimSun" sz="16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760730" algn="l" rtl="0" eaLnBrk="0">
              <a:lnSpc>
                <a:spcPct val="95000"/>
              </a:lnSpc>
              <a:spcBef>
                <a:spcPts val="695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能量辅助加工技术</a:t>
            </a:r>
            <a:endParaRPr lang="SimSun" altLang="SimSun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881380" algn="l" rtl="0" eaLnBrk="0">
              <a:lnSpc>
                <a:spcPct val="94000"/>
              </a:lnSpc>
              <a:spcBef>
                <a:spcPts val="694"/>
              </a:spcBef>
            </a:pPr>
            <a:r>
              <a:rPr sz="2300" b="1" kern="0" spc="100">
                <a:solidFill>
                  <a:srgbClr val="B9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超精密加工技术</a:t>
            </a:r>
            <a:endParaRPr lang="SimSun" altLang="SimSun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356994" algn="l" rtl="0" eaLnBrk="0">
              <a:lnSpc>
                <a:spcPct val="95000"/>
              </a:lnSpc>
              <a:spcBef>
                <a:spcPts val="3"/>
              </a:spcBef>
            </a:pPr>
            <a:r>
              <a:rPr sz="2300" b="1" kern="0" spc="80">
                <a:solidFill>
                  <a:srgbClr val="0007D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复制技术</a:t>
            </a:r>
            <a:endParaRPr lang="SimSun" altLang="SimSun" sz="2300"/>
          </a:p>
        </p:txBody>
      </p:sp>
      <p:sp>
        <p:nvSpPr>
          <p:cNvPr id="94" name="textbox 94"/>
          <p:cNvSpPr/>
          <p:nvPr/>
        </p:nvSpPr>
        <p:spPr>
          <a:xfrm>
            <a:off x="5153280" y="1468675"/>
            <a:ext cx="3950970" cy="4305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88"/>
              </a:lnSpc>
            </a:pPr>
            <a:endParaRPr lang="Arial" altLang="Arial" sz="100"/>
          </a:p>
          <a:p>
            <a:pPr marL="529590" algn="l" rtl="0" eaLnBrk="0">
              <a:lnSpc>
                <a:spcPct val="77000"/>
              </a:lnSpc>
            </a:pPr>
            <a:r>
              <a:rPr sz="1900" b="1" kern="0" spc="-4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4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Electroni</a:t>
            </a:r>
            <a:r>
              <a:rPr sz="1900" b="1" kern="0" spc="-5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 &amp;</a:t>
            </a:r>
            <a:endParaRPr lang="Times New Roman" altLang="Times New Roman" sz="1900"/>
          </a:p>
          <a:p>
            <a:pPr algn="r" rtl="0" eaLnBrk="0">
              <a:lnSpc>
                <a:spcPct val="77000"/>
              </a:lnSpc>
              <a:spcBef>
                <a:spcPts val="264"/>
              </a:spcBef>
            </a:pPr>
            <a:r>
              <a:rPr sz="19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Information En</a:t>
            </a:r>
            <a:r>
              <a:rPr sz="1900" b="1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gineering</a:t>
            </a:r>
            <a:endParaRPr lang="Times New Roman" altLang="Times New Roman" sz="19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567690" algn="l" rtl="0" eaLnBrk="0">
              <a:lnSpc>
                <a:spcPct val="95000"/>
              </a:lnSpc>
              <a:spcBef>
                <a:spcPts val="576"/>
              </a:spcBef>
            </a:pP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制造2D</a:t>
            </a:r>
            <a:r>
              <a:rPr sz="1900" kern="0" spc="-5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或2</a:t>
            </a:r>
            <a:r>
              <a:rPr sz="1900" kern="0" spc="-4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900" kern="0" spc="-4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5D的 光</a:t>
            </a:r>
            <a:r>
              <a:rPr sz="1900" kern="0" spc="-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r>
              <a:rPr sz="1900" kern="0" spc="-1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件</a:t>
            </a:r>
            <a:endParaRPr lang="SimSun" altLang="SimSun" sz="1900"/>
          </a:p>
          <a:p>
            <a:pPr marL="1316989" indent="-1193800" algn="l" rtl="0" eaLnBrk="0">
              <a:lnSpc>
                <a:spcPct val="101000"/>
              </a:lnSpc>
              <a:spcBef>
                <a:spcPts val="364"/>
              </a:spcBef>
            </a:pPr>
            <a:r>
              <a:rPr sz="2300" kern="0" spc="120">
                <a:solidFill>
                  <a:srgbClr val="B11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大深宽比的3</a:t>
            </a:r>
            <a:r>
              <a:rPr sz="2300" kern="0" spc="120">
                <a:solidFill>
                  <a:srgbClr val="B11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  </a:t>
            </a:r>
            <a:r>
              <a:rPr sz="2300" kern="0" spc="120">
                <a:solidFill>
                  <a:srgbClr val="B11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微结构表面</a:t>
            </a:r>
            <a:r>
              <a:rPr sz="2300" kern="0" spc="20">
                <a:solidFill>
                  <a:srgbClr val="B11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40">
                <a:solidFill>
                  <a:srgbClr val="B11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无法加工</a:t>
            </a:r>
            <a:endParaRPr lang="SimSun" altLang="SimSun" sz="23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0" algn="l" rtl="0" eaLnBrk="0">
              <a:lnSpc>
                <a:spcPct val="95000"/>
              </a:lnSpc>
              <a:spcBef>
                <a:spcPts val="578"/>
              </a:spcBef>
            </a:pPr>
            <a:r>
              <a:rPr sz="19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能直接进行微结构的制造，可</a:t>
            </a:r>
            <a:r>
              <a:rPr sz="19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</a:t>
            </a:r>
            <a:endParaRPr lang="SimSun" altLang="SimSun" sz="1900"/>
          </a:p>
          <a:p>
            <a:pPr marL="12700" algn="l" rtl="0" eaLnBrk="0">
              <a:lnSpc>
                <a:spcPct val="94000"/>
              </a:lnSpc>
              <a:spcBef>
                <a:spcPts val="94"/>
              </a:spcBef>
            </a:pPr>
            <a:r>
              <a:rPr sz="1900" b="1" kern="0" spc="0">
                <a:solidFill>
                  <a:srgbClr val="F5001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工的材料有较大的限</a:t>
            </a:r>
            <a:r>
              <a:rPr sz="1900" b="1" kern="0" spc="-10">
                <a:solidFill>
                  <a:srgbClr val="F5001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制，成本高，</a:t>
            </a:r>
            <a:endParaRPr lang="SimSun" altLang="SimSun" sz="1900"/>
          </a:p>
          <a:p>
            <a:pPr marL="494665" algn="l" rtl="0" eaLnBrk="0">
              <a:lnSpc>
                <a:spcPct val="95000"/>
              </a:lnSpc>
              <a:spcBef>
                <a:spcPts val="297"/>
              </a:spcBef>
            </a:pPr>
            <a:r>
              <a:rPr sz="19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效率低不利于大规模生产</a:t>
            </a:r>
            <a:endParaRPr lang="SimSun" altLang="SimSun" sz="1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545465" algn="l" rtl="0" eaLnBrk="0">
              <a:lnSpc>
                <a:spcPct val="94000"/>
              </a:lnSpc>
              <a:spcBef>
                <a:spcPts val="572"/>
              </a:spcBef>
            </a:pPr>
            <a:r>
              <a:rPr sz="19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实现大批量，低成本</a:t>
            </a:r>
            <a:r>
              <a:rPr sz="1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生产</a:t>
            </a:r>
            <a:endParaRPr lang="SimSun" altLang="SimSun" sz="1900"/>
          </a:p>
          <a:p>
            <a:pPr marL="158750" algn="l" rtl="0" eaLnBrk="0">
              <a:lnSpc>
                <a:spcPct val="95000"/>
              </a:lnSpc>
              <a:spcBef>
                <a:spcPts val="197"/>
              </a:spcBef>
            </a:pPr>
            <a:r>
              <a:rPr sz="1900" b="1" kern="0" spc="100">
                <a:solidFill>
                  <a:srgbClr val="F91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不能直接进行微结构表面的</a:t>
            </a:r>
            <a:r>
              <a:rPr sz="1900" b="1" kern="0" spc="90">
                <a:solidFill>
                  <a:srgbClr val="F91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制造</a:t>
            </a:r>
            <a:endParaRPr lang="SimSun" altLang="SimSun" sz="19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74041" y="381022"/>
            <a:ext cx="844510" cy="8064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1883837" y="1481367"/>
            <a:ext cx="7188200" cy="3871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55"/>
              </a:lnSpc>
            </a:pPr>
            <a:endParaRPr lang="Arial" altLang="Arial" sz="100"/>
          </a:p>
          <a:p>
            <a:pPr marL="4764404" indent="-946150" algn="l" rtl="0" eaLnBrk="0">
              <a:lnSpc>
                <a:spcPct val="80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</a:t>
            </a:r>
            <a:r>
              <a:rPr sz="1900" b="1" kern="0" spc="-6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nical Electronic &amp; Information Engineer</a:t>
            </a:r>
            <a:r>
              <a:rPr sz="1900" b="1" kern="0" spc="-7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ing</a:t>
            </a:r>
            <a:endParaRPr lang="Times New Roman" altLang="Times New Roman" sz="1900"/>
          </a:p>
          <a:p>
            <a:pPr marL="12700" algn="l" rtl="0" eaLnBrk="0">
              <a:lnSpc>
                <a:spcPct val="97000"/>
              </a:lnSpc>
              <a:spcBef>
                <a:spcPts val="657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一、研究背景</a:t>
            </a:r>
            <a:endParaRPr lang="SimHei" altLang="Sim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96"/>
              </a:spcBef>
            </a:pPr>
            <a:r>
              <a:rPr sz="2300" b="1" kern="0" spc="60">
                <a:solidFill>
                  <a:srgbClr val="BF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二、实验加工过程分</a:t>
            </a:r>
            <a:r>
              <a:rPr sz="2300" b="1" kern="0" spc="50">
                <a:solidFill>
                  <a:srgbClr val="BF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析</a:t>
            </a:r>
            <a:endParaRPr lang="SimHei" altLang="SimHei" sz="23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702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三、铣削条件对表面粗糙度的影响</a:t>
            </a:r>
            <a:endParaRPr lang="SimHei" altLang="SimHei" sz="2300"/>
          </a:p>
          <a:p>
            <a:pPr marL="12700" algn="l" rtl="0" eaLnBrk="0">
              <a:lnSpc>
                <a:spcPts val="5700"/>
              </a:lnSpc>
            </a:pP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</a:t>
            </a:r>
            <a:r>
              <a:rPr sz="2300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表面粗糙预测模型的建立</a:t>
            </a:r>
            <a:endParaRPr lang="SimHei" altLang="Sim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五、结论与展望</a:t>
            </a:r>
            <a:endParaRPr lang="SimHei" altLang="SimHei" sz="23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252966" y="637171"/>
            <a:ext cx="78359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60">
                <a:solidFill>
                  <a:srgbClr val="00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2900"/>
          </a:p>
        </p:txBody>
      </p:sp>
      <p:sp>
        <p:nvSpPr>
          <p:cNvPr id="104" name="textbox 104"/>
          <p:cNvSpPr/>
          <p:nvPr/>
        </p:nvSpPr>
        <p:spPr>
          <a:xfrm>
            <a:off x="8127989" y="5834834"/>
            <a:ext cx="121285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2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47628" y="2127254"/>
            <a:ext cx="2914668" cy="2286003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165817" y="2527282"/>
            <a:ext cx="2730531" cy="1593862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6264350" y="4932812"/>
            <a:ext cx="2634614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34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-30">
                <a:solidFill>
                  <a:srgbClr val="001A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该显微镜的测量精度为1nm</a:t>
            </a:r>
            <a:r>
              <a:rPr sz="1800" kern="0" spc="50">
                <a:solidFill>
                  <a:srgbClr val="001A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30">
                <a:solidFill>
                  <a:srgbClr val="001A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最大测量范围</a:t>
            </a:r>
            <a:endParaRPr lang="SimSun" altLang="SimSun" sz="1800"/>
          </a:p>
          <a:p>
            <a:pPr marL="12700" algn="l" rtl="0" eaLnBrk="0">
              <a:lnSpc>
                <a:spcPct val="79000"/>
              </a:lnSpc>
              <a:spcBef>
                <a:spcPts val="470"/>
              </a:spcBef>
            </a:pPr>
            <a:r>
              <a:rPr sz="1800" b="1" kern="0" spc="-30">
                <a:solidFill>
                  <a:srgbClr val="001A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1350um×1012um</a:t>
            </a:r>
            <a:endParaRPr lang="SimSun" altLang="SimSun" sz="18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1875789" algn="l" rtl="0" eaLnBrk="0">
              <a:lnSpc>
                <a:spcPct val="78000"/>
              </a:lnSpc>
              <a:spcBef>
                <a:spcPts val="3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800"/>
          </a:p>
        </p:txBody>
      </p:sp>
      <p:sp>
        <p:nvSpPr>
          <p:cNvPr id="114" name="textbox 114"/>
          <p:cNvSpPr/>
          <p:nvPr/>
        </p:nvSpPr>
        <p:spPr>
          <a:xfrm>
            <a:off x="3463910" y="4916257"/>
            <a:ext cx="2014220" cy="1128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480"/>
              </a:lnSpc>
            </a:pPr>
            <a:endParaRPr lang="Arial" altLang="Arial" sz="100"/>
          </a:p>
          <a:p>
            <a:pPr marL="31750" algn="l" rtl="0" eaLnBrk="0">
              <a:lnSpc>
                <a:spcPct val="99000"/>
              </a:lnSpc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该刀具总长为38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刀刃长度为1.2</a:t>
            </a: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8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刀柄直径为3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endParaRPr lang="Times New Roman" altLang="Times New Roman" sz="1800"/>
          </a:p>
          <a:p>
            <a:pPr marL="12700" algn="l" rtl="0" eaLnBrk="0">
              <a:lnSpc>
                <a:spcPct val="95000"/>
              </a:lnSpc>
              <a:spcBef>
                <a:spcPts val="199"/>
              </a:spcBef>
            </a:pP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球头直径为0.5</a:t>
            </a: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endParaRPr lang="Times New Roman" altLang="Times New Roman" sz="1800"/>
          </a:p>
        </p:txBody>
      </p:sp>
      <p:sp>
        <p:nvSpPr>
          <p:cNvPr id="116" name="textbox 116"/>
          <p:cNvSpPr/>
          <p:nvPr/>
        </p:nvSpPr>
        <p:spPr>
          <a:xfrm>
            <a:off x="498598" y="4940726"/>
            <a:ext cx="2092960" cy="840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7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b="1" kern="0" spc="-10">
                <a:solidFill>
                  <a:srgbClr val="08007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该系统可以进行非球</a:t>
            </a:r>
            <a:r>
              <a:rPr sz="1800" kern="0" spc="30">
                <a:solidFill>
                  <a:srgbClr val="08007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30">
                <a:solidFill>
                  <a:srgbClr val="08007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面、球面和平面的精</a:t>
            </a:r>
            <a:r>
              <a:rPr sz="1800" kern="0" spc="60">
                <a:solidFill>
                  <a:srgbClr val="08007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30">
                <a:solidFill>
                  <a:srgbClr val="08007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密铣削加工</a:t>
            </a:r>
            <a:endParaRPr lang="SimSun" altLang="SimSun" sz="1800"/>
          </a:p>
        </p:txBody>
      </p:sp>
      <p:sp>
        <p:nvSpPr>
          <p:cNvPr id="118" name="textbox 118"/>
          <p:cNvSpPr/>
          <p:nvPr/>
        </p:nvSpPr>
        <p:spPr>
          <a:xfrm>
            <a:off x="5683220" y="1483916"/>
            <a:ext cx="3401059" cy="483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14"/>
              </a:lnSpc>
            </a:pPr>
            <a:endParaRPr lang="Arial" altLang="Arial" sz="100"/>
          </a:p>
          <a:p>
            <a:pPr marL="939800" indent="-927100" algn="l" rtl="0" eaLnBrk="0">
              <a:lnSpc>
                <a:spcPct val="84000"/>
              </a:lnSpc>
            </a:pPr>
            <a:r>
              <a:rPr sz="1800" b="1" kern="0" spc="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800" b="1" kern="0" spc="-10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800" b="1" kern="0" spc="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</a:t>
            </a:r>
            <a:r>
              <a:rPr sz="1800" b="1" kern="0" spc="-1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ic &amp;</a:t>
            </a:r>
            <a:r>
              <a:rPr sz="1800" b="1" kern="0" spc="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Information Engin</a:t>
            </a:r>
            <a:r>
              <a:rPr sz="1800" b="1" kern="0" spc="-1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eering</a:t>
            </a:r>
            <a:endParaRPr lang="Times New Roman" altLang="Times New Roman" sz="1800"/>
          </a:p>
        </p:txBody>
      </p:sp>
      <p:sp>
        <p:nvSpPr>
          <p:cNvPr id="120" name="textbox 120"/>
          <p:cNvSpPr/>
          <p:nvPr/>
        </p:nvSpPr>
        <p:spPr>
          <a:xfrm>
            <a:off x="227878" y="618552"/>
            <a:ext cx="3648075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5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实验条件及实验设备</a:t>
            </a:r>
            <a:endParaRPr lang="SimHei" altLang="SimHei" sz="3100"/>
          </a:p>
        </p:txBody>
      </p:sp>
      <p:sp>
        <p:nvSpPr>
          <p:cNvPr id="122" name="textbox 122"/>
          <p:cNvSpPr/>
          <p:nvPr/>
        </p:nvSpPr>
        <p:spPr>
          <a:xfrm>
            <a:off x="3596313" y="4506045"/>
            <a:ext cx="4862195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美福150系列硬质合金球头铣刀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三维激光扫描</a:t>
            </a: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显微镜VK-100</a:t>
            </a:r>
            <a:endParaRPr lang="SimSun" altLang="SimSun" sz="1200"/>
          </a:p>
        </p:txBody>
      </p:sp>
      <p:pic>
        <p:nvPicPr>
          <p:cNvPr id="124" name="picture 1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357752" y="4505588"/>
            <a:ext cx="2628264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5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5轴高速加工中心</a:t>
            </a: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DM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U80 monoBLOCK</a:t>
            </a:r>
            <a:endParaRPr lang="Times New Roman" altLang="Times New Roma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50875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41820" y="1968506"/>
            <a:ext cx="4298999" cy="2438373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227878" y="618552"/>
            <a:ext cx="2842260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50">
                <a:solidFill>
                  <a:srgbClr val="00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实验原理与平台</a:t>
            </a:r>
            <a:endParaRPr lang="SimHei" altLang="SimHei" sz="31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74041" y="381022"/>
            <a:ext cx="844510" cy="806434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1111231" y="2055313"/>
            <a:ext cx="1423035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15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啪</a:t>
            </a:r>
            <a:endParaRPr lang="SimSun" altLang="SimSun" sz="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机床主轴</a:t>
            </a:r>
            <a:endParaRPr lang="SimSun" altLang="SimSun" sz="900"/>
          </a:p>
        </p:txBody>
      </p:sp>
      <p:sp>
        <p:nvSpPr>
          <p:cNvPr id="138" name="textbox 138"/>
          <p:cNvSpPr/>
          <p:nvPr/>
        </p:nvSpPr>
        <p:spPr>
          <a:xfrm>
            <a:off x="5683219" y="1468675"/>
            <a:ext cx="3407409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88"/>
              </a:lnSpc>
            </a:pPr>
            <a:endParaRPr lang="Arial" altLang="Arial" sz="100"/>
          </a:p>
          <a:p>
            <a:pPr algn="r" rtl="0" eaLnBrk="0">
              <a:lnSpc>
                <a:spcPct val="77000"/>
              </a:lnSpc>
            </a:pPr>
            <a:r>
              <a:rPr sz="1900" b="1" kern="0" spc="-4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Electronic &amp;</a:t>
            </a:r>
            <a:endParaRPr lang="Times New Roman" altLang="Times New Roman" sz="1900"/>
          </a:p>
        </p:txBody>
      </p:sp>
      <p:sp>
        <p:nvSpPr>
          <p:cNvPr id="140" name="textbox 140"/>
          <p:cNvSpPr/>
          <p:nvPr/>
        </p:nvSpPr>
        <p:spPr>
          <a:xfrm>
            <a:off x="6610333" y="1718841"/>
            <a:ext cx="2461895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77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Information Engineering</a:t>
            </a:r>
            <a:endParaRPr lang="Times New Roman" altLang="Times New Roman" sz="1900"/>
          </a:p>
        </p:txBody>
      </p:sp>
      <p:sp>
        <p:nvSpPr>
          <p:cNvPr id="142" name="textbox 142"/>
          <p:cNvSpPr/>
          <p:nvPr/>
        </p:nvSpPr>
        <p:spPr>
          <a:xfrm>
            <a:off x="5977499" y="5014054"/>
            <a:ext cx="1541780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工件实际加工完成照片</a:t>
            </a:r>
            <a:endParaRPr lang="SimSun" altLang="SimSun" sz="1200"/>
          </a:p>
        </p:txBody>
      </p:sp>
      <p:sp>
        <p:nvSpPr>
          <p:cNvPr id="144" name="textbox 144"/>
          <p:cNvSpPr/>
          <p:nvPr/>
        </p:nvSpPr>
        <p:spPr>
          <a:xfrm>
            <a:off x="2368578" y="3267665"/>
            <a:ext cx="538480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8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6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93000"/>
              </a:lnSpc>
            </a:pPr>
            <a:r>
              <a:rPr sz="6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</a:t>
            </a:r>
            <a:r>
              <a:rPr sz="6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900" kern="0" spc="2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900"/>
          </a:p>
        </p:txBody>
      </p:sp>
      <p:sp>
        <p:nvSpPr>
          <p:cNvPr id="146" name="textbox 146"/>
          <p:cNvSpPr/>
          <p:nvPr/>
        </p:nvSpPr>
        <p:spPr>
          <a:xfrm>
            <a:off x="1284867" y="5014663"/>
            <a:ext cx="1086485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加工过程示意图</a:t>
            </a:r>
            <a:endParaRPr lang="SimSun" altLang="SimSun" sz="1200"/>
          </a:p>
        </p:txBody>
      </p:sp>
      <p:sp>
        <p:nvSpPr>
          <p:cNvPr id="148" name="textbox 148"/>
          <p:cNvSpPr/>
          <p:nvPr/>
        </p:nvSpPr>
        <p:spPr>
          <a:xfrm>
            <a:off x="3930615" y="4367047"/>
            <a:ext cx="477519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夹持装置</a:t>
            </a:r>
            <a:endParaRPr lang="SimSun" altLang="SimSun" sz="900"/>
          </a:p>
        </p:txBody>
      </p:sp>
      <p:sp>
        <p:nvSpPr>
          <p:cNvPr id="150" name="textbox 150"/>
          <p:cNvSpPr/>
          <p:nvPr/>
        </p:nvSpPr>
        <p:spPr>
          <a:xfrm>
            <a:off x="3860782" y="2703803"/>
            <a:ext cx="362584" cy="156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工作台</a:t>
            </a:r>
            <a:endParaRPr lang="SimSun" altLang="SimSun" sz="900"/>
          </a:p>
        </p:txBody>
      </p:sp>
      <p:sp>
        <p:nvSpPr>
          <p:cNvPr id="152" name="textbox 152"/>
          <p:cNvSpPr/>
          <p:nvPr/>
        </p:nvSpPr>
        <p:spPr>
          <a:xfrm>
            <a:off x="8153443" y="5835832"/>
            <a:ext cx="217170" cy="22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20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17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1700"/>
          </a:p>
        </p:txBody>
      </p:sp>
      <p:sp>
        <p:nvSpPr>
          <p:cNvPr id="154" name="textbox 154"/>
          <p:cNvSpPr/>
          <p:nvPr/>
        </p:nvSpPr>
        <p:spPr>
          <a:xfrm>
            <a:off x="393705" y="3871731"/>
            <a:ext cx="248284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工件</a:t>
            </a:r>
            <a:endParaRPr lang="SimSun" altLang="SimSun" sz="900"/>
          </a:p>
        </p:txBody>
      </p:sp>
      <p:pic>
        <p:nvPicPr>
          <p:cNvPr id="156" name="picture 1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79524" y="4298964"/>
            <a:ext cx="101624" cy="76217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3206749" y="3225353"/>
            <a:ext cx="100330" cy="115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难</a:t>
            </a:r>
            <a:endParaRPr lang="YouYuan" altLang="YouYuan" sz="600"/>
          </a:p>
        </p:txBody>
      </p:sp>
      <p:sp>
        <p:nvSpPr>
          <p:cNvPr id="160" name="textbox 160"/>
          <p:cNvSpPr/>
          <p:nvPr/>
        </p:nvSpPr>
        <p:spPr>
          <a:xfrm>
            <a:off x="1568448" y="3975001"/>
            <a:ext cx="81280" cy="100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2" name="table 162"/>
          <p:cNvGraphicFramePr>
            <a:graphicFrameLocks noGrp="1"/>
          </p:cNvGraphicFramePr>
          <p:nvPr/>
        </p:nvGraphicFramePr>
        <p:xfrm>
          <a:off x="327058" y="2498723"/>
          <a:ext cx="8609965" cy="2673350"/>
        </p:xfrm>
        <a:graphic>
          <a:graphicData uri="http://schemas.openxmlformats.org/drawingml/2006/table">
            <a:tbl>
              <a:tblPr/>
              <a:tblGrid>
                <a:gridCol w="1158239"/>
                <a:gridCol w="1206500"/>
                <a:gridCol w="1244600"/>
                <a:gridCol w="1098550"/>
                <a:gridCol w="1263650"/>
                <a:gridCol w="1397000"/>
                <a:gridCol w="1241425"/>
              </a:tblGrid>
              <a:tr h="112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4"/>
                        </a:lnSpc>
                      </a:pPr>
                      <a:endParaRPr lang="Arial" altLang="Arial" sz="100"/>
                    </a:p>
                    <a:p>
                      <a:pPr marL="456565" indent="-247015" algn="l" rtl="0" eaLnBrk="0">
                        <a:lnSpc>
                          <a:spcPct val="102000"/>
                        </a:lnSpc>
                      </a:pPr>
                      <a:r>
                        <a:rPr sz="1900" b="1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材料名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称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marL="295275" indent="-183514" algn="l" rtl="0" eaLnBrk="0">
                        <a:lnSpc>
                          <a:spcPct val="106000"/>
                        </a:lnSpc>
                        <a:spcBef>
                          <a:spcPts val="6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拉伸强度</a:t>
                      </a:r>
                      <a:r>
                        <a:rPr sz="1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b="1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(MPa)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marL="314325" indent="-183514" algn="l" rtl="0" eaLnBrk="0">
                        <a:lnSpc>
                          <a:spcPct val="106000"/>
                        </a:lnSpc>
                        <a:spcBef>
                          <a:spcPts val="6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屈服强度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(MPa)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marL="238125" indent="-120014" algn="l" rtl="0" eaLnBrk="0">
                        <a:lnSpc>
                          <a:spcPct val="106000"/>
                        </a:lnSpc>
                        <a:spcBef>
                          <a:spcPts val="6"/>
                        </a:spcBef>
                      </a:pPr>
                      <a:r>
                        <a:rPr sz="1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HBS</a:t>
                      </a:r>
                      <a:r>
                        <a:rPr sz="1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硬度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(MPa)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marL="320675" indent="-183514" algn="l" rtl="0" eaLnBrk="0">
                        <a:lnSpc>
                          <a:spcPct val="106000"/>
                        </a:lnSpc>
                        <a:spcBef>
                          <a:spcPts val="6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疲劳强度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(MPa)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84"/>
                        </a:lnSpc>
                      </a:pPr>
                      <a:endParaRPr lang="Arial" altLang="Arial" sz="100"/>
                    </a:p>
                    <a:p>
                      <a:pPr marL="80010" indent="5714" algn="l" rtl="0" eaLnBrk="0">
                        <a:lnSpc>
                          <a:spcPct val="107000"/>
                        </a:lnSpc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弹性模量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(×103MPa)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499"/>
                        </a:lnSpc>
                      </a:pPr>
                      <a:endParaRPr lang="Arial" altLang="Arial" sz="100"/>
                    </a:p>
                    <a:p>
                      <a:pPr marL="124460" indent="247015" algn="l" rtl="0" eaLnBrk="0">
                        <a:lnSpc>
                          <a:spcPct val="101000"/>
                        </a:lnSpc>
                      </a:pPr>
                      <a:r>
                        <a:rPr sz="19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密度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(g.cm-3)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1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67"/>
                        </a:lnSpc>
                      </a:pPr>
                      <a:endParaRPr lang="Arial" altLang="Arial" sz="100"/>
                    </a:p>
                    <a:p>
                      <a:pPr marL="203200" algn="l" rtl="0" eaLnBrk="0">
                        <a:lnSpc>
                          <a:spcPct val="98000"/>
                        </a:lnSpc>
                      </a:pPr>
                      <a:r>
                        <a:rPr sz="1900" b="1" kern="0" spc="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H59铜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0"/>
                    </a:p>
                    <a:p>
                      <a:pPr marL="416559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294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0"/>
                    </a:p>
                    <a:p>
                      <a:pPr marL="435609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0"/>
                    </a:p>
                    <a:p>
                      <a:pPr marL="429259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56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0"/>
                    </a:p>
                    <a:p>
                      <a:pPr marL="508000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0"/>
                    </a:p>
                    <a:p>
                      <a:pPr marL="511809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100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22"/>
                        </a:lnSpc>
                      </a:pPr>
                      <a:endParaRPr lang="Arial" altLang="Arial" sz="100"/>
                    </a:p>
                    <a:p>
                      <a:pPr marL="435609" algn="l" rtl="0" eaLnBrk="0">
                        <a:lnSpc>
                          <a:spcPct val="80000"/>
                        </a:lnSpc>
                      </a:pP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8.4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1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947"/>
                        </a:lnSpc>
                      </a:pPr>
                      <a:endParaRPr lang="Arial" altLang="Arial" sz="100"/>
                    </a:p>
                    <a:p>
                      <a:pPr marL="209550" algn="l" rtl="0" eaLnBrk="0">
                        <a:lnSpc>
                          <a:spcPct val="100000"/>
                        </a:lnSpc>
                      </a:pPr>
                      <a:r>
                        <a:rPr sz="1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6061铝</a:t>
                      </a:r>
                      <a:endParaRPr lang="SimSun" altLang="SimSun" sz="1900"/>
                    </a:p>
                    <a:p>
                      <a:pPr marL="336550" algn="l" rtl="0" eaLnBrk="0">
                        <a:lnSpc>
                          <a:spcPct val="99000"/>
                        </a:lnSpc>
                        <a:spcBef>
                          <a:spcPts val="97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合金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416559" algn="l" rtl="0" eaLnBrk="0">
                        <a:lnSpc>
                          <a:spcPct val="80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124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499109" algn="l" rtl="0" eaLnBrk="0">
                        <a:lnSpc>
                          <a:spcPct val="79000"/>
                        </a:lnSpc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55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429259" algn="l" rtl="0" eaLnBrk="0">
                        <a:lnSpc>
                          <a:spcPct val="80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508000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62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454659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68.3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435609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2.7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4" name="textbox 164"/>
          <p:cNvSpPr/>
          <p:nvPr/>
        </p:nvSpPr>
        <p:spPr>
          <a:xfrm>
            <a:off x="3463623" y="1474989"/>
            <a:ext cx="5608320" cy="767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11"/>
              </a:lnSpc>
            </a:pPr>
            <a:endParaRPr lang="Arial" altLang="Arial" sz="100"/>
          </a:p>
          <a:p>
            <a:pPr marL="3184525" indent="-946150" algn="l" rtl="0" eaLnBrk="0">
              <a:lnSpc>
                <a:spcPct val="81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</a:t>
            </a:r>
            <a:r>
              <a:rPr sz="1900" b="1" kern="0" spc="-6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nical Electronic &amp; Information Engineer</a:t>
            </a:r>
            <a:r>
              <a:rPr sz="1900" b="1" kern="0" spc="-7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ing</a:t>
            </a:r>
            <a:endParaRPr lang="Times New Roman" altLang="Times New Roman" sz="1900"/>
          </a:p>
          <a:p>
            <a:pPr marL="12700" algn="l" rtl="0" eaLnBrk="0">
              <a:lnSpc>
                <a:spcPct val="94000"/>
              </a:lnSpc>
              <a:spcBef>
                <a:spcPts val="349"/>
              </a:spcBef>
            </a:pP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H59</a:t>
            </a:r>
            <a:r>
              <a:rPr sz="16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铜和6061铝合金基本物理性质</a:t>
            </a:r>
            <a:endParaRPr lang="SimSun" altLang="SimSun" sz="1600"/>
          </a:p>
        </p:txBody>
      </p:sp>
      <p:sp>
        <p:nvSpPr>
          <p:cNvPr id="166" name="textbox 166"/>
          <p:cNvSpPr/>
          <p:nvPr/>
        </p:nvSpPr>
        <p:spPr>
          <a:xfrm>
            <a:off x="221538" y="613355"/>
            <a:ext cx="202374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20">
                <a:solidFill>
                  <a:srgbClr val="0000A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被加工材料</a:t>
            </a:r>
            <a:endParaRPr lang="SimHei" altLang="SimHei" sz="31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8185143" y="5934886"/>
            <a:ext cx="156845" cy="93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00" kern="0" spc="-20">
                <a:solidFill>
                  <a:srgbClr val="000000">
                    <a:alpha val="100000"/>
                  </a:srgbClr>
                </a:solidFill>
                <a:latin typeface="FZYaoTi"/>
                <a:ea typeface="FZYaoTi"/>
                <a:cs typeface="FZYaoTi"/>
              </a:rPr>
              <a:t>1</a:t>
            </a:r>
            <a:r>
              <a:rPr sz="400" kern="0" spc="0">
                <a:solidFill>
                  <a:srgbClr val="000000">
                    <a:alpha val="100000"/>
                  </a:srgbClr>
                </a:solidFill>
                <a:latin typeface="FZYaoTi"/>
                <a:ea typeface="FZYaoTi"/>
                <a:cs typeface="FZYaoTi"/>
              </a:rPr>
              <a:t>      </a:t>
            </a:r>
            <a:r>
              <a:rPr sz="500" kern="0" spc="-20">
                <a:solidFill>
                  <a:srgbClr val="000000">
                    <a:alpha val="100000"/>
                  </a:srgbClr>
                </a:solidFill>
                <a:latin typeface="FZYaoTi"/>
                <a:ea typeface="FZYaoTi"/>
                <a:cs typeface="FZYaoTi"/>
              </a:rPr>
              <a:t>1</a:t>
            </a:r>
            <a:endParaRPr lang="FZYaoTi" altLang="FZYaoTi" sz="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textbox 172"/>
          <p:cNvSpPr/>
          <p:nvPr/>
        </p:nvSpPr>
        <p:spPr>
          <a:xfrm>
            <a:off x="1883837" y="1487746"/>
            <a:ext cx="7188200" cy="3825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999"/>
              </a:lnSpc>
            </a:pPr>
            <a:endParaRPr lang="Arial" altLang="Arial" sz="100"/>
          </a:p>
          <a:p>
            <a:pPr marL="4764404" indent="-946150" algn="l" rtl="0" eaLnBrk="0">
              <a:lnSpc>
                <a:spcPct val="79000"/>
              </a:lnSpc>
            </a:pP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900" b="1" kern="0" spc="-13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b="1" kern="0" spc="-5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</a:t>
            </a:r>
            <a:r>
              <a:rPr sz="1900" b="1" kern="0" spc="-6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nical Electronic &amp; Information Engineer</a:t>
            </a:r>
            <a:r>
              <a:rPr sz="1900" b="1" kern="0" spc="-70">
                <a:solidFill>
                  <a:srgbClr val="0063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ing</a:t>
            </a:r>
            <a:endParaRPr lang="Times New Roman" altLang="Times New Roman" sz="1900"/>
          </a:p>
          <a:p>
            <a:pPr marL="12700" algn="l" rtl="0" eaLnBrk="0">
              <a:lnSpc>
                <a:spcPct val="97000"/>
              </a:lnSpc>
              <a:spcBef>
                <a:spcPts val="657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一、研究背景</a:t>
            </a:r>
            <a:endParaRPr lang="SimHei" altLang="Sim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92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二、实验加工过程分析</a:t>
            </a:r>
            <a:endParaRPr lang="SimHei" altLang="Sim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96"/>
              </a:spcBef>
            </a:pPr>
            <a:r>
              <a:rPr sz="2300" b="1" kern="0" spc="70">
                <a:solidFill>
                  <a:srgbClr val="BD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三、铣削条件对表面粗糙度的影响</a:t>
            </a:r>
            <a:endParaRPr lang="SimHei" altLang="SimHei" sz="23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702"/>
              </a:spcBef>
            </a:pP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</a:t>
            </a:r>
            <a:r>
              <a:rPr sz="2300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表面粗糙预测模型的建立</a:t>
            </a:r>
            <a:endParaRPr lang="SimHei" altLang="SimHei" sz="2300"/>
          </a:p>
          <a:p>
            <a:pPr marL="12700" algn="l" rtl="0" eaLnBrk="0">
              <a:lnSpc>
                <a:spcPts val="5949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五、结论与展望</a:t>
            </a:r>
            <a:endParaRPr lang="SimHei" altLang="SimHei" sz="2300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41" y="374644"/>
            <a:ext cx="850851" cy="812812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252966" y="637171"/>
            <a:ext cx="78359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60">
                <a:solidFill>
                  <a:srgbClr val="00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2900"/>
          </a:p>
        </p:txBody>
      </p:sp>
      <p:sp>
        <p:nvSpPr>
          <p:cNvPr id="178" name="textbox 178"/>
          <p:cNvSpPr/>
          <p:nvPr/>
        </p:nvSpPr>
        <p:spPr>
          <a:xfrm>
            <a:off x="8143757" y="5835832"/>
            <a:ext cx="217170" cy="22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55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1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1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32362" y="1816071"/>
            <a:ext cx="3486189" cy="2343150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150435" y="4600020"/>
            <a:ext cx="8728075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18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主轴转速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n=8000r/min,  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进给速度40μ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m/min,</a:t>
            </a:r>
            <a:r>
              <a:rPr sz="2400" b="1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铣削深度为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h=4</a:t>
            </a:r>
            <a:r>
              <a:rPr sz="2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0μm</a:t>
            </a:r>
            <a:endParaRPr lang="SimSun" altLang="SimSun" sz="24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2430779" algn="l" rtl="0" eaLnBrk="0">
              <a:lnSpc>
                <a:spcPct val="93000"/>
              </a:lnSpc>
              <a:spcBef>
                <a:spcPts val="4"/>
              </a:spcBef>
            </a:pPr>
            <a:r>
              <a:rPr sz="1800" b="1" kern="0" spc="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Ra</a:t>
            </a:r>
            <a:r>
              <a:rPr sz="1800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铜=1.836μm,</a:t>
            </a:r>
            <a:r>
              <a:rPr sz="1800" b="1" kern="0" spc="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Ra</a:t>
            </a:r>
            <a:r>
              <a:rPr sz="1800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800" b="1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铝</a:t>
            </a:r>
            <a:r>
              <a:rPr sz="1800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合金</a:t>
            </a:r>
            <a:r>
              <a:rPr sz="1800" b="1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=0.990μ</a:t>
            </a:r>
            <a:r>
              <a:rPr sz="1800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20">
                <a:solidFill>
                  <a:srgbClr val="C5000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endParaRPr lang="SimSun" altLang="SimSun" sz="1800"/>
          </a:p>
        </p:txBody>
      </p:sp>
      <p:pic>
        <p:nvPicPr>
          <p:cNvPr id="184" name="picture 1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2333" y="3130578"/>
            <a:ext cx="3295620" cy="996945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234218" y="618552"/>
            <a:ext cx="6092190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70">
                <a:solidFill>
                  <a:srgbClr val="00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不同加工材料对表面粗糙度的</a:t>
            </a:r>
            <a:r>
              <a:rPr sz="3100" b="1" kern="0" spc="60">
                <a:solidFill>
                  <a:srgbClr val="00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</a:t>
            </a:r>
            <a:endParaRPr lang="SimHei" altLang="SimHei" sz="31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2292334" y="1898667"/>
            <a:ext cx="1543108" cy="1174764"/>
            <a:chExt cx="1543108" cy="1174764"/>
          </a:xfrm>
        </p:grpSpPr>
        <p:pic>
          <p:nvPicPr>
            <p:cNvPr id="188" name="picture 18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543108" cy="1174764"/>
            </a:xfrm>
            <a:prstGeom prst="rect">
              <a:avLst/>
            </a:prstGeom>
          </p:spPr>
        </p:pic>
        <p:sp>
          <p:nvSpPr>
            <p:cNvPr id="190" name="textbox 190"/>
            <p:cNvSpPr/>
            <p:nvPr/>
          </p:nvSpPr>
          <p:spPr>
            <a:xfrm>
              <a:off x="146076" y="167811"/>
              <a:ext cx="1238885" cy="9747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22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1200" kern="0" spc="-30">
                  <a:solidFill>
                    <a:srgbClr val="BC2B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T</a:t>
              </a:r>
              <a:r>
                <a:rPr sz="1200" kern="0" spc="-3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~</a:t>
              </a:r>
              <a:endParaRPr lang="SimSun" altLang="SimSun" sz="1200"/>
            </a:p>
            <a:p>
              <a:pPr algn="l" rtl="0" eaLnBrk="0">
                <a:lnSpc>
                  <a:spcPct val="149000"/>
                </a:lnSpc>
              </a:pPr>
              <a:endParaRPr lang="Arial" altLang="Arial" sz="1000"/>
            </a:p>
            <a:p>
              <a:pPr marL="12700" algn="l" rtl="0" eaLnBrk="0">
                <a:lnSpc>
                  <a:spcPts val="565"/>
                </a:lnSpc>
                <a:spcBef>
                  <a:spcPts val="251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m</a:t>
              </a:r>
              <a:endParaRPr lang="Times New Roman" altLang="Times New Roman" sz="8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"/>
            </a:p>
            <a:p>
              <a:pPr marL="132714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4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0.4*         202.0</a:t>
              </a:r>
              <a:r>
                <a:rPr sz="4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</a:t>
              </a:r>
              <a:endParaRPr lang="SimSun" altLang="SimSun" sz="400"/>
            </a:p>
          </p:txBody>
        </p:sp>
        <p:pic>
          <p:nvPicPr>
            <p:cNvPr id="192" name="picture 19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956094" y="1060404"/>
              <a:ext cx="304781" cy="57146"/>
            </a:xfrm>
            <a:prstGeom prst="rect">
              <a:avLst/>
            </a:prstGeom>
          </p:spPr>
        </p:pic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158776" y="946111"/>
              <a:ext cx="101624" cy="38141"/>
            </a:xfrm>
            <a:prstGeom prst="rect">
              <a:avLst/>
            </a:prstGeom>
          </p:spPr>
        </p:pic>
      </p:grpSp>
      <p:pic>
        <p:nvPicPr>
          <p:cNvPr id="196" name="picture 19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03221" y="1892288"/>
            <a:ext cx="1416123" cy="1187456"/>
          </a:xfrm>
          <a:prstGeom prst="rect">
            <a:avLst/>
          </a:prstGeom>
        </p:spPr>
      </p:pic>
      <p:pic>
        <p:nvPicPr>
          <p:cNvPr id="198" name="picture 19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874041" y="374644"/>
            <a:ext cx="844510" cy="812812"/>
          </a:xfrm>
          <a:prstGeom prst="rect">
            <a:avLst/>
          </a:prstGeom>
        </p:spPr>
      </p:pic>
      <p:sp>
        <p:nvSpPr>
          <p:cNvPr id="200" name="textbox 200"/>
          <p:cNvSpPr/>
          <p:nvPr/>
        </p:nvSpPr>
        <p:spPr>
          <a:xfrm>
            <a:off x="5683220" y="1471224"/>
            <a:ext cx="3401059" cy="23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0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800" b="1" kern="0" spc="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School of</a:t>
            </a:r>
            <a:r>
              <a:rPr sz="1800" b="1" kern="0" spc="-7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800" b="1" kern="0" spc="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Mechanical Electronic &amp;</a:t>
            </a:r>
            <a:endParaRPr lang="Times New Roman" altLang="Times New Roman" sz="1800"/>
          </a:p>
        </p:txBody>
      </p:sp>
      <p:sp>
        <p:nvSpPr>
          <p:cNvPr id="202" name="textbox 202"/>
          <p:cNvSpPr/>
          <p:nvPr/>
        </p:nvSpPr>
        <p:spPr>
          <a:xfrm>
            <a:off x="1938901" y="4299577"/>
            <a:ext cx="78041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6061铝合金</a:t>
            </a:r>
            <a:endParaRPr lang="SimSun" altLang="SimSun" sz="1200"/>
          </a:p>
        </p:txBody>
      </p:sp>
      <p:sp>
        <p:nvSpPr>
          <p:cNvPr id="204" name="textbox 204"/>
          <p:cNvSpPr/>
          <p:nvPr/>
        </p:nvSpPr>
        <p:spPr>
          <a:xfrm>
            <a:off x="6635785" y="1717375"/>
            <a:ext cx="908685" cy="116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18"/>
              </a:lnSpc>
            </a:pPr>
            <a:r>
              <a:rPr sz="1100" kern="0" spc="-30">
                <a:solidFill>
                  <a:srgbClr val="33733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100" kern="0" spc="60">
                <a:solidFill>
                  <a:srgbClr val="33733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100" kern="0" spc="-30">
                <a:solidFill>
                  <a:srgbClr val="33733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100" kern="0" spc="0">
                <a:solidFill>
                  <a:srgbClr val="33733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</a:t>
            </a:r>
            <a:r>
              <a:rPr sz="500" kern="0" spc="-30">
                <a:solidFill>
                  <a:srgbClr val="427C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endParaRPr lang="SimSun" altLang="SimSun" sz="500"/>
          </a:p>
        </p:txBody>
      </p:sp>
      <p:sp>
        <p:nvSpPr>
          <p:cNvPr id="206" name="textbox 206"/>
          <p:cNvSpPr/>
          <p:nvPr/>
        </p:nvSpPr>
        <p:spPr>
          <a:xfrm>
            <a:off x="6790673" y="4270537"/>
            <a:ext cx="452119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H59铜</a:t>
            </a:r>
            <a:endParaRPr lang="SimHei" altLang="SimHei" sz="1400"/>
          </a:p>
        </p:txBody>
      </p:sp>
      <p:sp>
        <p:nvSpPr>
          <p:cNvPr id="208" name="textbox 208"/>
          <p:cNvSpPr/>
          <p:nvPr/>
        </p:nvSpPr>
        <p:spPr>
          <a:xfrm>
            <a:off x="8769344" y="1749609"/>
            <a:ext cx="286384" cy="23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08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800" kern="0" spc="-20">
                <a:solidFill>
                  <a:srgbClr val="0067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'ng</a:t>
            </a:r>
            <a:endParaRPr lang="Times New Roman" altLang="Times New Roman" sz="1800"/>
          </a:p>
        </p:txBody>
      </p:sp>
      <p:sp>
        <p:nvSpPr>
          <p:cNvPr id="210" name="textbox 210"/>
          <p:cNvSpPr/>
          <p:nvPr/>
        </p:nvSpPr>
        <p:spPr>
          <a:xfrm>
            <a:off x="8150280" y="5825438"/>
            <a:ext cx="228600" cy="238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9"/>
              </a:lnSpc>
            </a:pPr>
            <a:endParaRPr lang="Arial" altLang="Arial" sz="100"/>
          </a:p>
          <a:p>
            <a:pPr algn="r" rtl="0" eaLnBrk="0">
              <a:lnSpc>
                <a:spcPct val="82000"/>
              </a:lnSpc>
            </a:pPr>
            <a:r>
              <a:rPr sz="1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700"/>
          </a:p>
        </p:txBody>
      </p:sp>
      <p:sp>
        <p:nvSpPr>
          <p:cNvPr id="212" name="textbox 212"/>
          <p:cNvSpPr/>
          <p:nvPr/>
        </p:nvSpPr>
        <p:spPr>
          <a:xfrm>
            <a:off x="2438410" y="2169715"/>
            <a:ext cx="80644" cy="78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4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</a:t>
            </a:r>
            <a:endParaRPr lang="SimSun" altLang="SimSun" sz="400"/>
          </a:p>
        </p:txBody>
      </p:sp>
      <p:sp>
        <p:nvSpPr>
          <p:cNvPr id="214" name="textbox 214"/>
          <p:cNvSpPr/>
          <p:nvPr/>
        </p:nvSpPr>
        <p:spPr>
          <a:xfrm>
            <a:off x="7988326" y="1776334"/>
            <a:ext cx="51435" cy="46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2"/>
              </a:lnSpc>
            </a:pPr>
            <a:r>
              <a:rPr sz="400" kern="0" spc="-10">
                <a:solidFill>
                  <a:srgbClr val="2674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18450" cy="52387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https://d.book118.com/908026103024006026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Times New Roman</vt:lpstr>
      <vt:lpstr>SimHei</vt:lpstr>
      <vt:lpstr>STXinwei</vt:lpstr>
      <vt:lpstr>YouYuan</vt:lpstr>
      <vt:lpstr>FZYaoTi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2024-09-03T04:28:37.259</cp:lastPrinted>
  <dcterms:created xsi:type="dcterms:W3CDTF">2024-09-02T20:28:37Z</dcterms:created>
  <dcterms:modified xsi:type="dcterms:W3CDTF">2024-09-02T20:28:38Z</dcterms:modified>
</cp:coreProperties>
</file>