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98D65-3E77-4536-9133-43A449895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CAE59-D9FA-4BB2-AA30-1E35E748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FB9B0-3B85-4650-9883-84223A605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8EC60-0217-4EEB-9924-BBCAE69B6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F47427-6EE6-461F-A376-2E626AF1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20FDD-62CF-4A0A-B161-BBFA39F3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2BC3D2-10E7-4CC8-B8C4-94B96CA9E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423AF-4A01-408F-841B-97D88F36E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C1CF1-3EB7-43EB-B744-268D95E22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4E049-15ED-40A9-8991-93DC352A8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E26FE-910D-48DB-83AC-5C70ED871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27070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从心理健康的角度分析心理问题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心理问题的分类与表现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心理问题的成因分析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心理问题的预防与干预措施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心理健康是指个体在心理、情感和社交层面上的完好状态，不仅指没有心理疾病，而且包括积极向上的心理状态和幸福感。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心理健康涵盖了认知、情感、动机、行为和人际关系等多个方面，强调个体内部的协调与外部适应。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心理健康对个人的整体福祉和幸福感至关重要，影响个人的生活质量和人际关系。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心理健康有助于提高个体应对压力和逆境的能力，增强适应性和韧性。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心理健康有助于提高学习和工作效率，促进个人发展和社会参与。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12320" y="1423988"/>
            <a:ext cx="737616" cy="1369790"/>
          </a:xfrm>
          <a:custGeom>
            <a:rect l="l" t="t" r="r" b="b"/>
            <a:pathLst>
              <a:path w="325" h="603">
                <a:moveTo>
                  <a:pt x="0" y="0"/>
                </a:moveTo>
                <a:lnTo>
                  <a:pt x="325" y="316"/>
                </a:lnTo>
                <a:lnTo>
                  <a:pt x="325" y="603"/>
                </a:lnTo>
                <a:lnTo>
                  <a:pt x="0" y="39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1423988"/>
            <a:ext cx="957358" cy="9016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49841" y="2141982"/>
            <a:ext cx="4390835" cy="651796"/>
          </a:xfrm>
          <a:custGeom>
            <a:rect l="l" t="t" r="r" b="b"/>
            <a:pathLst>
              <a:path w="1931" h="287">
                <a:moveTo>
                  <a:pt x="0" y="0"/>
                </a:moveTo>
                <a:lnTo>
                  <a:pt x="1831" y="0"/>
                </a:lnTo>
                <a:lnTo>
                  <a:pt x="1932" y="144"/>
                </a:lnTo>
                <a:lnTo>
                  <a:pt x="1831" y="287"/>
                </a:lnTo>
                <a:lnTo>
                  <a:pt x="0" y="28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Freeform 6"/>
          <p:cNvSpPr/>
          <p:nvPr/>
        </p:nvSpPr>
        <p:spPr>
          <a:xfrm>
            <a:off x="1412320" y="2325624"/>
            <a:ext cx="737616" cy="1131951"/>
          </a:xfrm>
          <a:custGeom>
            <a:rect l="l" t="t" r="r" b="b"/>
            <a:pathLst>
              <a:path w="325" h="498">
                <a:moveTo>
                  <a:pt x="0" y="0"/>
                </a:moveTo>
                <a:lnTo>
                  <a:pt x="325" y="206"/>
                </a:lnTo>
                <a:lnTo>
                  <a:pt x="325" y="498"/>
                </a:lnTo>
                <a:lnTo>
                  <a:pt x="0" y="39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2325624"/>
            <a:ext cx="957358" cy="9046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149841" y="2793778"/>
            <a:ext cx="4390835" cy="663797"/>
          </a:xfrm>
          <a:custGeom>
            <a:rect l="l" t="t" r="r" b="b"/>
            <a:pathLst>
              <a:path w="1931" h="292">
                <a:moveTo>
                  <a:pt x="0" y="0"/>
                </a:moveTo>
                <a:lnTo>
                  <a:pt x="1831" y="0"/>
                </a:lnTo>
                <a:lnTo>
                  <a:pt x="1932" y="149"/>
                </a:lnTo>
                <a:lnTo>
                  <a:pt x="1831" y="292"/>
                </a:lnTo>
                <a:lnTo>
                  <a:pt x="0" y="29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46129" y="2549938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Freeform 10"/>
          <p:cNvSpPr/>
          <p:nvPr/>
        </p:nvSpPr>
        <p:spPr>
          <a:xfrm>
            <a:off x="1412320" y="3230309"/>
            <a:ext cx="737616" cy="903160"/>
          </a:xfrm>
          <a:custGeom>
            <a:rect l="l" t="t" r="r" b="b"/>
            <a:pathLst>
              <a:path w="325" h="397">
                <a:moveTo>
                  <a:pt x="0" y="0"/>
                </a:moveTo>
                <a:lnTo>
                  <a:pt x="325" y="100"/>
                </a:lnTo>
                <a:lnTo>
                  <a:pt x="325" y="397"/>
                </a:lnTo>
                <a:lnTo>
                  <a:pt x="0" y="39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230309"/>
            <a:ext cx="957358" cy="903160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149841" y="3457575"/>
            <a:ext cx="4390835" cy="675894"/>
          </a:xfrm>
          <a:custGeom>
            <a:rect l="l" t="t" r="r" b="b"/>
            <a:pathLst>
              <a:path w="1931" h="293">
                <a:moveTo>
                  <a:pt x="0" y="0"/>
                </a:moveTo>
                <a:lnTo>
                  <a:pt x="1831" y="0"/>
                </a:lnTo>
                <a:lnTo>
                  <a:pt x="1932" y="149"/>
                </a:lnTo>
                <a:lnTo>
                  <a:pt x="1831" y="293"/>
                </a:lnTo>
                <a:lnTo>
                  <a:pt x="0" y="2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46129" y="3438049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>
            <a:off x="1412320" y="4133469"/>
            <a:ext cx="737616" cy="892588"/>
          </a:xfrm>
          <a:custGeom>
            <a:rect l="l" t="t" r="r" b="b"/>
            <a:pathLst>
              <a:path w="325" h="393">
                <a:moveTo>
                  <a:pt x="0" y="393"/>
                </a:moveTo>
                <a:lnTo>
                  <a:pt x="325" y="293"/>
                </a:lnTo>
                <a:lnTo>
                  <a:pt x="325" y="0"/>
                </a:lnTo>
                <a:lnTo>
                  <a:pt x="0" y="0"/>
                </a:lnTo>
                <a:lnTo>
                  <a:pt x="0" y="393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133469"/>
            <a:ext cx="957358" cy="892588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49841" y="4133469"/>
            <a:ext cx="4390835" cy="665321"/>
          </a:xfrm>
          <a:custGeom>
            <a:rect l="l" t="t" r="r" b="b"/>
            <a:pathLst>
              <a:path w="1931" h="288">
                <a:moveTo>
                  <a:pt x="0" y="288"/>
                </a:moveTo>
                <a:lnTo>
                  <a:pt x="1831" y="288"/>
                </a:lnTo>
                <a:lnTo>
                  <a:pt x="1932" y="144"/>
                </a:lnTo>
                <a:lnTo>
                  <a:pt x="1831" y="0"/>
                </a:lnTo>
                <a:lnTo>
                  <a:pt x="0" y="0"/>
                </a:lnTo>
                <a:lnTo>
                  <a:pt x="0" y="28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61179" y="4335209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Freeform 18"/>
          <p:cNvSpPr/>
          <p:nvPr/>
        </p:nvSpPr>
        <p:spPr>
          <a:xfrm>
            <a:off x="1412320" y="4797266"/>
            <a:ext cx="737616" cy="1133475"/>
          </a:xfrm>
          <a:custGeom>
            <a:rect l="l" t="t" r="r" b="b"/>
            <a:pathLst>
              <a:path w="325" h="498">
                <a:moveTo>
                  <a:pt x="0" y="498"/>
                </a:moveTo>
                <a:lnTo>
                  <a:pt x="325" y="292"/>
                </a:lnTo>
                <a:lnTo>
                  <a:pt x="325" y="0"/>
                </a:lnTo>
                <a:lnTo>
                  <a:pt x="0" y="100"/>
                </a:lnTo>
                <a:lnTo>
                  <a:pt x="0" y="498"/>
                </a:lnTo>
                <a:close/>
              </a:path>
            </a:pathLst>
          </a:custGeom>
          <a:solidFill>
            <a:schemeClr val="accent5"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026057"/>
            <a:ext cx="957358" cy="9046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149841" y="4797266"/>
            <a:ext cx="4390835" cy="663797"/>
          </a:xfrm>
          <a:custGeom>
            <a:rect l="l" t="t" r="r" b="b"/>
            <a:pathLst>
              <a:path w="1931" h="292">
                <a:moveTo>
                  <a:pt x="0" y="292"/>
                </a:moveTo>
                <a:lnTo>
                  <a:pt x="1831" y="292"/>
                </a:lnTo>
                <a:lnTo>
                  <a:pt x="1932" y="143"/>
                </a:lnTo>
                <a:lnTo>
                  <a:pt x="1831" y="0"/>
                </a:lnTo>
                <a:lnTo>
                  <a:pt x="0" y="0"/>
                </a:lnTo>
                <a:lnTo>
                  <a:pt x="0" y="292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61179" y="5275992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积极应对压力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生活满意度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个体能够准确评估和认识自己的优点、缺点、需求和价值观。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个体能够有效地管理情绪，保持情绪的平衡和稳定。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个体能够积极应对生活中的挑战和压力，适应环境变化。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个体能够建立和保持良好的人际关系，与他人和谐相处。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个体对自己的生活感到满意，有积极的生活态度和目标。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心理问题的分类与表现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焦虑症是一种常见的心理问题，表现为持续的紧张、不安和恐惧情绪。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焦虑症患者常常感到无法控制的担忧和恐惧，可能涉及到生活中的各个方面，如工作、学习、人际关系等。他们常常感到紧张不安，难以放松，甚至可能出现身体症状，如头痛、胃痛、胸闷等。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抑郁症是一种常见的心理问题，表现为持续的情绪低落、失去兴趣和活力。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抑郁症患者常常感到悲观、绝望和无助，对日常活动失去兴趣和快乐感。他们可能出现睡眠障碍、食欲改变、精力减退等症状，严重时可能出现自杀念头。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人格障碍是一种相对持久、固定的行为模式和情绪反应，通常在青少年时期形成。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人格障碍患者常常表现出明显的行为特征和情感反应模式，如偏执、强迫、冲动等。他们可能难以适应社会环境，人际关系紧张，自我控制能力差，对挫折和失败的承受能力较低。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人格障碍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https://d.book118.com/908027070030006040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2024-09-18T10:50:34.840</cp:lastPrinted>
  <dcterms:created xsi:type="dcterms:W3CDTF">2024-09-18T02:50:34Z</dcterms:created>
  <dcterms:modified xsi:type="dcterms:W3CDTF">2024-09-18T02:50:36Z</dcterms:modified>
</cp:coreProperties>
</file>