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OPTWJO+MS-UIGothic"/>
      <p:regular r:id="rId18"/>
    </p:embeddedFont>
    <p:embeddedFont>
      <p:font typeface="VNABEV+KNMJQL+ArialMT"/>
      <p:regular r:id="rId19"/>
    </p:embeddedFont>
    <p:embeddedFont>
      <p:font typeface="KJCNEV+DKPORR+Arial-BoldMT"/>
      <p:regular r:id="rId20"/>
    </p:embeddedFont>
    <p:embeddedFont>
      <p:font typeface="HUUVCB+URJIVJ+MicrosoftYaHei"/>
      <p:regular r:id="rId21"/>
    </p:embeddedFont>
    <p:embeddedFont>
      <p:font typeface="GQHKAK+ROOQQC+MicrosoftYaHei-Bold"/>
      <p:regular r:id="rId22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font" Target="fonts/font5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D94FD5-219C-442E-9C09-9FC961FD8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99715-2A51-429A-8A2C-0378A2D17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10B7E7-3A86-4380-8841-EC8BA5141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176135-38C3-4454-8613-5EB6B24D6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06AEB8-C998-41DE-A481-67D617CFE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5C8F78-E7C7-4443-9A17-8C2EB05BF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E0607A-9AF3-480A-993A-C8981524B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EE550C-41FF-419A-AC84-9565791F4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16DD0D-7736-420F-BF55-4C380D9B2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947A36-52A8-4C82-B8EF-2BA2FAC1B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C9DA57-1956-4E2B-BC65-DE1772F31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3100403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4625" y="2295028"/>
            <a:ext cx="22002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5E5E5E"/>
                </a:solidFill>
                <a:latin typeface="OPTWJO+MS-UIGothic"/>
                <a:cs typeface="OPTWJO+MS-UIGothic"/>
              </a:rPr>
              <a:t>常件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11775" y="1862645"/>
            <a:ext cx="1482914" cy="785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VNABEV+KNMJQL+ArialMT"/>
                <a:cs typeface="VNABEV+KNMJQL+ArialMT"/>
              </a:rPr>
              <a:t>•</a:t>
            </a:r>
            <a:r>
              <a:rPr sz="2400">
                <a:solidFill>
                  <a:srgbClr val="173D31"/>
                </a:solidFill>
                <a:latin typeface="OPTWJO+MS-UIGothic"/>
                <a:cs typeface="OPTWJO+MS-UIGothic"/>
              </a:rPr>
              <a:t>公件用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11775" y="2422715"/>
            <a:ext cx="1482914" cy="785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VNABEV+KNMJQL+ArialMT"/>
                <a:cs typeface="VNABEV+KNMJQL+ArialMT"/>
              </a:rPr>
              <a:t>•</a:t>
            </a:r>
            <a:r>
              <a:rPr sz="2400">
                <a:solidFill>
                  <a:srgbClr val="173D31"/>
                </a:solidFill>
                <a:latin typeface="OPTWJO+MS-UIGothic"/>
                <a:cs typeface="OPTWJO+MS-UIGothic"/>
              </a:rPr>
              <a:t>形像用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11775" y="2982785"/>
            <a:ext cx="969784" cy="787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VNABEV+KNMJQL+ArialMT"/>
                <a:cs typeface="VNABEV+KNMJQL+ArialMT"/>
              </a:rPr>
              <a:t>•</a:t>
            </a:r>
            <a:r>
              <a:rPr sz="2450" spc="60">
                <a:solidFill>
                  <a:srgbClr val="173D31"/>
                </a:solidFill>
                <a:latin typeface="VNABEV+KNMJQL+ArialMT"/>
                <a:cs typeface="VNABEV+KNMJQL+ArialMT"/>
              </a:rPr>
              <a:t> </a:t>
            </a:r>
            <a:r>
              <a:rPr sz="2400">
                <a:solidFill>
                  <a:srgbClr val="173D31"/>
                </a:solidFill>
                <a:latin typeface="OPTWJO+MS-UIGothic"/>
                <a:cs typeface="OPTWJO+MS-UIGothic"/>
              </a:rPr>
              <a:t>网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11775" y="3542220"/>
            <a:ext cx="2254097" cy="1903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VNABEV+KNMJQL+ArialMT"/>
                <a:cs typeface="VNABEV+KNMJQL+ArialMT"/>
              </a:rPr>
              <a:t>•</a:t>
            </a:r>
            <a:r>
              <a:rPr sz="2450" spc="60">
                <a:solidFill>
                  <a:srgbClr val="173D31"/>
                </a:solidFill>
                <a:latin typeface="VNABEV+KNMJQL+ArialMT"/>
                <a:cs typeface="VNABEV+KNMJQL+ArialMT"/>
              </a:rPr>
              <a:t> </a:t>
            </a:r>
            <a:r>
              <a:rPr sz="2400">
                <a:solidFill>
                  <a:srgbClr val="173D31"/>
                </a:solidFill>
                <a:latin typeface="VNABEV+KNMJQL+ArialMT"/>
                <a:cs typeface="VNABEV+KNMJQL+ArialMT"/>
              </a:rPr>
              <a:t>.2 .2BT</a:t>
            </a:r>
            <a:r>
              <a:rPr sz="2400">
                <a:solidFill>
                  <a:srgbClr val="173D31"/>
                </a:solidFill>
                <a:latin typeface="OPTWJO+MS-UIGothic"/>
                <a:cs typeface="OPTWJO+MS-UIGothic"/>
              </a:rPr>
              <a:t>下器</a:t>
            </a:r>
          </a:p>
          <a:p>
            <a:pPr marL="0" marR="0">
              <a:lnSpc>
                <a:spcPts val="2552"/>
              </a:lnSpc>
              <a:spcBef>
                <a:spcPts val="1802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VNABEV+KNMJQL+ArialMT"/>
                <a:cs typeface="VNABEV+KNMJQL+ArialMT"/>
              </a:rPr>
              <a:t>•</a:t>
            </a:r>
            <a:r>
              <a:rPr sz="2450" spc="60">
                <a:solidFill>
                  <a:srgbClr val="173D31"/>
                </a:solidFill>
                <a:latin typeface="VNABEV+KNMJQL+ArialMT"/>
                <a:cs typeface="VNABEV+KNMJQL+ArialMT"/>
              </a:rPr>
              <a:t> </a:t>
            </a:r>
            <a:r>
              <a:rPr sz="2400">
                <a:solidFill>
                  <a:srgbClr val="173D31"/>
                </a:solidFill>
                <a:latin typeface="OPTWJO+MS-UIGothic"/>
                <a:cs typeface="OPTWJO+MS-UIGothic"/>
              </a:rPr>
              <a:t>安全用</a:t>
            </a:r>
          </a:p>
          <a:p>
            <a:pPr marL="0" marR="0">
              <a:lnSpc>
                <a:spcPts val="2552"/>
              </a:lnSpc>
              <a:spcBef>
                <a:spcPts val="1802"/>
              </a:spcBef>
              <a:spcAft>
                <a:spcPct val="0"/>
              </a:spcAft>
            </a:pPr>
            <a:r>
              <a:rPr sz="2450">
                <a:solidFill>
                  <a:srgbClr val="173D31"/>
                </a:solidFill>
                <a:latin typeface="VNABEV+KNMJQL+ArialMT"/>
                <a:cs typeface="VNABEV+KNMJQL+ArialMT"/>
              </a:rPr>
              <a:t>•</a:t>
            </a:r>
            <a:r>
              <a:rPr sz="2450" spc="60">
                <a:solidFill>
                  <a:srgbClr val="173D31"/>
                </a:solidFill>
                <a:latin typeface="VNABEV+KNMJQL+ArialMT"/>
                <a:cs typeface="VNABEV+KNMJQL+ArialMT"/>
              </a:rPr>
              <a:t> </a:t>
            </a:r>
            <a:r>
              <a:rPr sz="2400">
                <a:solidFill>
                  <a:srgbClr val="173D31"/>
                </a:solidFill>
                <a:latin typeface="VNABEV+KNMJQL+ArialMT"/>
                <a:cs typeface="VNABEV+KNMJQL+ArialMT"/>
              </a:rPr>
              <a:t>.3 .2</a:t>
            </a:r>
            <a:r>
              <a:rPr sz="2400">
                <a:solidFill>
                  <a:srgbClr val="173D31"/>
                </a:solidFill>
                <a:latin typeface="OPTWJO+MS-UIGothic"/>
                <a:cs typeface="OPTWJO+MS-UIGothic"/>
              </a:rPr>
              <a:t>一份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275" y="2434046"/>
            <a:ext cx="2786806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5E5E5E"/>
                </a:solidFill>
                <a:latin typeface="KJCNEV+DKPORR+Arial-BoldMT"/>
                <a:cs typeface="KJCNEV+DKPORR+Arial-BoldMT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2525" y="3762097"/>
            <a:ext cx="2000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5E5E5E"/>
                </a:solidFill>
                <a:latin typeface="OPTWJO+MS-UIGothic"/>
                <a:cs typeface="OPTWJO+MS-UIGothic"/>
              </a:rPr>
              <a:t>件用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文字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理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软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43744" y="200405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89E5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891276" cy="1056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文字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理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件主要用于文档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编辑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、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 spc="10">
                <a:solidFill>
                  <a:srgbClr val="282828"/>
                </a:solidFill>
                <a:latin typeface="OPTWJO+MS-UIGothic"/>
                <a:cs typeface="OPTWJO+MS-UIGothic"/>
              </a:rPr>
              <a:t>排版和</a:t>
            </a:r>
            <a:r>
              <a:rPr sz="1350" spc="10">
                <a:solidFill>
                  <a:srgbClr val="282828"/>
                </a:solidFill>
                <a:latin typeface="SimSun"/>
                <a:cs typeface="SimSun"/>
              </a:rPr>
              <a:t>设计</a:t>
            </a:r>
            <a:r>
              <a:rPr sz="1350" spc="10">
                <a:solidFill>
                  <a:srgbClr val="282828"/>
                </a:solidFill>
                <a:latin typeface="OPTWJO+MS-UIGothic"/>
                <a:cs typeface="OPTWJO+MS-UIGothic"/>
              </a:rPr>
              <a:t>，常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见</a:t>
            </a:r>
            <a:r>
              <a:rPr sz="1350" spc="10">
                <a:solidFill>
                  <a:srgbClr val="282828"/>
                </a:solidFill>
                <a:latin typeface="OPTWJO+MS-UIGothic"/>
                <a:cs typeface="OPTWJO+MS-UIGothic"/>
              </a:rPr>
              <a:t>的有</a:t>
            </a:r>
            <a:r>
              <a:rPr sz="1350" spc="1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Microsoft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Word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、</a:t>
            </a:r>
            <a:r>
              <a:rPr sz="135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WPS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89E5F"/>
                </a:solidFill>
                <a:latin typeface="SimSun"/>
                <a:cs typeface="SimSun"/>
              </a:rPr>
              <a:t>详细</a:t>
            </a:r>
            <a:r>
              <a:rPr sz="1550" spc="25">
                <a:solidFill>
                  <a:srgbClr val="689E5F"/>
                </a:solidFill>
                <a:latin typeface="OPTWJO+MS-UIGothic"/>
                <a:cs typeface="OPTWJO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文字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理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件提供了文本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入、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排版、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式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、插入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片和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图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表等功能，可以帮助用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高效地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完成文档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编辑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和排版工作。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表格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理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软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89E5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056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表格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理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件主要用于数据管理和分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析，常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的有</a:t>
            </a:r>
            <a:r>
              <a:rPr sz="135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Microsoft Excel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、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WPS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表格等。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1550" spc="25">
                <a:solidFill>
                  <a:srgbClr val="FFFFFF"/>
                </a:solidFill>
                <a:latin typeface="OPTWJO+MS-UIGothic"/>
                <a:cs typeface="OPTWJO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表格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软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件提供了数据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录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入、格式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置、公式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算、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表生成等功能，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可以帮助用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快速整理和分析数据，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生成直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的表格和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FFFFFF"/>
                </a:solidFill>
                <a:latin typeface="OPTWJO+MS-UIGothic"/>
                <a:cs typeface="OPTWJO+MS-UIGothic"/>
              </a:rPr>
              <a:t>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演示文稿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软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689E5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93883" cy="821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演示文稿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件主要用于制作幻灯片、演示文稿等，常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的有</a:t>
            </a:r>
          </a:p>
          <a:p>
            <a:pPr marL="0" marR="0">
              <a:lnSpc>
                <a:spcPts val="1406"/>
              </a:lnSpc>
              <a:spcBef>
                <a:spcPts val="1653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Microsoft PowerPoint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、</a:t>
            </a:r>
            <a:r>
              <a:rPr sz="135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WPS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演示等。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689E5F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689E5F"/>
                </a:solidFill>
                <a:latin typeface="OPTWJO+MS-UIGothic"/>
                <a:cs typeface="OPTWJO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4993883" cy="1193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演示文稿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件提供了丰富的幻灯片模板、文本框、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片、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画等功能，可以帮助用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制作出精美的演示文稿，提高演</a:t>
            </a:r>
            <a:r>
              <a:rPr sz="1350">
                <a:solidFill>
                  <a:srgbClr val="282828"/>
                </a:solidFill>
                <a:latin typeface="SimSun"/>
                <a:cs typeface="SimSun"/>
              </a:rPr>
              <a:t>讲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282828"/>
                </a:solidFill>
                <a:latin typeface="OPTWJO+MS-UIGothic"/>
                <a:cs typeface="OPTWJO+MS-UIGothic"/>
              </a:rPr>
              <a:t>效果。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275" y="2434046"/>
            <a:ext cx="2786806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5E5E5E"/>
                </a:solidFill>
                <a:latin typeface="KJCNEV+DKPORR+Arial-BoldMT"/>
                <a:cs typeface="KJCNEV+DKPORR+Arial-BoldMT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2525" y="3762097"/>
            <a:ext cx="2000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5E5E5E"/>
                </a:solidFill>
                <a:latin typeface="OPTWJO+MS-UIGothic"/>
                <a:cs typeface="OPTWJO+MS-UIGothic"/>
              </a:rPr>
              <a:t>像用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图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形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图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像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理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软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QHKAK+ROOQQC+MicrosoftYaHei-Bold"/>
                <a:cs typeface="GQHKAK+ROOQQ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QHKAK+ROOQQC+MicrosoftYaHei-Bold"/>
                <a:cs typeface="GQHKAK+ROOQQC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QHKAK+ROOQQC+MicrosoftYaHei-Bold"/>
                <a:cs typeface="GQHKAK+ROOQQC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11246"/>
            <a:ext cx="1791719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Photoshop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11246"/>
            <a:ext cx="1094289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GIMP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11246"/>
            <a:ext cx="2110696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Paintshopper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34799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大的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像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理功能，支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持多种文件格式，广泛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用于广告、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、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摄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影等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域。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80584" y="4746997"/>
            <a:ext cx="2579608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免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的开源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像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理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件，</a:t>
            </a:r>
          </a:p>
          <a:p>
            <a:pPr marL="104775" marR="0">
              <a:lnSpc>
                <a:spcPts val="1562"/>
              </a:lnSpc>
              <a:spcBef>
                <a:spcPts val="117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具有与</a:t>
            </a: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Photoshop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相似的</a:t>
            </a:r>
          </a:p>
          <a:p>
            <a:pPr marL="104775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功能，适合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设计师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摄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影</a:t>
            </a:r>
          </a:p>
          <a:p>
            <a:pPr marL="104775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使用。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34813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提供丰富的画笔和工具，</a:t>
            </a:r>
          </a:p>
          <a:p>
            <a:pPr marL="0" marR="0">
              <a:lnSpc>
                <a:spcPts val="1562"/>
              </a:lnSpc>
              <a:spcBef>
                <a:spcPts val="117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支持矢量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形和</a:t>
            </a: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3D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渲染，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适合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画和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设计爱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好者使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矢量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图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形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软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31316"/>
            <a:ext cx="1905318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0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Illustrator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31316"/>
            <a:ext cx="1994623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5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CorelDraw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31316"/>
            <a:ext cx="174121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5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Inkscape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88744" y="4698738"/>
            <a:ext cx="255530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基于矢量的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形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设计软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件，</a:t>
            </a:r>
          </a:p>
          <a:p>
            <a:pPr marL="64134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支持多种文件格式，广泛</a:t>
            </a:r>
          </a:p>
          <a:p>
            <a:pPr marL="64134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用于广告、印刷和网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络</a:t>
            </a:r>
          </a:p>
          <a:p>
            <a:pPr marL="64134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设计领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域。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92979" y="4698738"/>
            <a:ext cx="255530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大的矢量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形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设计软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件，</a:t>
            </a:r>
          </a:p>
          <a:p>
            <a:pPr marL="64134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具有丰富的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绘图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工具和特</a:t>
            </a:r>
          </a:p>
          <a:p>
            <a:pPr marL="64134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效，适合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设计师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家</a:t>
            </a:r>
          </a:p>
          <a:p>
            <a:pPr marL="64134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使用。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63280" y="4698738"/>
            <a:ext cx="25553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免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的开源矢量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形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件，</a:t>
            </a:r>
          </a:p>
          <a:p>
            <a:pPr marL="64134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支持多种文件格式，适合</a:t>
            </a:r>
          </a:p>
          <a:p>
            <a:pPr marL="64134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制作矢量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形和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图标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632025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3D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建模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软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50397"/>
            <a:ext cx="1694460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5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3ds</a:t>
            </a:r>
            <a:r>
              <a:rPr sz="2300" spc="110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 </a:t>
            </a:r>
            <a:r>
              <a:rPr sz="2300" spc="20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Max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514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功能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大的</a:t>
            </a: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3D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建模和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画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件，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支持多种文件格式，广泛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用于游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戏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、影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、建筑等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88870" y="2263502"/>
            <a:ext cx="1249497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5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Maya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3075" y="2820408"/>
            <a:ext cx="3141257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的</a:t>
            </a: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3D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画和建模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件，广泛</a:t>
            </a:r>
          </a:p>
          <a:p>
            <a:pPr marL="66039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用于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影、游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戏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、建筑等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域。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6461"/>
            <a:ext cx="1582839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5">
                <a:solidFill>
                  <a:srgbClr val="689E5F"/>
                </a:solidFill>
                <a:latin typeface="GQHKAK+ROOQQC+MicrosoftYaHei-Bold"/>
                <a:cs typeface="GQHKAK+ROOQQC+MicrosoftYaHei-Bold"/>
              </a:rPr>
              <a:t>Blender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92209" y="4886063"/>
            <a:ext cx="3288799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免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的开源</a:t>
            </a: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3D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建模和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画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件，具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5160383"/>
            <a:ext cx="32125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有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大的建模和渲染功能，适合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专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人士和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爱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好者使用。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434046"/>
            <a:ext cx="2786806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5E5E5E"/>
                </a:solidFill>
                <a:latin typeface="KJCNEV+DKPORR+Arial-BoldMT"/>
                <a:cs typeface="KJCNEV+DKPORR+Arial-BoldMT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3870" y="3762097"/>
            <a:ext cx="1428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5E5E5E"/>
                </a:solidFill>
                <a:latin typeface="OPTWJO+MS-UIGothic"/>
                <a:cs typeface="OPTWJO+MS-UIGothic"/>
              </a:rPr>
              <a:t>网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714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浏览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 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1889" y="1709959"/>
            <a:ext cx="89204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OPTWJO+MS-UIGothic"/>
                <a:cs typeface="OPTWJO+MS-UIGothic"/>
              </a:rPr>
              <a:t>作用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OPTWJO+MS-UIGothic"/>
                <a:cs typeface="OPTWJO+MS-UIGothic"/>
              </a:rPr>
              <a:t>知名品牌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浏览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器是用于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访问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互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网上丰富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源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的工具，如搜索网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页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浏览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闻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、在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线购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物等。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039734" y="2624192"/>
            <a:ext cx="3483963" cy="83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UUVCB+URJIVJ+MicrosoftYaHei"/>
                <a:cs typeface="HUUVCB+URJIVJ+MicrosoftYaHei"/>
              </a:rPr>
              <a:t>Google Chrome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、</a:t>
            </a:r>
            <a:r>
              <a:rPr sz="1500">
                <a:solidFill>
                  <a:srgbClr val="FFFDFD"/>
                </a:solidFill>
                <a:latin typeface="HUUVCB+URJIVJ+MicrosoftYaHei"/>
                <a:cs typeface="HUUVCB+URJIVJ+MicrosoftYaHei"/>
              </a:rPr>
              <a:t>Mozilla Firefox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、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UUVCB+URJIVJ+MicrosoftYaHei"/>
                <a:cs typeface="HUUVCB+URJIVJ+MicrosoftYaHei"/>
              </a:rPr>
              <a:t>Microsoft Edge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17234" y="385371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OPTWJO+MS-UIGothic"/>
                <a:cs typeface="OPTWJO+MS-UIGothic"/>
              </a:rPr>
              <a:t>特点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425688"/>
            <a:ext cx="3322066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支持多种网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络协议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，如</a:t>
            </a:r>
            <a:r>
              <a:rPr sz="1500">
                <a:solidFill>
                  <a:srgbClr val="FFFDFD"/>
                </a:solidFill>
                <a:latin typeface="HUUVCB+URJIVJ+MicrosoftYaHei"/>
                <a:cs typeface="HUUVCB+URJIVJ+MicrosoftYaHei"/>
              </a:rPr>
              <a:t>HTTP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、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UUVCB+URJIVJ+MicrosoftYaHei"/>
                <a:cs typeface="HUUVCB+URJIVJ+MicrosoftYaHei"/>
              </a:rPr>
              <a:t>HTTPS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、</a:t>
            </a:r>
            <a:r>
              <a:rPr sz="1500">
                <a:solidFill>
                  <a:srgbClr val="FFFDFD"/>
                </a:solidFill>
                <a:latin typeface="HUUVCB+URJIVJ+MicrosoftYaHei"/>
                <a:cs typeface="HUUVCB+URJIVJ+MicrosoftYaHei"/>
              </a:rPr>
              <a:t>FTP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等；提供友好的用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面；具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安全防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功能，如防止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恶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意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FFFDFD"/>
                </a:solidFill>
                <a:latin typeface="OPTWJO+MS-UIGothic"/>
                <a:cs typeface="OPTWJO+MS-UIGothic"/>
              </a:rPr>
              <a:t>件的入侵。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下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载</a:t>
            </a:r>
            <a:r>
              <a:rPr sz="3000">
                <a:solidFill>
                  <a:srgbClr val="689E5F"/>
                </a:solidFill>
                <a:latin typeface="OPTWJO+MS-UIGothic"/>
                <a:cs typeface="OPTWJO+MS-UIGothic"/>
              </a:rPr>
              <a:t>工具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OPTWJO+MS-UIGothic"/>
                <a:cs typeface="OPTWJO+MS-UIGothic"/>
              </a:rPr>
              <a:t>作用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613238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下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工具是用于从互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联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网上下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所需文件的工具，如音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、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影、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件等。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OPTWJO+MS-UIGothic"/>
                <a:cs typeface="OPTWJO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582217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支持多种下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载协议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，如</a:t>
            </a: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HTTP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、</a:t>
            </a: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FTP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等；提供快速下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功能；具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备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下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管理功能，方便用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户查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看和管理下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载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内容。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OPTWJO+MS-UIGothic"/>
                <a:cs typeface="OPTWJO+MS-UIGothic"/>
              </a:rPr>
              <a:t>知名品牌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2334257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QQ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旋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、迅雷、</a:t>
            </a:r>
            <a:r>
              <a:rPr sz="1500">
                <a:solidFill>
                  <a:srgbClr val="282828"/>
                </a:solidFill>
                <a:latin typeface="HUUVCB+URJIVJ+MicrosoftYaHei"/>
                <a:cs typeface="HUUVCB+URJIVJ+MicrosoftYaHei"/>
              </a:rPr>
              <a:t>IDM</a:t>
            </a:r>
            <a:r>
              <a:rPr sz="1500">
                <a:solidFill>
                  <a:srgbClr val="282828"/>
                </a:solidFill>
                <a:latin typeface="OPTWJO+MS-UIGothic"/>
                <a:cs typeface="OPTWJO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https://d.book118.com/908031004030006032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OPTWJO+MS-UIGothic</vt:lpstr>
      <vt:lpstr>VNABEV+KNMJQL+ArialMT</vt:lpstr>
      <vt:lpstr>KJCNEV+DKPORR+Arial-BoldMT</vt:lpstr>
      <vt:lpstr>SimSun</vt:lpstr>
      <vt:lpstr>HUUVCB+URJIVJ+MicrosoftYaHei</vt:lpstr>
      <vt:lpstr>GQHKAK+ROOQQC+MicrosoftYaHei-Bold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2024-09-09T12:37:37.527</cp:lastPrinted>
  <dcterms:created xsi:type="dcterms:W3CDTF">2024-09-09T04:37:37Z</dcterms:created>
  <dcterms:modified xsi:type="dcterms:W3CDTF">2024-09-09T04:37:38Z</dcterms:modified>
</cp:coreProperties>
</file>