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EE43580-9ABD-41D8-9E52-82B31BEDC0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76F2AB-935E-4EEB-A9D9-F714C6D160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2CE5604-AEA5-4DFC-B9FA-53148C2C3F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D737A22-B910-467B-8345-1089DB7C62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01834AB-B8A2-48CB-803E-96E87BC5578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DE054A8-61CE-4161-B1F9-17965A1DF78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9D0D364-0339-4312-88A6-81F1F49A7AA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56BA9E2-C458-48F8-AC4C-2C3DAE8299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33B1E4-CBE7-46CC-9B3C-FBED9EDB3D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BD7EAF-20D1-475C-AFD8-2C3D0FAC14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58B9F6-044A-475C-8F8D-723F11EADB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8.png" /><Relationship Id="rId6"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8.png" /><Relationship Id="rId6"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8043017033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2024-01-21</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发现个人职业生涯中的投资机会</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引言</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识别个人职业生涯中的投资机会</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评估投资机会的潜力与风险</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把握个人职业生涯中的投资机会</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成功案例分享与启示</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引言</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2250" r="2225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经济发展与个人财富增长</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随着全球经济的发展和个人财富的积累，越来越多的人开始关注如何有效地管理和增值自己的资产。</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职业生涯中的投资机会</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个人职业生涯不仅是赚取收入的过程，也是一个发现和抓住投资机会的过程。通过职业发展，个人可以接触到各种行业、企业和项目，从而发现具有潜力的投资机会。</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本文目的</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本文旨在探讨如何在个人职业生涯中发现和抓住投资机会，帮助读者提升财务管理和投资能力，实现个人财富的增值。</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76483"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4" name="Freeform 4"/>
          <p:cNvSpPr/>
          <p:nvPr/>
        </p:nvSpPr>
        <p:spPr>
          <a:xfrm rot="-5400000">
            <a:off x="921706"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921706"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29362"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个人在职业生涯中会逐渐积累对所在行业的深入了解，包括市场趋势、竞争格局、技术创新等方面。这种行业洞察能力有助于发现具有投资潜力的企业和项目。</a:t>
            </a:r>
          </a:p>
        </p:txBody>
      </p:sp>
      <p:sp>
        <p:nvSpPr>
          <p:cNvPr id="7" name="TextBox 7"/>
          <p:cNvSpPr txBox="1"/>
          <p:nvPr/>
        </p:nvSpPr>
        <p:spPr>
          <a:xfrm>
            <a:off x="929362"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职业发展与行业洞察</a:t>
            </a:r>
          </a:p>
        </p:txBody>
      </p:sp>
      <p:sp>
        <p:nvSpPr>
          <p:cNvPr id="8" name="AutoShape 8"/>
          <p:cNvSpPr/>
          <p:nvPr/>
        </p:nvSpPr>
        <p:spPr>
          <a:xfrm>
            <a:off x="3290712"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377522"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3512232"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Freeform 11"/>
          <p:cNvSpPr/>
          <p:nvPr/>
        </p:nvSpPr>
        <p:spPr>
          <a:xfrm rot="-5400000">
            <a:off x="375745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5400000">
            <a:off x="375745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65111"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职业生涯中建立的人脉关系可以成为获取投资信息的重要途径。通过与同行、合作伙伴、客户等的交流，个人可以及时了解到最新的投资动态和市场机会。</a:t>
            </a:r>
          </a:p>
        </p:txBody>
      </p:sp>
      <p:sp>
        <p:nvSpPr>
          <p:cNvPr id="14" name="TextBox 14"/>
          <p:cNvSpPr txBox="1"/>
          <p:nvPr/>
        </p:nvSpPr>
        <p:spPr>
          <a:xfrm>
            <a:off x="3765111"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人脉资源与信息获取</a:t>
            </a:r>
          </a:p>
        </p:txBody>
      </p:sp>
      <p:sp>
        <p:nvSpPr>
          <p:cNvPr id="15" name="AutoShape 15"/>
          <p:cNvSpPr/>
          <p:nvPr/>
        </p:nvSpPr>
        <p:spPr>
          <a:xfrm>
            <a:off x="6126461"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6347981"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Freeform 17"/>
          <p:cNvSpPr/>
          <p:nvPr/>
        </p:nvSpPr>
        <p:spPr>
          <a:xfrm rot="-5400000">
            <a:off x="659320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rot="-5400000">
            <a:off x="659320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600860"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职业生涯中培养的专业技能和分析能力有助于个人在投资决策时做出更明智的选择。例如，财务分析、市场研究、风险评估等技能可以帮助投资者更准确地评估投资项目的潜力和风险。</a:t>
            </a:r>
          </a:p>
        </p:txBody>
      </p:sp>
      <p:sp>
        <p:nvSpPr>
          <p:cNvPr id="20" name="TextBox 20"/>
          <p:cNvSpPr txBox="1"/>
          <p:nvPr/>
        </p:nvSpPr>
        <p:spPr>
          <a:xfrm>
            <a:off x="6600860"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专业技能与投资决策</a:t>
            </a:r>
          </a:p>
        </p:txBody>
      </p:sp>
      <p:sp>
        <p:nvSpPr>
          <p:cNvPr id="21" name="AutoShape 21"/>
          <p:cNvSpPr/>
          <p:nvPr/>
        </p:nvSpPr>
        <p:spPr>
          <a:xfrm>
            <a:off x="8962210"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2" name="Connector 22"/>
          <p:cNvCxnSpPr/>
          <p:nvPr/>
        </p:nvCxnSpPr>
        <p:spPr>
          <a:xfrm flipH="1">
            <a:off x="9183730"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3" name="Freeform 23"/>
          <p:cNvSpPr/>
          <p:nvPr/>
        </p:nvSpPr>
        <p:spPr>
          <a:xfrm rot="-5400000">
            <a:off x="9428954"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9428954"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9436609"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职业生涯带来的稳定收入是个人进行投资的基础。随着职业发展和收入水平的提高，个人可以积累更多的投资资金，从而有更多的机会参与到各种投资活动中。</a:t>
            </a:r>
          </a:p>
        </p:txBody>
      </p:sp>
      <p:sp>
        <p:nvSpPr>
          <p:cNvPr id="26" name="TextBox 26"/>
          <p:cNvSpPr txBox="1"/>
          <p:nvPr/>
        </p:nvSpPr>
        <p:spPr>
          <a:xfrm>
            <a:off x="9436609"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收入与投资资金</a:t>
            </a:r>
          </a:p>
        </p:txBody>
      </p:sp>
      <p:sp>
        <p:nvSpPr>
          <p:cNvPr id="27" name="AutoShape 27"/>
          <p:cNvSpPr/>
          <p:nvPr/>
        </p:nvSpPr>
        <p:spPr>
          <a:xfrm>
            <a:off x="541773"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213271"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020"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0" name="Group 30"/>
          <p:cNvGrpSpPr/>
          <p:nvPr/>
        </p:nvGrpSpPr>
        <p:grpSpPr>
          <a:xfrm>
            <a:off x="454963" y="93878"/>
            <a:ext cx="10641129" cy="914400"/>
            <a:chOff x="454963" y="93878"/>
            <a:chExt cx="10641129" cy="914400"/>
          </a:xfrm>
        </p:grpSpPr>
        <p:sp>
          <p:nvSpPr>
            <p:cNvPr id="31" name="AutoShape 3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个人职业生涯与投资机会的关系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识别个人职业生涯中的投资机会</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了解自身职业特点</a:t>
              </a:r>
            </a:p>
          </p:txBody>
        </p:sp>
      </p:grpSp>
      <p:grpSp>
        <p:nvGrpSpPr>
          <p:cNvPr id="25" name="Group 25"/>
          <p:cNvGrpSpPr/>
          <p:nvPr/>
        </p:nvGrpSpPr>
        <p:grpSpPr>
          <a:xfrm>
            <a:off x="1950266" y="2682352"/>
            <a:ext cx="2426717" cy="490334"/>
            <a:chOff x="1950266" y="2682352"/>
            <a:chExt cx="2426717" cy="490334"/>
          </a:xfrm>
        </p:grpSpPr>
        <p:sp>
          <p:nvSpPr>
            <p:cNvPr id="26" name="TextBox 26"/>
            <p:cNvSpPr txBox="1"/>
            <p:nvPr/>
          </p:nvSpPr>
          <p:spPr>
            <a:xfrm>
              <a:off x="1950266"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专业技能</a:t>
              </a:r>
            </a:p>
          </p:txBody>
        </p:sp>
      </p:grpSp>
      <p:grpSp>
        <p:nvGrpSpPr>
          <p:cNvPr id="27" name="Group 27"/>
          <p:cNvGrpSpPr/>
          <p:nvPr/>
        </p:nvGrpSpPr>
        <p:grpSpPr>
          <a:xfrm>
            <a:off x="2029744" y="3095526"/>
            <a:ext cx="2267763" cy="1552257"/>
            <a:chOff x="2029744" y="3095526"/>
            <a:chExt cx="2267763" cy="1552257"/>
          </a:xfrm>
        </p:grpSpPr>
        <p:sp>
          <p:nvSpPr>
            <p:cNvPr id="28" name="TextBox 28"/>
            <p:cNvSpPr txBox="1"/>
            <p:nvPr/>
          </p:nvSpPr>
          <p:spPr>
            <a:xfrm>
              <a:off x="2029744"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评估自己在工作中所具备的专业技能和知识，确定自己在职场中的核心竞争力。</a:t>
              </a:r>
            </a:p>
          </p:txBody>
        </p:sp>
      </p:grpSp>
      <p:grpSp>
        <p:nvGrpSpPr>
          <p:cNvPr id="29" name="Group 29"/>
          <p:cNvGrpSpPr/>
          <p:nvPr/>
        </p:nvGrpSpPr>
        <p:grpSpPr>
          <a:xfrm>
            <a:off x="5795518" y="2682352"/>
            <a:ext cx="2426717" cy="490334"/>
            <a:chOff x="5795518" y="2682352"/>
            <a:chExt cx="2426717" cy="490334"/>
          </a:xfrm>
        </p:grpSpPr>
        <p:sp>
          <p:nvSpPr>
            <p:cNvPr id="30" name="TextBox 30"/>
            <p:cNvSpPr txBox="1"/>
            <p:nvPr/>
          </p:nvSpPr>
          <p:spPr>
            <a:xfrm>
              <a:off x="5795518"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工作经验</a:t>
              </a:r>
            </a:p>
          </p:txBody>
        </p:sp>
      </p:grpSp>
      <p:grpSp>
        <p:nvGrpSpPr>
          <p:cNvPr id="31" name="Group 31"/>
          <p:cNvGrpSpPr/>
          <p:nvPr/>
        </p:nvGrpSpPr>
        <p:grpSpPr>
          <a:xfrm>
            <a:off x="5874995" y="3095526"/>
            <a:ext cx="2267763" cy="1552257"/>
            <a:chOff x="5874995" y="3095526"/>
            <a:chExt cx="2267763" cy="1552257"/>
          </a:xfrm>
        </p:grpSpPr>
        <p:sp>
          <p:nvSpPr>
            <p:cNvPr id="32" name="TextBox 32"/>
            <p:cNvSpPr txBox="1"/>
            <p:nvPr/>
          </p:nvSpPr>
          <p:spPr>
            <a:xfrm>
              <a:off x="5874995"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分析过往工作经历和项目经验，了解自己的职业成长路径和潜在的发展空间。</a:t>
              </a:r>
            </a:p>
          </p:txBody>
        </p:sp>
      </p:grpSp>
      <p:grpSp>
        <p:nvGrpSpPr>
          <p:cNvPr id="33" name="Group 33"/>
          <p:cNvGrpSpPr/>
          <p:nvPr/>
        </p:nvGrpSpPr>
        <p:grpSpPr>
          <a:xfrm>
            <a:off x="9688512" y="2682352"/>
            <a:ext cx="2426717" cy="490334"/>
            <a:chOff x="9688512" y="2682352"/>
            <a:chExt cx="2426717" cy="490334"/>
          </a:xfrm>
        </p:grpSpPr>
        <p:sp>
          <p:nvSpPr>
            <p:cNvPr id="34" name="TextBox 34"/>
            <p:cNvSpPr txBox="1"/>
            <p:nvPr/>
          </p:nvSpPr>
          <p:spPr>
            <a:xfrm>
              <a:off x="9688512"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人脉资源</a:t>
              </a:r>
            </a:p>
          </p:txBody>
        </p:sp>
      </p:grpSp>
      <p:grpSp>
        <p:nvGrpSpPr>
          <p:cNvPr id="35" name="Group 35"/>
          <p:cNvGrpSpPr/>
          <p:nvPr/>
        </p:nvGrpSpPr>
        <p:grpSpPr>
          <a:xfrm>
            <a:off x="9767989" y="3095526"/>
            <a:ext cx="2267763" cy="1552257"/>
            <a:chOff x="9767989" y="3095526"/>
            <a:chExt cx="2267763" cy="1552257"/>
          </a:xfrm>
        </p:grpSpPr>
        <p:sp>
          <p:nvSpPr>
            <p:cNvPr id="36" name="TextBox 36"/>
            <p:cNvSpPr txBox="1"/>
            <p:nvPr/>
          </p:nvSpPr>
          <p:spPr>
            <a:xfrm>
              <a:off x="9767989"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梳理自己的社交网络和人脉资源，发掘可能存在的合作机会和潜在投资者。</a:t>
              </a:r>
            </a:p>
          </p:txBody>
        </p:sp>
      </p:grpSp>
      <p:pic>
        <p:nvPicPr>
          <p:cNvPr id="37" name="Picture 37"/>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38" name="Picture 38"/>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9" name="Picture 39"/>
          <p:cNvPicPr>
            <a:picLocks noChangeAspect="1"/>
          </p:cNvPicPr>
          <p:nvPr/>
        </p:nvPicPr>
        <p:blipFill>
          <a:blip r:embed="rId5">
            <a:alphaModFix amt="70000"/>
          </a:blip>
          <a:stretch>
            <a:fillRect/>
          </a:stretch>
        </p:blipFill>
        <p:spPr>
          <a:xfrm>
            <a:off x="8142758" y="2093595"/>
            <a:ext cx="1561421" cy="2859405"/>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23925" y="4246563"/>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191">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998538" y="4265613"/>
            <a:ext cx="2270125" cy="2249487"/>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071563" y="4287838"/>
            <a:ext cx="2187575" cy="2128837"/>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146175" y="4305300"/>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201738" y="4324350"/>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255713" y="4344988"/>
            <a:ext cx="2012950" cy="1776412"/>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06513" y="4364038"/>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358900" y="4384675"/>
            <a:ext cx="1933575" cy="1538288"/>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409700" y="4403725"/>
            <a:ext cx="1897063" cy="1420813"/>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462088" y="4424363"/>
            <a:ext cx="1854200" cy="1303337"/>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512888" y="4443413"/>
            <a:ext cx="1817687" cy="1185862"/>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566863" y="4462463"/>
            <a:ext cx="1774825" cy="1065212"/>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616075" y="4483100"/>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670050" y="4502150"/>
            <a:ext cx="1695450" cy="830263"/>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722438" y="4522788"/>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773238" y="4541838"/>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827213" y="4560888"/>
            <a:ext cx="1574800" cy="474662"/>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876425" y="4581525"/>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930400" y="4600575"/>
            <a:ext cx="1495425" cy="238125"/>
          </a:xfrm>
          <a:prstGeom prst="ellipse">
            <a:avLst/>
          </a:prstGeom>
          <a:solidFill>
            <a:srgbClr val="FFFFFF">
              <a:alpha val="100000"/>
            </a:srgbClr>
          </a:solidFill>
          <a:ln w="1191">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566863" y="4416743"/>
            <a:ext cx="754062"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01</a:t>
            </a:r>
            <a:endParaRPr lang="en-US" sz="1100"/>
          </a:p>
        </p:txBody>
      </p:sp>
      <p:sp>
        <p:nvSpPr>
          <p:cNvPr id="22" name="Freeform 22"/>
          <p:cNvSpPr/>
          <p:nvPr/>
        </p:nvSpPr>
        <p:spPr>
          <a:xfrm>
            <a:off x="3670300" y="2686050"/>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744913" y="2705100"/>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817938" y="2727325"/>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892550" y="2744788"/>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948113" y="2763838"/>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002088" y="2784475"/>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052888" y="2803525"/>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105275" y="2824163"/>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156075" y="2843213"/>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208463" y="2863850"/>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259263" y="2882900"/>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313238" y="2901950"/>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62450" y="2922588"/>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416425" y="2941638"/>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68813" y="2962275"/>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519613" y="2981325"/>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73588" y="3000375"/>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2800" y="3021013"/>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676775" y="3040063"/>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294188" y="2847975"/>
            <a:ext cx="754062"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02</a:t>
            </a:r>
            <a:endParaRPr lang="en-US" sz="1100"/>
          </a:p>
        </p:txBody>
      </p:sp>
      <p:sp>
        <p:nvSpPr>
          <p:cNvPr id="42" name="Freeform 42"/>
          <p:cNvSpPr/>
          <p:nvPr/>
        </p:nvSpPr>
        <p:spPr>
          <a:xfrm>
            <a:off x="6318250" y="1019175"/>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6392863" y="1038225"/>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6465888" y="1060450"/>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6540500" y="1077913"/>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6596063" y="1096963"/>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6650038" y="1117600"/>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6700838" y="1136650"/>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6753225" y="1157288"/>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6804025" y="1176338"/>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6856413" y="1196975"/>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6907213" y="1216025"/>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6961188" y="1235075"/>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7010400" y="1255713"/>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7064375" y="1274763"/>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7116763" y="1295400"/>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7167563" y="1314450"/>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7221538" y="1333500"/>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7270750" y="1354138"/>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7324725" y="1373188"/>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6942138" y="1160145"/>
            <a:ext cx="755650"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03</a:t>
            </a:r>
            <a:endParaRPr lang="en-US" sz="1100"/>
          </a:p>
        </p:txBody>
      </p:sp>
      <p:grpSp>
        <p:nvGrpSpPr>
          <p:cNvPr id="62" name="Group 62"/>
          <p:cNvGrpSpPr/>
          <p:nvPr/>
        </p:nvGrpSpPr>
        <p:grpSpPr>
          <a:xfrm>
            <a:off x="454963" y="93878"/>
            <a:ext cx="10641129" cy="914400"/>
            <a:chOff x="454963" y="93878"/>
            <a:chExt cx="10641129" cy="914400"/>
          </a:xfrm>
        </p:grpSpPr>
        <p:sp>
          <p:nvSpPr>
            <p:cNvPr id="63" name="AutoShape 6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TextBox 8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关注行业动态与趋势</a:t>
              </a:r>
            </a:p>
          </p:txBody>
        </p:sp>
      </p:grpSp>
      <p:grpSp>
        <p:nvGrpSpPr>
          <p:cNvPr id="84" name="Group 84"/>
          <p:cNvGrpSpPr/>
          <p:nvPr/>
        </p:nvGrpSpPr>
        <p:grpSpPr>
          <a:xfrm>
            <a:off x="923925" y="5145189"/>
            <a:ext cx="2426717" cy="490334"/>
            <a:chOff x="923925" y="5145189"/>
            <a:chExt cx="2426717" cy="490334"/>
          </a:xfrm>
        </p:grpSpPr>
        <p:sp>
          <p:nvSpPr>
            <p:cNvPr id="85" name="TextBox 85"/>
            <p:cNvSpPr txBox="1"/>
            <p:nvPr/>
          </p:nvSpPr>
          <p:spPr>
            <a:xfrm>
              <a:off x="923925" y="5145189"/>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行业报告与研究</a:t>
              </a:r>
            </a:p>
          </p:txBody>
        </p:sp>
      </p:grpSp>
      <p:grpSp>
        <p:nvGrpSpPr>
          <p:cNvPr id="86" name="Group 86"/>
          <p:cNvGrpSpPr/>
          <p:nvPr/>
        </p:nvGrpSpPr>
        <p:grpSpPr>
          <a:xfrm>
            <a:off x="6318250" y="3326131"/>
            <a:ext cx="2267763" cy="1552257"/>
            <a:chOff x="6318250" y="3326131"/>
            <a:chExt cx="2267763" cy="1552257"/>
          </a:xfrm>
        </p:grpSpPr>
        <p:sp>
          <p:nvSpPr>
            <p:cNvPr id="87" name="TextBox 87"/>
            <p:cNvSpPr txBox="1"/>
            <p:nvPr/>
          </p:nvSpPr>
          <p:spPr>
            <a:xfrm>
              <a:off x="6318250" y="33261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积极参加行业相关的会议和活动，与同行和专家交流，获取最新的行业信息和动态。</a:t>
              </a:r>
            </a:p>
          </p:txBody>
        </p:sp>
      </p:grpSp>
      <p:grpSp>
        <p:nvGrpSpPr>
          <p:cNvPr id="88" name="Group 88"/>
          <p:cNvGrpSpPr/>
          <p:nvPr/>
        </p:nvGrpSpPr>
        <p:grpSpPr>
          <a:xfrm>
            <a:off x="3670300" y="3625158"/>
            <a:ext cx="2426717" cy="490334"/>
            <a:chOff x="3670300" y="3625158"/>
            <a:chExt cx="2426717" cy="490334"/>
          </a:xfrm>
        </p:grpSpPr>
        <p:sp>
          <p:nvSpPr>
            <p:cNvPr id="89" name="TextBox 89"/>
            <p:cNvSpPr txBox="1"/>
            <p:nvPr/>
          </p:nvSpPr>
          <p:spPr>
            <a:xfrm>
              <a:off x="3670300" y="3625158"/>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行业会议与活动</a:t>
              </a:r>
            </a:p>
          </p:txBody>
        </p:sp>
      </p:grpSp>
      <p:grpSp>
        <p:nvGrpSpPr>
          <p:cNvPr id="90" name="Group 90"/>
          <p:cNvGrpSpPr/>
          <p:nvPr/>
        </p:nvGrpSpPr>
        <p:grpSpPr>
          <a:xfrm>
            <a:off x="6318250" y="1917802"/>
            <a:ext cx="2426717" cy="490334"/>
            <a:chOff x="6318250" y="1917802"/>
            <a:chExt cx="2426717" cy="490334"/>
          </a:xfrm>
        </p:grpSpPr>
        <p:sp>
          <p:nvSpPr>
            <p:cNvPr id="91" name="TextBox 91"/>
            <p:cNvSpPr txBox="1"/>
            <p:nvPr/>
          </p:nvSpPr>
          <p:spPr>
            <a:xfrm>
              <a:off x="6318250" y="191780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政策法规变动</a:t>
              </a:r>
            </a:p>
          </p:txBody>
        </p:sp>
      </p:grpSp>
      <p:grpSp>
        <p:nvGrpSpPr>
          <p:cNvPr id="92" name="Group 92"/>
          <p:cNvGrpSpPr/>
          <p:nvPr/>
        </p:nvGrpSpPr>
        <p:grpSpPr>
          <a:xfrm>
            <a:off x="8927905" y="1448118"/>
            <a:ext cx="2267763" cy="1552257"/>
            <a:chOff x="8927905" y="1448118"/>
            <a:chExt cx="2267763" cy="1552257"/>
          </a:xfrm>
        </p:grpSpPr>
        <p:sp>
          <p:nvSpPr>
            <p:cNvPr id="93" name="TextBox 93"/>
            <p:cNvSpPr txBox="1"/>
            <p:nvPr/>
          </p:nvSpPr>
          <p:spPr>
            <a:xfrm>
              <a:off x="8927905" y="1448118"/>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留意政策法规的变动，分析其对行业和企业的影响，把握投资机会。</a:t>
              </a:r>
            </a:p>
          </p:txBody>
        </p:sp>
      </p:grpSp>
      <p:grpSp>
        <p:nvGrpSpPr>
          <p:cNvPr id="94" name="Group 94"/>
          <p:cNvGrpSpPr/>
          <p:nvPr/>
        </p:nvGrpSpPr>
        <p:grpSpPr>
          <a:xfrm>
            <a:off x="3402013" y="4962843"/>
            <a:ext cx="2267763" cy="1552257"/>
            <a:chOff x="3402013" y="4962843"/>
            <a:chExt cx="2267763" cy="1552257"/>
          </a:xfrm>
        </p:grpSpPr>
        <p:sp>
          <p:nvSpPr>
            <p:cNvPr id="95" name="TextBox 95"/>
            <p:cNvSpPr txBox="1"/>
            <p:nvPr/>
          </p:nvSpPr>
          <p:spPr>
            <a:xfrm>
              <a:off x="3402013" y="4962843"/>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关注权威机构发布的行业报告和研究，了解所在行业的发展趋势、市场规模和竞争格局。</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发掘潜在的投资领域</a:t>
              </a:r>
            </a:p>
          </p:txBody>
        </p:sp>
      </p:grpSp>
      <p:sp>
        <p:nvSpPr>
          <p:cNvPr id="24" name="Freeform 24"/>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noFill/>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noFill/>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noFill/>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noFill/>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noFill/>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no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noFill/>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noFill/>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noFill/>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noFill/>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noFill/>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no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noFill/>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noFill/>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noFill/>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noFill/>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noFill/>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noFill/>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814354" y="2168741"/>
            <a:ext cx="2560637" cy="2546350"/>
          </a:xfrm>
          <a:custGeom>
            <a:rect l="l" t="t" r="r" b="b"/>
            <a:pathLst>
              <a:path w="1613" h="1604">
                <a:moveTo>
                  <a:pt x="80" y="1604"/>
                </a:moveTo>
                <a:lnTo>
                  <a:pt x="0" y="79"/>
                </a:lnTo>
                <a:lnTo>
                  <a:pt x="1534" y="0"/>
                </a:lnTo>
                <a:lnTo>
                  <a:pt x="1613" y="1530"/>
                </a:lnTo>
                <a:lnTo>
                  <a:pt x="80" y="1604"/>
                </a:lnTo>
                <a:close/>
              </a:path>
            </a:pathLst>
          </a:custGeom>
          <a:solidFill>
            <a:srgbClr val="04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rcRect t="7705" b="7705"/>
          <a:stretch>
            <a:fillRect/>
          </a:stretch>
        </p:blipFill>
        <p:spPr>
          <a:xfrm>
            <a:off x="4901338" y="2257609"/>
            <a:ext cx="2386669" cy="2355913"/>
          </a:xfrm>
          <a:prstGeom prst="rect">
            <a:avLst/>
          </a:prstGeom>
          <a:ln w="12668"/>
        </p:spPr>
      </p:pic>
      <p:grpSp>
        <p:nvGrpSpPr>
          <p:cNvPr id="44" name="Group 44"/>
          <p:cNvGrpSpPr/>
          <p:nvPr/>
        </p:nvGrpSpPr>
        <p:grpSpPr>
          <a:xfrm>
            <a:off x="653186" y="1428545"/>
            <a:ext cx="3394996" cy="490334"/>
            <a:chOff x="653186" y="1428545"/>
            <a:chExt cx="3394996" cy="490334"/>
          </a:xfrm>
        </p:grpSpPr>
        <p:sp>
          <p:nvSpPr>
            <p:cNvPr id="45" name="TextBox 45"/>
            <p:cNvSpPr txBox="1"/>
            <p:nvPr/>
          </p:nvSpPr>
          <p:spPr>
            <a:xfrm>
              <a:off x="653186" y="14285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创新创业领域</a:t>
              </a:r>
            </a:p>
          </p:txBody>
        </p:sp>
      </p:grpSp>
      <p:grpSp>
        <p:nvGrpSpPr>
          <p:cNvPr id="46" name="Group 46"/>
          <p:cNvGrpSpPr/>
          <p:nvPr/>
        </p:nvGrpSpPr>
        <p:grpSpPr>
          <a:xfrm>
            <a:off x="885016" y="1781107"/>
            <a:ext cx="2931336" cy="1654845"/>
            <a:chOff x="885016" y="1781107"/>
            <a:chExt cx="2931336" cy="1654845"/>
          </a:xfrm>
        </p:grpSpPr>
        <p:sp>
          <p:nvSpPr>
            <p:cNvPr id="47" name="TextBox 47"/>
            <p:cNvSpPr txBox="1"/>
            <p:nvPr/>
          </p:nvSpPr>
          <p:spPr>
            <a:xfrm>
              <a:off x="885016" y="1781107"/>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关注初创企业和创新项目，寻找具有成长潜力的投资机会。</a:t>
              </a:r>
            </a:p>
          </p:txBody>
        </p:sp>
      </p:grpSp>
      <p:grpSp>
        <p:nvGrpSpPr>
          <p:cNvPr id="48" name="Group 48"/>
          <p:cNvGrpSpPr/>
          <p:nvPr/>
        </p:nvGrpSpPr>
        <p:grpSpPr>
          <a:xfrm>
            <a:off x="653186" y="3877672"/>
            <a:ext cx="3394996" cy="490334"/>
            <a:chOff x="653186" y="3877672"/>
            <a:chExt cx="3394996" cy="490334"/>
          </a:xfrm>
        </p:grpSpPr>
        <p:sp>
          <p:nvSpPr>
            <p:cNvPr id="49" name="TextBox 49"/>
            <p:cNvSpPr txBox="1"/>
            <p:nvPr/>
          </p:nvSpPr>
          <p:spPr>
            <a:xfrm>
              <a:off x="653186" y="387767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可持续发展领域</a:t>
              </a:r>
            </a:p>
          </p:txBody>
        </p:sp>
      </p:grpSp>
      <p:grpSp>
        <p:nvGrpSpPr>
          <p:cNvPr id="50" name="Group 50"/>
          <p:cNvGrpSpPr/>
          <p:nvPr/>
        </p:nvGrpSpPr>
        <p:grpSpPr>
          <a:xfrm>
            <a:off x="885016" y="4230233"/>
            <a:ext cx="2931336" cy="1654845"/>
            <a:chOff x="885016" y="4230233"/>
            <a:chExt cx="2931336" cy="1654845"/>
          </a:xfrm>
        </p:grpSpPr>
        <p:sp>
          <p:nvSpPr>
            <p:cNvPr id="51" name="TextBox 51"/>
            <p:cNvSpPr txBox="1"/>
            <p:nvPr/>
          </p:nvSpPr>
          <p:spPr>
            <a:xfrm>
              <a:off x="885016" y="4230233"/>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关注环保、新能源等可持续发展领域，发掘绿色经济相关的投资机会。</a:t>
              </a:r>
            </a:p>
          </p:txBody>
        </p:sp>
      </p:grpSp>
      <p:grpSp>
        <p:nvGrpSpPr>
          <p:cNvPr id="52" name="Group 52"/>
          <p:cNvGrpSpPr/>
          <p:nvPr/>
        </p:nvGrpSpPr>
        <p:grpSpPr>
          <a:xfrm>
            <a:off x="8276691" y="1360283"/>
            <a:ext cx="3394996" cy="490334"/>
            <a:chOff x="8276691" y="1360283"/>
            <a:chExt cx="3394996" cy="490334"/>
          </a:xfrm>
        </p:grpSpPr>
        <p:sp>
          <p:nvSpPr>
            <p:cNvPr id="53" name="TextBox 53"/>
            <p:cNvSpPr txBox="1"/>
            <p:nvPr/>
          </p:nvSpPr>
          <p:spPr>
            <a:xfrm>
              <a:off x="8276691" y="1360283"/>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新兴技术领域</a:t>
              </a:r>
            </a:p>
          </p:txBody>
        </p:sp>
      </p:grpSp>
      <p:grpSp>
        <p:nvGrpSpPr>
          <p:cNvPr id="54" name="Group 54"/>
          <p:cNvGrpSpPr/>
          <p:nvPr/>
        </p:nvGrpSpPr>
        <p:grpSpPr>
          <a:xfrm>
            <a:off x="8508521" y="1712845"/>
            <a:ext cx="2931336" cy="1654845"/>
            <a:chOff x="8508521" y="1712845"/>
            <a:chExt cx="2931336" cy="1654845"/>
          </a:xfrm>
        </p:grpSpPr>
        <p:sp>
          <p:nvSpPr>
            <p:cNvPr id="55" name="TextBox 55"/>
            <p:cNvSpPr txBox="1"/>
            <p:nvPr/>
          </p:nvSpPr>
          <p:spPr>
            <a:xfrm>
              <a:off x="8508521" y="1712845"/>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关注新兴技术的发展和应用，如人工智能、大数据、区块链等，发掘技术驱动的投资机会。</a:t>
              </a:r>
            </a:p>
          </p:txBody>
        </p:sp>
      </p:grpSp>
      <p:grpSp>
        <p:nvGrpSpPr>
          <p:cNvPr id="56" name="Group 56"/>
          <p:cNvGrpSpPr/>
          <p:nvPr/>
        </p:nvGrpSpPr>
        <p:grpSpPr>
          <a:xfrm>
            <a:off x="8276691" y="3809410"/>
            <a:ext cx="3394996" cy="490334"/>
            <a:chOff x="8276691" y="3809410"/>
            <a:chExt cx="3394996" cy="490334"/>
          </a:xfrm>
        </p:grpSpPr>
        <p:sp>
          <p:nvSpPr>
            <p:cNvPr id="57" name="TextBox 57"/>
            <p:cNvSpPr txBox="1"/>
            <p:nvPr/>
          </p:nvSpPr>
          <p:spPr>
            <a:xfrm>
              <a:off x="8276691" y="380941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消费升级领域</a:t>
              </a:r>
            </a:p>
          </p:txBody>
        </p:sp>
      </p:grpSp>
      <p:grpSp>
        <p:nvGrpSpPr>
          <p:cNvPr id="58" name="Group 58"/>
          <p:cNvGrpSpPr/>
          <p:nvPr/>
        </p:nvGrpSpPr>
        <p:grpSpPr>
          <a:xfrm>
            <a:off x="8508521" y="4161971"/>
            <a:ext cx="2931336" cy="1654845"/>
            <a:chOff x="8508521" y="4161971"/>
            <a:chExt cx="2931336" cy="1654845"/>
          </a:xfrm>
        </p:grpSpPr>
        <p:sp>
          <p:nvSpPr>
            <p:cNvPr id="59" name="TextBox 59"/>
            <p:cNvSpPr txBox="1"/>
            <p:nvPr/>
          </p:nvSpPr>
          <p:spPr>
            <a:xfrm>
              <a:off x="8508521" y="4161971"/>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关注消费者需求的变化和升级趋势，寻找与消费升级相关的投资机会。</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评估投资机会的潜力与风险</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分析竞争对手的市场地位、产品特点、营销策略等，以评估自身投资机会在市场中的竞争力。</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通过市场调查、专家咨询等方式，获取更多关于市场需求和竞争态势的信息。</a:t>
            </a:r>
          </a:p>
        </p:txBody>
      </p:sp>
      <p:pic>
        <p:nvPicPr>
          <p:cNvPr id="7" name="Picture 7"/>
          <p:cNvPicPr>
            <a:picLocks noChangeAspect="1"/>
          </p:cNvPicPr>
          <p:nvPr/>
        </p:nvPicPr>
        <p:blipFill>
          <a:blip r:embed="rId2"/>
          <a:srcRect l="733" r="733"/>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10081" r="1008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8490" r="8490"/>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深入研究目标市场，了解行业趋势、市场规模、增长潜力以及消费者需求。</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分析市场需求与竞争态势</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评估投资回报率与风险水平</a:t>
              </a:r>
            </a:p>
          </p:txBody>
        </p:sp>
      </p:grpSp>
      <p:grpSp>
        <p:nvGrpSpPr>
          <p:cNvPr id="25" name="Group 25"/>
          <p:cNvGrpSpPr/>
          <p:nvPr/>
        </p:nvGrpSpPr>
        <p:grpSpPr>
          <a:xfrm>
            <a:off x="2005013" y="2780824"/>
            <a:ext cx="2267763" cy="1552257"/>
            <a:chOff x="2005013" y="2780824"/>
            <a:chExt cx="2267763" cy="1552257"/>
          </a:xfrm>
        </p:grpSpPr>
        <p:sp>
          <p:nvSpPr>
            <p:cNvPr id="26" name="TextBox 26"/>
            <p:cNvSpPr txBox="1"/>
            <p:nvPr/>
          </p:nvSpPr>
          <p:spPr>
            <a:xfrm>
              <a:off x="2005013" y="2780824"/>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对投资项目的预期收益进行详细分析，包括收入来源、利润率、现金流等。</a:t>
              </a:r>
            </a:p>
          </p:txBody>
        </p:sp>
      </p:grpSp>
      <p:grpSp>
        <p:nvGrpSpPr>
          <p:cNvPr id="27" name="Group 27"/>
          <p:cNvGrpSpPr/>
          <p:nvPr/>
        </p:nvGrpSpPr>
        <p:grpSpPr>
          <a:xfrm>
            <a:off x="5850265" y="2780824"/>
            <a:ext cx="2267763" cy="1552257"/>
            <a:chOff x="5850265" y="2780824"/>
            <a:chExt cx="2267763" cy="1552257"/>
          </a:xfrm>
        </p:grpSpPr>
        <p:sp>
          <p:nvSpPr>
            <p:cNvPr id="28" name="TextBox 28"/>
            <p:cNvSpPr txBox="1"/>
            <p:nvPr/>
          </p:nvSpPr>
          <p:spPr>
            <a:xfrm>
              <a:off x="5850265" y="2780824"/>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评估投资项目的风险水平，包括市场风险、技术风险、管理风险等。</a:t>
              </a:r>
            </a:p>
          </p:txBody>
        </p:sp>
      </p:grpSp>
      <p:grpSp>
        <p:nvGrpSpPr>
          <p:cNvPr id="29" name="Group 29"/>
          <p:cNvGrpSpPr/>
          <p:nvPr/>
        </p:nvGrpSpPr>
        <p:grpSpPr>
          <a:xfrm>
            <a:off x="9743259" y="2780824"/>
            <a:ext cx="2267763" cy="1552257"/>
            <a:chOff x="9743259" y="2780824"/>
            <a:chExt cx="2267763" cy="1552257"/>
          </a:xfrm>
        </p:grpSpPr>
        <p:sp>
          <p:nvSpPr>
            <p:cNvPr id="30" name="TextBox 30"/>
            <p:cNvSpPr txBox="1"/>
            <p:nvPr/>
          </p:nvSpPr>
          <p:spPr>
            <a:xfrm>
              <a:off x="9743259" y="2780824"/>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采用定量和定性分析方法，综合考虑投资回报率与风险水平，以确定投资项目的可行性。</a:t>
              </a:r>
            </a:p>
          </p:txBody>
        </p:sp>
      </p:grpSp>
      <p:pic>
        <p:nvPicPr>
          <p:cNvPr id="31" name="Picture 31"/>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32" name="Picture 32"/>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3" name="Picture 33"/>
          <p:cNvPicPr>
            <a:picLocks noChangeAspect="1"/>
          </p:cNvPicPr>
          <p:nvPr/>
        </p:nvPicPr>
        <p:blipFill>
          <a:blip r:embed="rId5">
            <a:alphaModFix amt="71000"/>
          </a:blip>
          <a:stretch>
            <a:fillRect/>
          </a:stretch>
        </p:blipFill>
        <p:spPr>
          <a:xfrm>
            <a:off x="8142758" y="2093595"/>
            <a:ext cx="1561421" cy="2859405"/>
          </a:xfrm>
          <a:prstGeom prst="rect">
            <a:avLst/>
          </a:prstGeom>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23925" y="4246563"/>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998538" y="4265613"/>
            <a:ext cx="2270125" cy="2249487"/>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071563" y="4287838"/>
            <a:ext cx="2187575" cy="2128837"/>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146175" y="4305300"/>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201738" y="4324350"/>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255713" y="4344988"/>
            <a:ext cx="2012950" cy="1776412"/>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06513" y="4364038"/>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358900" y="4384675"/>
            <a:ext cx="1933575" cy="1538288"/>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409700" y="4403725"/>
            <a:ext cx="1897063" cy="1420813"/>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462088" y="4424363"/>
            <a:ext cx="1854200" cy="1303337"/>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512888" y="4443413"/>
            <a:ext cx="1817687" cy="1185862"/>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566863" y="4462463"/>
            <a:ext cx="1774825" cy="1065212"/>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616075" y="4483100"/>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670050" y="4502150"/>
            <a:ext cx="1695450" cy="830263"/>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722438" y="4522788"/>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773238" y="4541838"/>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827213" y="4560888"/>
            <a:ext cx="1574800" cy="474662"/>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876425" y="4581525"/>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930400" y="4600575"/>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547813" y="4407218"/>
            <a:ext cx="754062"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01</a:t>
            </a:r>
            <a:endParaRPr lang="en-US" sz="1100"/>
          </a:p>
        </p:txBody>
      </p:sp>
      <p:sp>
        <p:nvSpPr>
          <p:cNvPr id="22" name="Freeform 22"/>
          <p:cNvSpPr/>
          <p:nvPr/>
        </p:nvSpPr>
        <p:spPr>
          <a:xfrm>
            <a:off x="3670300" y="2686050"/>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744913" y="2705100"/>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817938" y="2727325"/>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892550" y="2744788"/>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948113" y="2763838"/>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002088" y="2784475"/>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052888" y="2803525"/>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105275" y="2824163"/>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156075" y="2843213"/>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208463" y="2863850"/>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259263" y="2882900"/>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313238" y="2901950"/>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62450" y="2922588"/>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416425" y="2941638"/>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68813" y="2962275"/>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519613" y="2981325"/>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73588" y="3000375"/>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2800" y="3021013"/>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676775" y="3040063"/>
            <a:ext cx="1495425" cy="238125"/>
          </a:xfrm>
          <a:prstGeom prst="ellipse">
            <a:avLst/>
          </a:prstGeom>
          <a:solidFill>
            <a:srgbClr val="FFFFFF">
              <a:alpha val="100000"/>
            </a:srgbClr>
          </a:solidFill>
          <a:ln w="1191">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294188" y="2838450"/>
            <a:ext cx="754062"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02</a:t>
            </a:r>
            <a:endParaRPr lang="en-US" sz="1100"/>
          </a:p>
        </p:txBody>
      </p:sp>
      <p:sp>
        <p:nvSpPr>
          <p:cNvPr id="42" name="Freeform 42"/>
          <p:cNvSpPr/>
          <p:nvPr/>
        </p:nvSpPr>
        <p:spPr>
          <a:xfrm>
            <a:off x="6318250" y="1019175"/>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6392863" y="1038225"/>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6465888" y="1060450"/>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6540500" y="1077913"/>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6596063" y="1096963"/>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6650038" y="1117600"/>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6700838" y="1136650"/>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6753225" y="1157288"/>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6804025" y="1176338"/>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6856413" y="1196975"/>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6907213" y="1216025"/>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6961188" y="1235075"/>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7010400" y="1255713"/>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7064375" y="1274763"/>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7116763" y="1295400"/>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7167563" y="1314450"/>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7221538" y="1333500"/>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7270750" y="1354138"/>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7324725" y="1373188"/>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6942138" y="1169670"/>
            <a:ext cx="755650"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03</a:t>
            </a:r>
            <a:endParaRPr lang="en-US" sz="1100"/>
          </a:p>
        </p:txBody>
      </p:sp>
      <p:grpSp>
        <p:nvGrpSpPr>
          <p:cNvPr id="62" name="Group 62"/>
          <p:cNvGrpSpPr/>
          <p:nvPr/>
        </p:nvGrpSpPr>
        <p:grpSpPr>
          <a:xfrm>
            <a:off x="7284451" y="1940227"/>
            <a:ext cx="550450" cy="526446"/>
            <a:chOff x="7284451" y="1940227"/>
            <a:chExt cx="550450" cy="526446"/>
          </a:xfrm>
        </p:grpSpPr>
        <p:sp>
          <p:nvSpPr>
            <p:cNvPr id="63" name="Freeform 63"/>
            <p:cNvSpPr/>
            <p:nvPr/>
          </p:nvSpPr>
          <p:spPr>
            <a:xfrm>
              <a:off x="7486190" y="2318655"/>
              <a:ext cx="148018" cy="148018"/>
            </a:xfrm>
            <a:custGeom>
              <a:rect l="l" t="t" r="r" b="b"/>
              <a:pathLst>
                <a:path w="412" h="412">
                  <a:moveTo>
                    <a:pt x="206" y="413"/>
                  </a:moveTo>
                  <a:lnTo>
                    <a:pt x="0" y="0"/>
                  </a:lnTo>
                  <a:lnTo>
                    <a:pt x="413" y="0"/>
                  </a:lnTo>
                  <a:lnTo>
                    <a:pt x="206" y="41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7284451" y="1940227"/>
              <a:ext cx="550450" cy="400622"/>
            </a:xfrm>
            <a:custGeom>
              <a:rect l="l" t="t" r="r" b="b"/>
              <a:pathLst>
                <a:path w="2438400" h="1774825">
                  <a:moveTo>
                    <a:pt x="290196" y="0"/>
                  </a:moveTo>
                  <a:cubicBezTo>
                    <a:pt x="2151973" y="0"/>
                    <a:pt x="2151973" y="0"/>
                    <a:pt x="2151973" y="0"/>
                  </a:cubicBezTo>
                  <a:cubicBezTo>
                    <a:pt x="2310262" y="0"/>
                    <a:pt x="2438400" y="128119"/>
                    <a:pt x="2438400" y="286384"/>
                  </a:cubicBezTo>
                  <a:lnTo>
                    <a:pt x="2438400" y="1484673"/>
                  </a:lnTo>
                  <a:cubicBezTo>
                    <a:pt x="2438400" y="1646706"/>
                    <a:pt x="2310262" y="1774825"/>
                    <a:pt x="2151973" y="1774825"/>
                  </a:cubicBezTo>
                  <a:cubicBezTo>
                    <a:pt x="290196" y="1774825"/>
                    <a:pt x="290196" y="1774825"/>
                    <a:pt x="290196" y="1774825"/>
                  </a:cubicBezTo>
                  <a:cubicBezTo>
                    <a:pt x="131907" y="1774825"/>
                    <a:pt x="0" y="1646706"/>
                    <a:pt x="0" y="1484673"/>
                  </a:cubicBezTo>
                  <a:cubicBezTo>
                    <a:pt x="0" y="286384"/>
                    <a:pt x="0" y="286384"/>
                    <a:pt x="0" y="286384"/>
                  </a:cubicBezTo>
                  <a:cubicBezTo>
                    <a:pt x="0" y="128119"/>
                    <a:pt x="131907" y="0"/>
                    <a:pt x="290196" y="0"/>
                  </a:cubicBezTo>
                  <a:close/>
                  <a:moveTo>
                    <a:pt x="471488" y="425450"/>
                  </a:moveTo>
                  <a:lnTo>
                    <a:pt x="471488" y="598488"/>
                  </a:lnTo>
                  <a:lnTo>
                    <a:pt x="1971676" y="598488"/>
                  </a:lnTo>
                  <a:lnTo>
                    <a:pt x="1971676" y="425450"/>
                  </a:lnTo>
                  <a:lnTo>
                    <a:pt x="471488" y="425450"/>
                  </a:lnTo>
                  <a:close/>
                  <a:moveTo>
                    <a:pt x="471488" y="801688"/>
                  </a:moveTo>
                  <a:lnTo>
                    <a:pt x="471488" y="971551"/>
                  </a:lnTo>
                  <a:lnTo>
                    <a:pt x="1971676" y="971551"/>
                  </a:lnTo>
                  <a:lnTo>
                    <a:pt x="1971676" y="801688"/>
                  </a:lnTo>
                  <a:lnTo>
                    <a:pt x="471488" y="801688"/>
                  </a:lnTo>
                  <a:close/>
                  <a:moveTo>
                    <a:pt x="471488" y="1174750"/>
                  </a:moveTo>
                  <a:lnTo>
                    <a:pt x="471488" y="1347788"/>
                  </a:lnTo>
                  <a:lnTo>
                    <a:pt x="1971676" y="1347788"/>
                  </a:lnTo>
                  <a:lnTo>
                    <a:pt x="1971676" y="1174750"/>
                  </a:lnTo>
                  <a:lnTo>
                    <a:pt x="471488" y="117475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5" name="Group 65"/>
          <p:cNvGrpSpPr/>
          <p:nvPr/>
        </p:nvGrpSpPr>
        <p:grpSpPr>
          <a:xfrm>
            <a:off x="4612704" y="3605816"/>
            <a:ext cx="534543" cy="529019"/>
            <a:chOff x="4612704" y="3605816"/>
            <a:chExt cx="534543" cy="529019"/>
          </a:xfrm>
        </p:grpSpPr>
        <p:sp>
          <p:nvSpPr>
            <p:cNvPr id="66" name="Freeform 66"/>
            <p:cNvSpPr/>
            <p:nvPr/>
          </p:nvSpPr>
          <p:spPr>
            <a:xfrm>
              <a:off x="4612704" y="3902234"/>
              <a:ext cx="534543" cy="232601"/>
            </a:xfrm>
            <a:custGeom>
              <a:rect l="l" t="t" r="r" b="b"/>
              <a:pathLst>
                <a:path w="205" h="89">
                  <a:moveTo>
                    <a:pt x="103" y="19"/>
                  </a:moveTo>
                  <a:cubicBezTo>
                    <a:pt x="82" y="19"/>
                    <a:pt x="62" y="12"/>
                    <a:pt x="47" y="0"/>
                  </a:cubicBezTo>
                  <a:cubicBezTo>
                    <a:pt x="0" y="0"/>
                    <a:pt x="0" y="0"/>
                    <a:pt x="0" y="0"/>
                  </a:cubicBezTo>
                  <a:cubicBezTo>
                    <a:pt x="0" y="67"/>
                    <a:pt x="0" y="67"/>
                    <a:pt x="0" y="67"/>
                  </a:cubicBezTo>
                  <a:cubicBezTo>
                    <a:pt x="0" y="79"/>
                    <a:pt x="10" y="89"/>
                    <a:pt x="22" y="89"/>
                  </a:cubicBezTo>
                  <a:cubicBezTo>
                    <a:pt x="183" y="89"/>
                    <a:pt x="183" y="89"/>
                    <a:pt x="183" y="89"/>
                  </a:cubicBezTo>
                  <a:cubicBezTo>
                    <a:pt x="195" y="89"/>
                    <a:pt x="205" y="79"/>
                    <a:pt x="205" y="67"/>
                  </a:cubicBezTo>
                  <a:cubicBezTo>
                    <a:pt x="205" y="0"/>
                    <a:pt x="205" y="0"/>
                    <a:pt x="205" y="0"/>
                  </a:cubicBezTo>
                  <a:cubicBezTo>
                    <a:pt x="158" y="0"/>
                    <a:pt x="158" y="0"/>
                    <a:pt x="158" y="0"/>
                  </a:cubicBezTo>
                  <a:cubicBezTo>
                    <a:pt x="143" y="12"/>
                    <a:pt x="124" y="19"/>
                    <a:pt x="103" y="1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Freeform 67"/>
            <p:cNvSpPr/>
            <p:nvPr/>
          </p:nvSpPr>
          <p:spPr>
            <a:xfrm>
              <a:off x="4612704" y="3605816"/>
              <a:ext cx="534543" cy="307467"/>
            </a:xfrm>
            <a:custGeom>
              <a:rect l="l" t="t" r="r" b="b"/>
              <a:pathLst>
                <a:path w="205" h="118">
                  <a:moveTo>
                    <a:pt x="183" y="42"/>
                  </a:moveTo>
                  <a:cubicBezTo>
                    <a:pt x="180" y="42"/>
                    <a:pt x="180" y="42"/>
                    <a:pt x="180" y="42"/>
                  </a:cubicBezTo>
                  <a:cubicBezTo>
                    <a:pt x="154" y="42"/>
                    <a:pt x="154" y="42"/>
                    <a:pt x="154" y="42"/>
                  </a:cubicBezTo>
                  <a:cubicBezTo>
                    <a:pt x="154" y="22"/>
                    <a:pt x="154" y="22"/>
                    <a:pt x="154" y="22"/>
                  </a:cubicBezTo>
                  <a:cubicBezTo>
                    <a:pt x="154" y="10"/>
                    <a:pt x="144" y="0"/>
                    <a:pt x="132" y="0"/>
                  </a:cubicBezTo>
                  <a:cubicBezTo>
                    <a:pt x="73" y="0"/>
                    <a:pt x="73" y="0"/>
                    <a:pt x="73" y="0"/>
                  </a:cubicBezTo>
                  <a:cubicBezTo>
                    <a:pt x="61" y="0"/>
                    <a:pt x="51" y="10"/>
                    <a:pt x="51" y="22"/>
                  </a:cubicBezTo>
                  <a:cubicBezTo>
                    <a:pt x="51" y="42"/>
                    <a:pt x="51" y="42"/>
                    <a:pt x="51" y="42"/>
                  </a:cubicBezTo>
                  <a:cubicBezTo>
                    <a:pt x="25" y="42"/>
                    <a:pt x="25" y="42"/>
                    <a:pt x="25" y="42"/>
                  </a:cubicBezTo>
                  <a:cubicBezTo>
                    <a:pt x="22" y="42"/>
                    <a:pt x="22" y="42"/>
                    <a:pt x="22" y="42"/>
                  </a:cubicBezTo>
                  <a:cubicBezTo>
                    <a:pt x="10" y="42"/>
                    <a:pt x="0" y="52"/>
                    <a:pt x="0" y="64"/>
                  </a:cubicBezTo>
                  <a:cubicBezTo>
                    <a:pt x="0" y="101"/>
                    <a:pt x="0" y="101"/>
                    <a:pt x="0" y="101"/>
                  </a:cubicBezTo>
                  <a:cubicBezTo>
                    <a:pt x="54" y="101"/>
                    <a:pt x="54" y="101"/>
                    <a:pt x="54" y="101"/>
                  </a:cubicBezTo>
                  <a:cubicBezTo>
                    <a:pt x="67" y="112"/>
                    <a:pt x="84" y="118"/>
                    <a:pt x="103" y="118"/>
                  </a:cubicBezTo>
                  <a:cubicBezTo>
                    <a:pt x="121" y="118"/>
                    <a:pt x="138" y="112"/>
                    <a:pt x="151" y="101"/>
                  </a:cubicBezTo>
                  <a:cubicBezTo>
                    <a:pt x="205" y="101"/>
                    <a:pt x="205" y="101"/>
                    <a:pt x="205" y="101"/>
                  </a:cubicBezTo>
                  <a:cubicBezTo>
                    <a:pt x="205" y="64"/>
                    <a:pt x="205" y="64"/>
                    <a:pt x="205" y="64"/>
                  </a:cubicBezTo>
                  <a:cubicBezTo>
                    <a:pt x="205" y="52"/>
                    <a:pt x="195" y="42"/>
                    <a:pt x="183" y="42"/>
                  </a:cubicBezTo>
                  <a:close/>
                  <a:moveTo>
                    <a:pt x="67" y="26"/>
                  </a:moveTo>
                  <a:cubicBezTo>
                    <a:pt x="67" y="22"/>
                    <a:pt x="67" y="22"/>
                    <a:pt x="67" y="22"/>
                  </a:cubicBezTo>
                  <a:cubicBezTo>
                    <a:pt x="67" y="19"/>
                    <a:pt x="70" y="17"/>
                    <a:pt x="73" y="17"/>
                  </a:cubicBezTo>
                  <a:cubicBezTo>
                    <a:pt x="132" y="17"/>
                    <a:pt x="132" y="17"/>
                    <a:pt x="132" y="17"/>
                  </a:cubicBezTo>
                  <a:cubicBezTo>
                    <a:pt x="135" y="17"/>
                    <a:pt x="138" y="19"/>
                    <a:pt x="138" y="22"/>
                  </a:cubicBezTo>
                  <a:cubicBezTo>
                    <a:pt x="138" y="26"/>
                    <a:pt x="138" y="26"/>
                    <a:pt x="138" y="26"/>
                  </a:cubicBezTo>
                  <a:cubicBezTo>
                    <a:pt x="138" y="42"/>
                    <a:pt x="138" y="42"/>
                    <a:pt x="138" y="42"/>
                  </a:cubicBezTo>
                  <a:cubicBezTo>
                    <a:pt x="67" y="42"/>
                    <a:pt x="67" y="42"/>
                    <a:pt x="67" y="42"/>
                  </a:cubicBezTo>
                  <a:lnTo>
                    <a:pt x="67" y="26"/>
                  </a:lnTo>
                  <a:close/>
                  <a:moveTo>
                    <a:pt x="101" y="101"/>
                  </a:moveTo>
                  <a:cubicBezTo>
                    <a:pt x="92" y="101"/>
                    <a:pt x="85" y="94"/>
                    <a:pt x="85" y="86"/>
                  </a:cubicBezTo>
                  <a:cubicBezTo>
                    <a:pt x="85" y="77"/>
                    <a:pt x="92" y="70"/>
                    <a:pt x="101" y="70"/>
                  </a:cubicBezTo>
                  <a:cubicBezTo>
                    <a:pt x="110" y="70"/>
                    <a:pt x="117" y="77"/>
                    <a:pt x="117" y="86"/>
                  </a:cubicBezTo>
                  <a:cubicBezTo>
                    <a:pt x="117" y="94"/>
                    <a:pt x="110" y="101"/>
                    <a:pt x="101" y="10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1862868" y="5125181"/>
            <a:ext cx="477964" cy="611315"/>
            <a:chOff x="1862868" y="5125181"/>
            <a:chExt cx="477964" cy="611315"/>
          </a:xfrm>
        </p:grpSpPr>
        <p:sp>
          <p:nvSpPr>
            <p:cNvPr id="69" name="Freeform 69"/>
            <p:cNvSpPr/>
            <p:nvPr/>
          </p:nvSpPr>
          <p:spPr>
            <a:xfrm>
              <a:off x="2040604" y="5125181"/>
              <a:ext cx="121158" cy="611219"/>
            </a:xfrm>
            <a:custGeom>
              <a:rect l="l" t="t" r="r" b="b"/>
              <a:pathLst>
                <a:path w="64" h="321">
                  <a:moveTo>
                    <a:pt x="64" y="289"/>
                  </a:moveTo>
                  <a:cubicBezTo>
                    <a:pt x="64" y="307"/>
                    <a:pt x="49" y="321"/>
                    <a:pt x="32" y="321"/>
                  </a:cubicBezTo>
                  <a:cubicBezTo>
                    <a:pt x="14" y="321"/>
                    <a:pt x="0" y="307"/>
                    <a:pt x="0" y="289"/>
                  </a:cubicBezTo>
                  <a:cubicBezTo>
                    <a:pt x="0" y="32"/>
                    <a:pt x="0" y="32"/>
                    <a:pt x="0" y="32"/>
                  </a:cubicBezTo>
                  <a:cubicBezTo>
                    <a:pt x="0" y="14"/>
                    <a:pt x="14" y="0"/>
                    <a:pt x="32" y="0"/>
                  </a:cubicBezTo>
                  <a:cubicBezTo>
                    <a:pt x="49" y="0"/>
                    <a:pt x="64" y="14"/>
                    <a:pt x="64" y="32"/>
                  </a:cubicBezTo>
                  <a:lnTo>
                    <a:pt x="64" y="2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Freeform 70"/>
            <p:cNvSpPr/>
            <p:nvPr/>
          </p:nvSpPr>
          <p:spPr>
            <a:xfrm>
              <a:off x="1862868" y="5498180"/>
              <a:ext cx="119824" cy="238316"/>
            </a:xfrm>
            <a:custGeom>
              <a:rect l="l" t="t" r="r" b="b"/>
              <a:pathLst>
                <a:path w="62" h="125">
                  <a:moveTo>
                    <a:pt x="63" y="93"/>
                  </a:moveTo>
                  <a:cubicBezTo>
                    <a:pt x="63" y="111"/>
                    <a:pt x="49" y="125"/>
                    <a:pt x="32" y="125"/>
                  </a:cubicBezTo>
                  <a:cubicBezTo>
                    <a:pt x="14" y="125"/>
                    <a:pt x="0" y="111"/>
                    <a:pt x="0" y="93"/>
                  </a:cubicBezTo>
                  <a:cubicBezTo>
                    <a:pt x="0" y="32"/>
                    <a:pt x="0" y="32"/>
                    <a:pt x="0" y="32"/>
                  </a:cubicBezTo>
                  <a:cubicBezTo>
                    <a:pt x="0" y="14"/>
                    <a:pt x="14" y="0"/>
                    <a:pt x="32" y="0"/>
                  </a:cubicBezTo>
                  <a:cubicBezTo>
                    <a:pt x="49" y="0"/>
                    <a:pt x="63" y="14"/>
                    <a:pt x="63" y="32"/>
                  </a:cubicBezTo>
                  <a:lnTo>
                    <a:pt x="63" y="9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Freeform 71"/>
            <p:cNvSpPr/>
            <p:nvPr/>
          </p:nvSpPr>
          <p:spPr>
            <a:xfrm>
              <a:off x="2219674" y="5321777"/>
              <a:ext cx="121158" cy="414719"/>
            </a:xfrm>
            <a:custGeom>
              <a:rect l="l" t="t" r="r" b="b"/>
              <a:pathLst>
                <a:path w="64" h="218">
                  <a:moveTo>
                    <a:pt x="64" y="186"/>
                  </a:moveTo>
                  <a:cubicBezTo>
                    <a:pt x="64" y="204"/>
                    <a:pt x="49" y="218"/>
                    <a:pt x="32" y="218"/>
                  </a:cubicBezTo>
                  <a:cubicBezTo>
                    <a:pt x="14" y="218"/>
                    <a:pt x="0" y="204"/>
                    <a:pt x="0" y="186"/>
                  </a:cubicBezTo>
                  <a:cubicBezTo>
                    <a:pt x="0" y="32"/>
                    <a:pt x="0" y="32"/>
                    <a:pt x="0" y="32"/>
                  </a:cubicBezTo>
                  <a:cubicBezTo>
                    <a:pt x="0" y="14"/>
                    <a:pt x="14" y="0"/>
                    <a:pt x="32" y="0"/>
                  </a:cubicBezTo>
                  <a:cubicBezTo>
                    <a:pt x="49" y="0"/>
                    <a:pt x="64" y="14"/>
                    <a:pt x="64" y="32"/>
                  </a:cubicBezTo>
                  <a:lnTo>
                    <a:pt x="64" y="18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454963" y="93878"/>
            <a:ext cx="10641129" cy="914400"/>
            <a:chOff x="454963" y="93878"/>
            <a:chExt cx="10641129" cy="914400"/>
          </a:xfrm>
        </p:grpSpPr>
        <p:sp>
          <p:nvSpPr>
            <p:cNvPr id="73" name="AutoShape 7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TextBox 9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制定投资策略和计划</a:t>
              </a:r>
            </a:p>
          </p:txBody>
        </p:sp>
      </p:grpSp>
      <p:grpSp>
        <p:nvGrpSpPr>
          <p:cNvPr id="94" name="Group 94"/>
          <p:cNvGrpSpPr/>
          <p:nvPr/>
        </p:nvGrpSpPr>
        <p:grpSpPr>
          <a:xfrm>
            <a:off x="6318250" y="3326131"/>
            <a:ext cx="2267763" cy="1552257"/>
            <a:chOff x="6318250" y="3326131"/>
            <a:chExt cx="2267763" cy="1552257"/>
          </a:xfrm>
        </p:grpSpPr>
        <p:sp>
          <p:nvSpPr>
            <p:cNvPr id="95" name="TextBox 95"/>
            <p:cNvSpPr txBox="1"/>
            <p:nvPr/>
          </p:nvSpPr>
          <p:spPr>
            <a:xfrm>
              <a:off x="6318250" y="33261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制定详细的投资计划，包括投资目标、投资额度、投资时间表、退出机制等。</a:t>
              </a:r>
            </a:p>
          </p:txBody>
        </p:sp>
      </p:grpSp>
      <p:grpSp>
        <p:nvGrpSpPr>
          <p:cNvPr id="96" name="Group 96"/>
          <p:cNvGrpSpPr/>
          <p:nvPr/>
        </p:nvGrpSpPr>
        <p:grpSpPr>
          <a:xfrm>
            <a:off x="8927905" y="1448118"/>
            <a:ext cx="2267763" cy="1552257"/>
            <a:chOff x="8927905" y="1448118"/>
            <a:chExt cx="2267763" cy="1552257"/>
          </a:xfrm>
        </p:grpSpPr>
        <p:sp>
          <p:nvSpPr>
            <p:cNvPr id="97" name="TextBox 97"/>
            <p:cNvSpPr txBox="1"/>
            <p:nvPr/>
          </p:nvSpPr>
          <p:spPr>
            <a:xfrm>
              <a:off x="8927905" y="1448118"/>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针对可能出现的风险和问题，制定相应的应对措施和解决方案。</a:t>
              </a:r>
            </a:p>
          </p:txBody>
        </p:sp>
      </p:grpSp>
      <p:grpSp>
        <p:nvGrpSpPr>
          <p:cNvPr id="98" name="Group 98"/>
          <p:cNvGrpSpPr/>
          <p:nvPr/>
        </p:nvGrpSpPr>
        <p:grpSpPr>
          <a:xfrm>
            <a:off x="3402013" y="4962843"/>
            <a:ext cx="2267763" cy="1552257"/>
            <a:chOff x="3402013" y="4962843"/>
            <a:chExt cx="2267763" cy="1552257"/>
          </a:xfrm>
        </p:grpSpPr>
        <p:sp>
          <p:nvSpPr>
            <p:cNvPr id="99" name="TextBox 99"/>
            <p:cNvSpPr txBox="1"/>
            <p:nvPr/>
          </p:nvSpPr>
          <p:spPr>
            <a:xfrm>
              <a:off x="3402013" y="4962843"/>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根据市场需求、竞争态势以及投资回报率与风险水平的评估结果，制定相应的投资策略。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https://d.book118.com/908043017033006035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2024-09-13T23:14:25.898</cp:lastPrinted>
  <dcterms:created xsi:type="dcterms:W3CDTF">2024-09-13T15:14:25Z</dcterms:created>
  <dcterms:modified xsi:type="dcterms:W3CDTF">2024-09-13T15:14:28Z</dcterms:modified>
</cp:coreProperties>
</file>