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image" Target="../media/image2.png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image" Target="../media/image2.png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image" Target="../media/image3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image" Target="../media/image4.png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EF0A2-7BE9-4576-BEB0-61E4DEC9B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0F3E2-70FC-4FCD-B78C-E1E152445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6627B-D9D2-470E-BD25-C7E014827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5CE77-8D23-4864-88BA-AD5357871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B86F6-9660-4EED-85B9-2F5A9FBFB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5A03B-5187-43E1-8124-9629FC62B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62DBA1-6431-4745-9410-700FF1EC4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148EA-BF72-48D8-A0AE-DAC905740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57D7D-279E-439C-81D7-7CD3D0DA3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BCF5A-949F-4727-A988-DE5251842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A9FFF-E53E-4D5C-81EA-0893D49BC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57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672" name="矩形 20"/>
          <p:cNvSpPr/>
          <p:nvPr>
            <p:custDataLst>
              <p:tags r:id="rId6"/>
            </p:custDataLst>
          </p:nvPr>
        </p:nvSpPr>
        <p:spPr>
          <a:xfrm>
            <a:off x="951015" y="5405625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4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513715" y="5615940"/>
            <a:ext cx="3417570" cy="44958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13715" y="2824480"/>
            <a:ext cx="8317865" cy="152590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1970" y="2364105"/>
            <a:ext cx="8310245" cy="460375"/>
          </a:xfrm>
          <a:prstGeom prst="rect">
            <a:avLst/>
          </a:prstGeom>
          <a:noFill/>
          <a:ln>
            <a:noFill/>
          </a:ln>
        </p:spPr>
        <p:txBody>
          <a:bodyPr wrap="square" lIns="10795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1" u="none" strike="noStrike" kern="1200" cap="none" spc="1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8" name="矩形 9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0" name="矩形 8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矩形 26"/>
          <p:cNvSpPr/>
          <p:nvPr>
            <p:custDataLst>
              <p:tags r:id="rId3"/>
            </p:custDataLst>
          </p:nvPr>
        </p:nvSpPr>
        <p:spPr>
          <a:xfrm>
            <a:off x="660401" y="1038860"/>
            <a:ext cx="3183812" cy="32385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04" name="直角三角形 7"/>
          <p:cNvSpPr/>
          <p:nvPr>
            <p:custDataLst>
              <p:tags r:id="rId4"/>
            </p:custDataLst>
          </p:nvPr>
        </p:nvSpPr>
        <p:spPr>
          <a:xfrm flipH="1">
            <a:off x="3581400" y="1133402"/>
            <a:ext cx="145473" cy="145473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63" name="그래픽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t="74764"/>
          <a:stretch>
            <a:fillRect/>
          </a:stretch>
        </p:blipFill>
        <p:spPr>
          <a:xfrm flipH="1">
            <a:off x="7261315" y="1039154"/>
            <a:ext cx="4315279" cy="246221"/>
          </a:xfrm>
          <a:prstGeom prst="rect">
            <a:avLst/>
          </a:prstGeom>
        </p:spPr>
      </p:pic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2294890" y="833755"/>
            <a:ext cx="1549400" cy="5289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0" i="1" u="none" strike="noStrike" kern="1200" cap="all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731526" y="628260"/>
            <a:ext cx="1432223" cy="737333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7" name="그래픽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t="74764"/>
          <a:stretch>
            <a:fillRect/>
          </a:stretch>
        </p:blipFill>
        <p:spPr>
          <a:xfrm>
            <a:off x="1070700" y="891834"/>
            <a:ext cx="4315279" cy="246221"/>
          </a:xfrm>
          <a:prstGeom prst="rect">
            <a:avLst/>
          </a:prstGeom>
        </p:spPr>
      </p:pic>
      <p:sp>
        <p:nvSpPr>
          <p:cNvPr id="1048716" name="矩形 28"/>
          <p:cNvSpPr/>
          <p:nvPr>
            <p:custDataLst>
              <p:tags r:id="rId5"/>
            </p:custDataLst>
          </p:nvPr>
        </p:nvSpPr>
        <p:spPr>
          <a:xfrm>
            <a:off x="919661" y="584267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18" name="矩形 29"/>
          <p:cNvSpPr/>
          <p:nvPr>
            <p:custDataLst>
              <p:tags r:id="rId6"/>
            </p:custDataLst>
          </p:nvPr>
        </p:nvSpPr>
        <p:spPr>
          <a:xfrm>
            <a:off x="1174592" y="574156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0" name="矩形 26"/>
          <p:cNvSpPr/>
          <p:nvPr>
            <p:custDataLst>
              <p:tags r:id="rId7"/>
            </p:custDataLst>
          </p:nvPr>
        </p:nvSpPr>
        <p:spPr>
          <a:xfrm>
            <a:off x="6912610" y="4759960"/>
            <a:ext cx="4297680" cy="245745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4753204" y="1138056"/>
            <a:ext cx="6457086" cy="28554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4753204" y="3889320"/>
            <a:ext cx="6457086" cy="1417825"/>
          </a:xfrm>
          <a:prstGeom prst="rect">
            <a:avLst/>
          </a:prstGeom>
          <a:noFill/>
        </p:spPr>
        <p:txBody>
          <a:bodyPr wrap="square" lIns="0" tIns="0" rIns="7200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矩形 11"/>
          <p:cNvSpPr/>
          <p:nvPr>
            <p:custDataLst>
              <p:tags r:id="rId5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38" name="矩形 12"/>
          <p:cNvSpPr/>
          <p:nvPr>
            <p:custDataLst>
              <p:tags r:id="rId6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235065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4"/>
            <p:custDataLst>
              <p:tags r:id="rId6"/>
            </p:custDataLst>
          </p:nvPr>
        </p:nvSpPr>
        <p:spPr>
          <a:xfrm>
            <a:off x="608330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矩形 11"/>
          <p:cNvSpPr/>
          <p:nvPr>
            <p:custDataLst>
              <p:tags r:id="rId7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58" name="矩形 10"/>
          <p:cNvSpPr/>
          <p:nvPr>
            <p:custDataLst>
              <p:tags r:id="rId8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矩形 11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0" name="矩形 12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82" name="矩形 8"/>
          <p:cNvSpPr/>
          <p:nvPr>
            <p:custDataLst>
              <p:tags r:id="rId2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75" name="图片 9" descr="演示文稿2_0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0" name="矩形 8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2" name="矩形 7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2" name="矩形 7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4" name="矩形 10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8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16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83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818" name="矩形 20"/>
          <p:cNvSpPr/>
          <p:nvPr>
            <p:custDataLst>
              <p:tags r:id="rId6"/>
            </p:custDataLst>
          </p:nvPr>
        </p:nvSpPr>
        <p:spPr>
          <a:xfrm>
            <a:off x="951015" y="5405858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0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513715" y="5615940"/>
            <a:ext cx="1908810" cy="4495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513715" y="2824480"/>
            <a:ext cx="7420610" cy="15259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6" descr="演示文稿2_0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 val="sysDash"/>
          </a:ln>
        </p:spPr>
      </p:pic>
      <p:sp>
        <p:nvSpPr>
          <p:cNvPr id="1048654" name="矩形 11"/>
          <p:cNvSpPr/>
          <p:nvPr>
            <p:custDataLst>
              <p:tags r:id="rId14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6" name="矩形 12"/>
          <p:cNvSpPr/>
          <p:nvPr>
            <p:custDataLst>
              <p:tags r:id="rId15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74306" y="606671"/>
            <a:ext cx="10515600" cy="5837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74306" y="1423358"/>
            <a:ext cx="10515600" cy="47536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962" r:id="rId2"/>
    <p:sldLayoutId id="2147491963" r:id="rId3"/>
    <p:sldLayoutId id="2147491964" r:id="rId4"/>
    <p:sldLayoutId id="2147491965" r:id="rId5"/>
    <p:sldLayoutId id="2147491966" r:id="rId6"/>
    <p:sldLayoutId id="2147491967" r:id="rId7"/>
    <p:sldLayoutId id="2147491968" r:id="rId8"/>
    <p:sldLayoutId id="2147491969" r:id="rId9"/>
    <p:sldLayoutId id="2147491970" r:id="rId10"/>
    <p:sldLayoutId id="21474919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26" Type="http://schemas.openxmlformats.org/officeDocument/2006/relationships/tags" Target="../tags/tag190.xml" /><Relationship Id="rId27" Type="http://schemas.openxmlformats.org/officeDocument/2006/relationships/tags" Target="../tags/tag191.xml" /><Relationship Id="rId28" Type="http://schemas.openxmlformats.org/officeDocument/2006/relationships/tags" Target="../tags/tag192.xml" /><Relationship Id="rId29" Type="http://schemas.openxmlformats.org/officeDocument/2006/relationships/tags" Target="../tags/tag193.xml" /><Relationship Id="rId3" Type="http://schemas.openxmlformats.org/officeDocument/2006/relationships/tags" Target="../tags/tag167.xml" /><Relationship Id="rId30" Type="http://schemas.openxmlformats.org/officeDocument/2006/relationships/tags" Target="../tags/tag194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440161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乡村振兴战略：推动农村生态保护</a:t>
            </a:r>
            <a:endParaRPr lang="zh-CN" altLang="en-US"/>
          </a:p>
        </p:txBody>
      </p:sp>
      <p:sp>
        <p:nvSpPr>
          <p:cNvPr id="1048652" name="文本占位符 6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89167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Catalog</a:t>
            </a:r>
            <a:endParaRPr lang="zh-CN" altLang="en-US"/>
          </a:p>
        </p:txBody>
      </p:sp>
      <p:sp>
        <p:nvSpPr>
          <p:cNvPr id="10488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4" name="序号"/>
          <p:cNvSpPr txBox="1"/>
          <p:nvPr>
            <p:custDataLst>
              <p:tags r:id="rId5"/>
            </p:custDataLst>
          </p:nvPr>
        </p:nvSpPr>
        <p:spPr>
          <a:xfrm>
            <a:off x="1017270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01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56" name="标题"/>
          <p:cNvSpPr txBox="1"/>
          <p:nvPr>
            <p:custDataLst>
              <p:tags r:id="rId6"/>
            </p:custDataLst>
          </p:nvPr>
        </p:nvSpPr>
        <p:spPr>
          <a:xfrm>
            <a:off x="1017270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乡村振兴战略的背景和意义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7"/>
            </p:custDataLst>
          </p:nvPr>
        </p:nvCxnSpPr>
        <p:spPr>
          <a:xfrm>
            <a:off x="112268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序号"/>
          <p:cNvSpPr txBox="1"/>
          <p:nvPr>
            <p:custDataLst>
              <p:tags r:id="rId8"/>
            </p:custDataLst>
          </p:nvPr>
        </p:nvSpPr>
        <p:spPr>
          <a:xfrm>
            <a:off x="4802505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02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0" name="标题"/>
          <p:cNvSpPr txBox="1"/>
          <p:nvPr>
            <p:custDataLst>
              <p:tags r:id="rId9"/>
            </p:custDataLst>
          </p:nvPr>
        </p:nvSpPr>
        <p:spPr>
          <a:xfrm>
            <a:off x="4802505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农村生态保护的重要性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1" name="直接连接符 74"/>
          <p:cNvCxnSpPr/>
          <p:nvPr>
            <p:custDataLst>
              <p:tags r:id="rId10"/>
            </p:custDataLst>
          </p:nvPr>
        </p:nvCxnSpPr>
        <p:spPr>
          <a:xfrm>
            <a:off x="4907915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8587740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03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8587740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乡村振兴战略与农村生态保护的关系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3" name="直接连接符 79"/>
          <p:cNvCxnSpPr/>
          <p:nvPr>
            <p:custDataLst>
              <p:tags r:id="rId13"/>
            </p:custDataLst>
          </p:nvPr>
        </p:nvCxnSpPr>
        <p:spPr>
          <a:xfrm>
            <a:off x="869315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序号"/>
          <p:cNvSpPr txBox="1"/>
          <p:nvPr>
            <p:custDataLst>
              <p:tags r:id="rId14"/>
            </p:custDataLst>
          </p:nvPr>
        </p:nvSpPr>
        <p:spPr>
          <a:xfrm>
            <a:off x="1017270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04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8" name="标题"/>
          <p:cNvSpPr txBox="1"/>
          <p:nvPr>
            <p:custDataLst>
              <p:tags r:id="rId15"/>
            </p:custDataLst>
          </p:nvPr>
        </p:nvSpPr>
        <p:spPr>
          <a:xfrm>
            <a:off x="1017270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乡村振兴战略的实施路径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5" name="直接连接符 102"/>
          <p:cNvCxnSpPr/>
          <p:nvPr>
            <p:custDataLst>
              <p:tags r:id="rId16"/>
            </p:custDataLst>
          </p:nvPr>
        </p:nvCxnSpPr>
        <p:spPr>
          <a:xfrm>
            <a:off x="1122680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17"/>
            </p:custDataLst>
          </p:nvPr>
        </p:nvSpPr>
        <p:spPr>
          <a:xfrm>
            <a:off x="4802505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05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2" name="标题"/>
          <p:cNvSpPr txBox="1"/>
          <p:nvPr>
            <p:custDataLst>
              <p:tags r:id="rId18"/>
            </p:custDataLst>
          </p:nvPr>
        </p:nvSpPr>
        <p:spPr>
          <a:xfrm>
            <a:off x="4802505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农村生态保护的成功案例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7" name="直接连接符 107"/>
          <p:cNvCxnSpPr/>
          <p:nvPr>
            <p:custDataLst>
              <p:tags r:id="rId19"/>
            </p:custDataLst>
          </p:nvPr>
        </p:nvCxnSpPr>
        <p:spPr>
          <a:xfrm>
            <a:off x="4907915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20"/>
            </p:custDataLst>
          </p:nvPr>
        </p:nvSpPr>
        <p:spPr>
          <a:xfrm>
            <a:off x="8587740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06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1"/>
            </p:custDataLst>
          </p:nvPr>
        </p:nvSpPr>
        <p:spPr>
          <a:xfrm>
            <a:off x="8587740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未来展望与建议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9" name="直接连接符 112"/>
          <p:cNvCxnSpPr/>
          <p:nvPr>
            <p:custDataLst>
              <p:tags r:id="rId22"/>
            </p:custDataLst>
          </p:nvPr>
        </p:nvCxnSpPr>
        <p:spPr>
          <a:xfrm>
            <a:off x="8693150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乡村振兴战略的背景和意义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农村发展面临的挑战</a:t>
            </a:r>
            <a:endParaRPr lang="zh-CN" altLang="en-US"/>
          </a:p>
        </p:txBody>
      </p:sp>
      <p:sp>
        <p:nvSpPr>
          <p:cNvPr id="10489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农业现代化程度低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农村人口外流严重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农村基础设施建设滞后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农村环境污染严重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乡村振兴战略的提出</a:t>
            </a:r>
            <a:endParaRPr lang="zh-CN" altLang="en-US"/>
          </a:p>
        </p:txBody>
      </p:sp>
      <p:sp>
        <p:nvSpPr>
          <p:cNvPr id="10490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背景：城市化进程加速，城乡发展不平衡问题凸显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意义：促进农村经济、社会、文化、生态全面发展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目的：缩小城乡差距，实现共同富裕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提出时间：2017年十九大报告中提出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乡村振兴战略的意义</a:t>
            </a:r>
            <a:endParaRPr lang="zh-CN" altLang="en-US"/>
          </a:p>
        </p:txBody>
      </p:sp>
      <p:sp>
        <p:nvSpPr>
          <p:cNvPr id="104913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促进农村经济发展，提高农民收入水平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缩小城乡发展差距，推动城乡一体化发展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传承和弘扬乡村文化，增强乡村凝聚力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改善农村人居环境，提升农民生活品质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22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农村生态保护的重要性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农村生态系统的现状</a:t>
            </a:r>
            <a:endParaRPr lang="zh-CN" altLang="en-US"/>
          </a:p>
        </p:txBody>
      </p:sp>
      <p:sp>
        <p:nvSpPr>
          <p:cNvPr id="104927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农村生态系统具有丰富的生物多样性和生态功能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农村生态系统对维护国家生态安全和促进可持续发展具有重要意义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农村生态系统面临诸多挑战，如环境污染、生态退化等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农村生态系统对农业生产和农村居民生活至关重要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农村生态保护的意义</a:t>
            </a:r>
            <a:endParaRPr lang="zh-CN" altLang="en-US"/>
          </a:p>
        </p:txBody>
      </p:sp>
      <p:sp>
        <p:nvSpPr>
          <p:cNvPr id="104934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提供农产品：保障粮食和农产品安全，满足人类的基本需求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维护生态平衡：农村生态系统是整个生态系统的重要组成部分，保护农村生态有助于维护生态平衡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促进可持续发展：农村生态保护有助于实现经济、社会和环境的协调发展，推动可持续发展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提高生活质量：良好的农村生态环境可以提高农村居民的生活质量，促进人与自然的和谐共生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农村生态保护的措施</a:t>
            </a:r>
            <a:endParaRPr lang="zh-CN" altLang="en-US"/>
          </a:p>
        </p:txBody>
      </p:sp>
      <p:sp>
        <p:nvSpPr>
          <p:cNvPr id="104941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推广生态农业：减少化肥和农药的使用，促进有机农业的发展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加强环境监管：对农村环境污染进行监测和治理，防止工业污染和城市污染向农村转移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推进农村垃圾分类和资源化利用：建立垃圾分类制度，提高垃圾处理效率，实现资源化利用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开展生态修复工程：对已经破坏的生态系统进行修复，恢复生态平衡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46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乡村振兴战略与农村生态保护的关系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乡村振兴战略对农村生态保护的推动作用</a:t>
            </a:r>
            <a:endParaRPr lang="zh-CN" altLang="en-US"/>
          </a:p>
        </p:txBody>
      </p:sp>
      <p:sp>
        <p:nvSpPr>
          <p:cNvPr id="104952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推进绿色发展理念，提高生态环保意识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促进农村产业结构调整，优化生态资源配置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加强农村环境治理，提升生态保护能力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增加生态补偿资金投入，保障生态保护实施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农村生态保护对乡村振兴战略的支撑作用</a:t>
            </a:r>
            <a:endParaRPr lang="zh-CN" altLang="en-US"/>
          </a:p>
        </p:txBody>
      </p:sp>
      <p:sp>
        <p:nvSpPr>
          <p:cNvPr id="104959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农村生态保护是乡村振兴战略的重要基础，能够提升农村环境质量，吸引游客和投资。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农村生态保护能够促进农村产业升级和转型，发展绿色经济和生态旅游等产业。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农村生态保护能够增强农民环保意识，提高农村社区凝聚力，促进乡村文明建设。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农村生态保护能够为乡村振兴战略提供生态保障，维护农村生态安全，促进农村经济可持续发展。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乡村振兴战略与农村生态保护的协同发展</a:t>
            </a:r>
            <a:endParaRPr lang="zh-CN" altLang="en-US"/>
          </a:p>
        </p:txBody>
      </p:sp>
      <p:sp>
        <p:nvSpPr>
          <p:cNvPr id="104966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乡村振兴战略的提出背景和目标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7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农村生态保护的重要性和紧迫性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8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乡村振兴战略与农村生态保护的内在联系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8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乡村振兴战略实施中生态保护的成功案例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https://d.book118.com/908044016142006027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6.65&quot;,&quot;top&quot;:&quot;120.25&quot;,&quot;width&quot;:&quot;708.25&quot;,&quot;height&quot;:&quot;249.75&quot;}"/>
  <p:tag name="KSO_WM_SLIDE_ID" val="custom2023030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9">
      <a:dk1>
        <a:sysClr val="windowText" lastClr="000000"/>
      </a:dk1>
      <a:lt1>
        <a:sysClr val="window" lastClr="FFFFFF"/>
      </a:lt1>
      <a:dk2>
        <a:srgbClr val="010437"/>
      </a:dk2>
      <a:lt2>
        <a:srgbClr val="EFEFFF"/>
      </a:lt2>
      <a:accent1>
        <a:srgbClr val="00B050"/>
      </a:accent1>
      <a:accent2>
        <a:srgbClr val="128E96"/>
      </a:accent2>
      <a:accent3>
        <a:srgbClr val="256BDB"/>
      </a:accent3>
      <a:accent4>
        <a:srgbClr val="3F48EF"/>
      </a:accent4>
      <a:accent5>
        <a:srgbClr val="6124D1"/>
      </a:accent5>
      <a:accent6>
        <a:srgbClr val="A67BFD"/>
      </a:accent6>
      <a:hlink>
        <a:srgbClr val="0563C1"/>
      </a:hlink>
      <a:folHlink>
        <a:srgbClr val="954F72"/>
      </a:folHlink>
    </a:clrScheme>
    <a:fontScheme name="自定义 19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Bold</vt:lpstr>
      <vt:lpstr>MiSans</vt:lpstr>
      <vt:lpstr>Wingdings</vt:lpstr>
      <vt:lpstr>Calibri Light</vt:lpstr>
      <vt:lpstr>宋体</vt:lpstr>
      <vt:lpstr>微软雅黑</vt:lpstr>
      <vt:lpstr>Office Theme</vt:lpstr>
      <vt:lpstr>乡村振兴战略：推动农村生态保护</vt:lpstr>
      <vt:lpstr>目录</vt:lpstr>
      <vt:lpstr>乡村振兴战略的背景和意义</vt:lpstr>
      <vt:lpstr>农村发展面临的挑战</vt:lpstr>
      <vt:lpstr>乡村振兴战略的提出</vt:lpstr>
      <vt:lpstr>乡村振兴战略的意义</vt:lpstr>
      <vt:lpstr>农村生态保护的重要性</vt:lpstr>
      <vt:lpstr>农村生态系统的现状</vt:lpstr>
      <vt:lpstr>农村生态保护的意义</vt:lpstr>
      <vt:lpstr>农村生态保护的措施</vt:lpstr>
      <vt:lpstr>乡村振兴战略与农村生态保护的关系</vt:lpstr>
      <vt:lpstr>乡村振兴战略对农村生态保护的推动作用</vt:lpstr>
      <vt:lpstr>农村生态保护对乡村振兴战略的支撑作用</vt:lpstr>
      <vt:lpstr>乡村振兴战略与农村生态保护的协同发展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2024-09-06T02:07:43.714</cp:lastPrinted>
  <dcterms:created xsi:type="dcterms:W3CDTF">2024-09-05T18:07:43Z</dcterms:created>
  <dcterms:modified xsi:type="dcterms:W3CDTF">2024-09-05T18:07:46Z</dcterms:modified>
</cp:coreProperties>
</file>