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7661537-ED8A-40C6-9725-CCA9AA8603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091813-35C7-4D54-BF3B-FBE7C75150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07D90EF-2548-473F-B655-3CE430C145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C19CB8E-7DD4-400A-AB9B-4A3281C8CF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87D7D0E-10D6-4E0F-8C39-BE5A4066828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9286AC7-3C1F-477F-A61B-FDF89D17891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7755597-8380-4BAE-A1CB-FD22D5CF6DA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032EDE-189E-4708-BCA7-E8916B356B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68FE9E-20D9-4C6E-9BB5-BB100E8433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605180-67FB-4FCF-AD7E-E1E301437C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D47D30-D57B-4950-8149-EA8FF039AC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png" /><Relationship Id="rId3" Type="http://schemas.openxmlformats.org/officeDocument/2006/relationships/image" Target="../media/image17.png" /><Relationship Id="rId4" Type="http://schemas.openxmlformats.org/officeDocument/2006/relationships/image" Target="../media/image18.png" /><Relationship Id="rId5" Type="http://schemas.openxmlformats.org/officeDocument/2006/relationships/image" Target="../media/image19.png" /><Relationship Id="rId6"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5.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6.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8045122122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2025">
              <a:solidFill>
                <a:srgbClr val="000000">
                  <a:alpha val="100000"/>
                </a:srgbClr>
              </a:solidFill>
              <a:latin typeface="Microsoft Yahei"/>
              <a:ea typeface="Microsoft Yahei"/>
              <a:cs typeface="Microsoft Yahei"/>
            </a:endParaRP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护理用具小发明</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护理用具概述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护理用具小发明案例</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护理用具小发明的优势与挑战</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护理用具小发明的未来展望</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如何培养护理用具小发明的创新能力</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护理用具小发明的实际应用与推广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护理用具概述</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4798029" cy="6858000"/>
          </a:xfrm>
          <a:prstGeom prst="rect">
            <a:avLst/>
          </a:prstGeom>
        </p:spPr>
      </p:pic>
      <p:sp>
        <p:nvSpPr>
          <p:cNvPr id="3" name="AutoShape 3"/>
          <p:cNvSpPr/>
          <p:nvPr/>
        </p:nvSpPr>
        <p:spPr>
          <a:xfrm>
            <a:off x="8226425" y="0"/>
            <a:ext cx="3987800" cy="34385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护理用具的定义与分类</a:t>
              </a:r>
            </a:p>
          </p:txBody>
        </p:sp>
      </p:grpSp>
      <p:grpSp>
        <p:nvGrpSpPr>
          <p:cNvPr id="26" name="Group 26"/>
          <p:cNvGrpSpPr/>
          <p:nvPr/>
        </p:nvGrpSpPr>
        <p:grpSpPr>
          <a:xfrm>
            <a:off x="454963" y="1491980"/>
            <a:ext cx="7520622" cy="1887389"/>
            <a:chOff x="454963" y="1491980"/>
            <a:chExt cx="7520622" cy="1887389"/>
          </a:xfrm>
        </p:grpSpPr>
        <p:sp>
          <p:nvSpPr>
            <p:cNvPr id="27" name="TextBox 27"/>
            <p:cNvSpPr txBox="1"/>
            <p:nvPr/>
          </p:nvSpPr>
          <p:spPr>
            <a:xfrm>
              <a:off x="454963" y="1491980"/>
              <a:ext cx="7520622" cy="188738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护理用具是指用于辅助或帮助护理工作的工具和设备，旨在提高护理效率、减轻护理人员的工作负担、提升患者的舒适度和生活质量。</a:t>
              </a:r>
            </a:p>
          </p:txBody>
        </p:sp>
      </p:grpSp>
      <p:grpSp>
        <p:nvGrpSpPr>
          <p:cNvPr id="28" name="Group 28"/>
          <p:cNvGrpSpPr/>
          <p:nvPr/>
        </p:nvGrpSpPr>
        <p:grpSpPr>
          <a:xfrm>
            <a:off x="454963" y="1041492"/>
            <a:ext cx="7537132" cy="490334"/>
            <a:chOff x="454963" y="1041492"/>
            <a:chExt cx="7537132" cy="490334"/>
          </a:xfrm>
        </p:grpSpPr>
        <p:sp>
          <p:nvSpPr>
            <p:cNvPr id="29" name="TextBox 29"/>
            <p:cNvSpPr txBox="1"/>
            <p:nvPr/>
          </p:nvSpPr>
          <p:spPr>
            <a:xfrm>
              <a:off x="454963" y="1041492"/>
              <a:ext cx="753713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175" b="1">
                  <a:solidFill>
                    <a:schemeClr val="accent1">
                      <a:alpha val="100000"/>
                    </a:schemeClr>
                  </a:solidFill>
                  <a:latin typeface="Microsoft Yahei"/>
                  <a:ea typeface="Microsoft Yahei"/>
                  <a:cs typeface="Microsoft Yahei"/>
                </a:rPr>
                <a:t>定义</a:t>
              </a:r>
            </a:p>
          </p:txBody>
        </p:sp>
      </p:grpSp>
      <p:grpSp>
        <p:nvGrpSpPr>
          <p:cNvPr id="30" name="Group 30"/>
          <p:cNvGrpSpPr/>
          <p:nvPr/>
        </p:nvGrpSpPr>
        <p:grpSpPr>
          <a:xfrm>
            <a:off x="4153723" y="4445298"/>
            <a:ext cx="7520622" cy="1926826"/>
            <a:chOff x="4153723" y="4445298"/>
            <a:chExt cx="7520622" cy="1926826"/>
          </a:xfrm>
        </p:grpSpPr>
        <p:sp>
          <p:nvSpPr>
            <p:cNvPr id="31" name="TextBox 31"/>
            <p:cNvSpPr txBox="1"/>
            <p:nvPr/>
          </p:nvSpPr>
          <p:spPr>
            <a:xfrm>
              <a:off x="4153723" y="4445298"/>
              <a:ext cx="7520622" cy="192682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护理用具可以根据用途、功能、使用场景等多种因素进行分类，如基础护理用具、康复护理用具、家用护理用具等。</a:t>
              </a:r>
            </a:p>
          </p:txBody>
        </p:sp>
      </p:grpSp>
      <p:grpSp>
        <p:nvGrpSpPr>
          <p:cNvPr id="32" name="Group 32"/>
          <p:cNvGrpSpPr/>
          <p:nvPr/>
        </p:nvGrpSpPr>
        <p:grpSpPr>
          <a:xfrm>
            <a:off x="4137103" y="4014528"/>
            <a:ext cx="7537242" cy="490334"/>
            <a:chOff x="4137103" y="4014528"/>
            <a:chExt cx="7537242" cy="490334"/>
          </a:xfrm>
        </p:grpSpPr>
        <p:sp>
          <p:nvSpPr>
            <p:cNvPr id="33" name="TextBox 33"/>
            <p:cNvSpPr txBox="1"/>
            <p:nvPr/>
          </p:nvSpPr>
          <p:spPr>
            <a:xfrm>
              <a:off x="4137103" y="4014528"/>
              <a:ext cx="753724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175" b="1">
                  <a:solidFill>
                    <a:schemeClr val="accent1">
                      <a:alpha val="100000"/>
                    </a:schemeClr>
                  </a:solidFill>
                  <a:latin typeface="Microsoft Yahei"/>
                  <a:ea typeface="Microsoft Yahei"/>
                  <a:cs typeface="Microsoft Yahei"/>
                </a:rPr>
                <a:t>分类</a:t>
              </a:r>
            </a:p>
          </p:txBody>
        </p:sp>
      </p:grpSp>
      <p:pic>
        <p:nvPicPr>
          <p:cNvPr id="34" name="Picture 34"/>
          <p:cNvPicPr>
            <a:picLocks noChangeAspect="1"/>
          </p:cNvPicPr>
          <p:nvPr/>
        </p:nvPicPr>
        <p:blipFill>
          <a:blip r:embed="rId3"/>
          <a:srcRect l="15329" r="15329"/>
          <a:stretch>
            <a:fillRect/>
          </a:stretch>
        </p:blipFill>
        <p:spPr>
          <a:xfrm>
            <a:off x="9048606" y="874695"/>
            <a:ext cx="2745885" cy="2639930"/>
          </a:xfrm>
          <a:prstGeom prst="ellipse">
            <a:avLst/>
          </a:prstGeom>
        </p:spPr>
      </p:pic>
      <p:pic>
        <p:nvPicPr>
          <p:cNvPr id="35" name="Picture 35"/>
          <p:cNvPicPr>
            <a:picLocks noChangeAspect="1"/>
          </p:cNvPicPr>
          <p:nvPr/>
        </p:nvPicPr>
        <p:blipFill>
          <a:blip r:embed="rId4"/>
          <a:srcRect l="16625" r="16625"/>
          <a:stretch>
            <a:fillRect/>
          </a:stretch>
        </p:blipFill>
        <p:spPr>
          <a:xfrm>
            <a:off x="293665" y="3514624"/>
            <a:ext cx="2857500" cy="2857500"/>
          </a:xfrm>
          <a:prstGeom prst="ellipse">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9906" b="990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6147" b="614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护理用具的发展历程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古代护理用具</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古代的护理用具多为简单的工具，如刮痧板、拔罐等，主要用于简单的护理和治疗方法。</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近代护理用具</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随着医学和科技的进步，近代护理用具逐渐向专业化、精细化方向发展，出现了各种电动护理用具和智能化护理设备。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现代护理用具</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现代护理用具在技术上不断创新，更加注重人性化、舒适性和智能化，如智能护理床、自动输液装置等。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护理用具的创新趋势</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智能化</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随着物联网、人工智能等技术的发展，护理用具正朝着智能化方向发展，如智能护理床、智能康复设备等。</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个性化</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随着人们对健康和生活质量的追求，护理用具也越来越注重个性化，以满足不同人群的需求。</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环保可持续</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随着环保意识的提高，护理用具的设计和生产也越来越注重环保和可持续性，如使用可再生材料、节能设计等。</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人性化</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护理用具的设计越来越注重人性化，以提高患者的舒适度和生活质量，如更加贴合人体工程学的设计、更加便捷的操作方式等。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护理用具小发明案例</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结合了现代科技与护理需求，为行动不便的病人提供便利的护理床。</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总结词</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详细描述</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附加功能</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667" r="13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智能护理床具备自动升降、调节角度、按摩等功能，方便病人起卧，减轻护理人员的工作负担。</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具备健康监测系统，可实时监测病人的生命体征，如心率、血压等。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智能护理床</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通过自动翻转设计，有效预防长期卧床病人出现褥疮的床垫。</a:t>
            </a:r>
          </a:p>
        </p:txBody>
      </p:sp>
      <p:pic>
        <p:nvPicPr>
          <p:cNvPr id="6" name="Picture 6"/>
          <p:cNvPicPr>
            <a:picLocks noChangeAspect="1"/>
          </p:cNvPicPr>
          <p:nvPr/>
        </p:nvPicPr>
        <p:blipFill>
          <a:blip r:embed="rId2"/>
          <a:srcRect t="16667" b="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总结词</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自动翻身护理床垫能够根据预设的时间间隔自动翻转，使病人的身体各部位得到均匀的支撑，有效预防褥疮。</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详细描述</a:t>
            </a:r>
          </a:p>
        </p:txBody>
      </p:sp>
      <p:pic>
        <p:nvPicPr>
          <p:cNvPr id="10" name="Picture 10"/>
          <p:cNvPicPr>
            <a:picLocks noChangeAspect="1"/>
          </p:cNvPicPr>
          <p:nvPr/>
        </p:nvPicPr>
        <p:blipFill>
          <a:blip r:embed="rId3"/>
          <a:srcRect l="16542" r="1654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具备震动按摩功能，促进血液循环，提高病人的舒适度。</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附加功能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自动翻身护理床垫</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智能护理机器人</a:t>
              </a:r>
            </a:p>
          </p:txBody>
        </p:sp>
      </p:grpSp>
      <p:grpSp>
        <p:nvGrpSpPr>
          <p:cNvPr id="25" name="Group 25"/>
          <p:cNvGrpSpPr/>
          <p:nvPr/>
        </p:nvGrpSpPr>
        <p:grpSpPr>
          <a:xfrm>
            <a:off x="1950266" y="2682352"/>
            <a:ext cx="2426717" cy="490334"/>
            <a:chOff x="1950266" y="2682352"/>
            <a:chExt cx="2426717" cy="490334"/>
          </a:xfrm>
        </p:grpSpPr>
        <p:sp>
          <p:nvSpPr>
            <p:cNvPr id="26" name="TextBox 26"/>
            <p:cNvSpPr txBox="1"/>
            <p:nvPr/>
          </p:nvSpPr>
          <p:spPr>
            <a:xfrm>
              <a:off x="1950266"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7" name="Group 27"/>
          <p:cNvGrpSpPr/>
          <p:nvPr/>
        </p:nvGrpSpPr>
        <p:grpSpPr>
          <a:xfrm>
            <a:off x="2029744" y="3095526"/>
            <a:ext cx="2267763" cy="1552257"/>
            <a:chOff x="2029744" y="3095526"/>
            <a:chExt cx="2267763" cy="1552257"/>
          </a:xfrm>
        </p:grpSpPr>
        <p:sp>
          <p:nvSpPr>
            <p:cNvPr id="28" name="TextBox 28"/>
            <p:cNvSpPr txBox="1"/>
            <p:nvPr/>
          </p:nvSpPr>
          <p:spPr>
            <a:xfrm>
              <a:off x="2029744"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具备自主导航、智能交互功能的机器人，能够完成基本的护理任务。</a:t>
              </a:r>
            </a:p>
          </p:txBody>
        </p:sp>
      </p:grpSp>
      <p:grpSp>
        <p:nvGrpSpPr>
          <p:cNvPr id="29" name="Group 29"/>
          <p:cNvGrpSpPr/>
          <p:nvPr/>
        </p:nvGrpSpPr>
        <p:grpSpPr>
          <a:xfrm>
            <a:off x="5795518" y="2682352"/>
            <a:ext cx="2426717" cy="490334"/>
            <a:chOff x="5795518" y="2682352"/>
            <a:chExt cx="2426717" cy="490334"/>
          </a:xfrm>
        </p:grpSpPr>
        <p:sp>
          <p:nvSpPr>
            <p:cNvPr id="30" name="TextBox 30"/>
            <p:cNvSpPr txBox="1"/>
            <p:nvPr/>
          </p:nvSpPr>
          <p:spPr>
            <a:xfrm>
              <a:off x="5795518"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31" name="Group 31"/>
          <p:cNvGrpSpPr/>
          <p:nvPr/>
        </p:nvGrpSpPr>
        <p:grpSpPr>
          <a:xfrm>
            <a:off x="5874995" y="3095526"/>
            <a:ext cx="2267763" cy="1552257"/>
            <a:chOff x="5874995" y="3095526"/>
            <a:chExt cx="2267763" cy="1552257"/>
          </a:xfrm>
        </p:grpSpPr>
        <p:sp>
          <p:nvSpPr>
            <p:cNvPr id="32" name="TextBox 32"/>
            <p:cNvSpPr txBox="1"/>
            <p:nvPr/>
          </p:nvSpPr>
          <p:spPr>
            <a:xfrm>
              <a:off x="5874995"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智能护理机器人能够自主规划路径、避开障碍物，完成送药、喂饭、清洁等护理工作。</a:t>
              </a:r>
            </a:p>
          </p:txBody>
        </p:sp>
      </p:grpSp>
      <p:grpSp>
        <p:nvGrpSpPr>
          <p:cNvPr id="33" name="Group 33"/>
          <p:cNvGrpSpPr/>
          <p:nvPr/>
        </p:nvGrpSpPr>
        <p:grpSpPr>
          <a:xfrm>
            <a:off x="9688512" y="2682352"/>
            <a:ext cx="2426717" cy="490334"/>
            <a:chOff x="9688512" y="2682352"/>
            <a:chExt cx="2426717" cy="490334"/>
          </a:xfrm>
        </p:grpSpPr>
        <p:sp>
          <p:nvSpPr>
            <p:cNvPr id="34" name="TextBox 34"/>
            <p:cNvSpPr txBox="1"/>
            <p:nvPr/>
          </p:nvSpPr>
          <p:spPr>
            <a:xfrm>
              <a:off x="9688512"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附加功能</a:t>
              </a:r>
            </a:p>
          </p:txBody>
        </p:sp>
      </p:grpSp>
      <p:grpSp>
        <p:nvGrpSpPr>
          <p:cNvPr id="35" name="Group 35"/>
          <p:cNvGrpSpPr/>
          <p:nvPr/>
        </p:nvGrpSpPr>
        <p:grpSpPr>
          <a:xfrm>
            <a:off x="9767989" y="3095526"/>
            <a:ext cx="2267763" cy="1552257"/>
            <a:chOff x="9767989" y="3095526"/>
            <a:chExt cx="2267763" cy="1552257"/>
          </a:xfrm>
        </p:grpSpPr>
        <p:sp>
          <p:nvSpPr>
            <p:cNvPr id="36" name="TextBox 36"/>
            <p:cNvSpPr txBox="1"/>
            <p:nvPr/>
          </p:nvSpPr>
          <p:spPr>
            <a:xfrm>
              <a:off x="9767989" y="3095526"/>
              <a:ext cx="2267763" cy="1552257"/>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具备语音识别和语音合成功能，实现人机交互，方便病人与机器人进行沟通。</a:t>
              </a:r>
            </a:p>
          </p:txBody>
        </p:sp>
      </p:grpSp>
      <p:pic>
        <p:nvPicPr>
          <p:cNvPr id="37" name="Picture 37"/>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38" name="Picture 38"/>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9" name="Picture 39"/>
          <p:cNvPicPr>
            <a:picLocks noChangeAspect="1"/>
          </p:cNvPicPr>
          <p:nvPr/>
        </p:nvPicPr>
        <p:blipFill>
          <a:blip r:embed="rId5">
            <a:alphaModFix amt="70000"/>
          </a:blip>
          <a:stretch>
            <a:fillRect/>
          </a:stretch>
        </p:blipFill>
        <p:spPr>
          <a:xfrm>
            <a:off x="8142758" y="2093595"/>
            <a:ext cx="1561421" cy="2859405"/>
          </a:xfrm>
          <a:prstGeom prst="rect">
            <a:avLst/>
          </a:prstGeom>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便于携带、操作简单的护理设备，适用于家庭和户外等场景。</a:t>
            </a:r>
          </a:p>
        </p:txBody>
      </p:sp>
      <p:pic>
        <p:nvPicPr>
          <p:cNvPr id="5" name="Picture 5"/>
          <p:cNvPicPr>
            <a:picLocks noChangeAspect="1"/>
          </p:cNvPicPr>
          <p:nvPr/>
        </p:nvPicPr>
        <p:blipFill>
          <a:blip r:embed="rId2"/>
          <a:srcRect t="13794" b="13794"/>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26" r="16626"/>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总结词</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便携式护理设备如便携式氧气瓶、便携式血压计等，方便病人在家中或户外进行自我监测和护理。</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详细描述</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部分便携式护理设备具备智能感应功能，能够自动检测病人的生命体征数据，并进行分析和预警。</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附加功能</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便携式护理设备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护理用具小发明的优势与挑战</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实时监测与预警</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护理用具能够实时监测患者的生命体征，及时发出预警，使医护人员能够迅速应对紧急情况。</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自动化护理操作</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通过护理用具的自动化功能，如自动喂食、自动翻身等，减少人工干预，提高护理效率。</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简化护理流程</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通过优化设计，减少护理过程中的繁琐操作，使护理工作更加高效。</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27759" r="27759"/>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提高护理效率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降低精神压力</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自动化和智能化的护理用具能够减轻护理人员在紧张的工作环境中的精神压力。</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提高工作效率</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通过减轻负担，护理人员能够更加专注于患者的护理工作，提高工作效率。</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减轻体力负担</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通过护理用具的辅助，如自动升降床、智能轮椅等，减轻护理人员在移动和搬运患者时的体力负担。</a:t>
            </a:r>
          </a:p>
        </p:txBody>
      </p:sp>
      <p:pic>
        <p:nvPicPr>
          <p:cNvPr id="10" name="Picture 10"/>
          <p:cNvPicPr>
            <a:picLocks noChangeAspect="1"/>
          </p:cNvPicPr>
          <p:nvPr/>
        </p:nvPicPr>
        <p:blipFill>
          <a:blip r:embed="rId2"/>
          <a:srcRect t="16675" b="16675"/>
          <a:stretch>
            <a:fillRect/>
          </a:stretch>
        </p:blipFill>
        <p:spPr>
          <a:xfrm>
            <a:off x="869006" y="1293634"/>
            <a:ext cx="4563025" cy="456302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减轻护理人员负担</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https://d.book118.com/908045122122006030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2024-09-07T09:34:33.359</cp:lastPrinted>
  <dcterms:created xsi:type="dcterms:W3CDTF">2024-09-07T01:34:33Z</dcterms:created>
  <dcterms:modified xsi:type="dcterms:W3CDTF">2024-09-07T01:34:35Z</dcterms:modified>
</cp:coreProperties>
</file>