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B0C117-D79E-4EA6-BF8E-1EB36A8454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46EE6E-5EF7-4CE1-A7BB-DAEA6BD220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D222E9-0149-484E-88BF-04E8939386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DE20BA-B3EE-42C8-A848-27031E0C86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5EFFE1-5157-49B0-BBBF-97C0F9856F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B0416C8-58D4-40FC-8FC6-01D2A8281B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018939-9A1D-4685-8A6C-884A205AFF6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057D00-D230-4A08-B531-71F36F4FA7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E3F6CA-EF38-45DC-9531-BF6295F043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33CF0A-1F59-4517-ACD8-3EA97FFE4A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538E33-1367-420B-A540-ACB08E6766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047104057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肾移植伦理与法规研究</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肾移植概述与现状
 伦理原则与道德考量
 法律法规与监管体系
 供体来源与分配问题
 受者筛选与公平机制
 术后管理与随访要求
 社会心理与人文关怀
 未来展望与挑战应对</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肾移植概述与现状</a:t>
            </a:r>
          </a:p>
        </p:txBody>
      </p:sp>
      <p:sp>
        <p:nvSpPr>
          <p:cNvPr id="3" name="Subtitle 2"/>
          <p:cNvSpPr>
            <a:spLocks noGrp="1"/>
          </p:cNvSpPr>
          <p:nvPr>
            <p:ph type="subTitle" idx="1"/>
          </p:nvPr>
        </p:nvSpPr>
        <p:spPr/>
        <p:txBody>
          <a:bodyPr/>
          <a:lstStyle/>
          <a:p>
            <a:r>
              <a:t>肾移植伦理与法规研究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肾移植概述与现状</a:t>
            </a:r>
          </a:p>
        </p:txBody>
      </p:sp>
      <p:sp>
        <p:nvSpPr>
          <p:cNvPr id="3" name="Text Placeholder 2"/>
          <p:cNvSpPr>
            <a:spLocks noGrp="1"/>
          </p:cNvSpPr>
          <p:nvPr>
            <p:ph type="body" idx="1"/>
          </p:nvPr>
        </p:nvSpPr>
        <p:spPr/>
        <p:txBody>
          <a:bodyPr/>
          <a:lstStyle/>
          <a:p>
            <a:r>
              <a:t>肾移植的定义和重要性</a:t>
            </a:r>
          </a:p>
        </p:txBody>
      </p:sp>
      <p:sp>
        <p:nvSpPr>
          <p:cNvPr id="4" name="Content Placeholder 3"/>
          <p:cNvSpPr>
            <a:spLocks noGrp="1"/>
          </p:cNvSpPr>
          <p:nvPr>
            <p:ph sz="half" idx="2"/>
          </p:nvPr>
        </p:nvSpPr>
        <p:spPr/>
        <p:txBody>
          <a:bodyPr/>
          <a:lstStyle/>
          <a:p>
            <a:r>
              <a:t>1.肾移植是通过手术将健康的肾脏移植到患者体内，以替代失功能的肾脏的治疗方法。</a:t>
            </a:r>
          </a:p>
          <a:p>
            <a:r>
              <a:t>2.肾移植能够显著提高患者的生活质量和生存率，是治疗终末期肾病的有效手段之一。</a:t>
            </a:r>
          </a:p>
          <a:p/>
        </p:txBody>
      </p:sp>
      <p:sp>
        <p:nvSpPr>
          <p:cNvPr id="5" name="Text Placeholder 4"/>
          <p:cNvSpPr>
            <a:spLocks noGrp="1"/>
          </p:cNvSpPr>
          <p:nvPr>
            <p:ph type="body" idx="3"/>
          </p:nvPr>
        </p:nvSpPr>
        <p:spPr/>
        <p:txBody>
          <a:bodyPr/>
          <a:lstStyle/>
          <a:p>
            <a:r>
              <a:t>肾移植的历史发展</a:t>
            </a:r>
          </a:p>
        </p:txBody>
      </p:sp>
      <p:sp>
        <p:nvSpPr>
          <p:cNvPr id="6" name="Content Placeholder 5"/>
          <p:cNvSpPr>
            <a:spLocks noGrp="1"/>
          </p:cNvSpPr>
          <p:nvPr>
            <p:ph sz="half" idx="4"/>
          </p:nvPr>
        </p:nvSpPr>
        <p:spPr/>
        <p:txBody>
          <a:bodyPr/>
          <a:lstStyle/>
          <a:p>
            <a:r>
              <a:t>1.肾移植技术自20世纪50年代以来经历了多个发展阶段，目前已经成为一项相对成熟的医疗技术。</a:t>
            </a:r>
          </a:p>
          <a:p>
            <a:r>
              <a:t>2.随着免疫抑制药物和手术技术的不断进步，肾移植的成功率和长期存活率得到了显著提高。</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肾移植概述与现状</a:t>
            </a:r>
          </a:p>
        </p:txBody>
      </p:sp>
      <p:sp>
        <p:nvSpPr>
          <p:cNvPr id="3" name="Text Placeholder 2"/>
          <p:cNvSpPr>
            <a:spLocks noGrp="1"/>
          </p:cNvSpPr>
          <p:nvPr>
            <p:ph type="body" idx="1"/>
          </p:nvPr>
        </p:nvSpPr>
        <p:spPr/>
        <p:txBody>
          <a:bodyPr/>
          <a:lstStyle/>
          <a:p>
            <a:r>
              <a:t>肾移植的适应症和禁忌症</a:t>
            </a:r>
          </a:p>
        </p:txBody>
      </p:sp>
      <p:sp>
        <p:nvSpPr>
          <p:cNvPr id="4" name="Content Placeholder 3"/>
          <p:cNvSpPr>
            <a:spLocks noGrp="1"/>
          </p:cNvSpPr>
          <p:nvPr>
            <p:ph sz="half" idx="2"/>
          </p:nvPr>
        </p:nvSpPr>
        <p:spPr/>
        <p:txBody>
          <a:bodyPr/>
          <a:lstStyle/>
          <a:p>
            <a:r>
              <a:t>1.肾移植主要适用于终末期肾病患者，但需要进行全面的术前评估和配型。</a:t>
            </a:r>
          </a:p>
          <a:p>
            <a:r>
              <a:t>2.禁忌症包括某些严重的全身性疾病、感染、恶性肿瘤等。</a:t>
            </a:r>
          </a:p>
          <a:p/>
        </p:txBody>
      </p:sp>
      <p:sp>
        <p:nvSpPr>
          <p:cNvPr id="5" name="Text Placeholder 4"/>
          <p:cNvSpPr>
            <a:spLocks noGrp="1"/>
          </p:cNvSpPr>
          <p:nvPr>
            <p:ph type="body" idx="3"/>
          </p:nvPr>
        </p:nvSpPr>
        <p:spPr/>
        <p:txBody>
          <a:bodyPr/>
          <a:lstStyle/>
          <a:p>
            <a:r>
              <a:t>肾移植的手术过程和术后管理</a:t>
            </a:r>
          </a:p>
        </p:txBody>
      </p:sp>
      <p:sp>
        <p:nvSpPr>
          <p:cNvPr id="6" name="Content Placeholder 5"/>
          <p:cNvSpPr>
            <a:spLocks noGrp="1"/>
          </p:cNvSpPr>
          <p:nvPr>
            <p:ph sz="half" idx="4"/>
          </p:nvPr>
        </p:nvSpPr>
        <p:spPr/>
        <p:txBody>
          <a:bodyPr/>
          <a:lstStyle/>
          <a:p>
            <a:r>
              <a:t>1.肾移植手术需要经过严格的术前准备、手术操作和术后护理等多个环节。</a:t>
            </a:r>
          </a:p>
          <a:p>
            <a:r>
              <a:t>2.术后管理包括免疫抑制治疗、感染预防、定期随访等。</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肾移植概述与现状</a:t>
            </a:r>
          </a:p>
        </p:txBody>
      </p:sp>
      <p:sp>
        <p:nvSpPr>
          <p:cNvPr id="3" name="Content Placeholder 2"/>
          <p:cNvSpPr>
            <a:spLocks noGrp="1"/>
          </p:cNvSpPr>
          <p:nvPr>
            <p:ph sz="half" idx="2"/>
          </p:nvPr>
        </p:nvSpPr>
        <p:spPr/>
        <p:txBody>
          <a:bodyPr/>
          <a:lstStyle/>
          <a:p>
            <a:r>
              <a:t>1.目前全球范围内肾移植的需求远远大于供体数量，导致很多患者需要等待合适的供体。</a:t>
            </a:r>
          </a:p>
          <a:p>
            <a:r>
              <a:t>2.免疫排斥反应、术后并发症等问题仍然是影响肾移植成功率和患者生活质量的主要因素。</a:t>
            </a:r>
          </a:p>
          <a:p/>
        </p:txBody>
      </p:sp>
      <p:sp>
        <p:nvSpPr>
          <p:cNvPr id="4" name="Text Placeholder 3"/>
          <p:cNvSpPr>
            <a:spLocks noGrp="1"/>
          </p:cNvSpPr>
          <p:nvPr>
            <p:ph type="body" idx="3"/>
          </p:nvPr>
        </p:nvSpPr>
        <p:spPr/>
        <p:txBody>
          <a:bodyPr/>
          <a:lstStyle/>
          <a:p>
            <a:r>
              <a:t>肾移植的未来展望和发展趋势</a:t>
            </a:r>
          </a:p>
        </p:txBody>
      </p:sp>
      <p:sp>
        <p:nvSpPr>
          <p:cNvPr id="5" name="Content Placeholder 4"/>
          <p:cNvSpPr>
            <a:spLocks noGrp="1"/>
          </p:cNvSpPr>
          <p:nvPr>
            <p:ph sz="half" idx="4"/>
          </p:nvPr>
        </p:nvSpPr>
        <p:spPr/>
        <p:txBody>
          <a:bodyPr/>
          <a:lstStyle/>
          <a:p>
            <a:r>
              <a:t>1.随着免疫学和生物技术的不断发展，肾移植的成功率和长期存活率有望进一步提高。</a:t>
            </a:r>
          </a:p>
          <a:p>
            <a:r>
              <a:t>2.未来可能实现更加精准的配型和个体化治疗方案，提高肾移植的效果和患者的生活质量。</a:t>
            </a:r>
          </a:p>
        </p:txBody>
      </p:sp>
      <p:sp>
        <p:nvSpPr>
          <p:cNvPr id="6" name="Text Placeholder 5"/>
          <p:cNvSpPr>
            <a:spLocks noGrp="1"/>
          </p:cNvSpPr>
          <p:nvPr>
            <p:ph type="body" idx="1"/>
          </p:nvPr>
        </p:nvSpPr>
        <p:spPr/>
        <p:txBody>
          <a:bodyPr/>
          <a:lstStyle/>
          <a:p>
            <a:r>
              <a:t>肾移植的现状和挑战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伦理原则与道德考量</a:t>
            </a:r>
          </a:p>
        </p:txBody>
      </p:sp>
      <p:sp>
        <p:nvSpPr>
          <p:cNvPr id="3" name="Subtitle 2"/>
          <p:cNvSpPr>
            <a:spLocks noGrp="1"/>
          </p:cNvSpPr>
          <p:nvPr>
            <p:ph type="subTitle" idx="1"/>
          </p:nvPr>
        </p:nvSpPr>
        <p:spPr/>
        <p:txBody>
          <a:bodyPr/>
          <a:lstStyle/>
          <a:p>
            <a:r>
              <a:t>肾移植伦理与法规研究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伦理原则与道德考量</a:t>
            </a:r>
          </a:p>
        </p:txBody>
      </p:sp>
      <p:sp>
        <p:nvSpPr>
          <p:cNvPr id="3" name="Text Placeholder 2"/>
          <p:cNvSpPr>
            <a:spLocks noGrp="1"/>
          </p:cNvSpPr>
          <p:nvPr>
            <p:ph type="body" idx="1"/>
          </p:nvPr>
        </p:nvSpPr>
        <p:spPr/>
        <p:txBody>
          <a:bodyPr/>
          <a:lstStyle/>
          <a:p>
            <a:r>
              <a:t>尊重患者自主权</a:t>
            </a:r>
          </a:p>
        </p:txBody>
      </p:sp>
      <p:sp>
        <p:nvSpPr>
          <p:cNvPr id="4" name="Content Placeholder 3"/>
          <p:cNvSpPr>
            <a:spLocks noGrp="1"/>
          </p:cNvSpPr>
          <p:nvPr>
            <p:ph sz="half" idx="2"/>
          </p:nvPr>
        </p:nvSpPr>
        <p:spPr/>
        <p:txBody>
          <a:bodyPr/>
          <a:lstStyle/>
          <a:p>
            <a:r>
              <a:t>1.患者有权决定是否接受肾移植手术，医疗机构和医务人员应充分尊重患者的自主选择权，提供详尽的手术信息和风险评估。</a:t>
            </a:r>
          </a:p>
          <a:p>
            <a:r>
              <a:t>2.患者在做出决定前，应得到充分的心理咨询和支持，确保其在理智、清醒的状态下做出决定。</a:t>
            </a:r>
          </a:p>
          <a:p>
            <a:r>
              <a:t>3.患者自主权的尊重也体现在术后的护理和康复过程中，患者应充分参与决策，与医务人员共同制定康复计划。</a:t>
            </a:r>
          </a:p>
          <a:p/>
        </p:txBody>
      </p:sp>
      <p:sp>
        <p:nvSpPr>
          <p:cNvPr id="5" name="Text Placeholder 4"/>
          <p:cNvSpPr>
            <a:spLocks noGrp="1"/>
          </p:cNvSpPr>
          <p:nvPr>
            <p:ph type="body" idx="3"/>
          </p:nvPr>
        </p:nvSpPr>
        <p:spPr/>
        <p:txBody>
          <a:bodyPr/>
          <a:lstStyle/>
          <a:p>
            <a:r>
              <a:t>公正分配资源</a:t>
            </a:r>
          </a:p>
        </p:txBody>
      </p:sp>
      <p:sp>
        <p:nvSpPr>
          <p:cNvPr id="6" name="Content Placeholder 5"/>
          <p:cNvSpPr>
            <a:spLocks noGrp="1"/>
          </p:cNvSpPr>
          <p:nvPr>
            <p:ph sz="half" idx="4"/>
          </p:nvPr>
        </p:nvSpPr>
        <p:spPr/>
        <p:txBody>
          <a:bodyPr/>
          <a:lstStyle/>
          <a:p>
            <a:r>
              <a:t>1.肾移植资源应公平、公正地分配给所有需要的患者，不应因社会地位、经济状况等因素而有所偏颇。</a:t>
            </a:r>
          </a:p>
          <a:p>
            <a:r>
              <a:t>2.建立完善的肾移植资源分配机制，确保透明、公开、公正，避免出现不公平的现象。</a:t>
            </a:r>
          </a:p>
          <a:p>
            <a:r>
              <a:t>3.对等待移植的患者进行全面的评估和排序，确保资源优先分配给最需要的患者。</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伦理原则与道德考量</a:t>
            </a:r>
          </a:p>
        </p:txBody>
      </p:sp>
      <p:sp>
        <p:nvSpPr>
          <p:cNvPr id="3" name="Text Placeholder 2"/>
          <p:cNvSpPr>
            <a:spLocks noGrp="1"/>
          </p:cNvSpPr>
          <p:nvPr>
            <p:ph type="body" idx="1"/>
          </p:nvPr>
        </p:nvSpPr>
        <p:spPr/>
        <p:txBody>
          <a:bodyPr/>
          <a:lstStyle/>
          <a:p>
            <a:r>
              <a:t>保护供体权益</a:t>
            </a:r>
          </a:p>
        </p:txBody>
      </p:sp>
      <p:sp>
        <p:nvSpPr>
          <p:cNvPr id="4" name="Content Placeholder 3"/>
          <p:cNvSpPr>
            <a:spLocks noGrp="1"/>
          </p:cNvSpPr>
          <p:nvPr>
            <p:ph sz="half" idx="2"/>
          </p:nvPr>
        </p:nvSpPr>
        <p:spPr/>
        <p:txBody>
          <a:bodyPr/>
          <a:lstStyle/>
          <a:p>
            <a:r>
              <a:t>1.确保供体的自愿性和无偿性，严禁任何形式的强制或利诱行为。</a:t>
            </a:r>
          </a:p>
          <a:p>
            <a:r>
              <a:t>2.对供体进行全面的健康评估和风险评估，确保其在捐献过程中的安全和健康。</a:t>
            </a:r>
          </a:p>
          <a:p>
            <a:r>
              <a:t>3.对供体进行充分的心理咨询和支持，帮助其理解捐献的意义和影响，避免出现心理压力。</a:t>
            </a:r>
          </a:p>
          <a:p/>
        </p:txBody>
      </p:sp>
      <p:sp>
        <p:nvSpPr>
          <p:cNvPr id="5" name="Text Placeholder 4"/>
          <p:cNvSpPr>
            <a:spLocks noGrp="1"/>
          </p:cNvSpPr>
          <p:nvPr>
            <p:ph type="body" idx="3"/>
          </p:nvPr>
        </p:nvSpPr>
        <p:spPr/>
        <p:txBody>
          <a:bodyPr/>
          <a:lstStyle/>
          <a:p>
            <a:r>
              <a:t>保密与隐私权保护</a:t>
            </a:r>
          </a:p>
        </p:txBody>
      </p:sp>
      <p:sp>
        <p:nvSpPr>
          <p:cNvPr id="6" name="Content Placeholder 5"/>
          <p:cNvSpPr>
            <a:spLocks noGrp="1"/>
          </p:cNvSpPr>
          <p:nvPr>
            <p:ph sz="half" idx="4"/>
          </p:nvPr>
        </p:nvSpPr>
        <p:spPr/>
        <p:txBody>
          <a:bodyPr/>
          <a:lstStyle/>
          <a:p>
            <a:r>
              <a:t>1.对患者的个人信息、病情、手术过程等隐私进行严格保护，避免泄露给无关人员。</a:t>
            </a:r>
          </a:p>
          <a:p>
            <a:r>
              <a:t>2.对医务人员的隐私保护意识进行培训，提高其保护患者隐私的能力。</a:t>
            </a:r>
          </a:p>
          <a:p>
            <a:r>
              <a:t>3.建立完善的隐私权保护制度，对违反规定的行为进行严厉惩处。</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伦理原则与道德考量</a:t>
            </a:r>
          </a:p>
        </p:txBody>
      </p:sp>
      <p:sp>
        <p:nvSpPr>
          <p:cNvPr id="3" name="Text Placeholder 2"/>
          <p:cNvSpPr>
            <a:spLocks noGrp="1"/>
          </p:cNvSpPr>
          <p:nvPr>
            <p:ph type="body" idx="1"/>
          </p:nvPr>
        </p:nvSpPr>
        <p:spPr/>
        <p:txBody>
          <a:bodyPr/>
          <a:lstStyle/>
          <a:p>
            <a:r>
              <a:t>伦理审查与监督</a:t>
            </a:r>
          </a:p>
        </p:txBody>
      </p:sp>
      <p:sp>
        <p:nvSpPr>
          <p:cNvPr id="4" name="Content Placeholder 3"/>
          <p:cNvSpPr>
            <a:spLocks noGrp="1"/>
          </p:cNvSpPr>
          <p:nvPr>
            <p:ph sz="half" idx="2"/>
          </p:nvPr>
        </p:nvSpPr>
        <p:spPr/>
        <p:txBody>
          <a:bodyPr/>
          <a:lstStyle/>
          <a:p>
            <a:r>
              <a:t>1.对肾移植手术进行严格的伦理审查，确保其符合伦理规范和法律法规。</a:t>
            </a:r>
          </a:p>
          <a:p>
            <a:r>
              <a:t>2.建立独立的伦理审查机构，对手术过程进行全程监督，确保手术的合规性和公正性。</a:t>
            </a:r>
          </a:p>
          <a:p>
            <a:r>
              <a:t>3.对违反伦理规范的行为进行严厉惩处，提高医务人员的伦理意识和责任感。</a:t>
            </a:r>
          </a:p>
          <a:p/>
        </p:txBody>
      </p:sp>
      <p:sp>
        <p:nvSpPr>
          <p:cNvPr id="5" name="Text Placeholder 4"/>
          <p:cNvSpPr>
            <a:spLocks noGrp="1"/>
          </p:cNvSpPr>
          <p:nvPr>
            <p:ph type="body" idx="3"/>
          </p:nvPr>
        </p:nvSpPr>
        <p:spPr/>
        <p:txBody>
          <a:bodyPr/>
          <a:lstStyle/>
          <a:p>
            <a:r>
              <a:t>生命价值与人道关怀</a:t>
            </a:r>
          </a:p>
        </p:txBody>
      </p:sp>
      <p:sp>
        <p:nvSpPr>
          <p:cNvPr id="6" name="Content Placeholder 5"/>
          <p:cNvSpPr>
            <a:spLocks noGrp="1"/>
          </p:cNvSpPr>
          <p:nvPr>
            <p:ph sz="half" idx="4"/>
          </p:nvPr>
        </p:nvSpPr>
        <p:spPr/>
        <p:txBody>
          <a:bodyPr/>
          <a:lstStyle/>
          <a:p>
            <a:r>
              <a:t>1.肾移植手术应以拯救生命、提高患者生活质量为目标，注重生命的价值和人道关怀。</a:t>
            </a:r>
          </a:p>
          <a:p>
            <a:r>
              <a:t>2.在手术过程中，应注重患者的身心健康，提供全面的护理和康复服务。</a:t>
            </a:r>
          </a:p>
          <a:p>
            <a:r>
              <a:t>3.对术后患者进行长期的跟踪随访，关注其生活状况和健康状况，及时提供帮助和支持。</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供体来源与分配问题</a:t>
            </a:r>
          </a:p>
        </p:txBody>
      </p:sp>
      <p:sp>
        <p:nvSpPr>
          <p:cNvPr id="3" name="Subtitle 2"/>
          <p:cNvSpPr>
            <a:spLocks noGrp="1"/>
          </p:cNvSpPr>
          <p:nvPr>
            <p:ph type="subTitle" idx="1"/>
          </p:nvPr>
        </p:nvSpPr>
        <p:spPr/>
        <p:txBody>
          <a:bodyPr/>
          <a:lstStyle/>
          <a:p>
            <a:r>
              <a:t>肾移植伦理与法规研究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供体来源与分配问题</a:t>
            </a:r>
          </a:p>
        </p:txBody>
      </p:sp>
      <p:sp>
        <p:nvSpPr>
          <p:cNvPr id="3" name="Text Placeholder 2"/>
          <p:cNvSpPr>
            <a:spLocks noGrp="1"/>
          </p:cNvSpPr>
          <p:nvPr>
            <p:ph type="body" idx="1"/>
          </p:nvPr>
        </p:nvSpPr>
        <p:spPr/>
        <p:txBody>
          <a:bodyPr/>
          <a:lstStyle/>
          <a:p>
            <a:r>
              <a:t>供体来源的种类与特点</a:t>
            </a:r>
          </a:p>
        </p:txBody>
      </p:sp>
      <p:sp>
        <p:nvSpPr>
          <p:cNvPr id="4" name="Content Placeholder 3"/>
          <p:cNvSpPr>
            <a:spLocks noGrp="1"/>
          </p:cNvSpPr>
          <p:nvPr>
            <p:ph sz="half" idx="2"/>
          </p:nvPr>
        </p:nvSpPr>
        <p:spPr/>
        <p:txBody>
          <a:bodyPr/>
          <a:lstStyle/>
          <a:p>
            <a:r>
              <a:t>1.活体供体：主要为亲属捐赠，匹配度高，排斥反应相对较低，但需考虑伦理和家庭问题。</a:t>
            </a:r>
          </a:p>
          <a:p>
            <a:r>
              <a:t>2.逝世后供体：数量有限，匹配度可能较低，排斥反应相对较高，需建立完善的分配和保存体系。</a:t>
            </a:r>
          </a:p>
          <a:p/>
        </p:txBody>
      </p:sp>
      <p:sp>
        <p:nvSpPr>
          <p:cNvPr id="5" name="Text Placeholder 4"/>
          <p:cNvSpPr>
            <a:spLocks noGrp="1"/>
          </p:cNvSpPr>
          <p:nvPr>
            <p:ph type="body" idx="3"/>
          </p:nvPr>
        </p:nvSpPr>
        <p:spPr/>
        <p:txBody>
          <a:bodyPr/>
          <a:lstStyle/>
          <a:p>
            <a:r>
              <a:t>供体分配的原则与伦理考量</a:t>
            </a:r>
          </a:p>
        </p:txBody>
      </p:sp>
      <p:sp>
        <p:nvSpPr>
          <p:cNvPr id="6" name="Content Placeholder 5"/>
          <p:cNvSpPr>
            <a:spLocks noGrp="1"/>
          </p:cNvSpPr>
          <p:nvPr>
            <p:ph sz="half" idx="4"/>
          </p:nvPr>
        </p:nvSpPr>
        <p:spPr/>
        <p:txBody>
          <a:bodyPr/>
          <a:lstStyle/>
          <a:p>
            <a:r>
              <a:t>1.公平原则：应依据病情、等待时间、匹配程度等因素公平分配供体。</a:t>
            </a:r>
          </a:p>
          <a:p>
            <a:r>
              <a:t>2.优先原则：儿童、紧急情况等应得到优先考虑。</a:t>
            </a:r>
          </a:p>
          <a:p>
            <a:r>
              <a:t>3.伦理冲突：需平衡供需关系，避免浪费和不合理分配，同时考虑人权和尊严。</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供体来源与分配问题</a:t>
            </a:r>
          </a:p>
        </p:txBody>
      </p:sp>
      <p:sp>
        <p:nvSpPr>
          <p:cNvPr id="3" name="Text Placeholder 2"/>
          <p:cNvSpPr>
            <a:spLocks noGrp="1"/>
          </p:cNvSpPr>
          <p:nvPr>
            <p:ph type="body" idx="1"/>
          </p:nvPr>
        </p:nvSpPr>
        <p:spPr/>
        <p:txBody>
          <a:bodyPr/>
          <a:lstStyle/>
          <a:p>
            <a:r>
              <a:t>供体分配的法规与政策</a:t>
            </a:r>
          </a:p>
        </p:txBody>
      </p:sp>
      <p:sp>
        <p:nvSpPr>
          <p:cNvPr id="4" name="Content Placeholder 3"/>
          <p:cNvSpPr>
            <a:spLocks noGrp="1"/>
          </p:cNvSpPr>
          <p:nvPr>
            <p:ph sz="half" idx="2"/>
          </p:nvPr>
        </p:nvSpPr>
        <p:spPr/>
        <p:txBody>
          <a:bodyPr/>
          <a:lstStyle/>
          <a:p>
            <a:r>
              <a:t>1.政策法规：国家应制定相关法规规范供体的获取、分配和移植过程。</a:t>
            </a:r>
          </a:p>
          <a:p>
            <a:r>
              <a:t>2.监管机制：建立完善的监管机制，防止不合法和不道德的供体交易。</a:t>
            </a:r>
          </a:p>
          <a:p/>
        </p:txBody>
      </p:sp>
      <p:sp>
        <p:nvSpPr>
          <p:cNvPr id="5" name="Text Placeholder 4"/>
          <p:cNvSpPr>
            <a:spLocks noGrp="1"/>
          </p:cNvSpPr>
          <p:nvPr>
            <p:ph type="body" idx="3"/>
          </p:nvPr>
        </p:nvSpPr>
        <p:spPr/>
        <p:txBody>
          <a:bodyPr/>
          <a:lstStyle/>
          <a:p>
            <a:r>
              <a:t>供体来源的拓展与创新</a:t>
            </a:r>
          </a:p>
        </p:txBody>
      </p:sp>
      <p:sp>
        <p:nvSpPr>
          <p:cNvPr id="6" name="Content Placeholder 5"/>
          <p:cNvSpPr>
            <a:spLocks noGrp="1"/>
          </p:cNvSpPr>
          <p:nvPr>
            <p:ph sz="half" idx="4"/>
          </p:nvPr>
        </p:nvSpPr>
        <p:spPr/>
        <p:txBody>
          <a:bodyPr/>
          <a:lstStyle/>
          <a:p>
            <a:r>
              <a:t>1.宣传教育：加强公众宣传教育，提高捐赠意识和参与度。</a:t>
            </a:r>
          </a:p>
          <a:p>
            <a:r>
              <a:t>2.技术创新：研发新的技术和方法，提高供体的利用率和匹配度。</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供体来源与分配问题</a:t>
            </a:r>
          </a:p>
        </p:txBody>
      </p:sp>
      <p:sp>
        <p:nvSpPr>
          <p:cNvPr id="3" name="Text Placeholder 2"/>
          <p:cNvSpPr>
            <a:spLocks noGrp="1"/>
          </p:cNvSpPr>
          <p:nvPr>
            <p:ph type="body" idx="1"/>
          </p:nvPr>
        </p:nvSpPr>
        <p:spPr/>
        <p:txBody>
          <a:bodyPr/>
          <a:lstStyle/>
          <a:p>
            <a:r>
              <a:t>供体分配的国际合作与交流</a:t>
            </a:r>
          </a:p>
        </p:txBody>
      </p:sp>
      <p:sp>
        <p:nvSpPr>
          <p:cNvPr id="4" name="Content Placeholder 3"/>
          <p:cNvSpPr>
            <a:spLocks noGrp="1"/>
          </p:cNvSpPr>
          <p:nvPr>
            <p:ph sz="half" idx="2"/>
          </p:nvPr>
        </p:nvSpPr>
        <p:spPr/>
        <p:txBody>
          <a:bodyPr/>
          <a:lstStyle/>
          <a:p>
            <a:r>
              <a:t>1.国际合作：加强国际合作与交流，共享资源和技术，提高全球供体分配的效率和公平性。</a:t>
            </a:r>
          </a:p>
          <a:p>
            <a:r>
              <a:t>2.区域联网：建立区域性的联网系统，方便供体的查询和分配。</a:t>
            </a:r>
          </a:p>
          <a:p/>
        </p:txBody>
      </p:sp>
      <p:sp>
        <p:nvSpPr>
          <p:cNvPr id="5" name="Text Placeholder 4"/>
          <p:cNvSpPr>
            <a:spLocks noGrp="1"/>
          </p:cNvSpPr>
          <p:nvPr>
            <p:ph type="body" idx="3"/>
          </p:nvPr>
        </p:nvSpPr>
        <p:spPr/>
        <p:txBody>
          <a:bodyPr/>
          <a:lstStyle/>
          <a:p>
            <a:r>
              <a:t>供体分配的未来展望与挑战</a:t>
            </a:r>
          </a:p>
        </p:txBody>
      </p:sp>
      <p:sp>
        <p:nvSpPr>
          <p:cNvPr id="6" name="Content Placeholder 5"/>
          <p:cNvSpPr>
            <a:spLocks noGrp="1"/>
          </p:cNvSpPr>
          <p:nvPr>
            <p:ph sz="half" idx="4"/>
          </p:nvPr>
        </p:nvSpPr>
        <p:spPr/>
        <p:txBody>
          <a:bodyPr/>
          <a:lstStyle/>
          <a:p>
            <a:r>
              <a:t>1.技术革新：期待技术革新解决供体短缺和匹配问题。</a:t>
            </a:r>
          </a:p>
          <a:p>
            <a:r>
              <a:t>2.伦理法律：需不断完善伦理和法律规范，以适应科技的发展和社会的需求。</a:t>
            </a:r>
          </a:p>
          <a:p>
            <a:r>
              <a:t>以上内容仅供参考，建议查阅文献资料获取更加全面和准确的信息。</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受者筛选与公平机制</a:t>
            </a:r>
          </a:p>
        </p:txBody>
      </p:sp>
      <p:sp>
        <p:nvSpPr>
          <p:cNvPr id="3" name="Subtitle 2"/>
          <p:cNvSpPr>
            <a:spLocks noGrp="1"/>
          </p:cNvSpPr>
          <p:nvPr>
            <p:ph type="subTitle" idx="1"/>
          </p:nvPr>
        </p:nvSpPr>
        <p:spPr/>
        <p:txBody>
          <a:bodyPr/>
          <a:lstStyle/>
          <a:p>
            <a:r>
              <a:t>肾移植伦理与法规研究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https://d.book118.com/908047104057006030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肾移植概述与现状</vt:lpstr>
      <vt:lpstr> 肾移植概述与现状</vt:lpstr>
      <vt:lpstr> 肾移植概述与现状</vt:lpstr>
      <vt:lpstr> 肾移植概述与现状</vt:lpstr>
      <vt:lpstr> 伦理原则与道德考量</vt:lpstr>
      <vt:lpstr> 伦理原则与道德考量</vt:lpstr>
      <vt:lpstr> 伦理原则与道德考量</vt:lpstr>
      <vt:lpstr> 伦理原则与道德考量</vt:lpstr>
      <vt:lpstr> 供体来源与分配问题</vt:lpstr>
      <vt:lpstr> 供体来源与分配问题</vt:lpstr>
      <vt:lpstr> 供体来源与分配问题</vt:lpstr>
      <vt:lpstr> 供体来源与分配问题</vt:lpstr>
      <vt:lpstr> 受者筛选与公平机制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2024-09-06T20:59:51.020</cp:lastPrinted>
  <dcterms:created xsi:type="dcterms:W3CDTF">2024-09-06T12:59:51Z</dcterms:created>
  <dcterms:modified xsi:type="dcterms:W3CDTF">2024-09-06T12:59:53Z</dcterms:modified>
</cp:coreProperties>
</file>