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PFBJB+MS-UIGothic"/>
      <p:regular r:id="rId15"/>
    </p:embeddedFont>
    <p:embeddedFont>
      <p:font typeface="LFJJFB+BWWDGG+ArialMT"/>
      <p:regular r:id="rId16"/>
    </p:embeddedFont>
    <p:embeddedFont>
      <p:font typeface="QBDPKU+GTPEMK+MicrosoftYaHei-Bold"/>
      <p:regular r:id="rId17"/>
    </p:embeddedFont>
    <p:embeddedFont>
      <p:font typeface="NSTDLH+SSSAP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39057-6C71-45C7-9438-E6289CE4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F0196-E2D0-4DF4-89BF-3A4EC05A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FB813-465D-4A43-BCC9-23C99102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F6B94-CA73-4F80-B9F8-2D1F0F5F0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04ABE-EC23-4EE1-AE2F-25261E7EC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F8392-D88E-4867-BEE2-D1B595B2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D779B-C7AD-4188-B56E-3A538281D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A4181-0E19-44F7-AD69-3A673A7CC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41952-67AE-4E5E-AB46-E94E03F15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4813-D71F-48EB-8C3A-343A0DC2F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89F0B-D392-4DE3-95BD-E73650CF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1013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BPFBJB+MS-UIGothic"/>
                <a:cs typeface="BPFBJB+MS-UIGothic"/>
              </a:rPr>
              <a:t>通史复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5150" spc="25">
                <a:solidFill>
                  <a:srgbClr val="000000"/>
                </a:solidFill>
                <a:latin typeface="BPFBJB+MS-UIGothic"/>
                <a:cs typeface="BPFBJB+MS-UIGothic"/>
              </a:rPr>
              <a:t>中国古代史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5150" spc="20">
                <a:solidFill>
                  <a:srgbClr val="000000"/>
                </a:solidFill>
                <a:latin typeface="BPFBJB+MS-UIGothic"/>
                <a:cs typeface="BPFBJB+MS-UIGothic"/>
              </a:rPr>
              <a:t>段特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BPFBJB+MS-UIGothic"/>
                <a:cs typeface="BPFBJB+MS-UIGothic"/>
              </a:rPr>
              <a:t>征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BPFBJB+MS-UIGothic"/>
                <a:cs typeface="BPFBJ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6017201" cy="2429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LFJJFB+BWWDGG+ArialMT"/>
                <a:cs typeface="LFJJFB+BWWDGG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夏商周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期：早期国家与社会的形成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LFJJFB+BWWDGG+ArialMT"/>
                <a:cs typeface="LFJJFB+BWWDGG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秦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汉时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期：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一帝国的建立与巩固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LFJJFB+BWWDGG+ArialMT"/>
                <a:cs typeface="LFJJFB+BWWDGG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隋唐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期：盛世的出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与文化交流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LFJJFB+BWWDGG+ArialMT"/>
                <a:cs typeface="LFJJFB+BWWDGG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宋元明清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期：封建社会的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A5B2"/>
                </a:solidFill>
                <a:latin typeface="BPFBJB+MS-UIGothic"/>
                <a:cs typeface="BPFBJB+MS-UIGothic"/>
              </a:rPr>
              <a:t>型与衰落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765" y="2237184"/>
            <a:ext cx="4533900" cy="2868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夏商周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期：早</a:t>
            </a:r>
          </a:p>
          <a:p>
            <a:pPr marL="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期国家与社会的</a:t>
            </a:r>
          </a:p>
          <a:p>
            <a:pPr marL="0" marR="0">
              <a:lnSpc>
                <a:spcPts val="4200"/>
              </a:lnSpc>
              <a:spcBef>
                <a:spcPts val="189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形成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QBDPKU+GTPEMK+MicrosoftYaHei-Bold"/>
                <a:cs typeface="QBDPKU+GTPEMK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政治制度：从部落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盟到分封制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PFBJB+MS-UIGothic"/>
                <a:cs typeface="BPFBJB+MS-UIGothic"/>
              </a:rPr>
              <a:t>部落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联</a:t>
            </a:r>
            <a:r>
              <a:rPr sz="2300" spc="23">
                <a:solidFill>
                  <a:srgbClr val="00A5B2"/>
                </a:solidFill>
                <a:latin typeface="BPFBJB+MS-UIGothic"/>
                <a:cs typeface="BPFBJB+MS-UIGothic"/>
              </a:rPr>
              <a:t>盟制度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在夏朝建立前，中国的社会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主要基于部落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盟，各部落共同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选举联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盟首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，共同抵御外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敌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入侵。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PFBJB+MS-UIGothic"/>
                <a:cs typeface="BPFBJB+MS-UIGothic"/>
              </a:rPr>
              <a:t>夏朝的建立与王位世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袭</a:t>
            </a:r>
            <a:r>
              <a:rPr sz="2300">
                <a:solidFill>
                  <a:srgbClr val="00A5B2"/>
                </a:solidFill>
                <a:latin typeface="BPFBJB+MS-UIGothic"/>
                <a:cs typeface="BPFBJB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夏禹成功治水，得到各部落的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可，建立了中国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史上的第一个王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朝</a:t>
            </a:r>
            <a:r>
              <a:rPr sz="1500">
                <a:solidFill>
                  <a:srgbClr val="000000"/>
                </a:solidFill>
                <a:latin typeface="NSTDLH+SSSAPM+MicrosoftYaHei"/>
                <a:cs typeface="NSTDLH+SSSAPM+MicrosoftYaHei"/>
              </a:rPr>
              <a:t>——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夏朝，王位也开始由家族世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PFBJB+MS-UIGothic"/>
                <a:cs typeface="BPFBJB+MS-UIGothic"/>
              </a:rPr>
              <a:t>分封制的出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A5B2"/>
                </a:solidFill>
                <a:latin typeface="BPFBJB+MS-UIGothic"/>
                <a:cs typeface="BPFBJB+MS-UIGothic"/>
              </a:rPr>
              <a:t>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A5B2"/>
                </a:solidFill>
                <a:latin typeface="BPFBJB+MS-UIGothic"/>
                <a:cs typeface="BPFBJB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商周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期，分封制成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主要的政治制度，君王将土地与人民分封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属或功臣，建立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侯国，以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王朝的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特征：青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铜时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代与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农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耕文明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BPFBJB+MS-UIGothic"/>
                <a:cs typeface="BPFBJB+MS-UIGothic"/>
              </a:rPr>
              <a:t>青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铜时</a:t>
            </a:r>
            <a:r>
              <a:rPr sz="2000" spc="25">
                <a:solidFill>
                  <a:srgbClr val="00A5B2"/>
                </a:solidFill>
                <a:latin typeface="BPFBJB+MS-UIGothic"/>
                <a:cs typeface="BPFBJB+MS-UIGothic"/>
              </a:rPr>
              <a:t>代的到来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农</a:t>
            </a:r>
            <a:r>
              <a:rPr sz="2000" spc="25">
                <a:solidFill>
                  <a:srgbClr val="00A5B2"/>
                </a:solidFill>
                <a:latin typeface="BPFBJB+MS-UIGothic"/>
                <a:cs typeface="BPFBJB+MS-UIGothic"/>
              </a:rPr>
              <a:t>耕文明的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A5B2"/>
                </a:solidFill>
                <a:latin typeface="BPFBJB+MS-UIGothic"/>
                <a:cs typeface="BPFBJB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BPFBJB+MS-UIGothic"/>
                <a:cs typeface="BPFBJB+MS-UIGothic"/>
              </a:rPr>
              <a:t>商品交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00A5B2"/>
                </a:solidFill>
                <a:latin typeface="BPFBJB+MS-UIGothic"/>
                <a:cs typeface="BPFBJB+MS-UIGothic"/>
              </a:rPr>
              <a:t>的出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夏商周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期，人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开始广泛使用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志着青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铜时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代的到来，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大大提高了社会生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耕文明得到了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著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展，人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开始更深入地了解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，耕作技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不断提升，使得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主要的生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方式。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随着生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展，社会出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剩余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品，商品交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生，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了早期城市的形成。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7913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文化思想：礼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制度与早期儒家思想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BPFBJB+MS-UIGothic"/>
                <a:cs typeface="BPFBJB+MS-UIGothic"/>
              </a:rPr>
              <a:t>礼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乐</a:t>
            </a:r>
            <a:r>
              <a:rPr sz="1600">
                <a:solidFill>
                  <a:srgbClr val="00A5B2"/>
                </a:solidFill>
                <a:latin typeface="BPFBJB+MS-UIGothic"/>
                <a:cs typeface="BPFBJB+MS-UIGothic"/>
              </a:rPr>
              <a:t>制度的建立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2560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周朝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社会秩序，人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建立了礼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制度，通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和音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范人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社会价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BPFBJB+MS-UIGothic"/>
                <a:cs typeface="BPFBJB+MS-UIGothic"/>
              </a:rPr>
              <a:t>早期儒家思想的形成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孔子在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展礼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制度的基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立了儒家思想，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提倡仁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、忠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、礼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中国古代及后世的文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生了深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1600">
                <a:solidFill>
                  <a:srgbClr val="00A5B2"/>
                </a:solidFill>
                <a:latin typeface="BPFBJB+MS-UIGothic"/>
                <a:cs typeface="BPFBJB+MS-UIGothic"/>
              </a:rPr>
              <a:t>史文化典籍的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1600">
                <a:solidFill>
                  <a:srgbClr val="00A5B2"/>
                </a:solidFill>
                <a:latin typeface="BPFBJB+MS-UIGothic"/>
                <a:cs typeface="BPFBJB+MS-UIGothic"/>
              </a:rPr>
              <a:t>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29374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期也涌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出了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多重要的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史文化典籍，如《尚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》、《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诗经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》等，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了解古代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史提供了宝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BPFBJB+MS-UIGothic"/>
                <a:cs typeface="BPFBJB+MS-UIGothic"/>
              </a:rPr>
              <a:t>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765" y="2237184"/>
            <a:ext cx="4533900" cy="2868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秦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汉时</a:t>
            </a: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期：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一</a:t>
            </a:r>
          </a:p>
          <a:p>
            <a:pPr marL="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帝国的建立与巩</a:t>
            </a:r>
          </a:p>
          <a:p>
            <a:pPr marL="0" marR="0">
              <a:lnSpc>
                <a:spcPts val="4200"/>
              </a:lnSpc>
              <a:spcBef>
                <a:spcPts val="189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BPFBJB+MS-UIGothic"/>
                <a:cs typeface="BPFBJB+MS-UIGothic"/>
              </a:rPr>
              <a:t>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QBDPKU+GTPEMK+MicrosoftYaHei-Bold"/>
                <a:cs typeface="QBDPKU+GTPEMK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4768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政治制度：中央集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与郡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县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PFBJB+MS-UIGothic"/>
                <a:cs typeface="BPFBJB+MS-UIGothic"/>
              </a:rPr>
              <a:t>中央集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权</a:t>
            </a:r>
            <a:r>
              <a:rPr sz="1550" spc="25">
                <a:solidFill>
                  <a:srgbClr val="00A5B2"/>
                </a:solidFill>
                <a:latin typeface="BPFBJB+MS-UIGothic"/>
                <a:cs typeface="BPFBJB+MS-UIGothic"/>
              </a:rPr>
              <a:t>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秦朝确立了以皇帝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中心的中央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制度，加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了中央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地方的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控制，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了国家的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一和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PFBJB+MS-UIGothic"/>
                <a:cs typeface="BPFBJB+MS-UIGothic"/>
              </a:rPr>
              <a:t>郡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县</a:t>
            </a:r>
            <a:r>
              <a:rPr sz="1550">
                <a:solidFill>
                  <a:srgbClr val="00A5B2"/>
                </a:solidFill>
                <a:latin typeface="BPFBJB+MS-UIGothic"/>
                <a:cs typeface="BPFBJB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秦朝推行郡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县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制，将全国划分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多个郡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县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，由中央直接任命官吏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行管理，加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了中央集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，同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也促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了地方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2294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特征：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农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的繁荣与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外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贸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农</a:t>
            </a:r>
            <a:r>
              <a:rPr sz="1550" spc="25">
                <a:solidFill>
                  <a:srgbClr val="00A5B2"/>
                </a:solidFill>
                <a:latin typeface="BPFBJB+MS-UIGothic"/>
                <a:cs typeface="BPFBJB+MS-UIGothic"/>
              </a:rPr>
              <a:t>耕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00A5B2"/>
                </a:solidFill>
                <a:latin typeface="BPFBJB+MS-UIGothic"/>
                <a:cs typeface="BPFBJB+MS-UIGothic"/>
              </a:rPr>
              <a:t>的繁荣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汉时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得到了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田水利建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取得了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著成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就，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达到了一个新的高峰。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FFFFFF"/>
                </a:solidFill>
                <a:latin typeface="BPFBJB+MS-UIGothic"/>
                <a:cs typeface="BPFBJB+MS-UIGothic"/>
              </a:rPr>
              <a:t>外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550">
                <a:solidFill>
                  <a:srgbClr val="FFFFFF"/>
                </a:solidFill>
                <a:latin typeface="BPFBJB+MS-UIGothic"/>
                <a:cs typeface="BPFBJB+MS-UIGothic"/>
              </a:rPr>
              <a:t>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4827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丝绸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之路的开辟，中国与中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、欧洲等地的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易往来日益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繁，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西方文化的交流和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BPFBJB+MS-UIGothic"/>
                <a:cs typeface="BPFBJB+MS-UIGothic"/>
              </a:rPr>
              <a:t>的繁荣。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531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文化思想：儒家思想的独尊与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A5B2"/>
                </a:solidFill>
                <a:latin typeface="BPFBJB+MS-UIGothic"/>
                <a:cs typeface="BPFBJB+MS-UIGothic"/>
              </a:rPr>
              <a:t>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BPFBJB+MS-UIGothic"/>
                <a:cs typeface="BPFBJB+MS-UIGothic"/>
              </a:rPr>
              <a:t>儒家思想的独尊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武帝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期，采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董仲舒的建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，</a:t>
            </a:r>
            <a:r>
              <a:rPr sz="1350">
                <a:solidFill>
                  <a:srgbClr val="000000"/>
                </a:solidFill>
                <a:latin typeface="NSTDLH+SSSAPM+MicrosoftYaHei"/>
                <a:cs typeface="NSTDLH+SSSAPM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罢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黜百家，独尊儒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NSTDLH+SSSAPM+MicrosoftYaHei"/>
                <a:cs typeface="NSTDLH+SSSAPM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使儒家思想成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封建社会的正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思想，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后世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A5B2"/>
                </a:solidFill>
                <a:latin typeface="SimSun"/>
                <a:cs typeface="SimSun"/>
              </a:rPr>
              <a:t>经</a:t>
            </a:r>
            <a:r>
              <a:rPr sz="2000">
                <a:solidFill>
                  <a:srgbClr val="00A5B2"/>
                </a:solidFill>
                <a:latin typeface="BPFBJB+MS-UIGothic"/>
                <a:cs typeface="BPFBJB+MS-UIGothic"/>
              </a:rPr>
              <a:t>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学是研究儒家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典的学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，在秦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汉时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期得到了很大的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展。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学家的注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阐释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，使儒家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典更加深入人心，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古代中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国的文化、政治、教育等方面都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PFBJB+MS-UIGothic"/>
                <a:cs typeface="BPFBJB+MS-UIGothic"/>
              </a:rPr>
              <a:t>生了重要影响。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https://d.book118.com/908051013033006035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BPFBJB+MS-UIGothic</vt:lpstr>
      <vt:lpstr>SimSun</vt:lpstr>
      <vt:lpstr>LFJJFB+BWWDGG+ArialMT</vt:lpstr>
      <vt:lpstr>Times New Roman</vt:lpstr>
      <vt:lpstr>QBDPKU+GTPEMK+MicrosoftYaHei-Bold</vt:lpstr>
      <vt:lpstr>NSTDLH+SSSAPM+MicrosoftYaHei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2024-09-13T23:15:38.416</cp:lastPrinted>
  <dcterms:created xsi:type="dcterms:W3CDTF">2024-09-13T15:15:38Z</dcterms:created>
  <dcterms:modified xsi:type="dcterms:W3CDTF">2024-09-13T15:15:39Z</dcterms:modified>
</cp:coreProperties>
</file>