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99A810-9A11-423D-9AD3-5A454358C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D2DB51-774A-4401-9E8A-0DD9EB05F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27AB92-9567-482C-88AB-2685F4BF4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40D09E-818A-484C-B32F-F8CDCC3B1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80FFE9-0B5A-4503-88A7-CBA3C43B5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1D5B60-68AF-4AC3-8F18-9EAB63F7B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04E49B-5683-4CAA-9C14-E2449B2FF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AEBDCA-C7B6-4152-8D8D-0B077FF75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2BC746-C1CA-4C76-8B28-7B11BEF66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98D154-770A-42C9-87EB-B41501B5F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818BCA-74BB-452C-A5BC-8BEB1FD66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5106000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高血压业务查房PPT\n## 1.高血压的概述及流行病学\n### 1.1高血压的定义与分类\n### 1.2高血压的流行病学特点\n### 1.3高血压的发病机制与危险因素\n## 2.高血压的诊断与评估\n### 2.1高血压的诊断标准与鉴别诊断\n### 2.2高血压的实验室检查与影像学检查\n### 2.3高血压的评估方法与分级\n## 3.高血压的护理措施\n### 3.1高血压的药物治疗与护理\n### 3.2高血压的非药物治疗与护理\n### 3.3高血压的并发症预防与护理\n## 4.高血压患者的健康教育\n### 4.1高血压患者的生活方式指导\n### 4.2高血压患者的心理护理与沟通\n### 4.3高血压患者的健康教育与健康促进\n## 5.高血压护理的质量管理与持续改进\n### 5.1高血压护理的质量控制与评估\n### 5.2高血压护理的持续改进与团队协作\n### 5.3高血压护理的创新与实践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护理高血压业务查房PPT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高血压的概述及流行病学</a:t>
            </a:r>
            <a:endParaRPr/>
          </a:p>
        </p:txBody>
      </p:sp>
      <p:sp>
        <p:nvSpPr>
          <p:cNvPr id="14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高血压的定义</a:t>
                </a:r>
                <a:endParaRPr/>
              </a:p>
            </p:txBody>
          </p:sp>
          <p:sp>
            <p:nvSpPr>
              <p:cNvPr id="18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收缩压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140mmHg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和/或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舒张压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90mmHg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持续性高血压：血压持续升高，至少三次测量均符合上述标准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白衣高血压：血压在医疗机构测量正常，但在家庭或工作环境测量升高</a:t>
                </a:r>
                <a:endParaRPr/>
              </a:p>
            </p:txBody>
          </p:sp>
          <p:sp>
            <p:nvSpPr>
              <p:cNvPr id="19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高血压的分类</a:t>
                </a:r>
                <a:endParaRPr/>
              </a:p>
            </p:txBody>
          </p:sp>
          <p:sp>
            <p:nvSpPr>
              <p:cNvPr id="19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原发性高血压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：占90-95%，原因多样，与遗传、环境、生活方式等因素有关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继发性高血压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：占5-10%，由其他疾病引起，如肾脏病、内分泌疾病等</a:t>
                </a:r>
                <a:endParaRPr/>
              </a:p>
            </p:txBody>
          </p:sp>
          <p:sp>
            <p:nvSpPr>
              <p:cNvPr id="19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高血压的定义与分类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0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0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高血压的发病率</a:t>
                </a:r>
                <a:endParaRPr/>
              </a:p>
            </p:txBody>
          </p:sp>
          <p:sp>
            <p:nvSpPr>
              <p:cNvPr id="20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全球高血压患者超过10亿人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中国高血压患者约2亿，发病率逐年上升</a:t>
                </a:r>
                <a:endParaRPr/>
              </a:p>
            </p:txBody>
          </p:sp>
        </p:grpSp>
        <p:grpSp>
          <p:nvGrpSpPr>
            <p:cNvPr id="20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0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高血压的年龄分布</a:t>
                </a:r>
                <a:endParaRPr/>
              </a:p>
            </p:txBody>
          </p:sp>
          <p:sp>
            <p:nvSpPr>
              <p:cNvPr id="20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青少年高血压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：与肥胖、不良生活习惯有关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中年高血压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：与生活压力、不良生活习惯有关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老年高血压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：与衰老、血管硬化有关</a:t>
                </a:r>
                <a:endParaRPr/>
              </a:p>
            </p:txBody>
          </p:sp>
        </p:grpSp>
        <p:grpSp>
          <p:nvGrpSpPr>
            <p:cNvPr id="21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1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高血压的性别分布</a:t>
                </a:r>
                <a:endParaRPr/>
              </a:p>
            </p:txBody>
          </p:sp>
          <p:sp>
            <p:nvSpPr>
              <p:cNvPr id="21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男性高血压发病率高于女性，可能与激素、生活方式等因素有关</a:t>
                </a:r>
                <a:endParaRPr/>
              </a:p>
            </p:txBody>
          </p:sp>
        </p:grpSp>
      </p:grpSp>
      <p:pic>
        <p:nvPicPr>
          <p:cNvPr id="21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高血压的流行病学特点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9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20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21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：家族遗传、基因多态性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：气候、饮食、噪音等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生活方式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：吸烟、饮酒、高盐饮食、缺乏运动等</a:t>
                </a:r>
                <a:endParaRPr/>
              </a:p>
            </p:txBody>
          </p:sp>
          <p:sp>
            <p:nvSpPr>
              <p:cNvPr id="222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高血压的发病机制</a:t>
                </a:r>
                <a:endParaRPr/>
              </a:p>
            </p:txBody>
          </p:sp>
          <p:sp>
            <p:nvSpPr>
              <p:cNvPr id="223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5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26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：随着年龄增长，高血压发病率上升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家族史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：有高血压家族史者易患高血压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肥胖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：肥胖者高血压发病率高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：吸烟者高血压发病率高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高盐饮食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：高盐饮食者高血压发病率高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缺乏运动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：缺乏运动者高血压发病率高</a:t>
                </a:r>
                <a:endParaRPr/>
              </a:p>
            </p:txBody>
          </p:sp>
          <p:sp>
            <p:nvSpPr>
              <p:cNvPr id="227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高血压的危险因素</a:t>
                </a:r>
                <a:endParaRPr/>
              </a:p>
            </p:txBody>
          </p:sp>
          <p:sp>
            <p:nvSpPr>
              <p:cNvPr id="228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高血压的发病机制与危险因素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高血压的诊断与评估</a:t>
            </a:r>
            <a:endParaRPr/>
          </a:p>
        </p:txBody>
      </p:sp>
      <p:sp>
        <p:nvSpPr>
          <p:cNvPr id="23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高血压的诊断标准</a:t>
                </a:r>
                <a:endParaRPr/>
              </a:p>
            </p:txBody>
          </p:sp>
          <p:sp>
            <p:nvSpPr>
              <p:cNvPr id="23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收缩压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140mmHg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和/或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舒张压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90mmHg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24小时动态血压监测：平均收缩压≥130mmHg，平均舒张压≥80mmHg</a:t>
                </a:r>
                <a:endParaRPr/>
              </a:p>
            </p:txBody>
          </p:sp>
          <p:sp>
            <p:nvSpPr>
              <p:cNvPr id="24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高血压的鉴别诊断</a:t>
                </a:r>
                <a:endParaRPr/>
              </a:p>
            </p:txBody>
          </p:sp>
          <p:sp>
            <p:nvSpPr>
              <p:cNvPr id="24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继发性高血压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：肾脏病、内分泌疾病、药物等引起的高血压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白大衣高血压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：仅在医疗机构测量高血压，家庭或工作环境测量正常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假性高血压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：由于动脉硬化、血管狭窄等原因导致血压升高</a:t>
                </a:r>
                <a:endParaRPr/>
              </a:p>
            </p:txBody>
          </p:sp>
          <p:sp>
            <p:nvSpPr>
              <p:cNvPr id="24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高血压的诊断标准与鉴别诊断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endParaRPr/>
              </a:p>
            </p:txBody>
          </p:sp>
          <p:sp>
            <p:nvSpPr>
              <p:cNvPr id="25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血常规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：了解患者贫血、感染等情况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尿常规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：了解肾脏功能，筛查肾脏病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生化检查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：了解肝肾功能、血脂、血糖等</a:t>
                </a:r>
                <a:endParaRPr/>
              </a:p>
            </p:txBody>
          </p:sp>
          <p:sp>
            <p:nvSpPr>
              <p:cNvPr id="25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endParaRPr/>
              </a:p>
            </p:txBody>
          </p:sp>
          <p:sp>
            <p:nvSpPr>
              <p:cNvPr id="26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心电图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：了解心脏功能，筛查心肌缺血、心律失常等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胸部X光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：了解心脏、肺脏情况，筛查肺心病等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超声检查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：了解心脏、肾脏、血管等情况，筛查器质性病变</a:t>
                </a:r>
                <a:endParaRPr/>
              </a:p>
            </p:txBody>
          </p:sp>
          <p:sp>
            <p:nvSpPr>
              <p:cNvPr id="26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高血压的实验室检查与影像学检查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高血压的评估方法</a:t>
                </a:r>
                <a:endParaRPr/>
              </a:p>
            </p:txBody>
          </p:sp>
          <p:sp>
            <p:nvSpPr>
              <p:cNvPr id="2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血压测量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：诊室血压、家庭血压、动态血压监测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靶器官损害评估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：心电图、胸部X光、超声检查等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：脑卒中、心肌梗死、心力衰竭等</a:t>
                </a:r>
                <a:endParaRPr/>
              </a:p>
            </p:txBody>
          </p:sp>
          <p:sp>
            <p:nvSpPr>
              <p:cNvPr id="27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高血压的分级</a:t>
                </a:r>
                <a:endParaRPr/>
              </a:p>
            </p:txBody>
          </p:sp>
          <p:sp>
            <p:nvSpPr>
              <p:cNvPr id="28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轻度高血压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：收缩压140-159mmHg，舒张压90-99mmHg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中度高血压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：收缩压160-179mmHg，舒张压100-109mmHg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重度高血压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：收缩压≥180mmHg，舒张压≥110mmHg</a:t>
                </a:r>
                <a:endParaRPr/>
              </a:p>
            </p:txBody>
          </p:sp>
          <p:sp>
            <p:nvSpPr>
              <p:cNvPr id="28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高血压的评估方法与分级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高血压的护理措施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https://d.book118.com/908051060007006047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护理高血压业务查房PPT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2024-09-28T04:00:44.773</cp:lastPrinted>
  <dcterms:created xsi:type="dcterms:W3CDTF">2024-09-27T20:00:44Z</dcterms:created>
  <dcterms:modified xsi:type="dcterms:W3CDTF">2024-09-27T20:00:46Z</dcterms:modified>
</cp:coreProperties>
</file>