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7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7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7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7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7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7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7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61125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MC  </a:t>
            </a:r>
            <a:r>
              <a:rPr lang="zh-CN" altLang="en-US"/>
              <a:t>国际联运</a:t>
            </a:r>
            <a:endParaRPr lang="en-US" altLang="zh-CN"/>
          </a:p>
          <a:p>
            <a:r>
              <a:rPr lang="zh-CN" altLang="en-US"/>
              <a:t>调车作业  俗称调车钩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8CEABA-3BB4-41EB-8730-A06D3D75ABF2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04663141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7D6AC-FA58-4E0F-8BC6-2965F3D5D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BAA59-256A-430B-9745-6714222D5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254E3-64A6-449F-8426-7235BAD2A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1ED9BD-3329-4BEC-8856-755FE8F9D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64FB71-0797-4C16-91AA-DE38D6A2C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597B31-D511-4CE5-914B-1EA8D5BEE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0B9555-4515-401E-9A94-EDE29D777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BA83B9-B9EE-4FBD-AC79-B0BC47799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426A9-F244-42F6-A3FE-B4D8D1805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10066-F93C-4C56-B792-4AD5FE8A9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1836F-C902-4EDE-877A-037F38715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 bwMode="auto">
      <p:bgPr>
        <a:blipFill dpi="0"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24417" y="1916114"/>
            <a:ext cx="10363200" cy="1470025"/>
          </a:xfrm>
          <a:prstGeom prst="rect">
            <a:avLst/>
          </a:prstGeom>
        </p:spPr>
        <p:txBody>
          <a:bodyPr/>
          <a:lstStyle>
            <a:lvl1pPr>
              <a:defRPr sz="4400">
                <a:effectLst>
                  <a:outerShdw blurRad="38100" dist="38100" dir="2700000" algn="tl">
                    <a:srgbClr val="C0C0C0"/>
                  </a:outerShdw>
                </a:effectLst>
                <a:latin typeface="Arial Black" panose="020b0a04020102020204" pitchFamily="34" charset="0"/>
              </a:defRPr>
            </a:lvl1pPr>
          </a:lstStyle>
          <a:p>
            <a:pPr lvl="0"/>
            <a:r>
              <a:rPr lang="zh-CN" altLang="en-US" noProof="0"/>
              <a:t>单击此处编辑母版标题样式</a:t>
            </a:r>
            <a:endParaRPr lang="zh-CN" altLang="zh-CN" noProof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538817" y="3860801"/>
            <a:ext cx="8534400" cy="792163"/>
          </a:xfrm>
        </p:spPr>
        <p:txBody>
          <a:bodyPr anchor="ctr"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zh-CN" altLang="en-US" noProof="0"/>
              <a:t>单击此处编辑母版副标题样式</a:t>
            </a:r>
            <a:endParaRPr lang="zh-CN" altLang="zh-CN" noProof="0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2023/12/14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312146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2023/12/14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3417276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2023/12/14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2152729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268413"/>
            <a:ext cx="5384800" cy="452596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268413"/>
            <a:ext cx="5384800" cy="452596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2023/12/14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0729991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2023/12/14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042068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2023/12/14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8759863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2023/12/14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2193386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2023/12/14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7229832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2023/12/14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1239908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2023/12/14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3796292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117475"/>
            <a:ext cx="2743200" cy="5676900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17475"/>
            <a:ext cx="8026400" cy="567690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2023/12/14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3777411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1_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70408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zh-CN" altLang="en-US"/>
              <a:t>单击此处编辑母版文本样式</a:t>
            </a:r>
          </a:p>
          <a:p>
            <a:pPr lvl="1" eaLnBrk="1" latinLnBrk="0" hangingPunct="1"/>
            <a:r>
              <a:rPr lang="zh-CN" altLang="en-US"/>
              <a:t>第二级</a:t>
            </a:r>
          </a:p>
          <a:p>
            <a:pPr lvl="2" eaLnBrk="1" latinLnBrk="0" hangingPunct="1"/>
            <a:r>
              <a:rPr lang="zh-CN" altLang="en-US"/>
              <a:t>第三级</a:t>
            </a:r>
          </a:p>
          <a:p>
            <a:pPr lvl="3" eaLnBrk="1" latinLnBrk="0" hangingPunct="1"/>
            <a:r>
              <a:rPr lang="zh-CN" altLang="en-US"/>
              <a:t>第四级</a:t>
            </a:r>
          </a:p>
          <a:p>
            <a:pPr lvl="4" eaLnBrk="1" latinLnBrk="0" hangingPunct="1"/>
            <a:r>
              <a:rPr lang="zh-CN" altLang="en-US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88F48B5-3489-429D-93FE-1F7ADD3BB0C5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556000" y="6356351"/>
            <a:ext cx="4470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10566400" y="6356351"/>
            <a:ext cx="10160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CBC33C9-A227-4D4D-830A-95210E52705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67892971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268413"/>
            <a:ext cx="10972800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/>
              <a:t>单击此处编辑母版文本样式</a:t>
            </a:r>
          </a:p>
          <a:p>
            <a:pPr lvl="1"/>
            <a:r>
              <a:rPr lang="zh-CN" altLang="zh-CN"/>
              <a:t>第二级</a:t>
            </a:r>
          </a:p>
          <a:p>
            <a:pPr lvl="2"/>
            <a:r>
              <a:rPr lang="zh-CN" altLang="zh-CN"/>
              <a:t>第三级</a:t>
            </a:r>
          </a:p>
          <a:p>
            <a:pPr lvl="3"/>
            <a:r>
              <a:rPr lang="zh-CN" altLang="zh-CN"/>
              <a:t>第四级</a:t>
            </a:r>
          </a:p>
          <a:p>
            <a:pPr lvl="4"/>
            <a:r>
              <a:rPr lang="zh-CN" altLang="zh-CN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4028744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  <p:sldLayoutId id="2147483776" r:id="rId12"/>
  </p:sldLayoutIdLst>
  <p:transition/>
  <p:timing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0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" pitchFamily="34" charset="0"/>
          <a:ea typeface="黑体" panose="02010609060101010101" pitchFamily="49" charset="-122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" pitchFamily="34" charset="0"/>
          <a:ea typeface="黑体" panose="02010609060101010101" pitchFamily="49" charset="-122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" pitchFamily="34" charset="0"/>
          <a:ea typeface="黑体" panose="02010609060101010101" pitchFamily="49" charset="-122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" pitchFamily="34" charset="0"/>
          <a:ea typeface="黑体" panose="02010609060101010101" pitchFamily="49" charset="-122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" pitchFamily="34" charset="0"/>
          <a:ea typeface="黑体" panose="02010609060101010101" pitchFamily="49" charset="-122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" pitchFamily="34" charset="0"/>
          <a:ea typeface="黑体" panose="02010609060101010101" pitchFamily="49" charset="-122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" pitchFamily="34" charset="0"/>
          <a:ea typeface="黑体" panose="02010609060101010101" pitchFamily="49" charset="-122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000" b="1">
          <a:solidFill>
            <a:schemeClr val="tx2"/>
          </a:solidFill>
          <a:latin typeface="Arial" pitchFamily="34" charset="0"/>
          <a:ea typeface="黑体" panose="02010609060101010101" pitchFamily="49" charset="-122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6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7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5403713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CN" altLang="en-US"/>
              <a:t>车站作业计划</a:t>
            </a:r>
            <a:r>
              <a:rPr lang="en-US" altLang="zh-CN"/>
              <a:t>-</a:t>
            </a:r>
            <a:r>
              <a:rPr lang="zh-CN" altLang="en-US"/>
              <a:t>调车作业计划</a:t>
            </a:r>
          </a:p>
        </p:txBody>
      </p:sp>
    </p:spTree>
    <p:extLst>
      <p:ext uri="{BB962C8B-B14F-4D97-AF65-F5344CB8AC3E}">
        <p14:creationId xmlns:p14="http://schemas.microsoft.com/office/powerpoint/2010/main" val="1551490832"/>
      </p:ext>
    </p:extLst>
  </p:cSld>
  <p:clrMapOvr>
    <a:masterClrMapping/>
  </p:clrMapOvr>
  <mc:AlternateContent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" name="Group 4"/>
          <p:cNvGrpSpPr>
            <a:grpSpLocks noGrp="1"/>
          </p:cNvGrpSpPr>
          <p:nvPr/>
        </p:nvGrpSpPr>
        <p:grpSpPr>
          <a:xfrm>
            <a:off x="1881158" y="357166"/>
            <a:ext cx="8186738" cy="1081088"/>
            <a:chOff x="1296" y="1824"/>
            <a:chExt cx="2976" cy="432"/>
          </a:xfrm>
        </p:grpSpPr>
        <p:sp>
          <p:nvSpPr>
            <p:cNvPr id="15" name="AutoShape 5"/>
            <p:cNvSpPr>
              <a:spLocks noChangeArrowheads="1"/>
            </p:cNvSpPr>
            <p:nvPr/>
          </p:nvSpPr>
          <p:spPr bwMode="gray">
            <a:xfrm>
              <a:off x="1536" y="1899"/>
              <a:ext cx="2736" cy="288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2"/>
                </a:gs>
                <a:gs pos="50000">
                  <a:schemeClr val="accent2">
                    <a:gamma/>
                    <a:tint val="21176"/>
                    <a:invGamma/>
                  </a:schemeClr>
                </a:gs>
                <a:gs pos="100000">
                  <a:schemeClr val="accent2"/>
                </a:gs>
              </a:gsLst>
              <a:lin ang="5400000" scaled="1"/>
            </a:gradFill>
            <a:ln w="12700" algn="ctr">
              <a:solidFill>
                <a:schemeClr val="bg1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zh-CN" altLang="en-US" sz="3200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6" name="AutoShape 6"/>
            <p:cNvSpPr>
              <a:spLocks noChangeArrowheads="1"/>
            </p:cNvSpPr>
            <p:nvPr/>
          </p:nvSpPr>
          <p:spPr bwMode="gray">
            <a:xfrm>
              <a:off x="1296" y="1824"/>
              <a:ext cx="432" cy="432"/>
            </a:xfrm>
            <a:prstGeom prst="diamond">
              <a:avLst/>
            </a:prstGeom>
            <a:solidFill>
              <a:schemeClr val="accent2"/>
            </a:solidFill>
            <a:ln w="25400" algn="ctr">
              <a:solidFill>
                <a:schemeClr val="bg1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7" name="Text Box 7"/>
            <p:cNvSpPr txBox="1">
              <a:spLocks noChangeArrowheads="1"/>
            </p:cNvSpPr>
            <p:nvPr/>
          </p:nvSpPr>
          <p:spPr bwMode="gray">
            <a:xfrm>
              <a:off x="1680" y="1934"/>
              <a:ext cx="2160" cy="234"/>
            </a:xfrm>
            <a:prstGeom prst="rect">
              <a:avLst/>
            </a:prstGeom>
            <a:noFill/>
            <a:ln w="9525" algn="ctr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3200" b="1">
                  <a:solidFill>
                    <a:srgbClr val="000000"/>
                  </a:solidFill>
                  <a:latin typeface="微软雅黑" pitchFamily="34" charset="-122"/>
                  <a:ea typeface="微软雅黑" pitchFamily="34" charset="-122"/>
                </a:rPr>
                <a:t>调车作业计划</a:t>
              </a:r>
              <a:endParaRPr lang="en-US" altLang="zh-CN" sz="32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8" name="Text Box 8"/>
            <p:cNvSpPr txBox="1">
              <a:spLocks noChangeArrowheads="1"/>
            </p:cNvSpPr>
            <p:nvPr/>
          </p:nvSpPr>
          <p:spPr bwMode="gray">
            <a:xfrm>
              <a:off x="1427" y="1886"/>
              <a:ext cx="155" cy="234"/>
            </a:xfrm>
            <a:prstGeom prst="rect">
              <a:avLst/>
            </a:prstGeom>
            <a:noFill/>
            <a:ln w="9525" algn="ctr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hangingPunct="0"/>
              <a:r>
                <a:rPr lang="en-US" altLang="zh-CN" sz="320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3</a:t>
              </a:r>
            </a:p>
          </p:txBody>
        </p:sp>
      </p:grpSp>
      <p:sp>
        <p:nvSpPr>
          <p:cNvPr id="19" name="内容占位符 2"/>
          <p:cNvSpPr txBox="1"/>
          <p:nvPr/>
        </p:nvSpPr>
        <p:spPr>
          <a:xfrm>
            <a:off x="2546920" y="1433296"/>
            <a:ext cx="6501408" cy="3579880"/>
          </a:xfrm>
          <a:prstGeom prst="rect">
            <a:avLst/>
          </a:prstGeom>
        </p:spPr>
        <p:txBody>
          <a:bodyPr vert="horz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indent="-274320">
              <a:lnSpc>
                <a:spcPct val="15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编制调车作业计划的要求及依据</a:t>
            </a:r>
            <a:endParaRPr lang="en-US" altLang="zh-CN" sz="3200" b="1">
              <a:latin typeface="微软雅黑" pitchFamily="34" charset="-122"/>
              <a:ea typeface="微软雅黑" pitchFamily="34" charset="-122"/>
            </a:endParaRPr>
          </a:p>
          <a:p>
            <a:pPr marL="274320" indent="-274320">
              <a:lnSpc>
                <a:spcPct val="15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调车作业通知单的填写</a:t>
            </a:r>
            <a:endParaRPr lang="en-US" altLang="zh-CN" sz="3200" b="1">
              <a:latin typeface="微软雅黑" pitchFamily="34" charset="-122"/>
              <a:ea typeface="微软雅黑" pitchFamily="34" charset="-122"/>
            </a:endParaRPr>
          </a:p>
          <a:p>
            <a:pPr marL="274320" indent="-274320">
              <a:lnSpc>
                <a:spcPct val="15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解体调车作业计划</a:t>
            </a:r>
            <a:endParaRPr lang="en-US" altLang="zh-CN" sz="3200" b="1">
              <a:latin typeface="微软雅黑" pitchFamily="34" charset="-122"/>
              <a:ea typeface="微软雅黑" pitchFamily="34" charset="-122"/>
            </a:endParaRPr>
          </a:p>
          <a:p>
            <a:pPr marL="274320" indent="-274320">
              <a:lnSpc>
                <a:spcPct val="15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编组调车作业计划</a:t>
            </a:r>
            <a:endParaRPr lang="en-US" altLang="zh-CN" sz="3200" b="1">
              <a:latin typeface="微软雅黑" pitchFamily="34" charset="-122"/>
              <a:ea typeface="微软雅黑" pitchFamily="34" charset="-122"/>
            </a:endParaRPr>
          </a:p>
          <a:p>
            <a:pPr marL="274320" indent="-274320">
              <a:lnSpc>
                <a:spcPct val="15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取送调车作业计划</a:t>
            </a:r>
            <a:endParaRPr lang="en-US" altLang="zh-CN" sz="3200" b="1">
              <a:latin typeface="微软雅黑" pitchFamily="34" charset="-122"/>
              <a:ea typeface="微软雅黑" pitchFamily="34" charset="-122"/>
            </a:endParaRPr>
          </a:p>
          <a:p>
            <a:pPr marL="274320" indent="-274320">
              <a:lnSpc>
                <a:spcPct val="15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摘挂调车作业计划</a:t>
            </a:r>
          </a:p>
        </p:txBody>
      </p:sp>
    </p:spTree>
    <p:extLst>
      <p:ext uri="{BB962C8B-B14F-4D97-AF65-F5344CB8AC3E}">
        <p14:creationId xmlns:p14="http://schemas.microsoft.com/office/powerpoint/2010/main" val="2642341546"/>
      </p:ext>
    </p:extLst>
  </p:cSld>
  <p:clrMapOvr>
    <a:masterClrMapping/>
  </p:clrMapOvr>
  <p:transition>
    <p:push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991544" y="1340768"/>
            <a:ext cx="8229600" cy="438912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CN" altLang="en-US">
                <a:latin typeface="微软雅黑" pitchFamily="34" charset="-122"/>
                <a:ea typeface="微软雅黑" pitchFamily="34" charset="-122"/>
              </a:rPr>
              <a:t>含义：</a:t>
            </a:r>
            <a:r>
              <a:rPr lang="zh-CN" altLang="en-US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调车作业计划</a:t>
            </a:r>
            <a:r>
              <a:rPr lang="zh-CN" altLang="en-US">
                <a:latin typeface="微软雅黑" pitchFamily="34" charset="-122"/>
                <a:ea typeface="微软雅黑" pitchFamily="34" charset="-122"/>
              </a:rPr>
              <a:t>是规定车列如何解体、编组、取送、甩挂等作业的</a:t>
            </a:r>
            <a:r>
              <a:rPr lang="zh-CN" altLang="en-US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具体行动计划</a:t>
            </a:r>
            <a:r>
              <a:rPr lang="zh-CN" altLang="en-US">
                <a:latin typeface="微软雅黑" pitchFamily="34" charset="-122"/>
                <a:ea typeface="微软雅黑" pitchFamily="34" charset="-122"/>
              </a:rPr>
              <a:t>，调车工作根据调车作业计划进行。</a:t>
            </a:r>
          </a:p>
          <a:p>
            <a:pPr>
              <a:lnSpc>
                <a:spcPct val="150000"/>
              </a:lnSpc>
            </a:pPr>
            <a:endParaRPr lang="zh-CN" altLang="en-US"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021716579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内容占位符 2"/>
          <p:cNvSpPr txBox="1"/>
          <p:nvPr/>
        </p:nvSpPr>
        <p:spPr>
          <a:xfrm>
            <a:off x="1991544" y="764704"/>
            <a:ext cx="8280920" cy="5688632"/>
          </a:xfrm>
          <a:prstGeom prst="rect">
            <a:avLst/>
          </a:prstGeom>
        </p:spPr>
        <p:txBody>
          <a:bodyPr vert="horz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indent="-274320">
              <a:lnSpc>
                <a:spcPct val="15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en-US" altLang="zh-CN" sz="3600" b="1">
                <a:latin typeface="微软雅黑" pitchFamily="34" charset="-122"/>
                <a:ea typeface="微软雅黑" pitchFamily="34" charset="-122"/>
              </a:rPr>
              <a:t>1.</a:t>
            </a:r>
            <a:r>
              <a:rPr lang="zh-CN" altLang="en-US" sz="3600" b="1">
                <a:latin typeface="微软雅黑" pitchFamily="34" charset="-122"/>
                <a:ea typeface="微软雅黑" pitchFamily="34" charset="-122"/>
              </a:rPr>
              <a:t>编制调车作业计划的要求</a:t>
            </a:r>
            <a:endParaRPr lang="en-US" altLang="zh-CN" sz="3600" b="1">
              <a:latin typeface="微软雅黑" pitchFamily="34" charset="-122"/>
              <a:ea typeface="微软雅黑" pitchFamily="34" charset="-122"/>
            </a:endParaRPr>
          </a:p>
          <a:p>
            <a:pPr marL="274320" indent="-274320">
              <a:lnSpc>
                <a:spcPct val="15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符合规定，保证调车作业及人身安全</a:t>
            </a:r>
            <a:endParaRPr lang="en-US" altLang="zh-CN" sz="3200" b="1">
              <a:latin typeface="微软雅黑" pitchFamily="34" charset="-122"/>
              <a:ea typeface="微软雅黑" pitchFamily="34" charset="-122"/>
            </a:endParaRPr>
          </a:p>
          <a:p>
            <a:pPr marL="274320" indent="-274320">
              <a:lnSpc>
                <a:spcPct val="15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合理运用设备及方法，使解、编、取、送作业密切配合，力争调车效率高</a:t>
            </a:r>
            <a:endParaRPr lang="en-US" altLang="zh-CN" sz="3200" b="1">
              <a:latin typeface="微软雅黑" pitchFamily="34" charset="-122"/>
              <a:ea typeface="微软雅黑" pitchFamily="34" charset="-122"/>
            </a:endParaRPr>
          </a:p>
          <a:p>
            <a:pPr marL="274320" indent="-274320">
              <a:lnSpc>
                <a:spcPct val="15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做到及时、准确、完整</a:t>
            </a:r>
            <a:endParaRPr lang="en-US" altLang="zh-CN" sz="3200" b="1">
              <a:latin typeface="微软雅黑" pitchFamily="34" charset="-122"/>
              <a:ea typeface="微软雅黑" pitchFamily="34" charset="-122"/>
            </a:endParaRPr>
          </a:p>
          <a:p>
            <a:pPr marL="274320" indent="-274320">
              <a:lnSpc>
                <a:spcPct val="15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zh-CN" altLang="en-US" sz="3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总而言之：省钩，短行程，调车重量少，节省时间，保证安全。</a:t>
            </a:r>
          </a:p>
          <a:p>
            <a:pPr marL="274320" indent="-274320">
              <a:lnSpc>
                <a:spcPct val="15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endParaRPr lang="en-US" altLang="zh-CN" sz="3200" b="1">
              <a:latin typeface="微软雅黑" pitchFamily="34" charset="-122"/>
              <a:ea typeface="微软雅黑" pitchFamily="34" charset="-122"/>
            </a:endParaRPr>
          </a:p>
          <a:p>
            <a:pPr marL="274320" indent="-274320">
              <a:lnSpc>
                <a:spcPct val="15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endParaRPr lang="en-US" altLang="zh-CN" sz="3600" b="1"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88287614"/>
      </p:ext>
    </p:extLst>
  </p:cSld>
  <p:clrMapOvr>
    <a:masterClrMapping/>
  </p:clrMapOvr>
  <p:transition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内容占位符 2"/>
          <p:cNvSpPr txBox="1"/>
          <p:nvPr/>
        </p:nvSpPr>
        <p:spPr>
          <a:xfrm>
            <a:off x="1524000" y="908720"/>
            <a:ext cx="9144000" cy="4968552"/>
          </a:xfrm>
          <a:prstGeom prst="rect">
            <a:avLst/>
          </a:prstGeom>
        </p:spPr>
        <p:txBody>
          <a:bodyPr vert="horz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indent="-274320">
              <a:lnSpc>
                <a:spcPct val="15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en-US" altLang="zh-CN" sz="3600">
                <a:latin typeface="微软雅黑" pitchFamily="34" charset="-122"/>
                <a:ea typeface="微软雅黑" pitchFamily="34" charset="-122"/>
              </a:rPr>
              <a:t>1.</a:t>
            </a:r>
            <a:r>
              <a:rPr lang="zh-CN" altLang="en-US" sz="3600">
                <a:latin typeface="微软雅黑" pitchFamily="34" charset="-122"/>
                <a:ea typeface="微软雅黑" pitchFamily="34" charset="-122"/>
              </a:rPr>
              <a:t>编制调车作业计划的依据</a:t>
            </a:r>
            <a:endParaRPr lang="en-US" altLang="zh-CN" sz="3600">
              <a:latin typeface="微软雅黑" pitchFamily="34" charset="-122"/>
              <a:ea typeface="微软雅黑" pitchFamily="34" charset="-122"/>
            </a:endParaRPr>
          </a:p>
          <a:p>
            <a:pPr marL="274320" indent="-274320">
              <a:lnSpc>
                <a:spcPct val="15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zh-CN" altLang="en-US" sz="32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阶段计划</a:t>
            </a:r>
            <a:r>
              <a:rPr lang="zh-CN" altLang="en-US" sz="3200">
                <a:latin typeface="微软雅黑" pitchFamily="34" charset="-122"/>
                <a:ea typeface="微软雅黑" pitchFamily="34" charset="-122"/>
              </a:rPr>
              <a:t>规定的各项调车作业的顺序和起止时分</a:t>
            </a:r>
            <a:endParaRPr lang="en-US" altLang="zh-CN" sz="3200">
              <a:latin typeface="微软雅黑" pitchFamily="34" charset="-122"/>
              <a:ea typeface="微软雅黑" pitchFamily="34" charset="-122"/>
            </a:endParaRPr>
          </a:p>
          <a:p>
            <a:pPr marL="274320" indent="-274320">
              <a:lnSpc>
                <a:spcPct val="15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zh-CN" altLang="en-US" sz="3200">
                <a:latin typeface="微软雅黑" pitchFamily="34" charset="-122"/>
                <a:ea typeface="微软雅黑" pitchFamily="34" charset="-122"/>
              </a:rPr>
              <a:t>到达列车确报，须经</a:t>
            </a:r>
            <a:r>
              <a:rPr lang="zh-CN" altLang="en-US" sz="32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核实</a:t>
            </a:r>
            <a:endParaRPr lang="en-US" altLang="zh-CN" sz="3200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  <a:p>
            <a:pPr marL="274320" indent="-274320">
              <a:lnSpc>
                <a:spcPct val="15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zh-CN" altLang="en-US" sz="3200">
                <a:latin typeface="微软雅黑" pitchFamily="34" charset="-122"/>
                <a:ea typeface="微软雅黑" pitchFamily="34" charset="-122"/>
              </a:rPr>
              <a:t>调车场、货场线路固定用途、容车数和停留情况</a:t>
            </a:r>
            <a:endParaRPr lang="en-US" altLang="zh-CN" sz="3200">
              <a:latin typeface="微软雅黑" pitchFamily="34" charset="-122"/>
              <a:ea typeface="微软雅黑" pitchFamily="34" charset="-122"/>
            </a:endParaRPr>
          </a:p>
          <a:p>
            <a:pPr marL="274320" indent="-274320">
              <a:lnSpc>
                <a:spcPct val="15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zh-CN" altLang="en-US" sz="3200">
                <a:latin typeface="微软雅黑" pitchFamily="34" charset="-122"/>
                <a:ea typeface="微软雅黑" pitchFamily="34" charset="-122"/>
              </a:rPr>
              <a:t>调车区现在车及其分布情况</a:t>
            </a:r>
            <a:r>
              <a:rPr lang="zh-CN" altLang="en-US" sz="32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（站内存车，按股道车辆的排列顺序）</a:t>
            </a:r>
            <a:endParaRPr lang="en-US" altLang="zh-CN" sz="3200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  <a:p>
            <a:pPr marL="274320" indent="-274320">
              <a:lnSpc>
                <a:spcPct val="15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endParaRPr lang="en-US" altLang="zh-CN" sz="3600"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26409184"/>
      </p:ext>
    </p:extLst>
  </p:cSld>
  <p:clrMapOvr>
    <a:masterClrMapping/>
  </p:clrMapOvr>
  <p:transition>
    <p:push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3600">
                <a:latin typeface="微软雅黑" pitchFamily="34" charset="-122"/>
                <a:ea typeface="微软雅黑" pitchFamily="34" charset="-122"/>
              </a:rPr>
              <a:t>下达形式：</a:t>
            </a:r>
            <a:endParaRPr lang="en-US" altLang="zh-CN" sz="3600">
              <a:latin typeface="微软雅黑" pitchFamily="34" charset="-122"/>
              <a:ea typeface="微软雅黑" pitchFamily="34" charset="-122"/>
            </a:endParaRPr>
          </a:p>
          <a:p>
            <a:pPr lvl="3"/>
            <a:r>
              <a:rPr lang="zh-CN" altLang="en-US" sz="40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调车作业通知单</a:t>
            </a:r>
          </a:p>
        </p:txBody>
      </p:sp>
    </p:spTree>
    <p:extLst>
      <p:ext uri="{BB962C8B-B14F-4D97-AF65-F5344CB8AC3E}">
        <p14:creationId xmlns:p14="http://schemas.microsoft.com/office/powerpoint/2010/main" val="3871218604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 descr="图1－5－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27648" y="24154"/>
            <a:ext cx="6634162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05318665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44706" y="683055"/>
            <a:ext cx="9156900" cy="4741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1282474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内容占位符 2"/>
          <p:cNvSpPr txBox="1"/>
          <p:nvPr/>
        </p:nvSpPr>
        <p:spPr>
          <a:xfrm>
            <a:off x="2135560" y="1052736"/>
            <a:ext cx="8136904" cy="4968552"/>
          </a:xfrm>
          <a:prstGeom prst="rect">
            <a:avLst/>
          </a:prstGeom>
        </p:spPr>
        <p:txBody>
          <a:bodyPr vert="horz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indent="-274320">
              <a:lnSpc>
                <a:spcPct val="15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en-US" altLang="zh-CN" sz="3200" b="1">
                <a:latin typeface="微软雅黑" pitchFamily="34" charset="-122"/>
                <a:ea typeface="微软雅黑" pitchFamily="34" charset="-122"/>
              </a:rPr>
              <a:t>2.</a:t>
            </a:r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调车作业通知单的填写</a:t>
            </a:r>
            <a:endParaRPr lang="en-US" altLang="zh-CN" sz="3200" b="1">
              <a:latin typeface="微软雅黑" pitchFamily="34" charset="-122"/>
              <a:ea typeface="微软雅黑" pitchFamily="34" charset="-122"/>
            </a:endParaRPr>
          </a:p>
          <a:p>
            <a:pPr marL="274320" indent="-274320">
              <a:lnSpc>
                <a:spcPct val="15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按照规定格式逐项填记齐全。</a:t>
            </a:r>
            <a:endParaRPr lang="en-US" altLang="zh-CN" sz="3200" b="1">
              <a:latin typeface="微软雅黑" pitchFamily="34" charset="-122"/>
              <a:ea typeface="微软雅黑" pitchFamily="34" charset="-122"/>
            </a:endParaRPr>
          </a:p>
          <a:p>
            <a:pPr marL="274320" indent="-274320">
              <a:lnSpc>
                <a:spcPct val="15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记事栏中标记的符号。</a:t>
            </a:r>
            <a:endParaRPr lang="en-US" altLang="zh-CN" sz="3200" b="1">
              <a:latin typeface="微软雅黑" pitchFamily="34" charset="-122"/>
              <a:ea typeface="微软雅黑" pitchFamily="34" charset="-122"/>
            </a:endParaRPr>
          </a:p>
          <a:p>
            <a:pPr marL="274320" indent="-274320">
              <a:lnSpc>
                <a:spcPct val="15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解体车列应在记事栏注明前端第一辆车号，摘、挂</a:t>
            </a:r>
            <a:r>
              <a:rPr lang="en-US" altLang="zh-CN" sz="3200" b="1">
                <a:latin typeface="微软雅黑" pitchFamily="34" charset="-122"/>
                <a:ea typeface="微软雅黑" pitchFamily="34" charset="-122"/>
              </a:rPr>
              <a:t>5</a:t>
            </a:r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辆以上车辆时，注明末位车辆的车号。</a:t>
            </a:r>
            <a:endParaRPr lang="en-US" altLang="zh-CN" sz="3200" b="1"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85661335"/>
      </p:ext>
    </p:extLst>
  </p:cSld>
  <p:clrMapOvr>
    <a:masterClrMapping/>
  </p:clrMapOvr>
  <p:transition>
    <p:push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页脚占位符 3"/>
          <p:cNvSpPr>
            <a:spLocks noGrp="1"/>
          </p:cNvSpPr>
          <p:nvPr>
            <p:ph type="ftr" sz="quarter" idx="11"/>
          </p:nvPr>
        </p:nvSpPr>
        <p:spPr>
          <a:xfrm>
            <a:off x="8305800" y="6477000"/>
            <a:ext cx="1905000" cy="228600"/>
          </a:xfrm>
          <a:noFill/>
        </p:spPr>
        <p:txBody>
          <a:bodyPr/>
          <a:lstStyle/>
          <a:p>
            <a:endParaRPr lang="en-US" altLang="zh-CN"/>
          </a:p>
        </p:txBody>
      </p:sp>
      <p:pic>
        <p:nvPicPr>
          <p:cNvPr id="4" name="图片 3" descr="QQ图片2015032918114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243507"/>
            <a:ext cx="9144000" cy="6370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243419"/>
      </p:ext>
    </p:extLst>
  </p:cSld>
  <p:clrMapOvr>
    <a:masterClrMapping/>
  </p:clrMapOvr>
  <p:transition>
    <p:push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76070" y="548681"/>
            <a:ext cx="7039861" cy="5976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3015171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11624" y="1196753"/>
            <a:ext cx="6526516" cy="4389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716578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47528" y="1847089"/>
            <a:ext cx="8680876" cy="3003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3038997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" descr="QQ图片2015030815050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720850" y="1340768"/>
            <a:ext cx="8763000" cy="5058494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882080" y="620688"/>
            <a:ext cx="8534400" cy="685800"/>
          </a:xfrm>
        </p:spPr>
        <p:txBody>
          <a:bodyPr>
            <a:normAutofit/>
          </a:bodyPr>
          <a:lstStyle/>
          <a:p>
            <a:r>
              <a:rPr lang="zh-CN" altLang="en-US" b="1">
                <a:latin typeface="微软雅黑" pitchFamily="34" charset="-122"/>
                <a:ea typeface="微软雅黑" pitchFamily="34" charset="-122"/>
              </a:rPr>
              <a:t>调车作业通知单</a:t>
            </a:r>
            <a:endParaRPr lang="en-US" altLang="zh-CN" b="1"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400162253"/>
      </p:ext>
    </p:extLst>
  </p:cSld>
  <p:clrMapOvr>
    <a:masterClrMapping/>
  </p:clrMapOvr>
  <p:transition>
    <p:push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内容占位符 2"/>
          <p:cNvSpPr txBox="1"/>
          <p:nvPr/>
        </p:nvSpPr>
        <p:spPr>
          <a:xfrm>
            <a:off x="2135560" y="1124744"/>
            <a:ext cx="8136904" cy="3528392"/>
          </a:xfrm>
          <a:prstGeom prst="rect">
            <a:avLst/>
          </a:prstGeom>
        </p:spPr>
        <p:txBody>
          <a:bodyPr vert="horz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indent="-274320">
              <a:lnSpc>
                <a:spcPct val="15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en-US" altLang="zh-CN" sz="3200" b="1">
                <a:latin typeface="微软雅黑" pitchFamily="34" charset="-122"/>
                <a:ea typeface="微软雅黑" pitchFamily="34" charset="-122"/>
              </a:rPr>
              <a:t>3.</a:t>
            </a:r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解体调车作业计划</a:t>
            </a:r>
            <a:endParaRPr lang="en-US" altLang="zh-CN" sz="3200" b="1">
              <a:latin typeface="微软雅黑" pitchFamily="34" charset="-122"/>
              <a:ea typeface="微软雅黑" pitchFamily="34" charset="-122"/>
            </a:endParaRPr>
          </a:p>
          <a:p>
            <a:pPr marL="274320" indent="-274320">
              <a:lnSpc>
                <a:spcPct val="15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endParaRPr lang="en-US" altLang="zh-CN" b="1">
              <a:latin typeface="微软雅黑" pitchFamily="34" charset="-122"/>
              <a:ea typeface="微软雅黑" pitchFamily="34" charset="-122"/>
            </a:endParaRPr>
          </a:p>
          <a:p>
            <a:pPr marL="274320" indent="-274320">
              <a:lnSpc>
                <a:spcPct val="15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车列的解体调车，一般是通过驼峰或牵出线，将车列按各车辆的去向（重车），或车种（空车）分解到调车场固定使用的股道内，便于重新编组车列或取送车辆。</a:t>
            </a:r>
            <a:endParaRPr lang="en-US" altLang="zh-CN" sz="3200" b="1"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586428549"/>
      </p:ext>
    </p:extLst>
  </p:cSld>
  <p:clrMapOvr>
    <a:masterClrMapping/>
  </p:clrMapOvr>
  <p:transition>
    <p:push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内容占位符 2"/>
          <p:cNvSpPr txBox="1"/>
          <p:nvPr/>
        </p:nvSpPr>
        <p:spPr>
          <a:xfrm>
            <a:off x="2135560" y="1124744"/>
            <a:ext cx="8136904" cy="3528392"/>
          </a:xfrm>
          <a:prstGeom prst="rect">
            <a:avLst/>
          </a:prstGeom>
        </p:spPr>
        <p:txBody>
          <a:bodyPr vert="horz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indent="-274320">
              <a:lnSpc>
                <a:spcPct val="15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en-US" altLang="zh-CN" sz="3200" b="1">
                <a:latin typeface="微软雅黑" pitchFamily="34" charset="-122"/>
                <a:ea typeface="微软雅黑" pitchFamily="34" charset="-122"/>
              </a:rPr>
              <a:t>3.</a:t>
            </a:r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解体调车作业计划</a:t>
            </a:r>
            <a:endParaRPr lang="en-US" altLang="zh-CN" sz="3200" b="1">
              <a:latin typeface="微软雅黑" pitchFamily="34" charset="-122"/>
              <a:ea typeface="微软雅黑" pitchFamily="34" charset="-122"/>
            </a:endParaRPr>
          </a:p>
          <a:p>
            <a:pPr marL="274320" indent="-274320">
              <a:lnSpc>
                <a:spcPct val="15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纵列式车站：整列解体</a:t>
            </a:r>
            <a:endParaRPr lang="en-US" altLang="zh-CN" sz="3200" b="1">
              <a:latin typeface="微软雅黑" pitchFamily="34" charset="-122"/>
              <a:ea typeface="微软雅黑" pitchFamily="34" charset="-122"/>
            </a:endParaRPr>
          </a:p>
          <a:p>
            <a:pPr marL="274320" indent="-274320">
              <a:lnSpc>
                <a:spcPct val="15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按照调车场线路的固定使用编制调车作业计划（车辆对号入座）</a:t>
            </a:r>
            <a:endParaRPr lang="en-US" altLang="zh-CN" sz="3200" b="1"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89391811"/>
      </p:ext>
    </p:extLst>
  </p:cSld>
  <p:clrMapOvr>
    <a:masterClrMapping/>
  </p:clrMapOvr>
  <p:transition>
    <p:push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内容占位符 2"/>
          <p:cNvSpPr txBox="1"/>
          <p:nvPr/>
        </p:nvSpPr>
        <p:spPr>
          <a:xfrm>
            <a:off x="2135560" y="1124744"/>
            <a:ext cx="8136904" cy="3528392"/>
          </a:xfrm>
          <a:prstGeom prst="rect">
            <a:avLst/>
          </a:prstGeom>
        </p:spPr>
        <p:txBody>
          <a:bodyPr vert="horz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indent="-274320">
              <a:lnSpc>
                <a:spcPct val="15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en-US" altLang="zh-CN" sz="3200" b="1">
                <a:latin typeface="微软雅黑" pitchFamily="34" charset="-122"/>
                <a:ea typeface="微软雅黑" pitchFamily="34" charset="-122"/>
              </a:rPr>
              <a:t>3.</a:t>
            </a:r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解体调车作业计划</a:t>
            </a:r>
            <a:endParaRPr lang="en-US" altLang="zh-CN" sz="3200" b="1">
              <a:latin typeface="微软雅黑" pitchFamily="34" charset="-122"/>
              <a:ea typeface="微软雅黑" pitchFamily="34" charset="-122"/>
            </a:endParaRPr>
          </a:p>
          <a:p>
            <a:pPr marL="274320" indent="-274320">
              <a:lnSpc>
                <a:spcPct val="15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整列解体：车辆对号入座</a:t>
            </a:r>
            <a:endParaRPr lang="en-US" altLang="zh-CN" sz="3200" b="1">
              <a:latin typeface="微软雅黑" pitchFamily="34" charset="-122"/>
              <a:ea typeface="微软雅黑" pitchFamily="34" charset="-122"/>
            </a:endParaRPr>
          </a:p>
        </p:txBody>
      </p:sp>
      <p:graphicFrame>
        <p:nvGraphicFramePr>
          <p:cNvPr id="3" name="表格 2"/>
          <p:cNvGraphicFramePr>
            <a:graphicFrameLocks noGrp="1"/>
          </p:cNvGraphicFramePr>
          <p:nvPr/>
        </p:nvGraphicFramePr>
        <p:xfrm>
          <a:off x="1596010" y="3420224"/>
          <a:ext cx="8964494" cy="944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49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149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1495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1495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1495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1495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14954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14954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814954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814954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814954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</a:tblGrid>
              <a:tr h="792088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3200" b="1">
                          <a:latin typeface="微软雅黑" pitchFamily="34" charset="-122"/>
                          <a:ea typeface="微软雅黑" pitchFamily="34" charset="-122"/>
                        </a:rPr>
                        <a:t>乙</a:t>
                      </a:r>
                      <a:r>
                        <a:rPr lang="en-US" altLang="zh-CN" sz="2400" b="1">
                          <a:latin typeface="微软雅黑" pitchFamily="34" charset="-122"/>
                          <a:ea typeface="微软雅黑" pitchFamily="34" charset="-122"/>
                        </a:rPr>
                        <a:t>3</a:t>
                      </a:r>
                      <a:endParaRPr lang="zh-CN" altLang="en-US" sz="2400" b="1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3200" b="1">
                          <a:latin typeface="微软雅黑" pitchFamily="34" charset="-122"/>
                          <a:ea typeface="微软雅黑" pitchFamily="34" charset="-122"/>
                        </a:rPr>
                        <a:t>丙</a:t>
                      </a:r>
                      <a:r>
                        <a:rPr lang="en-US" altLang="zh-CN" sz="2400" b="1">
                          <a:latin typeface="微软雅黑" pitchFamily="34" charset="-122"/>
                          <a:ea typeface="微软雅黑" pitchFamily="34" charset="-122"/>
                        </a:rPr>
                        <a:t>10</a:t>
                      </a:r>
                      <a:endParaRPr lang="zh-CN" altLang="en-US" sz="3200" b="1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3200" b="1">
                          <a:latin typeface="微软雅黑" pitchFamily="34" charset="-122"/>
                          <a:ea typeface="微软雅黑" pitchFamily="34" charset="-122"/>
                        </a:rPr>
                        <a:t>A</a:t>
                      </a:r>
                      <a:r>
                        <a:rPr lang="en-US" altLang="zh-CN" sz="2400" b="1">
                          <a:latin typeface="微软雅黑" pitchFamily="34" charset="-122"/>
                          <a:ea typeface="微软雅黑" pitchFamily="34" charset="-122"/>
                        </a:rPr>
                        <a:t>5</a:t>
                      </a:r>
                      <a:endParaRPr lang="zh-CN" altLang="en-US" sz="3200" b="1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3200" b="1">
                          <a:latin typeface="微软雅黑" pitchFamily="34" charset="-122"/>
                          <a:ea typeface="微软雅黑" pitchFamily="34" charset="-122"/>
                        </a:rPr>
                        <a:t>丙</a:t>
                      </a:r>
                      <a:r>
                        <a:rPr lang="en-US" altLang="zh-CN" sz="2400" b="1">
                          <a:latin typeface="微软雅黑" pitchFamily="34" charset="-122"/>
                          <a:ea typeface="微软雅黑" pitchFamily="34" charset="-122"/>
                        </a:rPr>
                        <a:t>5</a:t>
                      </a:r>
                      <a:endParaRPr lang="zh-CN" altLang="en-US" sz="3200" b="1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3200" b="1">
                          <a:latin typeface="微软雅黑" pitchFamily="34" charset="-122"/>
                          <a:ea typeface="微软雅黑" pitchFamily="34" charset="-122"/>
                        </a:rPr>
                        <a:t>A</a:t>
                      </a:r>
                      <a:r>
                        <a:rPr lang="en-US" altLang="zh-CN" sz="2400" b="1">
                          <a:latin typeface="微软雅黑" pitchFamily="34" charset="-122"/>
                          <a:ea typeface="微软雅黑" pitchFamily="34" charset="-122"/>
                        </a:rPr>
                        <a:t>5</a:t>
                      </a:r>
                      <a:endParaRPr lang="zh-CN" altLang="en-US" sz="3200" b="1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3200" b="1">
                          <a:latin typeface="微软雅黑" pitchFamily="34" charset="-122"/>
                          <a:ea typeface="微软雅黑" pitchFamily="34" charset="-122"/>
                        </a:rPr>
                        <a:t>丙</a:t>
                      </a:r>
                      <a:r>
                        <a:rPr lang="en-US" altLang="zh-CN" sz="2400" b="1">
                          <a:latin typeface="微软雅黑" pitchFamily="34" charset="-122"/>
                          <a:ea typeface="微软雅黑" pitchFamily="34" charset="-122"/>
                        </a:rPr>
                        <a:t>3</a:t>
                      </a:r>
                      <a:endParaRPr lang="zh-CN" altLang="en-US" sz="3200" b="1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3200" b="1">
                          <a:latin typeface="微软雅黑" pitchFamily="34" charset="-122"/>
                          <a:ea typeface="微软雅黑" pitchFamily="34" charset="-122"/>
                        </a:rPr>
                        <a:t>乙</a:t>
                      </a:r>
                      <a:r>
                        <a:rPr lang="en-US" altLang="zh-CN" sz="2400" b="1">
                          <a:latin typeface="微软雅黑" pitchFamily="34" charset="-122"/>
                          <a:ea typeface="微软雅黑" pitchFamily="34" charset="-122"/>
                        </a:rPr>
                        <a:t>7</a:t>
                      </a:r>
                      <a:endParaRPr lang="zh-CN" altLang="en-US" sz="2400" b="1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3200" b="1">
                          <a:latin typeface="微软雅黑" pitchFamily="34" charset="-122"/>
                          <a:ea typeface="微软雅黑" pitchFamily="34" charset="-122"/>
                        </a:rPr>
                        <a:t>丙</a:t>
                      </a:r>
                      <a:r>
                        <a:rPr lang="en-US" altLang="zh-CN" sz="2400" b="1">
                          <a:latin typeface="微软雅黑" pitchFamily="34" charset="-122"/>
                          <a:ea typeface="微软雅黑" pitchFamily="34" charset="-122"/>
                        </a:rPr>
                        <a:t>7</a:t>
                      </a:r>
                      <a:endParaRPr lang="zh-CN" altLang="en-US" sz="2400" b="1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3200" b="1">
                          <a:latin typeface="微软雅黑" pitchFamily="34" charset="-122"/>
                          <a:ea typeface="微软雅黑" pitchFamily="34" charset="-122"/>
                        </a:rPr>
                        <a:t>D</a:t>
                      </a:r>
                      <a:r>
                        <a:rPr lang="en-US" altLang="zh-CN" sz="2400" b="1">
                          <a:latin typeface="微软雅黑" pitchFamily="34" charset="-122"/>
                          <a:ea typeface="微软雅黑" pitchFamily="34" charset="-122"/>
                        </a:rPr>
                        <a:t>2</a:t>
                      </a:r>
                      <a:endParaRPr lang="zh-CN" altLang="en-US" sz="2400" b="1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3200" b="1">
                          <a:latin typeface="微软雅黑" pitchFamily="34" charset="-122"/>
                          <a:ea typeface="微软雅黑" pitchFamily="34" charset="-122"/>
                        </a:rPr>
                        <a:t>E</a:t>
                      </a:r>
                      <a:r>
                        <a:rPr lang="en-US" altLang="zh-CN" sz="2400" b="1">
                          <a:latin typeface="微软雅黑" pitchFamily="34" charset="-122"/>
                          <a:ea typeface="微软雅黑" pitchFamily="34" charset="-122"/>
                        </a:rPr>
                        <a:t>4</a:t>
                      </a:r>
                      <a:endParaRPr lang="zh-CN" altLang="en-US" sz="2400" b="1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3200" b="1">
                          <a:latin typeface="微软雅黑" pitchFamily="34" charset="-122"/>
                          <a:ea typeface="微软雅黑" pitchFamily="34" charset="-122"/>
                        </a:rPr>
                        <a:t>B</a:t>
                      </a:r>
                      <a:r>
                        <a:rPr lang="en-US" altLang="zh-CN" sz="2400" b="1">
                          <a:latin typeface="微软雅黑" pitchFamily="34" charset="-122"/>
                          <a:ea typeface="微软雅黑" pitchFamily="34" charset="-122"/>
                        </a:rPr>
                        <a:t>5</a:t>
                      </a:r>
                      <a:endParaRPr lang="zh-CN" altLang="en-US" sz="2400" b="1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4283354"/>
      </p:ext>
    </p:extLst>
  </p:cSld>
  <p:clrMapOvr>
    <a:masterClrMapping/>
  </p:clrMapOvr>
  <p:transition>
    <p:push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https://d.book118.com/908054037134006024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卷草阳台">
  <a:themeElements>
    <a:clrScheme name="卷草阳台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卷草阳台">
      <a:majorFont>
        <a:latin typeface="Arial"/>
        <a:ea typeface="黑体"/>
        <a:cs typeface="Arial"/>
      </a:majorFont>
      <a:minorFont>
        <a:latin typeface="Arial Rounded MT Bold"/>
        <a:ea typeface="黑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卷草阳台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卷草阳台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卷草阳台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卷草阳台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卷草阳台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卷草阳台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卷草阳台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卷草阳台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卷草阳台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卷草阳台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卷草阳台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卷草阳台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黑体</vt:lpstr>
      <vt:lpstr>Arial Rounded MT Bold</vt:lpstr>
      <vt:lpstr>Arial Black</vt:lpstr>
      <vt:lpstr>微软雅黑</vt:lpstr>
      <vt:lpstr>Wingdings 2</vt:lpstr>
      <vt:lpstr>Calibri Light</vt:lpstr>
      <vt:lpstr>Office Theme</vt:lpstr>
      <vt:lpstr>车站作业计划-调车作业计划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2024-09-01T06:35:14.402</cp:lastPrinted>
  <dcterms:created xsi:type="dcterms:W3CDTF">2024-08-31T22:35:14Z</dcterms:created>
  <dcterms:modified xsi:type="dcterms:W3CDTF">2024-08-31T22:35:16Z</dcterms:modified>
</cp:coreProperties>
</file>