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6663B9-34F7-4B70-B3A2-F90E12DFF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669C63-5946-4EFD-9E2F-F86F2F3FA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E63246-A5ED-4233-B238-2251422ED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BCBC7C-F1DF-4738-AC37-D006B3FD5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1D9669-AB32-4D83-915D-AF45AFC38A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687E85-51E6-40E1-8910-CC56A2CA9E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A81046-BD1C-4632-865D-2D7148C087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A7A178-AA17-4CF2-BAE7-09650CAB40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A882A-3850-46DD-B71D-534A3324C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32AD9-B821-43C9-B850-AA3C9538C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24F3A-FD4F-4907-848A-5DFF19552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p>
        </p:txBody>
      </p:sp>
      <p:sp>
        <p:nvSpPr>
          <p:cNvPr id="3" name="Footer Placeholder 2"/>
          <p:cNvSpPr>
            <a:spLocks noGrp="1"/>
          </p:cNvSpPr>
          <p:nvPr>
            <p:ph type="ftr" sz="quarter" idx="1"/>
          </p:nvPr>
        </p:nvSpPr>
        <p:spPr/>
        <p:txBody>
          <a:bodyPr/>
          <a:lstStyle/>
          <a:p>
            <a:pPr lvl="0" algn="ctr"/>
            <a:fld id="{BBFB241A-A897-4E04-889F-4D6B40F45A14}" type="footer">
              <a:rPr sz="1400"/>
              <a:t>长沙鼎立地产顾问机构13874872999</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8E1582AB-2B4B-4C26-9F95-81B78811A2FB}" type="footer">
              <a:rPr sz="1400"/>
              <a:t>长沙鼎立地产顾问机构13874872999</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tx1"/>
        </a:solidFill>
      </p:bgPr>
    </p:bg>
    <p:spTree>
      <p:nvGrpSpPr>
        <p:cNvPr id="1" name=""/>
        <p:cNvGrpSpPr/>
        <p:nvPr/>
      </p:nvGrpSpPr>
      <p:grpSpPr/>
      <p:sp>
        <p:nvSpPr>
          <p:cNvPr id="1026"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1027"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endParaRPr sz="1400"/>
          </a:p>
        </p:txBody>
      </p:sp>
      <p:sp>
        <p:nvSpPr>
          <p:cNvPr id="1029"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D43DC89F-B584-4232-9B20-7BBE21AF92A2}" type="footer">
              <a:rPr sz="1400"/>
              <a:t>长沙鼎立地产顾问机构13874872999</a:t>
            </a:fld>
            <a:endParaRPr sz="1400"/>
          </a:p>
        </p:txBody>
      </p:sp>
      <p:sp>
        <p:nvSpPr>
          <p:cNvPr id="1030" name=""/>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09710ADA-AF70-4587-B005-69D024D95563}"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spd="med">
    <p:random/>
  </p:transition>
  <p:timing/>
  <p:hf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jpe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57024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38626" name=""/>
          <p:cNvPicPr/>
          <p:nvPr/>
        </p:nvPicPr>
        <p:blipFill>
          <a:blip r:embed="rId2"/>
          <a:stretch>
            <a:fillRect/>
          </a:stretch>
        </p:blipFill>
        <p:spPr>
          <a:xfrm>
            <a:off x="0" y="765175"/>
            <a:ext cx="9180512" cy="5400675"/>
          </a:xfrm>
          <a:prstGeom prst="rect">
            <a:avLst/>
          </a:prstGeom>
          <a:noFill/>
          <a:ln>
            <a:solidFill>
              <a:schemeClr val="tx1"/>
            </a:solidFill>
            <a:miter lim="800000"/>
          </a:ln>
        </p:spPr>
      </p:pic>
      <p:sp>
        <p:nvSpPr>
          <p:cNvPr id="538627" name=""/>
          <p:cNvSpPr/>
          <p:nvPr/>
        </p:nvSpPr>
        <p:spPr>
          <a:xfrm>
            <a:off x="34925" y="6302375"/>
            <a:ext cx="6553200" cy="366712"/>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sz="1800" b="1" i="1">
                <a:solidFill>
                  <a:schemeClr val="bg1"/>
                </a:solidFill>
                <a:effectLst>
                  <a:outerShdw blurRad="38100" dist="38100" dir="2700000" algn="tl">
                    <a:schemeClr val="bg2"/>
                  </a:outerShdw>
                </a:effectLst>
                <a:latin typeface="Arial" pitchFamily="34" charset="0"/>
                <a:ea typeface="华文细黑" pitchFamily="2" charset="-122"/>
              </a:rPr>
              <a:t>齐聚购物、餐饮、娱乐、休闲为一体的新生活方式中心。</a:t>
            </a:r>
            <a:endParaRPr kumimoji="0" sz="1800" b="1" i="1">
              <a:solidFill>
                <a:schemeClr val="bg1"/>
              </a:solidFill>
              <a:effectLst>
                <a:outerShdw blurRad="38100" dist="38100" dir="2700000" algn="tl">
                  <a:schemeClr val="bg2"/>
                </a:outerShdw>
              </a:effectLst>
              <a:latin typeface="Arial" pitchFamily="34" charset="0"/>
              <a:ea typeface="华文细黑" pitchFamily="2" charset="-122"/>
            </a:endParaRPr>
          </a:p>
        </p:txBody>
      </p:sp>
      <p:sp>
        <p:nvSpPr>
          <p:cNvPr id="538628" name=""/>
          <p:cNvSpPr/>
          <p:nvPr/>
        </p:nvSpPr>
        <p:spPr>
          <a:xfrm>
            <a:off x="179388" y="157162"/>
            <a:ext cx="4806950" cy="457200"/>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b="1">
                <a:solidFill>
                  <a:schemeClr val="bg1"/>
                </a:solidFill>
                <a:latin typeface="Arial" pitchFamily="34" charset="0"/>
              </a:rPr>
              <a:t>东四线地块商业定位和商业规划</a:t>
            </a:r>
            <a:endParaRPr kumimoji="0" b="1">
              <a:solidFill>
                <a:schemeClr val="bg1"/>
              </a:solidFill>
              <a:latin typeface="Arial" pitchFamily="34" charset="0"/>
            </a:endParaRPr>
          </a:p>
        </p:txBody>
      </p:sp>
      <p:sp>
        <p:nvSpPr>
          <p:cNvPr id="538629" name=""/>
          <p:cNvSpPr/>
          <p:nvPr/>
        </p:nvSpPr>
        <p:spPr>
          <a:xfrm>
            <a:off x="179388" y="908050"/>
            <a:ext cx="4146550" cy="457200"/>
          </a:xfrm>
          <a:prstGeom prst="rect">
            <a:avLst/>
          </a:prstGeom>
          <a:noFill/>
          <a:ln>
            <a:noFill/>
            <a:miter lim="800000"/>
          </a:ln>
        </p:spPr>
        <p:txBody>
          <a:bodyPr wrap="none" anchor="t"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b="1">
                <a:solidFill>
                  <a:srgbClr val="FF0000"/>
                </a:solidFill>
                <a:ea typeface="方正大黑_GBK" pitchFamily="65" charset="-122"/>
              </a:rPr>
              <a:t>契合区域性市场生活购物需求</a:t>
            </a:r>
            <a:endParaRPr kumimoji="0" b="1">
              <a:solidFill>
                <a:srgbClr val="FF0000"/>
              </a:solidFill>
              <a:ea typeface="方正大黑_GBK" pitchFamily="65" charset="-122"/>
            </a:endParaRPr>
          </a:p>
        </p:txBody>
      </p:sp>
      <p:sp>
        <p:nvSpPr>
          <p:cNvPr id="538630" name=""/>
          <p:cNvSpPr/>
          <p:nvPr/>
        </p:nvSpPr>
        <p:spPr>
          <a:xfrm>
            <a:off x="755650" y="1412875"/>
            <a:ext cx="4248150" cy="457200"/>
          </a:xfrm>
          <a:prstGeom prst="rect">
            <a:avLst/>
          </a:prstGeom>
          <a:noFill/>
          <a:ln>
            <a:noFill/>
            <a:miter lim="800000"/>
          </a:ln>
          <a:effectLst/>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b="1">
                <a:solidFill>
                  <a:srgbClr val="FF0000"/>
                </a:solidFill>
                <a:latin typeface="Arial" pitchFamily="34" charset="0"/>
                <a:ea typeface="方正大黑_GBK" pitchFamily="65" charset="-122"/>
              </a:rPr>
              <a:t>满足于星沙市场高端生活需求</a:t>
            </a:r>
            <a:endParaRPr kumimoji="0" b="1">
              <a:solidFill>
                <a:srgbClr val="FF0000"/>
              </a:solidFill>
              <a:latin typeface="Arial" pitchFamily="34" charset="0"/>
              <a:ea typeface="方正大黑_GBK" pitchFamily="65" charset="-122"/>
            </a:endParaRPr>
          </a:p>
        </p:txBody>
      </p:sp>
      <p:sp>
        <p:nvSpPr>
          <p:cNvPr id="538631" name="Date Placeholder 1"/>
          <p:cNvSpPr>
            <a:spLocks noGrp="1"/>
          </p:cNvSpPr>
          <p:nvPr>
            <p:ph type="dt" sz="half"/>
          </p:nvPr>
        </p:nvSpPr>
        <p:spPr/>
        <p:txBody>
          <a:bodyPr/>
          <a:lstStyle/>
          <a:p>
            <a:pPr lvl="0"/>
            <a:endParaRPr sz="1400"/>
          </a:p>
        </p:txBody>
      </p:sp>
      <p:sp>
        <p:nvSpPr>
          <p:cNvPr id="538632" name="Slide Number Placeholder 3"/>
          <p:cNvSpPr>
            <a:spLocks noGrp="1"/>
          </p:cNvSpPr>
          <p:nvPr>
            <p:ph type="sldNum" sz="quarter" idx="2"/>
          </p:nvPr>
        </p:nvSpPr>
        <p:spPr/>
        <p:txBody>
          <a:bodyPr/>
          <a:lstStyle/>
          <a:p>
            <a:pPr lvl="0" algn="r"/>
            <a:fld id="{BEF82628-B6EC-48DE-A81E-ECF79D75EB5B}" type="slidenum">
              <a:rPr sz="1400"/>
              <a:t>1</a:t>
            </a:fld>
            <a:endParaRPr lang="en-US"/>
          </a:p>
        </p:txBody>
      </p:sp>
      <p:sp>
        <p:nvSpPr>
          <p:cNvPr id="538633" name="Footer Placeholder 2"/>
          <p:cNvSpPr>
            <a:spLocks noGrp="1"/>
          </p:cNvSpPr>
          <p:nvPr>
            <p:ph type="ftr" sz="quarter" idx="1"/>
          </p:nvPr>
        </p:nvSpPr>
        <p:spPr/>
        <p:txBody>
          <a:bodyPr/>
          <a:lstStyle/>
          <a:p>
            <a:pPr lvl="0" algn="ctr"/>
            <a:fld id="{13C5C918-BA77-485C-BC40-9488610A9A1A}" type="footer">
              <a:rPr sz="1400"/>
              <a:t>长沙鼎立地产顾问机构13874872999</a:t>
            </a:fld>
            <a:endParaRPr sz="1400"/>
          </a:p>
        </p:txBody>
      </p:sp>
      <p:sp>
        <p:nvSpPr>
          <p:cNvPr id="538634" name="TextBox 538633"/>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星沙项目商业定位与规划交流共26页，您现在浏览的是第1页!</a:t>
            </a:r>
          </a:p>
        </p:txBody>
      </p:sp>
    </p:spTree>
  </p:cSld>
  <p:clrMapOvr>
    <a:masterClrMapping/>
  </p:clrMapOvr>
  <p:transition spd="med">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3268" name=""/>
          <p:cNvSpPr/>
          <p:nvPr/>
        </p:nvSpPr>
        <p:spPr>
          <a:xfrm>
            <a:off x="1547812" y="1149350"/>
            <a:ext cx="6480175" cy="3863975"/>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3600" b="1">
                <a:solidFill>
                  <a:srgbClr val="FF0000"/>
                </a:solidFill>
                <a:ea typeface="黑体" pitchFamily="2" charset="-122"/>
              </a:rPr>
              <a:t>本次交流从5个方面进行汇报：</a:t>
            </a:r>
            <a:endParaRPr sz="3600" b="1">
              <a:solidFill>
                <a:srgbClr val="FF0000"/>
              </a:solidFill>
              <a:ea typeface="黑体" pitchFamily="2" charset="-122"/>
            </a:endParaRPr>
          </a:p>
          <a:p>
            <a:pPr lvl="0"/>
            <a:endParaRPr>
              <a:solidFill>
                <a:schemeClr val="bg1"/>
              </a:solidFill>
              <a:ea typeface="方正大黑_GBK" pitchFamily="65" charset="-122"/>
            </a:endParaRPr>
          </a:p>
          <a:p>
            <a:pPr lvl="0">
              <a:lnSpc>
                <a:spcPts val="4500"/>
              </a:lnSpc>
            </a:pPr>
            <a:r>
              <a:rPr sz="2800">
                <a:solidFill>
                  <a:schemeClr val="bg1"/>
                </a:solidFill>
                <a:latin typeface="黑体" pitchFamily="2" charset="-122"/>
                <a:ea typeface="黑体" pitchFamily="2" charset="-122"/>
              </a:rPr>
              <a:t>1、星沙商业现状与规划</a:t>
            </a:r>
            <a:endParaRPr sz="2800">
              <a:solidFill>
                <a:schemeClr val="bg1"/>
              </a:solidFill>
              <a:latin typeface="黑体" pitchFamily="2" charset="-122"/>
              <a:ea typeface="黑体" pitchFamily="2" charset="-122"/>
            </a:endParaRPr>
          </a:p>
          <a:p>
            <a:pPr lvl="0">
              <a:lnSpc>
                <a:spcPts val="4500"/>
              </a:lnSpc>
            </a:pPr>
            <a:r>
              <a:rPr sz="2800">
                <a:solidFill>
                  <a:schemeClr val="bg1"/>
                </a:solidFill>
                <a:latin typeface="黑体" pitchFamily="2" charset="-122"/>
                <a:ea typeface="黑体" pitchFamily="2" charset="-122"/>
              </a:rPr>
              <a:t>2、项目商业价值分析</a:t>
            </a:r>
            <a:endParaRPr sz="2800">
              <a:solidFill>
                <a:schemeClr val="bg1"/>
              </a:solidFill>
              <a:latin typeface="黑体" pitchFamily="2" charset="-122"/>
              <a:ea typeface="黑体" pitchFamily="2" charset="-122"/>
            </a:endParaRPr>
          </a:p>
          <a:p>
            <a:pPr lvl="0">
              <a:lnSpc>
                <a:spcPts val="4500"/>
              </a:lnSpc>
            </a:pPr>
            <a:r>
              <a:rPr sz="2800">
                <a:solidFill>
                  <a:schemeClr val="bg1"/>
                </a:solidFill>
                <a:latin typeface="黑体" pitchFamily="2" charset="-122"/>
                <a:ea typeface="黑体" pitchFamily="2" charset="-122"/>
              </a:rPr>
              <a:t>3、项目商业发展定位</a:t>
            </a:r>
            <a:endParaRPr sz="2800">
              <a:solidFill>
                <a:schemeClr val="bg1"/>
              </a:solidFill>
              <a:latin typeface="黑体" pitchFamily="2" charset="-122"/>
              <a:ea typeface="黑体" pitchFamily="2" charset="-122"/>
            </a:endParaRPr>
          </a:p>
          <a:p>
            <a:pPr lvl="0">
              <a:lnSpc>
                <a:spcPts val="4500"/>
              </a:lnSpc>
            </a:pPr>
            <a:r>
              <a:rPr sz="2800">
                <a:solidFill>
                  <a:schemeClr val="bg1"/>
                </a:solidFill>
                <a:latin typeface="黑体" pitchFamily="2" charset="-122"/>
                <a:ea typeface="黑体" pitchFamily="2" charset="-122"/>
              </a:rPr>
              <a:t>4、项目商业业态选择与体量确定</a:t>
            </a:r>
            <a:endParaRPr sz="2800">
              <a:solidFill>
                <a:schemeClr val="bg1"/>
              </a:solidFill>
              <a:latin typeface="黑体" pitchFamily="2" charset="-122"/>
              <a:ea typeface="黑体" pitchFamily="2" charset="-122"/>
            </a:endParaRPr>
          </a:p>
          <a:p>
            <a:pPr lvl="0">
              <a:lnSpc>
                <a:spcPts val="4500"/>
              </a:lnSpc>
            </a:pPr>
            <a:r>
              <a:rPr sz="2800">
                <a:solidFill>
                  <a:schemeClr val="bg1"/>
                </a:solidFill>
                <a:latin typeface="黑体" pitchFamily="2" charset="-122"/>
                <a:ea typeface="黑体" pitchFamily="2" charset="-122"/>
              </a:rPr>
              <a:t>5、新区城市商业发展规律与参考案例</a:t>
            </a:r>
            <a:endParaRPr sz="2800">
              <a:solidFill>
                <a:schemeClr val="bg1"/>
              </a:solidFill>
              <a:latin typeface="黑体" pitchFamily="2" charset="-122"/>
              <a:ea typeface="黑体" pitchFamily="2" charset="-122"/>
            </a:endParaRPr>
          </a:p>
        </p:txBody>
      </p:sp>
      <p:sp>
        <p:nvSpPr>
          <p:cNvPr id="523269" name="Date Placeholder 1"/>
          <p:cNvSpPr>
            <a:spLocks noGrp="1"/>
          </p:cNvSpPr>
          <p:nvPr>
            <p:ph type="dt" sz="half"/>
          </p:nvPr>
        </p:nvSpPr>
        <p:spPr/>
        <p:txBody>
          <a:bodyPr/>
          <a:lstStyle/>
          <a:p>
            <a:pPr lvl="0"/>
            <a:endParaRPr sz="1400"/>
          </a:p>
        </p:txBody>
      </p:sp>
      <p:sp>
        <p:nvSpPr>
          <p:cNvPr id="523270" name="Slide Number Placeholder 3"/>
          <p:cNvSpPr>
            <a:spLocks noGrp="1"/>
          </p:cNvSpPr>
          <p:nvPr>
            <p:ph type="sldNum" sz="quarter" idx="2"/>
          </p:nvPr>
        </p:nvSpPr>
        <p:spPr/>
        <p:txBody>
          <a:bodyPr/>
          <a:lstStyle/>
          <a:p>
            <a:pPr lvl="0" algn="r"/>
            <a:fld id="{3EA477E4-DC63-4B6E-B601-000BC2272A1D}" type="slidenum">
              <a:rPr sz="1400"/>
              <a:t>2</a:t>
            </a:fld>
            <a:endParaRPr lang="en-US"/>
          </a:p>
        </p:txBody>
      </p:sp>
      <p:sp>
        <p:nvSpPr>
          <p:cNvPr id="523271" name="Footer Placeholder 2"/>
          <p:cNvSpPr>
            <a:spLocks noGrp="1"/>
          </p:cNvSpPr>
          <p:nvPr>
            <p:ph type="ftr" sz="quarter" idx="1"/>
          </p:nvPr>
        </p:nvSpPr>
        <p:spPr/>
        <p:txBody>
          <a:bodyPr/>
          <a:lstStyle/>
          <a:p>
            <a:pPr lvl="0" algn="ctr"/>
            <a:fld id="{9486EC47-4E51-4B2D-9B6D-3E7886BB6FB6}" type="footer">
              <a:rPr sz="1400"/>
              <a:t>长沙鼎立地产顾问机构13874872999</a:t>
            </a:fld>
            <a:endParaRPr sz="1400"/>
          </a:p>
        </p:txBody>
      </p:sp>
      <p:sp>
        <p:nvSpPr>
          <p:cNvPr id="523272" name="TextBox 523271"/>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星沙项目商业定位与规划交流共26页，您现在浏览的是第2页!</a:t>
            </a:r>
          </a:p>
        </p:txBody>
      </p:sp>
    </p:spTree>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9346" name=""/>
          <p:cNvSpPr/>
          <p:nvPr/>
        </p:nvSpPr>
        <p:spPr>
          <a:xfrm>
            <a:off x="250825" y="852488"/>
            <a:ext cx="3311525" cy="5672138"/>
          </a:xfrm>
          <a:prstGeom prst="rect">
            <a:avLst/>
          </a:prstGeom>
          <a:noFill/>
          <a:ln>
            <a:noFill/>
            <a:miter lim="800000"/>
          </a:ln>
        </p:spPr>
        <p:txBody>
          <a:bodyPr anchor="ctr"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buClr>
                <a:srgbClr val="FF0000"/>
              </a:buClr>
              <a:buFont typeface="Wingdings" pitchFamily="2" charset="2"/>
              <a:buChar char="Ø"/>
            </a:pPr>
            <a:r>
              <a:rPr sz="1600">
                <a:solidFill>
                  <a:schemeClr val="bg1"/>
                </a:solidFill>
                <a:latin typeface="宋体" pitchFamily="2" charset="-122"/>
              </a:rPr>
              <a:t>2009年，全县共实现GDP514.9亿元，连续6年保持17%以上的增幅；完成工业总产值875亿元，增长20.8%；完成财政总收入52.7亿元，增长29.6%；完成社会消费品零售总额106亿元，增长34.3%；完成全社会固定资产投资234.3亿元，增长35.2%。在第十届全国县域经济基本竞争力评比中排名第25位，连续三年稳居中部；并被评为全国首批十大县级最具幸福感城市。</a:t>
            </a:r>
            <a:endParaRPr sz="1600">
              <a:solidFill>
                <a:schemeClr val="bg1"/>
              </a:solidFill>
              <a:latin typeface="宋体" pitchFamily="2" charset="-122"/>
            </a:endParaRPr>
          </a:p>
          <a:p>
            <a:pPr lvl="0">
              <a:lnSpc>
                <a:spcPct val="120000"/>
              </a:lnSpc>
              <a:buClr>
                <a:srgbClr val="FF0000"/>
              </a:buClr>
              <a:buFont typeface="Wingdings" pitchFamily="2" charset="2"/>
            </a:pPr>
            <a:endParaRPr sz="1600">
              <a:solidFill>
                <a:schemeClr val="bg1"/>
              </a:solidFill>
              <a:latin typeface="宋体" pitchFamily="2" charset="-122"/>
            </a:endParaRPr>
          </a:p>
          <a:p>
            <a:pPr lvl="0">
              <a:lnSpc>
                <a:spcPct val="120000"/>
              </a:lnSpc>
              <a:buClr>
                <a:srgbClr val="FF0000"/>
              </a:buClr>
              <a:buFont typeface="Wingdings" pitchFamily="2" charset="2"/>
              <a:buChar char="Ø"/>
            </a:pPr>
            <a:r>
              <a:rPr sz="1600">
                <a:solidFill>
                  <a:schemeClr val="bg1"/>
                </a:solidFill>
                <a:latin typeface="宋体" pitchFamily="2" charset="-122"/>
              </a:rPr>
              <a:t>聚集了德国博世、美国可口可乐、意大利菲亚特等21家世界500强企业和三一重工、广汽长丰、远大空调等一大批国内知名企业；并形成工程机械、汽车及零部件两大产业集群。</a:t>
            </a:r>
            <a:endParaRPr sz="1600">
              <a:solidFill>
                <a:schemeClr val="bg1"/>
              </a:solidFill>
              <a:latin typeface="宋体" pitchFamily="2" charset="-122"/>
            </a:endParaRPr>
          </a:p>
        </p:txBody>
      </p:sp>
      <p:pic>
        <p:nvPicPr>
          <p:cNvPr id="569348" name=""/>
          <p:cNvPicPr/>
          <p:nvPr/>
        </p:nvPicPr>
        <p:blipFill>
          <a:blip r:embed="rId2"/>
          <a:stretch>
            <a:fillRect/>
          </a:stretch>
        </p:blipFill>
        <p:spPr>
          <a:xfrm>
            <a:off x="3995738" y="765175"/>
            <a:ext cx="4470400" cy="6092825"/>
          </a:xfrm>
          <a:prstGeom prst="rect">
            <a:avLst/>
          </a:prstGeom>
          <a:noFill/>
          <a:ln>
            <a:noFill/>
            <a:miter lim="800000"/>
          </a:ln>
          <a:effectLst/>
        </p:spPr>
      </p:pic>
      <p:sp>
        <p:nvSpPr>
          <p:cNvPr id="569349" name=""/>
          <p:cNvSpPr/>
          <p:nvPr/>
        </p:nvSpPr>
        <p:spPr>
          <a:xfrm>
            <a:off x="250825" y="188912"/>
            <a:ext cx="3097212" cy="466725"/>
          </a:xfrm>
          <a:prstGeom prst="rect">
            <a:avLst/>
          </a:prstGeom>
          <a:noFill/>
          <a:ln>
            <a:solidFill>
              <a:srgbClr val="FF00FF"/>
            </a:solidFill>
            <a:prstDash val="dash"/>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b="1">
                <a:solidFill>
                  <a:srgbClr val="FF0000"/>
                </a:solidFill>
                <a:latin typeface="Arial" pitchFamily="34" charset="0"/>
                <a:ea typeface="华文细黑" pitchFamily="2" charset="-122"/>
              </a:rPr>
              <a:t>星沙商业现状与规划</a:t>
            </a:r>
            <a:endParaRPr kumimoji="0" sz="1800" b="1">
              <a:solidFill>
                <a:srgbClr val="FF0000"/>
              </a:solidFill>
              <a:latin typeface="Arial" pitchFamily="34" charset="0"/>
              <a:ea typeface="华文细黑" pitchFamily="2" charset="-122"/>
            </a:endParaRPr>
          </a:p>
        </p:txBody>
      </p:sp>
      <p:sp>
        <p:nvSpPr>
          <p:cNvPr id="569350" name="Date Placeholder 1"/>
          <p:cNvSpPr>
            <a:spLocks noGrp="1"/>
          </p:cNvSpPr>
          <p:nvPr>
            <p:ph type="dt" sz="half"/>
          </p:nvPr>
        </p:nvSpPr>
        <p:spPr/>
        <p:txBody>
          <a:bodyPr/>
          <a:lstStyle/>
          <a:p>
            <a:pPr lvl="0"/>
            <a:endParaRPr sz="1400"/>
          </a:p>
        </p:txBody>
      </p:sp>
      <p:sp>
        <p:nvSpPr>
          <p:cNvPr id="569351" name="Slide Number Placeholder 3"/>
          <p:cNvSpPr>
            <a:spLocks noGrp="1"/>
          </p:cNvSpPr>
          <p:nvPr>
            <p:ph type="sldNum" sz="quarter" idx="2"/>
          </p:nvPr>
        </p:nvSpPr>
        <p:spPr/>
        <p:txBody>
          <a:bodyPr/>
          <a:lstStyle/>
          <a:p>
            <a:pPr lvl="0" algn="r"/>
            <a:fld id="{930ABCD9-58E3-4A98-A0A1-F612A3A08319}" type="slidenum">
              <a:rPr sz="1400"/>
              <a:t>3</a:t>
            </a:fld>
            <a:endParaRPr lang="en-US"/>
          </a:p>
        </p:txBody>
      </p:sp>
      <p:sp>
        <p:nvSpPr>
          <p:cNvPr id="569352" name="Footer Placeholder 2"/>
          <p:cNvSpPr>
            <a:spLocks noGrp="1"/>
          </p:cNvSpPr>
          <p:nvPr>
            <p:ph type="ftr" sz="quarter" idx="1"/>
          </p:nvPr>
        </p:nvSpPr>
        <p:spPr/>
        <p:txBody>
          <a:bodyPr/>
          <a:lstStyle/>
          <a:p>
            <a:pPr lvl="0" algn="ctr"/>
            <a:fld id="{92E10D97-9DF9-49BA-A25B-07753F41241F}" type="footer">
              <a:rPr sz="1400"/>
              <a:t>长沙鼎立地产顾问机构13874872999</a:t>
            </a:fld>
            <a:endParaRPr sz="1400"/>
          </a:p>
        </p:txBody>
      </p:sp>
      <p:sp>
        <p:nvSpPr>
          <p:cNvPr id="569353" name="TextBox 569352"/>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星沙项目商业定位与规划交流共26页，您现在浏览的是第3页!</a:t>
            </a:r>
          </a:p>
        </p:txBody>
      </p:sp>
    </p:spTree>
  </p:cSld>
  <p:clrMapOvr>
    <a:masterClrMapping/>
  </p:clrMapOvr>
  <p:transition spd="med">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62492" name=""/>
          <p:cNvGraphicFramePr>
            <a:graphicFrameLocks noGrp="1"/>
          </p:cNvGraphicFramePr>
          <p:nvPr/>
        </p:nvGraphicFramePr>
        <p:xfrm>
          <a:off x="179388" y="188912"/>
          <a:ext cx="8424862" cy="6280903"/>
        </p:xfrm>
        <a:graphic>
          <a:graphicData uri="http://schemas.openxmlformats.org/drawingml/2006/table">
            <a:tbl>
              <a:tblPr/>
              <a:tblGrid>
                <a:gridCol w="1085850"/>
                <a:gridCol w="1566862"/>
                <a:gridCol w="1630362"/>
                <a:gridCol w="1282700"/>
                <a:gridCol w="1427162"/>
                <a:gridCol w="1431925"/>
              </a:tblGrid>
              <a:tr h="381000">
                <a:tc gridSpan="6">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600" b="1">
                          <a:solidFill>
                            <a:srgbClr val="FF0000"/>
                          </a:solidFill>
                        </a:rPr>
                        <a:t>星沙商圈：中低档次定位，大众消费。</a:t>
                      </a:r>
                      <a:endParaRPr sz="1600" b="1">
                        <a:solidFill>
                          <a:srgbClr val="FF0000"/>
                        </a:solidFill>
                      </a:endParaRPr>
                    </a:p>
                  </a:txBody>
                  <a:tcPr marL="90000" marR="90000" marT="18000" marB="18000" anchor="ctr">
                    <a:lnL w="12700" cap="sq">
                      <a:solidFill>
                        <a:schemeClr val="bg1"/>
                      </a:solidFill>
                      <a:miter lim="800000"/>
                    </a:lnL>
                    <a:lnR w="12700" cap="sq">
                      <a:solidFill>
                        <a:schemeClr val="bg1"/>
                      </a:solidFill>
                      <a:miter lim="800000"/>
                    </a:lnR>
                    <a:lnT w="12700" cap="sq">
                      <a:solidFill>
                        <a:schemeClr val="bg1"/>
                      </a:solidFill>
                      <a:miter lim="800000"/>
                    </a:lnT>
                    <a:lnB w="12700">
                      <a:solidFill>
                        <a:schemeClr val="bg1"/>
                      </a:solidFill>
                      <a:miter lim="800000"/>
                    </a:lnB>
                    <a:solidFill>
                      <a:schemeClr val="bg2">
                        <a:alpha val="50000"/>
                      </a:schemeClr>
                    </a:solidFill>
                  </a:tcPr>
                </a:tc>
                <a:tc hMerge="1">
                  <a:txBody>
                    <a:bodyPr vert="horz" wrap="square"/>
                    <a:lstStyle/>
                    <a:p/>
                  </a:txBody>
                  <a:tcPr>
                    <a:lnT w="12700" cap="sq">
                      <a:solidFill>
                        <a:schemeClr val="bg1"/>
                      </a:solidFill>
                      <a:miter lim="800000"/>
                    </a:lnT>
                    <a:lnB w="12700">
                      <a:solidFill>
                        <a:schemeClr val="bg1"/>
                      </a:solidFill>
                      <a:miter lim="800000"/>
                    </a:lnB>
                  </a:tcPr>
                </a:tc>
                <a:tc hMerge="1">
                  <a:txBody>
                    <a:bodyPr vert="horz" wrap="square"/>
                    <a:lstStyle/>
                    <a:p/>
                  </a:txBody>
                  <a:tcPr>
                    <a:lnT w="12700" cap="sq">
                      <a:solidFill>
                        <a:schemeClr val="bg1"/>
                      </a:solidFill>
                      <a:miter lim="800000"/>
                    </a:lnT>
                    <a:lnB w="12700">
                      <a:solidFill>
                        <a:schemeClr val="bg1"/>
                      </a:solidFill>
                      <a:miter lim="800000"/>
                    </a:lnB>
                  </a:tcPr>
                </a:tc>
                <a:tc hMerge="1">
                  <a:txBody>
                    <a:bodyPr vert="horz" wrap="square"/>
                    <a:lstStyle/>
                    <a:p/>
                  </a:txBody>
                  <a:tcPr>
                    <a:lnT w="12700" cap="sq">
                      <a:solidFill>
                        <a:schemeClr val="bg1"/>
                      </a:solidFill>
                      <a:miter lim="800000"/>
                    </a:lnT>
                    <a:lnB w="12700">
                      <a:solidFill>
                        <a:schemeClr val="bg1"/>
                      </a:solidFill>
                      <a:miter lim="800000"/>
                    </a:lnB>
                  </a:tcPr>
                </a:tc>
                <a:tc hMerge="1">
                  <a:txBody>
                    <a:bodyPr vert="horz" wrap="square"/>
                    <a:lstStyle/>
                    <a:p/>
                  </a:txBody>
                  <a:tcPr>
                    <a:lnT w="12700" cap="sq">
                      <a:solidFill>
                        <a:schemeClr val="bg1"/>
                      </a:solidFill>
                      <a:miter lim="800000"/>
                    </a:lnT>
                    <a:lnB w="12700">
                      <a:solidFill>
                        <a:schemeClr val="bg1"/>
                      </a:solidFill>
                      <a:miter lim="800000"/>
                    </a:lnB>
                  </a:tcPr>
                </a:tc>
                <a:tc hMerge="1">
                  <a:txBody>
                    <a:bodyPr vert="horz" wrap="square"/>
                    <a:lstStyle/>
                    <a:p/>
                  </a:txBody>
                  <a:tcPr>
                    <a:lnR w="12700" cap="sq">
                      <a:miter lim="800000"/>
                    </a:lnR>
                    <a:lnT w="12700" cap="sq">
                      <a:solidFill>
                        <a:schemeClr val="bg1"/>
                      </a:solidFill>
                      <a:miter lim="800000"/>
                    </a:lnT>
                    <a:lnB w="12700">
                      <a:solidFill>
                        <a:schemeClr val="bg1"/>
                      </a:solidFill>
                      <a:miter lim="800000"/>
                    </a:lnB>
                  </a:tcPr>
                </a:tc>
              </a:tr>
              <a:tr h="449262">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400">
                          <a:solidFill>
                            <a:schemeClr val="bg1"/>
                          </a:solidFill>
                        </a:rPr>
                        <a:t>商圈特点</a:t>
                      </a:r>
                      <a:endParaRPr sz="1400">
                        <a:solidFill>
                          <a:schemeClr val="bg1"/>
                        </a:solidFill>
                      </a:endParaRPr>
                    </a:p>
                  </a:txBody>
                  <a:tcPr marL="90000" marR="90000" marT="18000" marB="18000" anchor="ctr" anchorCtr="1">
                    <a:lnL w="12700" cap="sq">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hlink"/>
                    </a:solid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通程商业广场</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hlink"/>
                    </a:solid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卜蜂莲花</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hlink"/>
                    </a:solid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星沙商业乐园</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hlink"/>
                    </a:solid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星沙步行街</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hlink"/>
                    </a:solid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星沙板仓路</a:t>
                      </a:r>
                      <a:endParaRPr sz="1200">
                        <a:solidFill>
                          <a:schemeClr val="bg1"/>
                        </a:solidFill>
                      </a:endParaRPr>
                    </a:p>
                  </a:txBody>
                  <a:tcPr marL="90000" marR="90000" marT="18000" marB="18000" anchor="ctr" anchorCtr="1">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solidFill>
                      <a:schemeClr val="hlink"/>
                    </a:solidFill>
                  </a:tcPr>
                </a:tc>
              </a:tr>
              <a:tr h="447675">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rgbClr val="FFFF00"/>
                          </a:solidFill>
                        </a:rPr>
                        <a:t>商业区规模</a:t>
                      </a:r>
                      <a:endParaRPr sz="1200">
                        <a:solidFill>
                          <a:srgbClr val="FFFF00"/>
                        </a:solidFill>
                      </a:endParaRPr>
                    </a:p>
                    <a:p>
                      <a:pPr marL="0" lvl="0" indent="0" algn="ctr">
                        <a:buNone/>
                      </a:pPr>
                      <a:r>
                        <a:rPr sz="1200">
                          <a:solidFill>
                            <a:srgbClr val="FFFF00"/>
                          </a:solidFill>
                        </a:rPr>
                        <a:t>（平方米）</a:t>
                      </a:r>
                      <a:endParaRPr sz="1200">
                        <a:solidFill>
                          <a:srgbClr val="FFFF00"/>
                        </a:solidFill>
                      </a:endParaRPr>
                    </a:p>
                  </a:txBody>
                  <a:tcPr marL="90000" marR="90000" marT="18000" marB="18000">
                    <a:lnL w="12700" cap="sq">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bg2">
                        <a:alpha val="50000"/>
                      </a:schemeClr>
                    </a:solid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2万平方米</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3万平方米</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47689平方米</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r>
                        <a:rPr sz="1200">
                          <a:solidFill>
                            <a:schemeClr val="bg1"/>
                          </a:solidFill>
                        </a:rPr>
                        <a:t> 2万平方米</a:t>
                      </a:r>
                      <a:endParaRPr sz="1200">
                        <a:solidFill>
                          <a:schemeClr val="bg1"/>
                        </a:solidFill>
                      </a:endParaRPr>
                    </a:p>
                  </a:txBody>
                  <a:tcPr marL="90000" marR="90000" marT="18000" marB="18000" anchor="ctr" anchorCtr="1">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约10万平方米</a:t>
                      </a:r>
                      <a:endParaRPr sz="1200">
                        <a:solidFill>
                          <a:schemeClr val="bg1"/>
                        </a:solidFill>
                      </a:endParaRPr>
                    </a:p>
                  </a:txBody>
                  <a:tcPr marL="90000" marR="90000" marT="18000" marB="18000" anchor="ctr" anchorCtr="1">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noFill/>
                  </a:tcPr>
                </a:tc>
              </a:tr>
              <a:tr h="1220788">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rgbClr val="FFFF00"/>
                          </a:solidFill>
                        </a:rPr>
                        <a:t>商业形式</a:t>
                      </a:r>
                      <a:endParaRPr sz="1200">
                        <a:solidFill>
                          <a:srgbClr val="FFFF00"/>
                        </a:solidFill>
                      </a:endParaRPr>
                    </a:p>
                  </a:txBody>
                  <a:tcPr marL="90000" marR="90000" marT="18000" marB="18000" anchor="ctr">
                    <a:lnL w="12700" cap="sq">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bg2">
                        <a:alpha val="50000"/>
                      </a:schemeClr>
                    </a:solid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Font typeface="Wingdings" pitchFamily="2" charset="2"/>
                        <a:buChar char="Ø"/>
                      </a:pPr>
                      <a:r>
                        <a:rPr sz="1200">
                          <a:solidFill>
                            <a:schemeClr val="bg1"/>
                          </a:solidFill>
                        </a:rPr>
                        <a:t>大型购物中心</a:t>
                      </a:r>
                      <a:endParaRPr sz="1200">
                        <a:solidFill>
                          <a:schemeClr val="bg1"/>
                        </a:solidFill>
                      </a:endParaRPr>
                    </a:p>
                    <a:p>
                      <a:pPr marL="0" lvl="0" indent="0">
                        <a:buFont typeface="Wingdings" pitchFamily="2" charset="2"/>
                        <a:buChar char="Ø"/>
                      </a:pPr>
                      <a:r>
                        <a:rPr sz="1200">
                          <a:solidFill>
                            <a:schemeClr val="bg1"/>
                          </a:solidFill>
                        </a:rPr>
                        <a:t> 百货</a:t>
                      </a:r>
                      <a:endParaRPr sz="1200">
                        <a:solidFill>
                          <a:schemeClr val="bg1"/>
                        </a:solidFill>
                      </a:endParaRPr>
                    </a:p>
                    <a:p>
                      <a:pPr marL="0" lvl="0" indent="0">
                        <a:buFont typeface="Wingdings" pitchFamily="2" charset="2"/>
                        <a:buChar char="Ø"/>
                      </a:pPr>
                      <a:r>
                        <a:rPr sz="1200">
                          <a:solidFill>
                            <a:schemeClr val="bg1"/>
                          </a:solidFill>
                        </a:rPr>
                        <a:t> 高中档酒吧</a:t>
                      </a:r>
                      <a:endParaRPr sz="1200">
                        <a:solidFill>
                          <a:schemeClr val="bg1"/>
                        </a:solidFill>
                      </a:endParaRPr>
                    </a:p>
                    <a:p>
                      <a:pPr marL="0" lvl="0" indent="0">
                        <a:buFont typeface="Wingdings" pitchFamily="2" charset="2"/>
                        <a:buChar char="Ø"/>
                      </a:pPr>
                      <a:r>
                        <a:rPr sz="1200">
                          <a:solidFill>
                            <a:schemeClr val="bg1"/>
                          </a:solidFill>
                        </a:rPr>
                        <a:t> 特色小吃</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Font typeface="Wingdings" pitchFamily="2" charset="2"/>
                        <a:buChar char="Ø"/>
                      </a:pPr>
                      <a:r>
                        <a:rPr sz="1200">
                          <a:solidFill>
                            <a:schemeClr val="bg1"/>
                          </a:solidFill>
                        </a:rPr>
                        <a:t> 超市</a:t>
                      </a:r>
                      <a:endParaRPr sz="1200">
                        <a:solidFill>
                          <a:schemeClr val="bg1"/>
                        </a:solidFill>
                      </a:endParaRPr>
                    </a:p>
                    <a:p>
                      <a:pPr marL="0" lvl="0" indent="0">
                        <a:buFont typeface="Wingdings" pitchFamily="2" charset="2"/>
                        <a:buChar char="Ø"/>
                      </a:pPr>
                      <a:r>
                        <a:rPr sz="1200">
                          <a:solidFill>
                            <a:schemeClr val="bg1"/>
                          </a:solidFill>
                        </a:rPr>
                        <a:t> 服饰</a:t>
                      </a:r>
                      <a:endParaRPr sz="1200">
                        <a:solidFill>
                          <a:schemeClr val="bg1"/>
                        </a:solidFill>
                      </a:endParaRPr>
                    </a:p>
                    <a:p>
                      <a:pPr marL="0" lvl="0" indent="0">
                        <a:buFont typeface="Wingdings" pitchFamily="2" charset="2"/>
                        <a:buChar char="Ø"/>
                      </a:pPr>
                      <a:r>
                        <a:rPr sz="1200">
                          <a:solidFill>
                            <a:schemeClr val="bg1"/>
                          </a:solidFill>
                        </a:rPr>
                        <a:t> 电影院</a:t>
                      </a:r>
                      <a:endParaRPr sz="1200">
                        <a:solidFill>
                          <a:schemeClr val="bg1"/>
                        </a:solidFill>
                      </a:endParaRPr>
                    </a:p>
                    <a:p>
                      <a:pPr marL="0" lvl="0" indent="0">
                        <a:buFont typeface="Wingdings" pitchFamily="2" charset="2"/>
                        <a:buChar char="Ø"/>
                      </a:pPr>
                      <a:r>
                        <a:rPr sz="1200">
                          <a:solidFill>
                            <a:schemeClr val="bg1"/>
                          </a:solidFill>
                        </a:rPr>
                        <a:t> 银行</a:t>
                      </a:r>
                      <a:endParaRPr sz="1200">
                        <a:solidFill>
                          <a:schemeClr val="bg1"/>
                        </a:solidFill>
                      </a:endParaRPr>
                    </a:p>
                    <a:p>
                      <a:pPr marL="0" lvl="0" indent="0">
                        <a:buFont typeface="Wingdings" pitchFamily="2" charset="2"/>
                        <a:buChar char="Ø"/>
                      </a:pPr>
                      <a:r>
                        <a:rPr sz="1200">
                          <a:solidFill>
                            <a:schemeClr val="bg1"/>
                          </a:solidFill>
                        </a:rPr>
                        <a:t>特色小吃</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Font typeface="Wingdings" pitchFamily="2" charset="2"/>
                        <a:buChar char="Ø"/>
                      </a:pPr>
                      <a:r>
                        <a:rPr sz="1200">
                          <a:solidFill>
                            <a:schemeClr val="bg1"/>
                          </a:solidFill>
                        </a:rPr>
                        <a:t>  家具、床上用品 </a:t>
                      </a:r>
                      <a:endParaRPr sz="1200">
                        <a:solidFill>
                          <a:schemeClr val="bg1"/>
                        </a:solidFill>
                      </a:endParaRPr>
                    </a:p>
                    <a:p>
                      <a:pPr marL="0" lvl="0" indent="0">
                        <a:buFont typeface="Wingdings" pitchFamily="2" charset="2"/>
                        <a:buChar char="Ø"/>
                      </a:pPr>
                      <a:r>
                        <a:rPr sz="1200">
                          <a:solidFill>
                            <a:schemeClr val="bg1"/>
                          </a:solidFill>
                        </a:rPr>
                        <a:t> 大型KTV</a:t>
                      </a:r>
                      <a:endParaRPr sz="1200">
                        <a:solidFill>
                          <a:schemeClr val="bg1"/>
                        </a:solidFill>
                      </a:endParaRPr>
                    </a:p>
                    <a:p>
                      <a:pPr marL="0" lvl="0" indent="0">
                        <a:buFont typeface="Wingdings" pitchFamily="2" charset="2"/>
                        <a:buChar char="Ø"/>
                      </a:pPr>
                      <a:r>
                        <a:rPr sz="1200">
                          <a:solidFill>
                            <a:schemeClr val="bg1"/>
                          </a:solidFill>
                        </a:rPr>
                        <a:t> 中型网吧</a:t>
                      </a:r>
                      <a:endParaRPr sz="1200">
                        <a:solidFill>
                          <a:schemeClr val="bg1"/>
                        </a:solidFill>
                      </a:endParaRPr>
                    </a:p>
                    <a:p>
                      <a:pPr marL="0" lvl="0" indent="0">
                        <a:buFont typeface="Wingdings" pitchFamily="2" charset="2"/>
                        <a:buChar char="Ø"/>
                      </a:pPr>
                      <a:r>
                        <a:rPr sz="1200">
                          <a:solidFill>
                            <a:schemeClr val="bg1"/>
                          </a:solidFill>
                        </a:rPr>
                        <a:t>健身会所</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Font typeface="Wingdings" pitchFamily="2" charset="2"/>
                        <a:buChar char="Ø"/>
                      </a:pPr>
                      <a:r>
                        <a:rPr sz="1200">
                          <a:solidFill>
                            <a:schemeClr val="bg1"/>
                          </a:solidFill>
                        </a:rPr>
                        <a:t> 小餐饮店</a:t>
                      </a:r>
                      <a:endParaRPr sz="1200">
                        <a:solidFill>
                          <a:schemeClr val="bg1"/>
                        </a:solidFill>
                      </a:endParaRPr>
                    </a:p>
                    <a:p>
                      <a:pPr marL="0" lvl="0" indent="0">
                        <a:buFont typeface="Wingdings" pitchFamily="2" charset="2"/>
                        <a:buChar char="Ø"/>
                      </a:pPr>
                      <a:r>
                        <a:rPr sz="1200">
                          <a:solidFill>
                            <a:schemeClr val="bg1"/>
                          </a:solidFill>
                        </a:rPr>
                        <a:t> 美容院</a:t>
                      </a:r>
                      <a:endParaRPr sz="1200">
                        <a:solidFill>
                          <a:schemeClr val="bg1"/>
                        </a:solidFill>
                      </a:endParaRPr>
                    </a:p>
                    <a:p>
                      <a:pPr marL="0" lvl="0" indent="0">
                        <a:buFont typeface="Wingdings" pitchFamily="2" charset="2"/>
                        <a:buChar char="Ø"/>
                      </a:pPr>
                      <a:r>
                        <a:rPr sz="1200">
                          <a:solidFill>
                            <a:schemeClr val="bg1"/>
                          </a:solidFill>
                        </a:rPr>
                        <a:t> 福彩店</a:t>
                      </a:r>
                      <a:endParaRPr sz="1200">
                        <a:solidFill>
                          <a:schemeClr val="bg1"/>
                        </a:solidFill>
                      </a:endParaRPr>
                    </a:p>
                    <a:p>
                      <a:pPr marL="0" lvl="0" indent="0">
                        <a:buFont typeface="Wingdings" pitchFamily="2" charset="2"/>
                        <a:buChar char="Ø"/>
                      </a:pPr>
                      <a:r>
                        <a:rPr sz="1200">
                          <a:solidFill>
                            <a:schemeClr val="bg1"/>
                          </a:solidFill>
                        </a:rPr>
                        <a:t> 服装店</a:t>
                      </a:r>
                      <a:endParaRPr sz="1200">
                        <a:solidFill>
                          <a:schemeClr val="bg1"/>
                        </a:solidFill>
                      </a:endParaRPr>
                    </a:p>
                    <a:p>
                      <a:pPr marL="0" lvl="0" indent="0">
                        <a:buFont typeface="Wingdings" pitchFamily="2" charset="2"/>
                        <a:buChar char="Ø"/>
                      </a:pPr>
                      <a:r>
                        <a:rPr sz="1200">
                          <a:solidFill>
                            <a:schemeClr val="bg1"/>
                          </a:solidFill>
                        </a:rPr>
                        <a:t> 小型宾馆</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Font typeface="Wingdings" pitchFamily="2" charset="2"/>
                        <a:buChar char="Ø"/>
                      </a:pPr>
                      <a:r>
                        <a:rPr sz="1200">
                          <a:solidFill>
                            <a:schemeClr val="bg1"/>
                          </a:solidFill>
                        </a:rPr>
                        <a:t> 大型购物中心</a:t>
                      </a:r>
                      <a:endParaRPr sz="1200">
                        <a:solidFill>
                          <a:schemeClr val="bg1"/>
                        </a:solidFill>
                      </a:endParaRPr>
                    </a:p>
                    <a:p>
                      <a:pPr marL="0" lvl="0" indent="0">
                        <a:buFont typeface="Wingdings" pitchFamily="2" charset="2"/>
                        <a:buChar char="Ø"/>
                      </a:pPr>
                      <a:r>
                        <a:rPr sz="1200">
                          <a:solidFill>
                            <a:schemeClr val="bg1"/>
                          </a:solidFill>
                        </a:rPr>
                        <a:t> 百货</a:t>
                      </a:r>
                      <a:endParaRPr sz="1200">
                        <a:solidFill>
                          <a:schemeClr val="bg1"/>
                        </a:solidFill>
                      </a:endParaRPr>
                    </a:p>
                    <a:p>
                      <a:pPr marL="0" lvl="0" indent="0">
                        <a:buFont typeface="Wingdings" pitchFamily="2" charset="2"/>
                        <a:buChar char="Ø"/>
                      </a:pPr>
                      <a:r>
                        <a:rPr sz="1200">
                          <a:solidFill>
                            <a:schemeClr val="bg1"/>
                          </a:solidFill>
                        </a:rPr>
                        <a:t> 大型电器城</a:t>
                      </a:r>
                      <a:endParaRPr sz="1200">
                        <a:solidFill>
                          <a:schemeClr val="bg1"/>
                        </a:solidFill>
                      </a:endParaRPr>
                    </a:p>
                    <a:p>
                      <a:pPr marL="0" lvl="0" indent="0">
                        <a:buFont typeface="Wingdings" pitchFamily="2" charset="2"/>
                        <a:buChar char="Ø"/>
                      </a:pPr>
                      <a:r>
                        <a:rPr sz="1200">
                          <a:solidFill>
                            <a:schemeClr val="bg1"/>
                          </a:solidFill>
                        </a:rPr>
                        <a:t> 金融机构</a:t>
                      </a:r>
                      <a:endParaRPr sz="1200">
                        <a:solidFill>
                          <a:schemeClr val="bg1"/>
                        </a:solidFill>
                      </a:endParaRPr>
                    </a:p>
                    <a:p>
                      <a:pPr marL="0" lvl="0" indent="0">
                        <a:buFont typeface="Wingdings" pitchFamily="2" charset="2"/>
                        <a:buChar char="Ø"/>
                      </a:pPr>
                      <a:r>
                        <a:rPr sz="1200">
                          <a:solidFill>
                            <a:schemeClr val="bg1"/>
                          </a:solidFill>
                        </a:rPr>
                        <a:t> 各类餐馆</a:t>
                      </a:r>
                      <a:endParaRPr sz="1200">
                        <a:solidFill>
                          <a:schemeClr val="bg1"/>
                        </a:solidFill>
                      </a:endParaRPr>
                    </a:p>
                  </a:txBody>
                  <a:tcPr marL="90000" marR="90000" marT="18000" marB="18000">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noFill/>
                  </a:tcPr>
                </a:tc>
              </a:tr>
              <a:tr h="271462">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rgbClr val="FFFF00"/>
                          </a:solidFill>
                        </a:rPr>
                        <a:t>档次定位</a:t>
                      </a:r>
                      <a:endParaRPr sz="1200">
                        <a:solidFill>
                          <a:srgbClr val="FFFF00"/>
                        </a:solidFill>
                      </a:endParaRPr>
                    </a:p>
                  </a:txBody>
                  <a:tcPr marL="90000" marR="90000" marT="18000" marB="18000" anchor="ctr">
                    <a:lnL w="12700" cap="sq">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bg2">
                        <a:alpha val="50000"/>
                      </a:schemeClr>
                    </a:solid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中档</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中低档</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低档</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  低档</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r>
                        <a:rPr sz="1200">
                          <a:solidFill>
                            <a:schemeClr val="bg1"/>
                          </a:solidFill>
                        </a:rPr>
                        <a:t>     中档</a:t>
                      </a:r>
                      <a:endParaRPr sz="1200">
                        <a:solidFill>
                          <a:schemeClr val="bg1"/>
                        </a:solidFill>
                      </a:endParaRPr>
                    </a:p>
                  </a:txBody>
                  <a:tcPr marL="90000" marR="90000" marT="18000" marB="18000">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noFill/>
                  </a:tcPr>
                </a:tc>
              </a:tr>
              <a:tr h="1117600">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rgbClr val="FFFF00"/>
                          </a:solidFill>
                        </a:rPr>
                        <a:t>消费群体</a:t>
                      </a:r>
                      <a:endParaRPr sz="1200">
                        <a:solidFill>
                          <a:srgbClr val="FFFF00"/>
                        </a:solidFill>
                      </a:endParaRPr>
                    </a:p>
                  </a:txBody>
                  <a:tcPr marL="90000" marR="90000" marT="18000" marB="18000" anchor="ctr">
                    <a:lnL w="12700" cap="sq">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bg2">
                        <a:alpha val="50000"/>
                      </a:schemeClr>
                    </a:solid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全区范围消费力较强的中青年消费者、区内居住、工作中低收入者及乡镇周围有目的的消费者</a:t>
                      </a:r>
                      <a:endParaRPr sz="1200">
                        <a:solidFill>
                          <a:schemeClr val="bg1"/>
                        </a:solidFill>
                      </a:endParaRPr>
                    </a:p>
                    <a:p>
                      <a:pPr marL="0" lvl="0" indent="0" algn="ctr">
                        <a:buNone/>
                      </a:pPr>
                      <a:r>
                        <a:rPr sz="1200">
                          <a:solidFill>
                            <a:schemeClr val="bg1"/>
                          </a:solidFill>
                        </a:rPr>
                        <a:t>等。</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在区域居住的普通消费者、工作者及辐射乡镇周围目的性消费者</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在区域居住的普通消费者及中老青年</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在区域居住的普通消费者</a:t>
                      </a:r>
                      <a:endParaRPr sz="1200">
                        <a:solidFill>
                          <a:schemeClr val="bg1"/>
                        </a:solidFill>
                      </a:endParaRPr>
                    </a:p>
                  </a:txBody>
                  <a:tcPr marL="90000" marR="90000" marT="18000" marB="18000" anchor="ct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全区范围消费力较强的中青年消费者、区内居住、工作中低收入者及乡镇周围有目的的消费者等。</a:t>
                      </a:r>
                      <a:endParaRPr sz="1200">
                        <a:solidFill>
                          <a:schemeClr val="bg1"/>
                        </a:solidFill>
                      </a:endParaRPr>
                    </a:p>
                    <a:p>
                      <a:pPr marL="0" lvl="0" indent="0">
                        <a:buNone/>
                      </a:pPr>
                      <a:endParaRPr sz="1200">
                        <a:solidFill>
                          <a:schemeClr val="bg1"/>
                        </a:solidFill>
                      </a:endParaRPr>
                    </a:p>
                  </a:txBody>
                  <a:tcPr marL="90000" marR="90000" marT="18000" marB="18000">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noFill/>
                  </a:tcPr>
                </a:tc>
              </a:tr>
              <a:tr h="498475">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rgbClr val="FFFF00"/>
                          </a:solidFill>
                        </a:rPr>
                        <a:t>区域地段</a:t>
                      </a:r>
                      <a:endParaRPr sz="1200">
                        <a:solidFill>
                          <a:srgbClr val="FFFF00"/>
                        </a:solidFill>
                      </a:endParaRPr>
                    </a:p>
                  </a:txBody>
                  <a:tcPr marL="90000" marR="90000" marT="18000" marB="18000" anchor="ctr">
                    <a:lnL w="12700" cap="sq">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chemeClr val="bg2">
                        <a:alpha val="50000"/>
                      </a:schemeClr>
                    </a:solid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开元大道与板仓路交汇处</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r>
                        <a:rPr sz="1200">
                          <a:solidFill>
                            <a:schemeClr val="bg1"/>
                          </a:solidFill>
                        </a:rPr>
                        <a:t>开元大道与星沙大道西北角</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r>
                        <a:rPr sz="1200">
                          <a:solidFill>
                            <a:schemeClr val="bg1"/>
                          </a:solidFill>
                        </a:rPr>
                        <a:t>开元大道与星沙大道西南角</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r>
                        <a:rPr sz="1200">
                          <a:solidFill>
                            <a:schemeClr val="bg1"/>
                          </a:solidFill>
                        </a:rPr>
                        <a:t>星沙凉塘路与星沙大道交汇处</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chemeClr val="bg1"/>
                          </a:solidFill>
                        </a:rPr>
                        <a:t>板仓路</a:t>
                      </a:r>
                      <a:endParaRPr sz="1200">
                        <a:solidFill>
                          <a:schemeClr val="bg1"/>
                        </a:solidFill>
                      </a:endParaRPr>
                    </a:p>
                  </a:txBody>
                  <a:tcPr marL="90000" marR="90000" marT="18000" marB="18000" anchor="ctr">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noFill/>
                  </a:tcPr>
                </a:tc>
              </a:tr>
              <a:tr h="527050">
                <a:tc rowSpan="2">
                  <a:txBody>
                    <a:bodyPr vert="horz" wrap="square" lIns="90000" tIns="18000" rIns="90000" bIns="18000"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200">
                          <a:solidFill>
                            <a:srgbClr val="FFFF00"/>
                          </a:solidFill>
                        </a:rPr>
                        <a:t>代表性商业</a:t>
                      </a:r>
                      <a:endParaRPr sz="1200">
                        <a:solidFill>
                          <a:srgbClr val="FFFF00"/>
                        </a:solidFill>
                      </a:endParaRPr>
                    </a:p>
                  </a:txBody>
                  <a:tcPr marL="90000" marR="90000" marT="18000" marB="18000" anchor="ctr">
                    <a:lnL w="12700" cap="sq">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solidFill>
                      <a:schemeClr val="bg2">
                        <a:alpha val="50000"/>
                      </a:schemeClr>
                    </a:solid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Char char="•"/>
                      </a:pPr>
                      <a:r>
                        <a:rPr sz="1200">
                          <a:solidFill>
                            <a:schemeClr val="bg1"/>
                          </a:solidFill>
                        </a:rPr>
                        <a:t> 通程电器</a:t>
                      </a:r>
                      <a:endParaRPr sz="1200">
                        <a:solidFill>
                          <a:schemeClr val="bg1"/>
                        </a:solidFill>
                      </a:endParaRPr>
                    </a:p>
                    <a:p>
                      <a:pPr marL="0" lvl="0" indent="0">
                        <a:buChar char="•"/>
                      </a:pPr>
                      <a:r>
                        <a:rPr sz="1200">
                          <a:solidFill>
                            <a:schemeClr val="bg1"/>
                          </a:solidFill>
                        </a:rPr>
                        <a:t> 新一佳超市</a:t>
                      </a:r>
                      <a:endParaRPr sz="1200">
                        <a:solidFill>
                          <a:schemeClr val="bg1"/>
                        </a:solidFill>
                      </a:endParaRPr>
                    </a:p>
                    <a:p>
                      <a:pPr marL="0" lvl="0" indent="0">
                        <a:buChar char="•"/>
                      </a:pPr>
                      <a:r>
                        <a:rPr sz="1200">
                          <a:solidFill>
                            <a:schemeClr val="bg1"/>
                          </a:solidFill>
                        </a:rPr>
                        <a:t>通程百货</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Char char="•"/>
                      </a:pPr>
                      <a:r>
                        <a:rPr sz="1200">
                          <a:solidFill>
                            <a:schemeClr val="bg1"/>
                          </a:solidFill>
                        </a:rPr>
                        <a:t>卜蜂莲花超市</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Char char="•"/>
                      </a:pPr>
                      <a:r>
                        <a:rPr sz="1200">
                          <a:solidFill>
                            <a:schemeClr val="bg1"/>
                          </a:solidFill>
                        </a:rPr>
                        <a:t> 老树咖啡</a:t>
                      </a:r>
                      <a:endParaRPr sz="1200">
                        <a:solidFill>
                          <a:schemeClr val="bg1"/>
                        </a:solidFill>
                      </a:endParaRPr>
                    </a:p>
                    <a:p>
                      <a:pPr marL="0" lvl="0" indent="0">
                        <a:buChar char="•"/>
                      </a:pPr>
                      <a:r>
                        <a:rPr sz="1200">
                          <a:solidFill>
                            <a:schemeClr val="bg1"/>
                          </a:solidFill>
                        </a:rPr>
                        <a:t> 家具广场</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Char char="•"/>
                      </a:pPr>
                      <a:r>
                        <a:rPr sz="1200">
                          <a:solidFill>
                            <a:schemeClr val="bg1"/>
                          </a:solidFill>
                        </a:rPr>
                        <a:t>  步行街批发部</a:t>
                      </a:r>
                      <a:endParaRPr sz="1200">
                        <a:solidFill>
                          <a:schemeClr val="bg1"/>
                        </a:solidFill>
                      </a:endParaRPr>
                    </a:p>
                    <a:p>
                      <a:pPr marL="0" lvl="0" indent="0">
                        <a:buChar char="•"/>
                      </a:pPr>
                      <a:r>
                        <a:rPr sz="1200">
                          <a:solidFill>
                            <a:schemeClr val="bg1"/>
                          </a:solidFill>
                        </a:rPr>
                        <a:t> 丽旗美容馆</a:t>
                      </a: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Char char="•"/>
                      </a:pPr>
                      <a:r>
                        <a:rPr sz="1200">
                          <a:solidFill>
                            <a:schemeClr val="bg1"/>
                          </a:solidFill>
                        </a:rPr>
                        <a:t>  国美、苏宁</a:t>
                      </a:r>
                      <a:endParaRPr sz="1200">
                        <a:solidFill>
                          <a:schemeClr val="bg1"/>
                        </a:solidFill>
                      </a:endParaRPr>
                    </a:p>
                    <a:p>
                      <a:pPr marL="0" lvl="0" indent="0">
                        <a:buChar char="•"/>
                      </a:pPr>
                      <a:r>
                        <a:rPr sz="1200">
                          <a:solidFill>
                            <a:schemeClr val="bg1"/>
                          </a:solidFill>
                        </a:rPr>
                        <a:t> 步步高百货</a:t>
                      </a:r>
                      <a:endParaRPr sz="1200">
                        <a:solidFill>
                          <a:schemeClr val="bg1"/>
                        </a:solidFill>
                      </a:endParaRPr>
                    </a:p>
                  </a:txBody>
                  <a:tcPr marL="90000" marR="90000" marT="18000" marB="18000">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noFill/>
                  </a:tcPr>
                </a:tc>
              </a:tr>
              <a:tr h="1001712">
                <a:tc vMerge="1">
                  <a:txBody>
                    <a:bodyPr vert="horz" wrap="square"/>
                    <a:lstStyle/>
                    <a:p/>
                  </a:txBody>
                  <a:tcPr>
                    <a:lnL w="12700" cap="sq">
                      <a:solidFill>
                        <a:schemeClr val="bg1"/>
                      </a:solidFill>
                      <a:miter lim="800000"/>
                    </a:lnL>
                    <a:lnR w="12700">
                      <a:solidFill>
                        <a:schemeClr val="bg1"/>
                      </a:solidFill>
                      <a:miter lim="800000"/>
                    </a:lnR>
                    <a:lnB w="12700" cap="sq">
                      <a:miter lim="800000"/>
                    </a:lnB>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endParaRPr sz="1200">
                        <a:solidFill>
                          <a:schemeClr val="bg1"/>
                        </a:solidFill>
                      </a:endParaRPr>
                    </a:p>
                  </a:txBody>
                  <a:tcPr marL="90000" marR="90000" marT="18000" marB="18000">
                    <a:lnL w="12700">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lIns="90000" tIns="18000" rIns="90000" bIns="1800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endParaRPr sz="1200">
                        <a:solidFill>
                          <a:schemeClr val="bg1"/>
                        </a:solidFill>
                      </a:endParaRPr>
                    </a:p>
                  </a:txBody>
                  <a:tcPr marL="90000" marR="90000" marT="18000" marB="18000">
                    <a:lnL w="12700">
                      <a:solidFill>
                        <a:schemeClr val="bg1"/>
                      </a:solidFill>
                      <a:miter lim="800000"/>
                    </a:lnL>
                    <a:lnR w="12700" cap="sq">
                      <a:solidFill>
                        <a:schemeClr val="bg1"/>
                      </a:solidFill>
                      <a:miter lim="800000"/>
                    </a:lnR>
                    <a:lnT w="12700">
                      <a:solidFill>
                        <a:schemeClr val="bg1"/>
                      </a:solidFill>
                      <a:miter lim="800000"/>
                    </a:lnT>
                    <a:lnB w="12700" cap="sq">
                      <a:solidFill>
                        <a:schemeClr val="bg1"/>
                      </a:solidFill>
                      <a:miter lim="800000"/>
                    </a:lnB>
                    <a:noFill/>
                  </a:tcPr>
                </a:tc>
              </a:tr>
            </a:tbl>
          </a:graphicData>
        </a:graphic>
      </p:graphicFrame>
      <p:pic>
        <p:nvPicPr>
          <p:cNvPr id="562478" name=""/>
          <p:cNvPicPr/>
          <p:nvPr/>
        </p:nvPicPr>
        <p:blipFill>
          <a:blip r:embed="rId2"/>
          <a:stretch>
            <a:fillRect/>
          </a:stretch>
        </p:blipFill>
        <p:spPr>
          <a:xfrm>
            <a:off x="1403350" y="5516562"/>
            <a:ext cx="1368425" cy="908050"/>
          </a:xfrm>
          <a:prstGeom prst="rect">
            <a:avLst/>
          </a:prstGeom>
          <a:noFill/>
          <a:ln>
            <a:miter lim="800000"/>
          </a:ln>
        </p:spPr>
      </p:pic>
      <p:pic>
        <p:nvPicPr>
          <p:cNvPr id="562486" name=""/>
          <p:cNvPicPr/>
          <p:nvPr/>
        </p:nvPicPr>
        <p:blipFill>
          <a:blip r:embed="rId3"/>
          <a:stretch>
            <a:fillRect/>
          </a:stretch>
        </p:blipFill>
        <p:spPr>
          <a:xfrm>
            <a:off x="2921000" y="5518150"/>
            <a:ext cx="1435100" cy="863600"/>
          </a:xfrm>
          <a:prstGeom prst="rect">
            <a:avLst/>
          </a:prstGeom>
          <a:noFill/>
          <a:ln>
            <a:miter lim="800000"/>
          </a:ln>
        </p:spPr>
      </p:pic>
      <p:pic>
        <p:nvPicPr>
          <p:cNvPr id="562487" name=""/>
          <p:cNvPicPr/>
          <p:nvPr/>
        </p:nvPicPr>
        <p:blipFill>
          <a:blip r:embed="rId4"/>
          <a:stretch>
            <a:fillRect/>
          </a:stretch>
        </p:blipFill>
        <p:spPr>
          <a:xfrm>
            <a:off x="4500562" y="5554662"/>
            <a:ext cx="1079500" cy="827088"/>
          </a:xfrm>
          <a:prstGeom prst="rect">
            <a:avLst/>
          </a:prstGeom>
          <a:noFill/>
          <a:ln>
            <a:miter lim="800000"/>
          </a:ln>
        </p:spPr>
      </p:pic>
      <p:pic>
        <p:nvPicPr>
          <p:cNvPr id="562488" name=""/>
          <p:cNvPicPr/>
          <p:nvPr/>
        </p:nvPicPr>
        <p:blipFill>
          <a:blip r:embed="rId5"/>
          <a:stretch>
            <a:fillRect/>
          </a:stretch>
        </p:blipFill>
        <p:spPr>
          <a:xfrm>
            <a:off x="7308850" y="5599112"/>
            <a:ext cx="1150938" cy="719138"/>
          </a:xfrm>
          <a:prstGeom prst="rect">
            <a:avLst/>
          </a:prstGeom>
          <a:noFill/>
          <a:ln>
            <a:miter lim="800000"/>
          </a:ln>
        </p:spPr>
      </p:pic>
      <p:pic>
        <p:nvPicPr>
          <p:cNvPr id="562490" name=""/>
          <p:cNvPicPr/>
          <p:nvPr/>
        </p:nvPicPr>
        <p:blipFill>
          <a:blip r:embed="rId6"/>
          <a:stretch>
            <a:fillRect/>
          </a:stretch>
        </p:blipFill>
        <p:spPr>
          <a:xfrm>
            <a:off x="5795962" y="5589588"/>
            <a:ext cx="1223962" cy="777875"/>
          </a:xfrm>
          <a:prstGeom prst="rect">
            <a:avLst/>
          </a:prstGeom>
          <a:noFill/>
          <a:ln>
            <a:miter lim="800000"/>
          </a:ln>
        </p:spPr>
      </p:pic>
      <p:sp>
        <p:nvSpPr>
          <p:cNvPr id="562493" name="Date Placeholder 1"/>
          <p:cNvSpPr>
            <a:spLocks noGrp="1"/>
          </p:cNvSpPr>
          <p:nvPr>
            <p:ph type="dt" sz="half"/>
          </p:nvPr>
        </p:nvSpPr>
        <p:spPr/>
        <p:txBody>
          <a:bodyPr/>
          <a:lstStyle/>
          <a:p>
            <a:pPr lvl="0"/>
            <a:endParaRPr sz="1400"/>
          </a:p>
        </p:txBody>
      </p:sp>
      <p:sp>
        <p:nvSpPr>
          <p:cNvPr id="562494" name="Slide Number Placeholder 3"/>
          <p:cNvSpPr>
            <a:spLocks noGrp="1"/>
          </p:cNvSpPr>
          <p:nvPr>
            <p:ph type="sldNum" sz="quarter" idx="2"/>
          </p:nvPr>
        </p:nvSpPr>
        <p:spPr/>
        <p:txBody>
          <a:bodyPr/>
          <a:lstStyle/>
          <a:p>
            <a:pPr lvl="0" algn="r"/>
            <a:fld id="{71395D08-611A-4AF6-976A-09487D46CC61}" type="slidenum">
              <a:rPr sz="1400"/>
              <a:t>4</a:t>
            </a:fld>
            <a:endParaRPr lang="en-US"/>
          </a:p>
        </p:txBody>
      </p:sp>
      <p:sp>
        <p:nvSpPr>
          <p:cNvPr id="562495" name="Footer Placeholder 2"/>
          <p:cNvSpPr>
            <a:spLocks noGrp="1"/>
          </p:cNvSpPr>
          <p:nvPr>
            <p:ph type="ftr" sz="quarter" idx="1"/>
          </p:nvPr>
        </p:nvSpPr>
        <p:spPr/>
        <p:txBody>
          <a:bodyPr/>
          <a:lstStyle/>
          <a:p>
            <a:pPr lvl="0" algn="ctr"/>
            <a:fld id="{10F58A67-85E5-4786-A1C1-E0C6372F9204}" type="footer">
              <a:rPr sz="1400"/>
              <a:t>长沙鼎立地产顾问机构13874872999</a:t>
            </a:fld>
            <a:endParaRPr sz="1400"/>
          </a:p>
        </p:txBody>
      </p:sp>
      <p:sp>
        <p:nvSpPr>
          <p:cNvPr id="562496" name="TextBox 562495"/>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星沙项目商业定位与规划交流共26页，您现在浏览的是第4页!</a:t>
            </a:r>
          </a:p>
        </p:txBody>
      </p:sp>
    </p:spTree>
  </p:cSld>
  <p:clrMapOvr>
    <a:masterClrMapping/>
  </p:clrMapOvr>
  <p:transition spd="med">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02" name=""/>
          <p:cNvSpPr/>
          <p:nvPr/>
        </p:nvSpPr>
        <p:spPr>
          <a:xfrm>
            <a:off x="106362" y="4822825"/>
            <a:ext cx="8929688" cy="1098550"/>
          </a:xfrm>
          <a:prstGeom prst="rect">
            <a:avLst/>
          </a:prstGeom>
          <a:solidFill>
            <a:srgbClr val="C0C0C0"/>
          </a:solidFill>
          <a:ln>
            <a:noFill/>
            <a:miter lim="800000"/>
          </a:ln>
          <a:effectLst/>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spcBef>
                <a:spcPct val="50000"/>
              </a:spcBef>
            </a:pPr>
            <a:r>
              <a:rPr kumimoji="0" sz="2200" b="1">
                <a:latin typeface="仿宋_GB2312" pitchFamily="49" charset="-122"/>
                <a:ea typeface="仿宋_GB2312" pitchFamily="49" charset="-122"/>
              </a:rPr>
              <a:t>    星沙商业发展仍旧属于商业初级发展阶段，以此形态发展的商业将无法满足于城市、经济的进一步发展。</a:t>
            </a:r>
            <a:endParaRPr kumimoji="0" sz="2200" b="1">
              <a:latin typeface="仿宋_GB2312" pitchFamily="49" charset="-122"/>
              <a:ea typeface="仿宋_GB2312" pitchFamily="49" charset="-122"/>
            </a:endParaRPr>
          </a:p>
        </p:txBody>
      </p:sp>
      <p:sp>
        <p:nvSpPr>
          <p:cNvPr id="563203" name=""/>
          <p:cNvSpPr/>
          <p:nvPr/>
        </p:nvSpPr>
        <p:spPr>
          <a:xfrm>
            <a:off x="6157912" y="1943100"/>
            <a:ext cx="2820988" cy="2097088"/>
          </a:xfrm>
          <a:prstGeom prst="rect">
            <a:avLst/>
          </a:prstGeom>
          <a:noFill/>
          <a:ln>
            <a:solidFill>
              <a:srgbClr val="969696"/>
            </a:solidFill>
            <a:miter lim="800000"/>
          </a:ln>
          <a:effectLst/>
        </p:spPr>
        <p:txBody>
          <a:bodyPr>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kumimoji="0" sz="1800" b="1">
                <a:solidFill>
                  <a:srgbClr val="FFFF00"/>
                </a:solidFill>
                <a:latin typeface="楷体_GB2312" pitchFamily="49" charset="-122"/>
                <a:ea typeface="楷体_GB2312" pitchFamily="49" charset="-122"/>
              </a:rPr>
              <a:t>   星沙商业业态、物业、品牌必须需要升级，从而满足于星沙中高层次消费群体消费需求。</a:t>
            </a:r>
            <a:endParaRPr kumimoji="0" sz="1800" b="1">
              <a:solidFill>
                <a:srgbClr val="FFFF00"/>
              </a:solidFill>
              <a:latin typeface="楷体_GB2312" pitchFamily="49" charset="-122"/>
              <a:ea typeface="楷体_GB2312" pitchFamily="49" charset="-122"/>
            </a:endParaRPr>
          </a:p>
        </p:txBody>
      </p:sp>
      <p:sp>
        <p:nvSpPr>
          <p:cNvPr id="563204" name=""/>
          <p:cNvSpPr/>
          <p:nvPr/>
        </p:nvSpPr>
        <p:spPr>
          <a:xfrm>
            <a:off x="192088" y="1928812"/>
            <a:ext cx="2838450" cy="2111375"/>
          </a:xfrm>
          <a:prstGeom prst="rect">
            <a:avLst/>
          </a:prstGeom>
          <a:noFill/>
          <a:ln>
            <a:solidFill>
              <a:srgbClr val="969696"/>
            </a:solidFill>
            <a:miter lim="800000"/>
          </a:ln>
          <a:effectLst/>
        </p:spPr>
        <p:txBody>
          <a:bodyPr>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kumimoji="0" sz="1800" b="1">
                <a:solidFill>
                  <a:srgbClr val="0066FF"/>
                </a:solidFill>
                <a:latin typeface="楷体_GB2312" pitchFamily="49" charset="-122"/>
                <a:ea typeface="楷体_GB2312" pitchFamily="49" charset="-122"/>
              </a:rPr>
              <a:t>    </a:t>
            </a:r>
            <a:r>
              <a:rPr kumimoji="0" sz="1800" b="1">
                <a:solidFill>
                  <a:srgbClr val="FFFF00"/>
                </a:solidFill>
                <a:latin typeface="楷体_GB2312" pitchFamily="49" charset="-122"/>
                <a:ea typeface="楷体_GB2312" pitchFamily="49" charset="-122"/>
              </a:rPr>
              <a:t>星沙商业发展，从业态档次、物业条件、商家品牌等都有一定的升级，但是依然停留在大众消费层次。</a:t>
            </a:r>
            <a:endParaRPr kumimoji="0" sz="1800" b="1">
              <a:solidFill>
                <a:srgbClr val="FFFF00"/>
              </a:solidFill>
              <a:latin typeface="楷体_GB2312" pitchFamily="49" charset="-122"/>
              <a:ea typeface="楷体_GB2312" pitchFamily="49" charset="-122"/>
            </a:endParaRPr>
          </a:p>
        </p:txBody>
      </p:sp>
      <p:grpSp>
        <p:nvGrpSpPr>
          <p:cNvPr id="563205" name=""/>
          <p:cNvGrpSpPr/>
          <p:nvPr/>
        </p:nvGrpSpPr>
        <p:grpSpPr>
          <a:xfrm>
            <a:off x="211138" y="1401762"/>
            <a:ext cx="2827338" cy="512762"/>
            <a:chOff x="1306" y="1538"/>
            <a:chExt cx="1442" cy="276"/>
          </a:xfrm>
        </p:grpSpPr>
        <p:sp>
          <p:nvSpPr>
            <p:cNvPr id="563206" name=""/>
            <p:cNvSpPr/>
            <p:nvPr/>
          </p:nvSpPr>
          <p:spPr>
            <a:xfrm>
              <a:off x="1306" y="1538"/>
              <a:ext cx="1442" cy="276"/>
            </a:xfrm>
            <a:prstGeom prst="rect">
              <a:avLst/>
            </a:prstGeom>
            <a:solidFill>
              <a:srgbClr val="DDDDDD"/>
            </a:solidFill>
            <a:ln w="6350">
              <a:noFill/>
              <a:miter lim="800000"/>
            </a:ln>
            <a:effectLst/>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63207" name=""/>
            <p:cNvSpPr/>
            <p:nvPr/>
          </p:nvSpPr>
          <p:spPr>
            <a:xfrm>
              <a:off x="1412" y="1603"/>
              <a:ext cx="1231" cy="148"/>
            </a:xfrm>
            <a:prstGeom prst="rect">
              <a:avLst/>
            </a:prstGeom>
            <a:noFill/>
            <a:ln w="6350">
              <a:noFill/>
              <a:miter lim="800000"/>
            </a:ln>
            <a:effectLst/>
          </p:spPr>
          <p:txBody>
            <a:bodyPr lIns="0" tIns="0" rIns="0" bIns="0" anchor="ctr"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0" hangingPunct="0"/>
              <a:r>
                <a:rPr kumimoji="0" sz="1800" b="1">
                  <a:solidFill>
                    <a:srgbClr val="000000"/>
                  </a:solidFill>
                  <a:latin typeface="微软雅黑" pitchFamily="34" charset="-122"/>
                  <a:ea typeface="微软雅黑" pitchFamily="34" charset="-122"/>
                </a:rPr>
                <a:t>结论一</a:t>
              </a:r>
              <a:endParaRPr kumimoji="0" sz="1800" b="1">
                <a:solidFill>
                  <a:srgbClr val="000000"/>
                </a:solidFill>
                <a:latin typeface="微软雅黑" pitchFamily="34" charset="-122"/>
                <a:ea typeface="微软雅黑" pitchFamily="34" charset="-122"/>
              </a:endParaRPr>
            </a:p>
          </p:txBody>
        </p:sp>
      </p:grpSp>
      <p:grpSp>
        <p:nvGrpSpPr>
          <p:cNvPr id="563208" name=""/>
          <p:cNvGrpSpPr/>
          <p:nvPr/>
        </p:nvGrpSpPr>
        <p:grpSpPr>
          <a:xfrm>
            <a:off x="6164262" y="1406525"/>
            <a:ext cx="2827338" cy="512762"/>
            <a:chOff x="1306" y="1538"/>
            <a:chExt cx="1442" cy="276"/>
          </a:xfrm>
        </p:grpSpPr>
        <p:sp>
          <p:nvSpPr>
            <p:cNvPr id="563209" name=""/>
            <p:cNvSpPr/>
            <p:nvPr/>
          </p:nvSpPr>
          <p:spPr>
            <a:xfrm>
              <a:off x="1306" y="1538"/>
              <a:ext cx="1442" cy="276"/>
            </a:xfrm>
            <a:prstGeom prst="rect">
              <a:avLst/>
            </a:prstGeom>
            <a:solidFill>
              <a:srgbClr val="DDDDDD"/>
            </a:solidFill>
            <a:ln w="6350">
              <a:noFill/>
              <a:miter lim="800000"/>
            </a:ln>
            <a:effectLst/>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63210" name=""/>
            <p:cNvSpPr/>
            <p:nvPr/>
          </p:nvSpPr>
          <p:spPr>
            <a:xfrm>
              <a:off x="1412" y="1603"/>
              <a:ext cx="1231" cy="148"/>
            </a:xfrm>
            <a:prstGeom prst="rect">
              <a:avLst/>
            </a:prstGeom>
            <a:noFill/>
            <a:ln w="6350">
              <a:noFill/>
              <a:miter lim="800000"/>
            </a:ln>
            <a:effectLst/>
          </p:spPr>
          <p:txBody>
            <a:bodyPr lIns="0" tIns="0" rIns="0" bIns="0" anchor="ctr"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0" hangingPunct="0"/>
              <a:r>
                <a:rPr kumimoji="0" sz="1800" b="1">
                  <a:solidFill>
                    <a:srgbClr val="000000"/>
                  </a:solidFill>
                  <a:latin typeface="微软雅黑" pitchFamily="34" charset="-122"/>
                  <a:ea typeface="微软雅黑" pitchFamily="34" charset="-122"/>
                </a:rPr>
                <a:t>结论三</a:t>
              </a:r>
              <a:endParaRPr kumimoji="0" sz="1800" b="1">
                <a:solidFill>
                  <a:srgbClr val="000000"/>
                </a:solidFill>
                <a:latin typeface="微软雅黑" pitchFamily="34" charset="-122"/>
                <a:ea typeface="微软雅黑" pitchFamily="34" charset="-122"/>
              </a:endParaRPr>
            </a:p>
          </p:txBody>
        </p:sp>
      </p:grpSp>
      <p:sp>
        <p:nvSpPr>
          <p:cNvPr id="563211" name=""/>
          <p:cNvSpPr/>
          <p:nvPr/>
        </p:nvSpPr>
        <p:spPr>
          <a:xfrm>
            <a:off x="3192462" y="1944688"/>
            <a:ext cx="2819400" cy="2095500"/>
          </a:xfrm>
          <a:prstGeom prst="rect">
            <a:avLst/>
          </a:prstGeom>
          <a:noFill/>
          <a:ln>
            <a:solidFill>
              <a:srgbClr val="969696"/>
            </a:solidFill>
            <a:miter lim="800000"/>
          </a:ln>
          <a:effectLst/>
        </p:spPr>
        <p:txBody>
          <a:bodyPr>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kumimoji="0" sz="1800" b="1">
                <a:solidFill>
                  <a:srgbClr val="0066FF"/>
                </a:solidFill>
                <a:latin typeface="楷体_GB2312" pitchFamily="49" charset="-122"/>
                <a:ea typeface="楷体_GB2312" pitchFamily="49" charset="-122"/>
              </a:rPr>
              <a:t>    </a:t>
            </a:r>
            <a:r>
              <a:rPr kumimoji="0" sz="1800" b="1">
                <a:solidFill>
                  <a:srgbClr val="FFFF00"/>
                </a:solidFill>
                <a:latin typeface="楷体_GB2312" pitchFamily="49" charset="-122"/>
                <a:ea typeface="楷体_GB2312" pitchFamily="49" charset="-122"/>
              </a:rPr>
              <a:t>以通程商业为主的核心商业区地位无可撼动，但面临着规模与档次受限，中柢档次定位，大众消费，中高层次消费群基本外流。</a:t>
            </a:r>
            <a:endParaRPr kumimoji="0" sz="1800" b="1">
              <a:solidFill>
                <a:srgbClr val="FFFF00"/>
              </a:solidFill>
              <a:latin typeface="楷体_GB2312" pitchFamily="49" charset="-122"/>
              <a:ea typeface="楷体_GB2312" pitchFamily="49" charset="-122"/>
            </a:endParaRPr>
          </a:p>
        </p:txBody>
      </p:sp>
      <p:grpSp>
        <p:nvGrpSpPr>
          <p:cNvPr id="563212" name=""/>
          <p:cNvGrpSpPr/>
          <p:nvPr/>
        </p:nvGrpSpPr>
        <p:grpSpPr>
          <a:xfrm>
            <a:off x="3201988" y="1417638"/>
            <a:ext cx="2827338" cy="512762"/>
            <a:chOff x="1306" y="1538"/>
            <a:chExt cx="1442" cy="276"/>
          </a:xfrm>
        </p:grpSpPr>
        <p:sp>
          <p:nvSpPr>
            <p:cNvPr id="563213" name=""/>
            <p:cNvSpPr/>
            <p:nvPr/>
          </p:nvSpPr>
          <p:spPr>
            <a:xfrm>
              <a:off x="1306" y="1538"/>
              <a:ext cx="1442" cy="276"/>
            </a:xfrm>
            <a:prstGeom prst="rect">
              <a:avLst/>
            </a:prstGeom>
            <a:solidFill>
              <a:srgbClr val="DDDDDD"/>
            </a:solidFill>
            <a:ln w="6350">
              <a:noFill/>
              <a:miter lim="800000"/>
            </a:ln>
            <a:effectLst/>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63214" name=""/>
            <p:cNvSpPr/>
            <p:nvPr/>
          </p:nvSpPr>
          <p:spPr>
            <a:xfrm>
              <a:off x="1412" y="1603"/>
              <a:ext cx="1231" cy="148"/>
            </a:xfrm>
            <a:prstGeom prst="rect">
              <a:avLst/>
            </a:prstGeom>
            <a:noFill/>
            <a:ln w="6350">
              <a:noFill/>
              <a:miter lim="800000"/>
            </a:ln>
            <a:effectLst/>
          </p:spPr>
          <p:txBody>
            <a:bodyPr lIns="0" tIns="0" rIns="0" bIns="0" anchor="ctr"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eaLnBrk="0" hangingPunct="0"/>
              <a:r>
                <a:rPr kumimoji="0" sz="1800" b="1">
                  <a:solidFill>
                    <a:srgbClr val="000000"/>
                  </a:solidFill>
                  <a:latin typeface="微软雅黑" pitchFamily="34" charset="-122"/>
                  <a:ea typeface="微软雅黑" pitchFamily="34" charset="-122"/>
                </a:rPr>
                <a:t>结论二</a:t>
              </a:r>
              <a:endParaRPr kumimoji="0" sz="1800" b="1">
                <a:solidFill>
                  <a:srgbClr val="000000"/>
                </a:solidFill>
                <a:latin typeface="微软雅黑" pitchFamily="34" charset="-122"/>
                <a:ea typeface="微软雅黑" pitchFamily="34" charset="-122"/>
              </a:endParaRPr>
            </a:p>
          </p:txBody>
        </p:sp>
      </p:grpSp>
      <p:cxnSp>
        <p:nvCxnSpPr>
          <p:cNvPr id="563215" name=""/>
          <p:cNvCxnSpPr/>
          <p:nvPr/>
        </p:nvCxnSpPr>
        <p:spPr>
          <a:xfrm flipV="1">
            <a:off x="579438" y="4330700"/>
            <a:ext cx="8143875" cy="28575"/>
          </a:xfrm>
          <a:prstGeom prst="line">
            <a:avLst/>
          </a:prstGeom>
          <a:noFill/>
          <a:ln w="76200">
            <a:solidFill>
              <a:srgbClr val="3366FF"/>
            </a:solidFill>
            <a:miter lim="800000"/>
          </a:ln>
        </p:spPr>
      </p:cxnSp>
      <p:sp>
        <p:nvSpPr>
          <p:cNvPr id="563216" name=""/>
          <p:cNvSpPr/>
          <p:nvPr/>
        </p:nvSpPr>
        <p:spPr>
          <a:xfrm rot="5400000">
            <a:off x="4165600" y="3735388"/>
            <a:ext cx="652462" cy="1433512"/>
          </a:xfrm>
          <a:prstGeom prst="rightArrow">
            <a:avLst>
              <a:gd name="adj1" fmla="val 50000"/>
              <a:gd name="adj2" fmla="val 25000"/>
            </a:avLst>
          </a:prstGeom>
          <a:gradFill rotWithShape="1">
            <a:gsLst>
              <a:gs pos="0">
                <a:srgbClr val="0066FF">
                  <a:gamma/>
                  <a:shade val="46275"/>
                  <a:invGamma/>
                </a:srgbClr>
              </a:gs>
              <a:gs pos="50000">
                <a:srgbClr val="0066FF"/>
              </a:gs>
              <a:gs pos="100000">
                <a:srgbClr val="0066FF">
                  <a:gamma/>
                  <a:shade val="46275"/>
                  <a:invGamma/>
                </a:srgbClr>
              </a:gs>
            </a:gsLst>
            <a:lin ang="0" scaled="1"/>
          </a:gradFill>
          <a:ln>
            <a:noFill/>
            <a:miter lim="800000"/>
          </a:ln>
          <a:effectLst/>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63217" name=""/>
          <p:cNvSpPr/>
          <p:nvPr/>
        </p:nvSpPr>
        <p:spPr>
          <a:xfrm>
            <a:off x="273050" y="836612"/>
            <a:ext cx="2651125" cy="376238"/>
          </a:xfrm>
          <a:prstGeom prst="rect">
            <a:avLst/>
          </a:prstGeom>
          <a:noFill/>
          <a:ln w="28575">
            <a:solidFill>
              <a:srgbClr val="969696"/>
            </a:solidFill>
            <a:miter lim="800000"/>
          </a:ln>
          <a:effectLst/>
        </p:spPr>
        <p:txBody>
          <a:bodyPr anchor="ctr" anchorCtr="0">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r>
              <a:rPr kumimoji="0" sz="1800" b="1">
                <a:solidFill>
                  <a:schemeClr val="bg1"/>
                </a:solidFill>
                <a:latin typeface="华文细黑" pitchFamily="2" charset="-122"/>
                <a:ea typeface="华文细黑" pitchFamily="2" charset="-122"/>
              </a:rPr>
              <a:t>星沙商业市场分析结论</a:t>
            </a:r>
            <a:endParaRPr kumimoji="0" sz="1800" b="1">
              <a:solidFill>
                <a:schemeClr val="bg1"/>
              </a:solidFill>
              <a:latin typeface="华文细黑" pitchFamily="2" charset="-122"/>
              <a:ea typeface="华文细黑" pitchFamily="2" charset="-122"/>
            </a:endParaRPr>
          </a:p>
        </p:txBody>
      </p:sp>
      <p:sp>
        <p:nvSpPr>
          <p:cNvPr id="563218" name="Date Placeholder 1"/>
          <p:cNvSpPr>
            <a:spLocks noGrp="1"/>
          </p:cNvSpPr>
          <p:nvPr>
            <p:ph type="dt" sz="half"/>
          </p:nvPr>
        </p:nvSpPr>
        <p:spPr/>
        <p:txBody>
          <a:bodyPr/>
          <a:lstStyle/>
          <a:p>
            <a:pPr lvl="0"/>
            <a:endParaRPr sz="1400"/>
          </a:p>
        </p:txBody>
      </p:sp>
      <p:sp>
        <p:nvSpPr>
          <p:cNvPr id="563219" name="Slide Number Placeholder 3"/>
          <p:cNvSpPr>
            <a:spLocks noGrp="1"/>
          </p:cNvSpPr>
          <p:nvPr>
            <p:ph type="sldNum" sz="quarter" idx="2"/>
          </p:nvPr>
        </p:nvSpPr>
        <p:spPr/>
        <p:txBody>
          <a:bodyPr/>
          <a:lstStyle/>
          <a:p>
            <a:pPr lvl="0" algn="r"/>
            <a:fld id="{FD97617D-DB13-4258-BAD5-4A1F4AA7045E}" type="slidenum">
              <a:rPr sz="1400"/>
              <a:t>5</a:t>
            </a:fld>
            <a:endParaRPr lang="en-US"/>
          </a:p>
        </p:txBody>
      </p:sp>
      <p:sp>
        <p:nvSpPr>
          <p:cNvPr id="563220" name="Footer Placeholder 2"/>
          <p:cNvSpPr>
            <a:spLocks noGrp="1"/>
          </p:cNvSpPr>
          <p:nvPr>
            <p:ph type="ftr" sz="quarter" idx="1"/>
          </p:nvPr>
        </p:nvSpPr>
        <p:spPr/>
        <p:txBody>
          <a:bodyPr/>
          <a:lstStyle/>
          <a:p>
            <a:pPr lvl="0" algn="ctr"/>
            <a:fld id="{023862F9-8B4A-4DD8-A2AA-12E2FA12E7FA}" type="footer">
              <a:rPr sz="1400"/>
              <a:t>长沙鼎立地产顾问机构13874872999</a:t>
            </a:fld>
            <a:endParaRPr sz="1400"/>
          </a:p>
        </p:txBody>
      </p:sp>
      <p:sp>
        <p:nvSpPr>
          <p:cNvPr id="563221" name="TextBox 563220"/>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星沙项目商业定位与规划交流共26页，您现在浏览的是第5页!</a:t>
            </a:r>
          </a:p>
        </p:txBody>
      </p:sp>
    </p:spTree>
  </p:cSld>
  <p:clrMapOvr>
    <a:masterClrMapping/>
  </p:clrMapOvr>
  <p:transition spd="med">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7362" name=""/>
          <p:cNvSpPr/>
          <p:nvPr/>
        </p:nvSpPr>
        <p:spPr>
          <a:xfrm>
            <a:off x="323850" y="1125538"/>
            <a:ext cx="8280400" cy="5235575"/>
          </a:xfrm>
          <a:prstGeom prst="rect">
            <a:avLst/>
          </a:prstGeom>
          <a:noFill/>
          <a:ln>
            <a:noFill/>
            <a:miter lim="800000"/>
          </a:ln>
        </p:spPr>
        <p:txBody>
          <a:bodyPr anchor="ctr"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40000"/>
              </a:lnSpc>
              <a:buClr>
                <a:srgbClr val="FF0000"/>
              </a:buClr>
              <a:buFont typeface="Wingdings" pitchFamily="2" charset="2"/>
              <a:buChar char="Ø"/>
            </a:pPr>
            <a:r>
              <a:rPr sz="1600" b="1">
                <a:solidFill>
                  <a:srgbClr val="FF0000"/>
                </a:solidFill>
                <a:latin typeface="宋体" pitchFamily="2" charset="-122"/>
              </a:rPr>
              <a:t>星沙步行街</a:t>
            </a:r>
            <a:r>
              <a:rPr sz="1600">
                <a:solidFill>
                  <a:schemeClr val="bg1"/>
                </a:solidFill>
                <a:latin typeface="宋体" pitchFamily="2" charset="-122"/>
              </a:rPr>
              <a:t> 北起凉塘路、南至三一路 400米 以精品服饰为主的商业步行街 近期改造；</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泉塘综合商业街</a:t>
            </a:r>
            <a:r>
              <a:rPr sz="1600">
                <a:solidFill>
                  <a:schemeClr val="bg1"/>
                </a:solidFill>
                <a:latin typeface="宋体" pitchFamily="2" charset="-122"/>
              </a:rPr>
              <a:t> 以东六线为主，在北起漓湘路、南至远大路的区域范围内规划建设 1000米 定位为集购物、餐饮、文化、休闲娱乐于一体的综合性商业街 近期新建；</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商业乐园国际风情街</a:t>
            </a:r>
            <a:r>
              <a:rPr sz="1600">
                <a:solidFill>
                  <a:schemeClr val="bg1"/>
                </a:solidFill>
                <a:latin typeface="宋体" pitchFamily="2" charset="-122"/>
              </a:rPr>
              <a:t> 商业乐园 500米 以欧、美、日、韩等国商品及服务为主要经营特色的国际风情街 近期新建；</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长永创意文化街</a:t>
            </a:r>
            <a:r>
              <a:rPr sz="1600">
                <a:solidFill>
                  <a:schemeClr val="bg1"/>
                </a:solidFill>
                <a:latin typeface="宋体" pitchFamily="2" charset="-122"/>
              </a:rPr>
              <a:t> 长永高速牛角冲互通至三一出口 1600米 集购物、观光、餐饮于一体的“创意文化长廊” 远期新建；</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滨湖路特色餐饮休闲娱乐街</a:t>
            </a:r>
            <a:r>
              <a:rPr sz="1600">
                <a:solidFill>
                  <a:schemeClr val="bg1"/>
                </a:solidFill>
                <a:latin typeface="宋体" pitchFamily="2" charset="-122"/>
              </a:rPr>
              <a:t> 西起星沙大道，东至黄兴大道 2000米 长沙市最具魅力的特色餐饮休闲娱乐街 远期新建；</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龙角南路电子产品特色街</a:t>
            </a:r>
            <a:r>
              <a:rPr sz="1600">
                <a:solidFill>
                  <a:schemeClr val="bg1"/>
                </a:solidFill>
                <a:latin typeface="宋体" pitchFamily="2" charset="-122"/>
              </a:rPr>
              <a:t> 北起楠竹园路、南至人民东路 900米 长沙县电子产品零售商业街 远期新建；</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凉塘东路服饰小商品特色街</a:t>
            </a:r>
            <a:r>
              <a:rPr sz="1600">
                <a:solidFill>
                  <a:schemeClr val="bg1"/>
                </a:solidFill>
                <a:latin typeface="宋体" pitchFamily="2" charset="-122"/>
              </a:rPr>
              <a:t> 西起黄兴大道、东至龙塘路 500米 长沙县服饰小商品特色商业街 远期新建；</a:t>
            </a:r>
            <a:endParaRPr sz="1600">
              <a:solidFill>
                <a:schemeClr val="bg1"/>
              </a:solidFill>
              <a:latin typeface="宋体" pitchFamily="2" charset="-122"/>
            </a:endParaRPr>
          </a:p>
          <a:p>
            <a:pPr lvl="0">
              <a:lnSpc>
                <a:spcPct val="140000"/>
              </a:lnSpc>
              <a:buClr>
                <a:srgbClr val="FF0000"/>
              </a:buClr>
              <a:buFont typeface="Wingdings" pitchFamily="2" charset="2"/>
              <a:buChar char="Ø"/>
            </a:pPr>
            <a:r>
              <a:rPr sz="1600" b="1">
                <a:solidFill>
                  <a:srgbClr val="FF0000"/>
                </a:solidFill>
                <a:latin typeface="宋体" pitchFamily="2" charset="-122"/>
              </a:rPr>
              <a:t>经八路综合商业街</a:t>
            </a:r>
            <a:r>
              <a:rPr sz="1600">
                <a:solidFill>
                  <a:schemeClr val="bg1"/>
                </a:solidFill>
                <a:latin typeface="宋体" pitchFamily="2" charset="-122"/>
              </a:rPr>
              <a:t> 自滨湖北路起沿经八路以东向南至纬六路范围内规划建设 1800米 集购物、餐饮、休闲娱乐服务于一体的综合性商业街 远期新建。</a:t>
            </a:r>
            <a:endParaRPr sz="1600">
              <a:solidFill>
                <a:schemeClr val="bg1"/>
              </a:solidFill>
              <a:latin typeface="宋体" pitchFamily="2" charset="-122"/>
            </a:endParaRPr>
          </a:p>
        </p:txBody>
      </p:sp>
      <p:sp>
        <p:nvSpPr>
          <p:cNvPr id="527363" name=""/>
          <p:cNvSpPr/>
          <p:nvPr/>
        </p:nvSpPr>
        <p:spPr>
          <a:xfrm>
            <a:off x="298450" y="476250"/>
            <a:ext cx="4235450" cy="427038"/>
          </a:xfrm>
          <a:prstGeom prst="rect">
            <a:avLst/>
          </a:prstGeom>
          <a:noFill/>
          <a:ln>
            <a:noFill/>
            <a:miter lim="800000"/>
          </a:ln>
        </p:spPr>
        <p:txBody>
          <a:bodyPr wrap="none" anchor="ctr"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200" b="1">
                <a:solidFill>
                  <a:srgbClr val="FF0000"/>
                </a:solidFill>
                <a:latin typeface="方正大黑_GBK" pitchFamily="65" charset="-122"/>
                <a:ea typeface="方正大黑_GBK" pitchFamily="65" charset="-122"/>
              </a:rPr>
              <a:t>长沙县规划新建和改造8条</a:t>
            </a:r>
            <a:r>
              <a:rPr sz="2200" b="1" u="sng">
                <a:solidFill>
                  <a:srgbClr val="FF0000"/>
                </a:solidFill>
                <a:latin typeface="方正大黑_GBK" pitchFamily="65" charset="-122"/>
                <a:ea typeface="方正大黑_GBK" pitchFamily="65" charset="-122"/>
              </a:rPr>
              <a:t>商业</a:t>
            </a:r>
            <a:r>
              <a:rPr sz="2200" b="1">
                <a:solidFill>
                  <a:srgbClr val="FF0000"/>
                </a:solidFill>
                <a:latin typeface="方正大黑_GBK" pitchFamily="65" charset="-122"/>
                <a:ea typeface="方正大黑_GBK" pitchFamily="65" charset="-122"/>
              </a:rPr>
              <a:t>街</a:t>
            </a:r>
            <a:endParaRPr sz="2200" b="1">
              <a:solidFill>
                <a:srgbClr val="FF0000"/>
              </a:solidFill>
              <a:latin typeface="方正大黑_GBK" pitchFamily="65" charset="-122"/>
              <a:ea typeface="方正大黑_GBK" pitchFamily="65" charset="-122"/>
            </a:endParaRPr>
          </a:p>
        </p:txBody>
      </p:sp>
      <p:sp>
        <p:nvSpPr>
          <p:cNvPr id="527364" name="Date Placeholder 1"/>
          <p:cNvSpPr>
            <a:spLocks noGrp="1"/>
          </p:cNvSpPr>
          <p:nvPr>
            <p:ph type="dt" sz="half"/>
          </p:nvPr>
        </p:nvSpPr>
        <p:spPr/>
        <p:txBody>
          <a:bodyPr/>
          <a:lstStyle/>
          <a:p>
            <a:pPr lvl="0"/>
            <a:endParaRPr sz="1400"/>
          </a:p>
        </p:txBody>
      </p:sp>
      <p:sp>
        <p:nvSpPr>
          <p:cNvPr id="527365" name="Slide Number Placeholder 3"/>
          <p:cNvSpPr>
            <a:spLocks noGrp="1"/>
          </p:cNvSpPr>
          <p:nvPr>
            <p:ph type="sldNum" sz="quarter" idx="2"/>
          </p:nvPr>
        </p:nvSpPr>
        <p:spPr/>
        <p:txBody>
          <a:bodyPr/>
          <a:lstStyle/>
          <a:p>
            <a:pPr lvl="0" algn="r"/>
            <a:fld id="{2776361B-74E0-4847-A135-9EEE4B7CDA1F}" type="slidenum">
              <a:rPr sz="1400"/>
              <a:t>6</a:t>
            </a:fld>
            <a:endParaRPr lang="en-US"/>
          </a:p>
        </p:txBody>
      </p:sp>
      <p:sp>
        <p:nvSpPr>
          <p:cNvPr id="527366" name="Footer Placeholder 2"/>
          <p:cNvSpPr>
            <a:spLocks noGrp="1"/>
          </p:cNvSpPr>
          <p:nvPr>
            <p:ph type="ftr" sz="quarter" idx="1"/>
          </p:nvPr>
        </p:nvSpPr>
        <p:spPr/>
        <p:txBody>
          <a:bodyPr/>
          <a:lstStyle/>
          <a:p>
            <a:pPr lvl="0" algn="ctr"/>
            <a:fld id="{90632170-E12C-41CF-875E-D190FFA31358}" type="footer">
              <a:rPr sz="1400"/>
              <a:t>长沙鼎立地产顾问机构13874872999</a:t>
            </a:fld>
            <a:endParaRPr sz="1400"/>
          </a:p>
        </p:txBody>
      </p:sp>
      <p:sp>
        <p:nvSpPr>
          <p:cNvPr id="527367" name="TextBox 527366"/>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星沙项目商业定位与规划交流共26页，您现在浏览的是第6页!</a:t>
            </a:r>
          </a:p>
        </p:txBody>
      </p:sp>
    </p:spTree>
  </p:cSld>
  <p:clrMapOvr>
    <a:masterClrMapping/>
  </p:clrMapOvr>
  <p:transition spd="med">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6578" name=""/>
          <p:cNvSpPr/>
          <p:nvPr/>
        </p:nvSpPr>
        <p:spPr>
          <a:xfrm>
            <a:off x="250825" y="260350"/>
            <a:ext cx="2089150" cy="466725"/>
          </a:xfrm>
          <a:prstGeom prst="rect">
            <a:avLst/>
          </a:prstGeom>
          <a:noFill/>
          <a:ln>
            <a:solidFill>
              <a:srgbClr val="FF00FF"/>
            </a:solidFill>
            <a:prstDash val="dash"/>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b="1">
                <a:solidFill>
                  <a:srgbClr val="FF0000"/>
                </a:solidFill>
                <a:latin typeface="Arial" pitchFamily="34" charset="0"/>
                <a:ea typeface="华文细黑" pitchFamily="2" charset="-122"/>
              </a:rPr>
              <a:t>项目价值分析</a:t>
            </a:r>
            <a:endParaRPr kumimoji="0" sz="1800" b="1">
              <a:solidFill>
                <a:srgbClr val="FF0000"/>
              </a:solidFill>
              <a:latin typeface="Arial" pitchFamily="34" charset="0"/>
              <a:ea typeface="华文细黑" pitchFamily="2" charset="-122"/>
            </a:endParaRPr>
          </a:p>
        </p:txBody>
      </p:sp>
      <p:pic>
        <p:nvPicPr>
          <p:cNvPr id="536579" name=""/>
          <p:cNvPicPr/>
          <p:nvPr/>
        </p:nvPicPr>
        <p:blipFill>
          <a:blip r:embed="rId2"/>
          <a:stretch>
            <a:fillRect/>
          </a:stretch>
        </p:blipFill>
        <p:spPr>
          <a:xfrm>
            <a:off x="611188" y="765175"/>
            <a:ext cx="8208962" cy="6045200"/>
          </a:xfrm>
          <a:prstGeom prst="rect">
            <a:avLst/>
          </a:prstGeom>
          <a:noFill/>
          <a:ln>
            <a:noFill/>
            <a:miter lim="800000"/>
          </a:ln>
          <a:effectLst/>
        </p:spPr>
      </p:pic>
      <p:sp>
        <p:nvSpPr>
          <p:cNvPr id="536581" name=""/>
          <p:cNvSpPr/>
          <p:nvPr/>
        </p:nvSpPr>
        <p:spPr>
          <a:xfrm>
            <a:off x="4486275" y="3819525"/>
            <a:ext cx="817562" cy="596900"/>
          </a:xfrm>
          <a:prstGeom prst="rect">
            <a:avLst/>
          </a:prstGeom>
          <a:solidFill>
            <a:srgbClr val="FF0000">
              <a:alpha val="57001"/>
            </a:srgbClr>
          </a:solidFill>
          <a:ln w="7620">
            <a:solidFill>
              <a:srgbClr val="FF0000"/>
            </a:solidFill>
            <a:miter lim="800000"/>
          </a:ln>
        </p:spPr>
        <p:txBody>
          <a:bodyPr wrap="none" lIns="91413" tIns="45706" rIns="91413" bIns="45706" anchor="ctr" anchorCtr="0">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kumimoji="0" sz="1800" b="1">
                <a:solidFill>
                  <a:schemeClr val="bg1"/>
                </a:solidFill>
                <a:latin typeface="Arial" pitchFamily="34" charset="0"/>
                <a:ea typeface="华文细黑" pitchFamily="2" charset="-122"/>
              </a:rPr>
              <a:t>本案</a:t>
            </a:r>
            <a:endParaRPr kumimoji="0" sz="1800" b="1">
              <a:solidFill>
                <a:schemeClr val="bg1"/>
              </a:solidFill>
              <a:latin typeface="Arial" pitchFamily="34" charset="0"/>
              <a:ea typeface="华文细黑" pitchFamily="2" charset="-122"/>
            </a:endParaRPr>
          </a:p>
        </p:txBody>
      </p:sp>
      <p:sp>
        <p:nvSpPr>
          <p:cNvPr id="536582" name=""/>
          <p:cNvSpPr/>
          <p:nvPr/>
        </p:nvSpPr>
        <p:spPr>
          <a:xfrm>
            <a:off x="4670425" y="2565400"/>
            <a:ext cx="431800" cy="1150938"/>
          </a:xfrm>
          <a:prstGeom prst="upArrow">
            <a:avLst>
              <a:gd name="adj1" fmla="val 50000"/>
              <a:gd name="adj2" fmla="val 66636"/>
            </a:avLst>
          </a:prstGeom>
          <a:solidFill>
            <a:schemeClr val="accent1"/>
          </a:solidFill>
          <a:ln>
            <a:solidFill>
              <a:schemeClr val="tx1"/>
            </a:solid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36583" name=""/>
          <p:cNvSpPr/>
          <p:nvPr/>
        </p:nvSpPr>
        <p:spPr>
          <a:xfrm>
            <a:off x="2587625" y="765175"/>
            <a:ext cx="4648200" cy="1782762"/>
          </a:xfrm>
          <a:prstGeom prst="ellipse">
            <a:avLst/>
          </a:prstGeom>
          <a:solidFill>
            <a:srgbClr val="800000">
              <a:alpha val="66000"/>
            </a:srgbClr>
          </a:solidFill>
          <a:ln w="7620">
            <a:solidFill>
              <a:srgbClr val="FFFF00"/>
            </a:solidFill>
            <a:miter lim="800000"/>
          </a:ln>
        </p:spPr>
        <p:txBody>
          <a:bodyPr wrap="none" lIns="91413" tIns="45706" rIns="91413" bIns="45706" anchor="ctr" anchorCtr="0">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kumimoji="0" sz="1600" b="1">
                <a:solidFill>
                  <a:schemeClr val="bg1"/>
                </a:solidFill>
                <a:latin typeface="Arial" pitchFamily="34" charset="0"/>
                <a:ea typeface="华文细黑" pitchFamily="2" charset="-122"/>
              </a:rPr>
              <a:t>松雅湖</a:t>
            </a:r>
            <a:endParaRPr kumimoji="0" sz="1600" b="1">
              <a:solidFill>
                <a:schemeClr val="bg1"/>
              </a:solidFill>
              <a:latin typeface="Arial" pitchFamily="34" charset="0"/>
              <a:ea typeface="华文细黑" pitchFamily="2" charset="-122"/>
            </a:endParaRPr>
          </a:p>
          <a:p>
            <a:pPr lvl="0" algn="ctr"/>
            <a:r>
              <a:rPr kumimoji="0" sz="1600" b="1">
                <a:solidFill>
                  <a:schemeClr val="bg1"/>
                </a:solidFill>
                <a:latin typeface="Arial" pitchFamily="34" charset="0"/>
                <a:ea typeface="华文细黑" pitchFamily="2" charset="-122"/>
              </a:rPr>
              <a:t>400亿投资打造湖居新城</a:t>
            </a:r>
            <a:endParaRPr kumimoji="0" sz="1600" b="1">
              <a:solidFill>
                <a:schemeClr val="bg1"/>
              </a:solidFill>
              <a:latin typeface="Arial" pitchFamily="34" charset="0"/>
              <a:ea typeface="华文细黑" pitchFamily="2" charset="-122"/>
            </a:endParaRPr>
          </a:p>
        </p:txBody>
      </p:sp>
      <p:sp>
        <p:nvSpPr>
          <p:cNvPr id="536584" name=""/>
          <p:cNvSpPr/>
          <p:nvPr/>
        </p:nvSpPr>
        <p:spPr>
          <a:xfrm rot="5400000">
            <a:off x="5579269" y="3685381"/>
            <a:ext cx="492125" cy="804862"/>
          </a:xfrm>
          <a:prstGeom prst="upArrow">
            <a:avLst>
              <a:gd name="adj1" fmla="val 50000"/>
              <a:gd name="adj2" fmla="val 40887"/>
            </a:avLst>
          </a:prstGeom>
          <a:solidFill>
            <a:schemeClr val="accent1"/>
          </a:solidFill>
          <a:ln>
            <a:solidFill>
              <a:schemeClr val="tx1"/>
            </a:solid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36585" name=""/>
          <p:cNvSpPr/>
          <p:nvPr/>
        </p:nvSpPr>
        <p:spPr>
          <a:xfrm>
            <a:off x="6273800" y="3322638"/>
            <a:ext cx="2185988" cy="1530350"/>
          </a:xfrm>
          <a:prstGeom prst="ellipse">
            <a:avLst/>
          </a:prstGeom>
          <a:solidFill>
            <a:srgbClr val="800000">
              <a:alpha val="66000"/>
            </a:srgbClr>
          </a:solidFill>
          <a:ln w="7620">
            <a:solidFill>
              <a:srgbClr val="FFFF00"/>
            </a:solidFill>
            <a:miter lim="800000"/>
          </a:ln>
        </p:spPr>
        <p:txBody>
          <a:bodyPr wrap="none" lIns="91413" tIns="45706" rIns="91413" bIns="45706" anchor="ctr" anchorCtr="0">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kumimoji="0" sz="1600" b="1">
                <a:solidFill>
                  <a:schemeClr val="bg1"/>
                </a:solidFill>
                <a:latin typeface="Arial" pitchFamily="34" charset="0"/>
                <a:ea typeface="华文细黑" pitchFamily="2" charset="-122"/>
              </a:rPr>
              <a:t>城市发展方向</a:t>
            </a:r>
            <a:endParaRPr kumimoji="0" sz="1600" b="1">
              <a:solidFill>
                <a:schemeClr val="bg1"/>
              </a:solidFill>
              <a:latin typeface="Arial" pitchFamily="34" charset="0"/>
              <a:ea typeface="华文细黑" pitchFamily="2" charset="-122"/>
            </a:endParaRPr>
          </a:p>
        </p:txBody>
      </p:sp>
      <p:sp>
        <p:nvSpPr>
          <p:cNvPr id="536586" name=""/>
          <p:cNvSpPr/>
          <p:nvPr/>
        </p:nvSpPr>
        <p:spPr>
          <a:xfrm rot="10800000">
            <a:off x="4643438" y="4508500"/>
            <a:ext cx="488950" cy="750888"/>
          </a:xfrm>
          <a:prstGeom prst="upArrow">
            <a:avLst>
              <a:gd name="adj1" fmla="val 50000"/>
              <a:gd name="adj2" fmla="val 38393"/>
            </a:avLst>
          </a:prstGeom>
          <a:solidFill>
            <a:schemeClr val="accent1"/>
          </a:solidFill>
          <a:ln>
            <a:solidFill>
              <a:schemeClr val="tx1"/>
            </a:solid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36587" name=""/>
          <p:cNvSpPr/>
          <p:nvPr/>
        </p:nvSpPr>
        <p:spPr>
          <a:xfrm>
            <a:off x="3836988" y="5283200"/>
            <a:ext cx="2185988" cy="1530350"/>
          </a:xfrm>
          <a:prstGeom prst="ellipse">
            <a:avLst/>
          </a:prstGeom>
          <a:solidFill>
            <a:srgbClr val="800000">
              <a:alpha val="66000"/>
            </a:srgbClr>
          </a:solidFill>
          <a:ln w="7620">
            <a:solidFill>
              <a:srgbClr val="FFFF00"/>
            </a:solidFill>
            <a:miter lim="800000"/>
          </a:ln>
        </p:spPr>
        <p:txBody>
          <a:bodyPr wrap="none" lIns="91413" tIns="45706" rIns="91413" bIns="45706" anchor="ctr" anchorCtr="0">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kumimoji="0" sz="1600" b="1">
                <a:solidFill>
                  <a:schemeClr val="bg1"/>
                </a:solidFill>
                <a:latin typeface="Arial" pitchFamily="34" charset="0"/>
                <a:ea typeface="华文细黑" pitchFamily="2" charset="-122"/>
              </a:rPr>
              <a:t>国内外知名企业聚集地</a:t>
            </a:r>
            <a:endParaRPr kumimoji="0" sz="1600" b="1">
              <a:solidFill>
                <a:schemeClr val="bg1"/>
              </a:solidFill>
              <a:latin typeface="Arial" pitchFamily="34" charset="0"/>
              <a:ea typeface="华文细黑" pitchFamily="2" charset="-122"/>
            </a:endParaRPr>
          </a:p>
        </p:txBody>
      </p:sp>
      <p:sp>
        <p:nvSpPr>
          <p:cNvPr id="536588" name=""/>
          <p:cNvSpPr/>
          <p:nvPr/>
        </p:nvSpPr>
        <p:spPr>
          <a:xfrm rot="16200000">
            <a:off x="3779044" y="3704431"/>
            <a:ext cx="492125" cy="804862"/>
          </a:xfrm>
          <a:prstGeom prst="upArrow">
            <a:avLst>
              <a:gd name="adj1" fmla="val 50000"/>
              <a:gd name="adj2" fmla="val 40887"/>
            </a:avLst>
          </a:prstGeom>
          <a:solidFill>
            <a:schemeClr val="accent1"/>
          </a:solidFill>
          <a:ln>
            <a:solidFill>
              <a:schemeClr val="tx1"/>
            </a:solid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36589" name=""/>
          <p:cNvSpPr/>
          <p:nvPr/>
        </p:nvSpPr>
        <p:spPr>
          <a:xfrm>
            <a:off x="1331912" y="3284538"/>
            <a:ext cx="2185988" cy="1530350"/>
          </a:xfrm>
          <a:prstGeom prst="ellipse">
            <a:avLst/>
          </a:prstGeom>
          <a:solidFill>
            <a:srgbClr val="800000">
              <a:alpha val="66000"/>
            </a:srgbClr>
          </a:solidFill>
          <a:ln w="7620">
            <a:solidFill>
              <a:srgbClr val="FFFF00"/>
            </a:solidFill>
            <a:miter lim="800000"/>
          </a:ln>
        </p:spPr>
        <p:txBody>
          <a:bodyPr wrap="none" lIns="91413" tIns="45706" rIns="91413" bIns="45706" anchor="ctr" anchorCtr="0">
            <a:no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kumimoji="0" sz="1600" b="1">
                <a:solidFill>
                  <a:schemeClr val="bg1"/>
                </a:solidFill>
                <a:latin typeface="Arial" pitchFamily="34" charset="0"/>
                <a:ea typeface="华文细黑" pitchFamily="2" charset="-122"/>
              </a:rPr>
              <a:t>城市商业中心</a:t>
            </a:r>
            <a:endParaRPr kumimoji="0" sz="1600" b="1">
              <a:solidFill>
                <a:schemeClr val="bg1"/>
              </a:solidFill>
              <a:latin typeface="Arial" pitchFamily="34" charset="0"/>
              <a:ea typeface="华文细黑" pitchFamily="2" charset="-122"/>
            </a:endParaRPr>
          </a:p>
        </p:txBody>
      </p:sp>
      <p:sp>
        <p:nvSpPr>
          <p:cNvPr id="536590" name="Date Placeholder 1"/>
          <p:cNvSpPr>
            <a:spLocks noGrp="1"/>
          </p:cNvSpPr>
          <p:nvPr>
            <p:ph type="dt" sz="half"/>
          </p:nvPr>
        </p:nvSpPr>
        <p:spPr/>
        <p:txBody>
          <a:bodyPr/>
          <a:lstStyle/>
          <a:p>
            <a:pPr lvl="0"/>
            <a:endParaRPr sz="1400"/>
          </a:p>
        </p:txBody>
      </p:sp>
      <p:sp>
        <p:nvSpPr>
          <p:cNvPr id="536591" name="Slide Number Placeholder 3"/>
          <p:cNvSpPr>
            <a:spLocks noGrp="1"/>
          </p:cNvSpPr>
          <p:nvPr>
            <p:ph type="sldNum" sz="quarter" idx="2"/>
          </p:nvPr>
        </p:nvSpPr>
        <p:spPr/>
        <p:txBody>
          <a:bodyPr/>
          <a:lstStyle/>
          <a:p>
            <a:pPr lvl="0" algn="r"/>
            <a:fld id="{9E68E4F7-3C4C-4C47-B2D7-D0243D4DE517}" type="slidenum">
              <a:rPr sz="1400"/>
              <a:t>7</a:t>
            </a:fld>
            <a:endParaRPr lang="en-US"/>
          </a:p>
        </p:txBody>
      </p:sp>
      <p:sp>
        <p:nvSpPr>
          <p:cNvPr id="536592" name="Footer Placeholder 2"/>
          <p:cNvSpPr>
            <a:spLocks noGrp="1"/>
          </p:cNvSpPr>
          <p:nvPr>
            <p:ph type="ftr" sz="quarter" idx="1"/>
          </p:nvPr>
        </p:nvSpPr>
        <p:spPr/>
        <p:txBody>
          <a:bodyPr/>
          <a:lstStyle/>
          <a:p>
            <a:pPr lvl="0" algn="ctr"/>
            <a:fld id="{167F1618-F277-4C0C-AA7D-4D7E41C77FFF}" type="footer">
              <a:rPr sz="1400"/>
              <a:t>长沙鼎立地产顾问机构13874872999</a:t>
            </a:fld>
            <a:endParaRPr sz="1400"/>
          </a:p>
        </p:txBody>
      </p:sp>
      <p:sp>
        <p:nvSpPr>
          <p:cNvPr id="536593" name="TextBox 536592"/>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星沙项目商业定位与规划交流共26页，您现在浏览的是第7页!</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1" presetClass="entr" presetSubtype="0" dur="2000" fill="hold" grpId="0" nodeType="clickEffect">
                                  <p:stCondLst>
                                    <p:cond delay="0"/>
                                  </p:stCondLst>
                                  <p:childTnLst>
                                    <p:set>
                                      <p:cBhvr additive="base">
                                        <p:cTn id="6" dur="1" fill="hold">
                                          <p:stCondLst>
                                            <p:cond delay="0"/>
                                          </p:stCondLst>
                                        </p:cTn>
                                        <p:tgtEl>
                                          <p:spTgt spid="536581"/>
                                        </p:tgtEl>
                                        <p:attrNameLst>
                                          <p:attrName>style.visibility</p:attrName>
                                        </p:attrNameLst>
                                      </p:cBhvr>
                                      <p:to>
                                        <p:strVal val="visible"/>
                                      </p:to>
                                    </p:set>
                                    <p:animEffect transition="in" filter="fade">
                                      <p:cBhvr additive="base">
                                        <p:cTn id="7" dur="770" decel="100000"/>
                                        <p:tgtEl>
                                          <p:spTgt spid="536581"/>
                                        </p:tgtEl>
                                      </p:cBhvr>
                                    </p:animEffect>
                                    <p:animScale>
                                      <p:cBhvr additive="base">
                                        <p:cTn id="8" dur="770" decel="100000" fill="hold"/>
                                        <p:tgtEl>
                                          <p:spTgt spid="536581"/>
                                        </p:tgtEl>
                                      </p:cBhvr>
                                      <p:from x="10000" y="10000"/>
                                      <p:to x="200000" y="450000"/>
                                    </p:animScale>
                                    <p:animScale>
                                      <p:cBhvr additive="base">
                                        <p:cTn id="9" dur="1230" accel="100000" fill="hold">
                                          <p:stCondLst>
                                            <p:cond delay="770"/>
                                          </p:stCondLst>
                                        </p:cTn>
                                        <p:tgtEl>
                                          <p:spTgt spid="536581"/>
                                        </p:tgtEl>
                                      </p:cBhvr>
                                      <p:from x="200000" y="450000"/>
                                      <p:to x="100000" y="100000"/>
                                    </p:animScale>
                                    <p:set>
                                      <p:cBhvr additive="base">
                                        <p:cTn id="10" dur="770" fill="hold"/>
                                        <p:tgtEl>
                                          <p:spTgt spid="536581"/>
                                        </p:tgtEl>
                                        <p:attrNameLst>
                                          <p:attrName>ppt_x</p:attrName>
                                        </p:attrNameLst>
                                      </p:cBhvr>
                                      <p:to>
                                        <p:strVal val="(0.5)"/>
                                      </p:to>
                                    </p:set>
                                    <p:anim from="(0.5)" to="(#ppt_x)" calcmode="lin" valueType="num">
                                      <p:cBhvr additive="base">
                                        <p:cTn id="11" dur="1230" accel="100000" fill="hold">
                                          <p:stCondLst>
                                            <p:cond delay="770"/>
                                          </p:stCondLst>
                                        </p:cTn>
                                        <p:tgtEl>
                                          <p:spTgt spid="536581"/>
                                        </p:tgtEl>
                                        <p:attrNameLst>
                                          <p:attrName>ppt_x</p:attrName>
                                        </p:attrNameLst>
                                      </p:cBhvr>
                                    </p:anim>
                                    <p:set>
                                      <p:cBhvr additive="base">
                                        <p:cTn id="12" dur="770" fill="hold"/>
                                        <p:tgtEl>
                                          <p:spTgt spid="536581"/>
                                        </p:tgtEl>
                                        <p:attrNameLst>
                                          <p:attrName>ppt_y</p:attrName>
                                        </p:attrNameLst>
                                      </p:cBhvr>
                                      <p:to>
                                        <p:strVal val="(#ppt_y+0.4)"/>
                                      </p:to>
                                    </p:set>
                                    <p:anim from="(#ppt_y+0.4)" to="(#ppt_y)" calcmode="lin" valueType="num">
                                      <p:cBhvr additive="base">
                                        <p:cTn id="13" dur="1230" accel="100000" fill="hold">
                                          <p:stCondLst>
                                            <p:cond delay="770"/>
                                          </p:stCondLst>
                                        </p:cTn>
                                        <p:tgtEl>
                                          <p:spTgt spid="536581"/>
                                        </p:tgtEl>
                                        <p:attrNameLst>
                                          <p:attrName>ppt_y</p:attrName>
                                        </p:attrNameLst>
                                      </p:cBhvr>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3" presetClass="entr" presetSubtype="10" dur="500" fill="hold" grpId="1" nodeType="clickEffect">
                                  <p:stCondLst>
                                    <p:cond delay="0"/>
                                  </p:stCondLst>
                                  <p:childTnLst>
                                    <p:set>
                                      <p:cBhvr additive="base">
                                        <p:cTn id="17" dur="1" fill="hold">
                                          <p:stCondLst>
                                            <p:cond delay="0"/>
                                          </p:stCondLst>
                                        </p:cTn>
                                        <p:tgtEl>
                                          <p:spTgt spid="536583"/>
                                        </p:tgtEl>
                                        <p:attrNameLst>
                                          <p:attrName>style.visibility</p:attrName>
                                        </p:attrNameLst>
                                      </p:cBhvr>
                                      <p:to>
                                        <p:strVal val="visible"/>
                                      </p:to>
                                    </p:set>
                                    <p:animEffect transition="in" filter="blinds(horizontal)">
                                      <p:cBhvr additive="base">
                                        <p:cTn id="18" dur="500"/>
                                        <p:tgtEl>
                                          <p:spTgt spid="536583"/>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grpId="2" nodeType="clickEffect">
                                  <p:stCondLst>
                                    <p:cond delay="0"/>
                                  </p:stCondLst>
                                  <p:childTnLst>
                                    <p:set>
                                      <p:cBhvr additive="base">
                                        <p:cTn id="22" dur="1" fill="hold">
                                          <p:stCondLst>
                                            <p:cond delay="0"/>
                                          </p:stCondLst>
                                        </p:cTn>
                                        <p:tgtEl>
                                          <p:spTgt spid="536585"/>
                                        </p:tgtEl>
                                        <p:attrNameLst>
                                          <p:attrName>style.visibility</p:attrName>
                                        </p:attrNameLst>
                                      </p:cBhvr>
                                      <p:to>
                                        <p:strVal val="visible"/>
                                      </p:to>
                                    </p:set>
                                    <p:animEffect transition="in" filter="blinds(horizontal)">
                                      <p:cBhvr additive="base">
                                        <p:cTn id="23" dur="500"/>
                                        <p:tgtEl>
                                          <p:spTgt spid="536585"/>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3" presetClass="entr" presetSubtype="10" dur="500" fill="hold" grpId="3" nodeType="clickEffect">
                                  <p:stCondLst>
                                    <p:cond delay="0"/>
                                  </p:stCondLst>
                                  <p:childTnLst>
                                    <p:set>
                                      <p:cBhvr additive="base">
                                        <p:cTn id="27" dur="1" fill="hold">
                                          <p:stCondLst>
                                            <p:cond delay="0"/>
                                          </p:stCondLst>
                                        </p:cTn>
                                        <p:tgtEl>
                                          <p:spTgt spid="536587"/>
                                        </p:tgtEl>
                                        <p:attrNameLst>
                                          <p:attrName>style.visibility</p:attrName>
                                        </p:attrNameLst>
                                      </p:cBhvr>
                                      <p:to>
                                        <p:strVal val="visible"/>
                                      </p:to>
                                    </p:set>
                                    <p:animEffect transition="in" filter="blinds(horizontal)">
                                      <p:cBhvr additive="base">
                                        <p:cTn id="28" dur="500"/>
                                        <p:tgtEl>
                                          <p:spTgt spid="536587"/>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3" presetClass="entr" presetSubtype="10" dur="500" fill="hold" grpId="4" nodeType="clickEffect">
                                  <p:stCondLst>
                                    <p:cond delay="0"/>
                                  </p:stCondLst>
                                  <p:childTnLst>
                                    <p:set>
                                      <p:cBhvr additive="base">
                                        <p:cTn id="32" dur="1" fill="hold">
                                          <p:stCondLst>
                                            <p:cond delay="0"/>
                                          </p:stCondLst>
                                        </p:cTn>
                                        <p:tgtEl>
                                          <p:spTgt spid="536589"/>
                                        </p:tgtEl>
                                        <p:attrNameLst>
                                          <p:attrName>style.visibility</p:attrName>
                                        </p:attrNameLst>
                                      </p:cBhvr>
                                      <p:to>
                                        <p:strVal val="visible"/>
                                      </p:to>
                                    </p:set>
                                    <p:animEffect transition="in" filter="blinds(horizontal)">
                                      <p:cBhvr additive="base">
                                        <p:cTn id="33" dur="500"/>
                                        <p:tgtEl>
                                          <p:spTgt spid="5365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6581" grpId="0"/>
      <p:bldP spid="536583" grpId="1"/>
      <p:bldP spid="536585" grpId="2"/>
      <p:bldP spid="536587" grpId="3"/>
      <p:bldP spid="536589" grpId="4"/>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0675" name=""/>
          <p:cNvSpPr/>
          <p:nvPr/>
        </p:nvSpPr>
        <p:spPr bwMode="black">
          <a:xfrm>
            <a:off x="684212" y="765175"/>
            <a:ext cx="2220912" cy="395288"/>
          </a:xfrm>
          <a:prstGeom prst="rect">
            <a:avLst/>
          </a:prstGeom>
          <a:solidFill>
            <a:srgbClr val="FFFFFF">
              <a:alpha val="75999"/>
            </a:srgbClr>
          </a:solidFill>
          <a:ln w="28575">
            <a:solidFill>
              <a:srgbClr val="19426B"/>
            </a:solidFill>
            <a:miter lim="800000"/>
          </a:ln>
          <a:effectLst/>
        </p:spPr>
        <p:txBody>
          <a:bodyPr lIns="90000" tIns="46800" rIns="90000" bIns="4680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r>
              <a:rPr kumimoji="0" sz="1800" b="1">
                <a:solidFill>
                  <a:srgbClr val="19426B"/>
                </a:solidFill>
                <a:latin typeface="楷体_GB2312" pitchFamily="49" charset="-122"/>
                <a:ea typeface="华文细黑" pitchFamily="2" charset="-122"/>
              </a:rPr>
              <a:t>项目价值分析结论</a:t>
            </a:r>
            <a:endParaRPr kumimoji="0" sz="1800" b="1">
              <a:solidFill>
                <a:srgbClr val="19426B"/>
              </a:solidFill>
              <a:latin typeface="楷体_GB2312" pitchFamily="49" charset="-122"/>
              <a:ea typeface="华文细黑" pitchFamily="2" charset="-122"/>
            </a:endParaRPr>
          </a:p>
        </p:txBody>
      </p:sp>
      <p:sp>
        <p:nvSpPr>
          <p:cNvPr id="540676" name=""/>
          <p:cNvSpPr/>
          <p:nvPr/>
        </p:nvSpPr>
        <p:spPr>
          <a:xfrm>
            <a:off x="611188" y="1412875"/>
            <a:ext cx="8210550" cy="5156200"/>
          </a:xfrm>
          <a:prstGeom prst="rect">
            <a:avLst/>
          </a:prstGeom>
          <a:noFill/>
          <a:ln>
            <a:noFill/>
            <a:miter lim="800000"/>
          </a:ln>
          <a:effectLst/>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spcBef>
                <a:spcPct val="50000"/>
              </a:spcBef>
            </a:pPr>
            <a:r>
              <a:rPr kumimoji="0" sz="2000" b="1">
                <a:solidFill>
                  <a:schemeClr val="bg1"/>
                </a:solidFill>
                <a:latin typeface="仿宋_GB2312" pitchFamily="49" charset="-122"/>
                <a:ea typeface="仿宋_GB2312" pitchFamily="49" charset="-122"/>
              </a:rPr>
              <a:t>1、项目具备较强的区位、规模及地块优势，项目有条件形成区域性生活购物中心及填补星沙目前空白的高端生活消费需求！</a:t>
            </a:r>
            <a:endParaRPr kumimoji="0" sz="2000" b="1">
              <a:solidFill>
                <a:schemeClr val="bg1"/>
              </a:solidFill>
              <a:latin typeface="仿宋_GB2312" pitchFamily="49" charset="-122"/>
              <a:ea typeface="仿宋_GB2312" pitchFamily="49" charset="-122"/>
            </a:endParaRPr>
          </a:p>
          <a:p>
            <a:pPr lvl="0">
              <a:lnSpc>
                <a:spcPct val="150000"/>
              </a:lnSpc>
              <a:spcBef>
                <a:spcPct val="50000"/>
              </a:spcBef>
            </a:pPr>
            <a:endParaRPr kumimoji="0" sz="800" b="1">
              <a:solidFill>
                <a:schemeClr val="bg1"/>
              </a:solidFill>
              <a:latin typeface="仿宋_GB2312" pitchFamily="49" charset="-122"/>
              <a:ea typeface="仿宋_GB2312" pitchFamily="49" charset="-122"/>
            </a:endParaRPr>
          </a:p>
          <a:p>
            <a:pPr lvl="0">
              <a:lnSpc>
                <a:spcPct val="150000"/>
              </a:lnSpc>
              <a:spcBef>
                <a:spcPct val="50000"/>
              </a:spcBef>
            </a:pPr>
            <a:r>
              <a:rPr kumimoji="0" sz="2000" b="1">
                <a:solidFill>
                  <a:schemeClr val="bg1"/>
                </a:solidFill>
                <a:latin typeface="仿宋_GB2312" pitchFamily="49" charset="-122"/>
                <a:ea typeface="仿宋_GB2312" pitchFamily="49" charset="-122"/>
              </a:rPr>
              <a:t>2、项目整体商业价值较高，居住价值有赖于商业打造提升，因此，商业应该成为项目整体的发展规划重心；</a:t>
            </a:r>
            <a:endParaRPr kumimoji="0" sz="2000" b="1">
              <a:solidFill>
                <a:schemeClr val="bg1"/>
              </a:solidFill>
              <a:latin typeface="仿宋_GB2312" pitchFamily="49" charset="-122"/>
              <a:ea typeface="仿宋_GB2312" pitchFamily="49" charset="-122"/>
            </a:endParaRPr>
          </a:p>
          <a:p>
            <a:pPr lvl="0">
              <a:lnSpc>
                <a:spcPct val="150000"/>
              </a:lnSpc>
              <a:spcBef>
                <a:spcPct val="50000"/>
              </a:spcBef>
            </a:pPr>
            <a:endParaRPr kumimoji="0" sz="800" b="1">
              <a:solidFill>
                <a:schemeClr val="bg1"/>
              </a:solidFill>
              <a:latin typeface="仿宋_GB2312" pitchFamily="49" charset="-122"/>
              <a:ea typeface="仿宋_GB2312" pitchFamily="49" charset="-122"/>
            </a:endParaRPr>
          </a:p>
          <a:p>
            <a:pPr lvl="0">
              <a:lnSpc>
                <a:spcPct val="150000"/>
              </a:lnSpc>
              <a:spcBef>
                <a:spcPct val="50000"/>
              </a:spcBef>
            </a:pPr>
            <a:r>
              <a:rPr kumimoji="0" sz="2000" b="1">
                <a:solidFill>
                  <a:schemeClr val="bg1"/>
                </a:solidFill>
                <a:latin typeface="仿宋_GB2312" pitchFamily="49" charset="-122"/>
                <a:ea typeface="仿宋_GB2312" pitchFamily="49" charset="-122"/>
              </a:rPr>
              <a:t>3、目前区域内人流量小，居住人口低，周边在建、拟建商业项目少，需要独立的支撑商业气氛，而且短时期内因为人气的缺少，很难在短期内形成较强商业效应；</a:t>
            </a:r>
            <a:endParaRPr kumimoji="0" sz="2000" b="1">
              <a:solidFill>
                <a:schemeClr val="bg1"/>
              </a:solidFill>
              <a:latin typeface="仿宋_GB2312" pitchFamily="49" charset="-122"/>
              <a:ea typeface="仿宋_GB2312" pitchFamily="49" charset="-122"/>
            </a:endParaRPr>
          </a:p>
          <a:p>
            <a:pPr lvl="0">
              <a:lnSpc>
                <a:spcPct val="150000"/>
              </a:lnSpc>
              <a:spcBef>
                <a:spcPct val="50000"/>
              </a:spcBef>
            </a:pPr>
            <a:r>
              <a:rPr kumimoji="0" sz="2000" b="1">
                <a:solidFill>
                  <a:schemeClr val="bg1"/>
                </a:solidFill>
                <a:latin typeface="仿宋_GB2312" pitchFamily="49" charset="-122"/>
                <a:ea typeface="仿宋_GB2312" pitchFamily="49" charset="-122"/>
              </a:rPr>
              <a:t>4、整体上，项目的综合素质较强，未来的发展是机遇大于挑战、优势占主导地位。</a:t>
            </a:r>
            <a:endParaRPr kumimoji="0" sz="2000" b="1">
              <a:solidFill>
                <a:schemeClr val="bg1"/>
              </a:solidFill>
              <a:latin typeface="仿宋_GB2312" pitchFamily="49" charset="-122"/>
              <a:ea typeface="仿宋_GB2312" pitchFamily="49" charset="-122"/>
            </a:endParaRPr>
          </a:p>
        </p:txBody>
      </p:sp>
      <p:sp>
        <p:nvSpPr>
          <p:cNvPr id="540677" name="Date Placeholder 1"/>
          <p:cNvSpPr>
            <a:spLocks noGrp="1"/>
          </p:cNvSpPr>
          <p:nvPr>
            <p:ph type="dt" sz="half"/>
          </p:nvPr>
        </p:nvSpPr>
        <p:spPr/>
        <p:txBody>
          <a:bodyPr/>
          <a:lstStyle/>
          <a:p>
            <a:pPr lvl="0"/>
            <a:endParaRPr sz="1400"/>
          </a:p>
        </p:txBody>
      </p:sp>
      <p:sp>
        <p:nvSpPr>
          <p:cNvPr id="540678" name="Slide Number Placeholder 3"/>
          <p:cNvSpPr>
            <a:spLocks noGrp="1"/>
          </p:cNvSpPr>
          <p:nvPr>
            <p:ph type="sldNum" sz="quarter" idx="2"/>
          </p:nvPr>
        </p:nvSpPr>
        <p:spPr/>
        <p:txBody>
          <a:bodyPr/>
          <a:lstStyle/>
          <a:p>
            <a:pPr lvl="0" algn="r"/>
            <a:fld id="{8EEB38C5-3F53-4BD0-A33C-4C50F34BB7EF}" type="slidenum">
              <a:rPr sz="1400"/>
              <a:t>8</a:t>
            </a:fld>
            <a:endParaRPr lang="en-US"/>
          </a:p>
        </p:txBody>
      </p:sp>
      <p:sp>
        <p:nvSpPr>
          <p:cNvPr id="540679" name="Footer Placeholder 2"/>
          <p:cNvSpPr>
            <a:spLocks noGrp="1"/>
          </p:cNvSpPr>
          <p:nvPr>
            <p:ph type="ftr" sz="quarter" idx="1"/>
          </p:nvPr>
        </p:nvSpPr>
        <p:spPr/>
        <p:txBody>
          <a:bodyPr/>
          <a:lstStyle/>
          <a:p>
            <a:pPr lvl="0" algn="ctr"/>
            <a:fld id="{CC4F1AFA-EC68-4709-85C3-BAA6D8B08340}" type="footer">
              <a:rPr sz="1400"/>
              <a:t>长沙鼎立地产顾问机构13874872999</a:t>
            </a:fld>
            <a:endParaRPr sz="1400"/>
          </a:p>
        </p:txBody>
      </p:sp>
      <p:sp>
        <p:nvSpPr>
          <p:cNvPr id="540680" name="TextBox 540679"/>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星沙项目商业定位与规划交流共26页，您现在浏览的是第8页!</a:t>
            </a:r>
          </a:p>
        </p:txBody>
      </p:sp>
    </p:spTree>
  </p:cSld>
  <p:clrMapOvr>
    <a:masterClrMapping/>
  </p:clrMapOvr>
  <p:transition spd="med">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9651" name=""/>
          <p:cNvSpPr/>
          <p:nvPr/>
        </p:nvSpPr>
        <p:spPr>
          <a:xfrm>
            <a:off x="0" y="908050"/>
            <a:ext cx="9144000" cy="5338762"/>
          </a:xfrm>
          <a:prstGeom prst="rect">
            <a:avLst/>
          </a:prstGeom>
          <a:noFill/>
          <a:ln>
            <a:solidFill>
              <a:schemeClr val="tx1"/>
            </a:solidFill>
            <a:miter lim="800000"/>
          </a:ln>
        </p:spPr>
        <p:txBody>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39652" name=""/>
          <p:cNvSpPr/>
          <p:nvPr/>
        </p:nvSpPr>
        <p:spPr>
          <a:xfrm>
            <a:off x="1547812" y="1125538"/>
            <a:ext cx="6315075" cy="4308475"/>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buClr>
                <a:srgbClr val="A50021"/>
              </a:buClr>
              <a:buFont typeface="Wingdings" pitchFamily="2" charset="2"/>
              <a:buChar char="p"/>
            </a:pPr>
            <a:r>
              <a:rPr kumimoji="0" sz="2000" b="1">
                <a:solidFill>
                  <a:srgbClr val="FF0000"/>
                </a:solidFill>
                <a:latin typeface="黑体" pitchFamily="2" charset="-122"/>
                <a:ea typeface="黑体" pitchFamily="2" charset="-122"/>
              </a:rPr>
              <a:t>商业概念： 时尚生活中心</a:t>
            </a:r>
            <a:endParaRPr kumimoji="0" sz="2000" b="1">
              <a:solidFill>
                <a:srgbClr val="FF0000"/>
              </a:solidFill>
              <a:latin typeface="黑体" pitchFamily="2" charset="-122"/>
              <a:ea typeface="黑体" pitchFamily="2" charset="-122"/>
            </a:endParaRPr>
          </a:p>
          <a:p>
            <a:pPr lvl="0">
              <a:lnSpc>
                <a:spcPct val="150000"/>
              </a:lnSpc>
              <a:buClr>
                <a:srgbClr val="A50021"/>
              </a:buClr>
              <a:buFont typeface="Wingdings" pitchFamily="2" charset="2"/>
            </a:pPr>
            <a:r>
              <a:rPr kumimoji="0" sz="1800">
                <a:solidFill>
                  <a:schemeClr val="bg1"/>
                </a:solidFill>
                <a:latin typeface="黑体" pitchFamily="2" charset="-122"/>
                <a:ea typeface="黑体" pitchFamily="2" charset="-122"/>
              </a:rPr>
              <a:t>  诉求以生活品位为出发点、以时尚品位为价值核心，为消费需求日益多元化的中高端消费者提供拥有现代时尚生活品位的消费场所、聚会场所、体验场所、沟通场所，为消费者提供多元化的消费体验。</a:t>
            </a:r>
            <a:endParaRPr kumimoji="0" sz="1800">
              <a:solidFill>
                <a:schemeClr val="bg1"/>
              </a:solidFill>
              <a:latin typeface="黑体" pitchFamily="2" charset="-122"/>
              <a:ea typeface="黑体" pitchFamily="2" charset="-122"/>
            </a:endParaRPr>
          </a:p>
          <a:p>
            <a:pPr lvl="0">
              <a:lnSpc>
                <a:spcPct val="150000"/>
              </a:lnSpc>
              <a:buClr>
                <a:srgbClr val="A50021"/>
              </a:buClr>
              <a:buFont typeface="Wingdings" pitchFamily="2" charset="2"/>
            </a:pPr>
            <a:endParaRPr kumimoji="0" sz="1800">
              <a:solidFill>
                <a:schemeClr val="bg1"/>
              </a:solidFill>
              <a:latin typeface="黑体" pitchFamily="2" charset="-122"/>
              <a:ea typeface="黑体" pitchFamily="2" charset="-122"/>
            </a:endParaRPr>
          </a:p>
          <a:p>
            <a:pPr lvl="0">
              <a:lnSpc>
                <a:spcPct val="150000"/>
              </a:lnSpc>
              <a:buClr>
                <a:srgbClr val="A50021"/>
              </a:buClr>
              <a:buFont typeface="Wingdings" pitchFamily="2" charset="2"/>
              <a:buChar char="p"/>
            </a:pPr>
            <a:r>
              <a:rPr kumimoji="0" sz="2000" b="1">
                <a:solidFill>
                  <a:srgbClr val="FF0000"/>
                </a:solidFill>
                <a:latin typeface="黑体" pitchFamily="2" charset="-122"/>
                <a:ea typeface="黑体" pitchFamily="2" charset="-122"/>
              </a:rPr>
              <a:t>商业主题： 新生活新标准</a:t>
            </a:r>
            <a:endParaRPr kumimoji="0" sz="2000" b="1">
              <a:solidFill>
                <a:srgbClr val="FF0000"/>
              </a:solidFill>
              <a:latin typeface="黑体" pitchFamily="2" charset="-122"/>
              <a:ea typeface="黑体" pitchFamily="2" charset="-122"/>
            </a:endParaRPr>
          </a:p>
          <a:p>
            <a:pPr lvl="0">
              <a:lnSpc>
                <a:spcPct val="150000"/>
              </a:lnSpc>
              <a:buClr>
                <a:srgbClr val="A50021"/>
              </a:buClr>
              <a:buFont typeface="Wingdings" pitchFamily="2" charset="2"/>
            </a:pPr>
            <a:r>
              <a:rPr kumimoji="0" sz="1800">
                <a:solidFill>
                  <a:schemeClr val="bg1"/>
                </a:solidFill>
                <a:latin typeface="黑体" pitchFamily="2" charset="-122"/>
                <a:ea typeface="黑体" pitchFamily="2" charset="-122"/>
              </a:rPr>
              <a:t>–融合购物、影院、休闲中心、</a:t>
            </a:r>
            <a:r>
              <a:rPr kumimoji="0" sz="1800">
                <a:solidFill>
                  <a:schemeClr val="bg1"/>
                </a:solidFill>
                <a:ea typeface="方正大黑_GBK" pitchFamily="65" charset="-122"/>
              </a:rPr>
              <a:t>运动天地、</a:t>
            </a:r>
            <a:r>
              <a:rPr kumimoji="0" sz="1800">
                <a:solidFill>
                  <a:schemeClr val="bg1"/>
                </a:solidFill>
                <a:latin typeface="黑体" pitchFamily="2" charset="-122"/>
                <a:ea typeface="黑体" pitchFamily="2" charset="-122"/>
              </a:rPr>
              <a:t>时尚生活品牌店、时尚品牌旗舰店、高端美食、休闲餐饮、儿童天地等不同创意的全新生活体验。</a:t>
            </a:r>
            <a:endParaRPr kumimoji="0" sz="1800">
              <a:solidFill>
                <a:schemeClr val="bg1"/>
              </a:solidFill>
              <a:latin typeface="黑体" pitchFamily="2" charset="-122"/>
              <a:ea typeface="黑体" pitchFamily="2" charset="-122"/>
            </a:endParaRPr>
          </a:p>
        </p:txBody>
      </p:sp>
      <p:sp>
        <p:nvSpPr>
          <p:cNvPr id="539653" name="Date Placeholder 1"/>
          <p:cNvSpPr>
            <a:spLocks noGrp="1"/>
          </p:cNvSpPr>
          <p:nvPr>
            <p:ph type="dt" sz="half"/>
          </p:nvPr>
        </p:nvSpPr>
        <p:spPr/>
        <p:txBody>
          <a:bodyPr/>
          <a:lstStyle/>
          <a:p>
            <a:pPr lvl="0"/>
            <a:endParaRPr sz="1400"/>
          </a:p>
        </p:txBody>
      </p:sp>
      <p:sp>
        <p:nvSpPr>
          <p:cNvPr id="539654" name="Slide Number Placeholder 3"/>
          <p:cNvSpPr>
            <a:spLocks noGrp="1"/>
          </p:cNvSpPr>
          <p:nvPr>
            <p:ph type="sldNum" sz="quarter" idx="2"/>
          </p:nvPr>
        </p:nvSpPr>
        <p:spPr/>
        <p:txBody>
          <a:bodyPr/>
          <a:lstStyle/>
          <a:p>
            <a:pPr lvl="0" algn="r"/>
            <a:fld id="{0F808D86-9CFE-41DD-BCE5-5E75AFE3D789}" type="slidenum">
              <a:rPr sz="1400"/>
              <a:t>9</a:t>
            </a:fld>
            <a:endParaRPr lang="en-US"/>
          </a:p>
        </p:txBody>
      </p:sp>
      <p:sp>
        <p:nvSpPr>
          <p:cNvPr id="539655" name="Footer Placeholder 2"/>
          <p:cNvSpPr>
            <a:spLocks noGrp="1"/>
          </p:cNvSpPr>
          <p:nvPr>
            <p:ph type="ftr" sz="quarter" idx="1"/>
          </p:nvPr>
        </p:nvSpPr>
        <p:spPr/>
        <p:txBody>
          <a:bodyPr/>
          <a:lstStyle/>
          <a:p>
            <a:pPr lvl="0" algn="ctr"/>
            <a:fld id="{EB01EFE0-7E5D-4AF8-8F4A-58D78B3114A5}" type="footer">
              <a:rPr sz="1400"/>
              <a:t>长沙鼎立地产顾问机构13874872999</a:t>
            </a:fld>
            <a:endParaRPr sz="1400"/>
          </a:p>
        </p:txBody>
      </p:sp>
      <p:sp>
        <p:nvSpPr>
          <p:cNvPr id="539656" name="TextBox 539655"/>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星沙项目商业定位与规划交流共26页，您现在浏览的是第9页!</a:t>
            </a:r>
          </a:p>
        </p:txBody>
      </p:sp>
    </p:spTree>
  </p:cSld>
  <p:clrMapOvr>
    <a:masterClrMapping/>
  </p:clrMapOvr>
  <p:transition spd="med">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3506" name=""/>
          <p:cNvSpPr/>
          <p:nvPr/>
        </p:nvSpPr>
        <p:spPr>
          <a:xfrm>
            <a:off x="684212" y="1289050"/>
            <a:ext cx="7920038" cy="1190625"/>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sz="1800">
                <a:solidFill>
                  <a:schemeClr val="bg1"/>
                </a:solidFill>
                <a:latin typeface="Arial" pitchFamily="34" charset="0"/>
                <a:ea typeface="黑体" pitchFamily="2" charset="-122"/>
              </a:rPr>
              <a:t>根据星沙、松雅湖及城东区域实际经济发展状况及对未来几年的预期，结合消费者调查，本项目初期应为中档；后期可通过成功经营逐步将本项目整体品质提升至中高档，同时调高零售比例，增加日间留客能力。因此出于上述三方面的理由，本项目商业经营档次应定位为：</a:t>
            </a:r>
            <a:endParaRPr kumimoji="0" sz="1800">
              <a:solidFill>
                <a:schemeClr val="bg1"/>
              </a:solidFill>
              <a:latin typeface="Arial" pitchFamily="34" charset="0"/>
              <a:ea typeface="黑体" pitchFamily="2" charset="-122"/>
            </a:endParaRPr>
          </a:p>
        </p:txBody>
      </p:sp>
      <p:sp>
        <p:nvSpPr>
          <p:cNvPr id="533507" name=""/>
          <p:cNvSpPr/>
          <p:nvPr/>
        </p:nvSpPr>
        <p:spPr>
          <a:xfrm>
            <a:off x="827088" y="2724150"/>
            <a:ext cx="2338388" cy="466725"/>
          </a:xfrm>
          <a:prstGeom prst="rect">
            <a:avLst/>
          </a:prstGeom>
          <a:solidFill>
            <a:srgbClr val="800080"/>
          </a:solidFill>
          <a:ln>
            <a:solidFill>
              <a:srgbClr val="800080"/>
            </a:solidFill>
            <a:miter lim="800000"/>
          </a:ln>
        </p:spPr>
        <p:txBody>
          <a:bodyPr wrap="none" anchor="t" anchorCtr="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b="1">
                <a:solidFill>
                  <a:schemeClr val="bg1"/>
                </a:solidFill>
                <a:latin typeface="Arial" pitchFamily="34" charset="0"/>
                <a:ea typeface="黑体" pitchFamily="2" charset="-122"/>
              </a:rPr>
              <a:t>中档，局部高档</a:t>
            </a:r>
            <a:endParaRPr kumimoji="0" b="1">
              <a:solidFill>
                <a:schemeClr val="bg1"/>
              </a:solidFill>
              <a:latin typeface="Arial" pitchFamily="34" charset="0"/>
              <a:ea typeface="黑体" pitchFamily="2" charset="-122"/>
            </a:endParaRPr>
          </a:p>
        </p:txBody>
      </p:sp>
      <p:sp>
        <p:nvSpPr>
          <p:cNvPr id="533508" name=""/>
          <p:cNvSpPr/>
          <p:nvPr/>
        </p:nvSpPr>
        <p:spPr>
          <a:xfrm>
            <a:off x="827088" y="3736975"/>
            <a:ext cx="7561262" cy="1190625"/>
          </a:xfrm>
          <a:prstGeom prst="rect">
            <a:avLst/>
          </a:prstGeom>
          <a:solidFill>
            <a:srgbClr val="800080"/>
          </a:solid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kumimoji="0" sz="1800" b="1">
                <a:solidFill>
                  <a:schemeClr val="bg1"/>
                </a:solidFill>
                <a:latin typeface="Arial" pitchFamily="34" charset="0"/>
                <a:ea typeface="黑体" pitchFamily="2" charset="-122"/>
              </a:rPr>
              <a:t>项目各业态应以中档偏上为主，各品类均设置个别高档商家，来带动项目的整体形象及影响力，但更多的中档消费，来满足周边区域庞大的主流需求，通过不同业态不同档次的组合来满足于星沙整体需求，也提升整个项目的品质。</a:t>
            </a:r>
            <a:endParaRPr kumimoji="0" sz="1800" b="1">
              <a:solidFill>
                <a:schemeClr val="bg1"/>
              </a:solidFill>
              <a:latin typeface="Arial" pitchFamily="34" charset="0"/>
              <a:ea typeface="黑体" pitchFamily="2" charset="-122"/>
            </a:endParaRPr>
          </a:p>
        </p:txBody>
      </p:sp>
      <p:sp>
        <p:nvSpPr>
          <p:cNvPr id="533509" name="Date Placeholder 1"/>
          <p:cNvSpPr>
            <a:spLocks noGrp="1"/>
          </p:cNvSpPr>
          <p:nvPr>
            <p:ph type="dt" sz="half"/>
          </p:nvPr>
        </p:nvSpPr>
        <p:spPr/>
        <p:txBody>
          <a:bodyPr/>
          <a:lstStyle/>
          <a:p>
            <a:pPr lvl="0"/>
            <a:endParaRPr sz="1400"/>
          </a:p>
        </p:txBody>
      </p:sp>
      <p:sp>
        <p:nvSpPr>
          <p:cNvPr id="533510" name="Slide Number Placeholder 3"/>
          <p:cNvSpPr>
            <a:spLocks noGrp="1"/>
          </p:cNvSpPr>
          <p:nvPr>
            <p:ph type="sldNum" sz="quarter" idx="2"/>
          </p:nvPr>
        </p:nvSpPr>
        <p:spPr/>
        <p:txBody>
          <a:bodyPr/>
          <a:lstStyle/>
          <a:p>
            <a:pPr lvl="0" algn="r"/>
            <a:fld id="{10A4B404-9318-4CEB-864F-02B21ECA701D}" type="slidenum">
              <a:rPr sz="1400"/>
              <a:t>10</a:t>
            </a:fld>
            <a:endParaRPr lang="en-US"/>
          </a:p>
        </p:txBody>
      </p:sp>
      <p:sp>
        <p:nvSpPr>
          <p:cNvPr id="533511" name="Footer Placeholder 2"/>
          <p:cNvSpPr>
            <a:spLocks noGrp="1"/>
          </p:cNvSpPr>
          <p:nvPr>
            <p:ph type="ftr" sz="quarter" idx="1"/>
          </p:nvPr>
        </p:nvSpPr>
        <p:spPr/>
        <p:txBody>
          <a:bodyPr/>
          <a:lstStyle/>
          <a:p>
            <a:pPr lvl="0" algn="ctr"/>
            <a:fld id="{798B43E1-C494-48E9-AF0A-C59FF364AA47}" type="footer">
              <a:rPr sz="1400"/>
              <a:t>长沙鼎立地产顾问机构13874872999</a:t>
            </a:fld>
            <a:endParaRPr sz="1400"/>
          </a:p>
        </p:txBody>
      </p:sp>
      <p:sp>
        <p:nvSpPr>
          <p:cNvPr id="533512" name="TextBox 533511"/>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星沙项目商业定位与规划交流共26页，您现在浏览的是第10页!</a:t>
            </a:r>
          </a:p>
        </p:txBody>
      </p:sp>
    </p:spTree>
  </p:cSld>
  <p:clrMapOvr>
    <a:masterClrMapping/>
  </p:clrMapOvr>
  <p:transition spd="med">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482" name=""/>
          <p:cNvSpPr/>
          <p:nvPr/>
        </p:nvSpPr>
        <p:spPr>
          <a:xfrm>
            <a:off x="250825" y="549275"/>
            <a:ext cx="4321175" cy="466725"/>
          </a:xfrm>
          <a:prstGeom prst="rect">
            <a:avLst/>
          </a:prstGeom>
          <a:noFill/>
          <a:ln>
            <a:solidFill>
              <a:srgbClr val="FF00FF"/>
            </a:solidFill>
            <a:prstDash val="dash"/>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b="1">
                <a:solidFill>
                  <a:srgbClr val="FF0000"/>
                </a:solidFill>
                <a:ea typeface="华文细黑" pitchFamily="2" charset="-122"/>
              </a:rPr>
              <a:t>项目商业业态选择与体量确定</a:t>
            </a:r>
            <a:endParaRPr b="1">
              <a:solidFill>
                <a:srgbClr val="FF0000"/>
              </a:solidFill>
              <a:ea typeface="华文细黑" pitchFamily="2" charset="-122"/>
            </a:endParaRPr>
          </a:p>
        </p:txBody>
      </p:sp>
      <p:sp>
        <p:nvSpPr>
          <p:cNvPr id="532483" name=""/>
          <p:cNvSpPr/>
          <p:nvPr/>
        </p:nvSpPr>
        <p:spPr>
          <a:xfrm>
            <a:off x="395288" y="1412875"/>
            <a:ext cx="3155950" cy="406400"/>
          </a:xfrm>
          <a:prstGeom prst="rect">
            <a:avLst/>
          </a:prstGeom>
          <a:noFill/>
          <a:ln>
            <a:solidFill>
              <a:srgbClr val="3366FF"/>
            </a:solidFill>
            <a:miter lim="800000"/>
          </a:ln>
          <a:effectLst/>
        </p:spPr>
        <p:txBody>
          <a:bodyPr anchor="ctr" anchorCtr="1">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r>
              <a:rPr kumimoji="0" sz="2000" b="1">
                <a:solidFill>
                  <a:schemeClr val="bg1"/>
                </a:solidFill>
                <a:latin typeface="Arial" pitchFamily="34" charset="0"/>
                <a:ea typeface="楷体_GB2312" pitchFamily="49" charset="-122"/>
              </a:rPr>
              <a:t>商业业态规划核心思路</a:t>
            </a:r>
            <a:endParaRPr kumimoji="0" sz="2000" b="1">
              <a:solidFill>
                <a:schemeClr val="bg1"/>
              </a:solidFill>
              <a:latin typeface="Arial" pitchFamily="34" charset="0"/>
              <a:ea typeface="楷体_GB2312" pitchFamily="49" charset="-122"/>
            </a:endParaRPr>
          </a:p>
        </p:txBody>
      </p:sp>
      <p:sp>
        <p:nvSpPr>
          <p:cNvPr id="532484" name=""/>
          <p:cNvSpPr/>
          <p:nvPr/>
        </p:nvSpPr>
        <p:spPr>
          <a:xfrm>
            <a:off x="179388" y="2276475"/>
            <a:ext cx="8785225" cy="3802062"/>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200000"/>
              </a:lnSpc>
              <a:spcBef>
                <a:spcPct val="50000"/>
              </a:spcBef>
            </a:pPr>
            <a:r>
              <a:rPr kumimoji="0" sz="1800" b="1">
                <a:solidFill>
                  <a:schemeClr val="bg1"/>
                </a:solidFill>
                <a:latin typeface="Arial" pitchFamily="34" charset="0"/>
                <a:ea typeface="仿宋_GB2312" pitchFamily="49" charset="-122"/>
              </a:rPr>
              <a:t>1、项目商业业态规划必须以满足于区域性生活购物为主导，以星沙目前较为空白的高端生活需求为辅助；</a:t>
            </a:r>
            <a:endParaRPr kumimoji="0" sz="1800" b="1">
              <a:solidFill>
                <a:schemeClr val="bg1"/>
              </a:solidFill>
              <a:latin typeface="Arial" pitchFamily="34" charset="0"/>
              <a:ea typeface="仿宋_GB2312" pitchFamily="49" charset="-122"/>
            </a:endParaRPr>
          </a:p>
          <a:p>
            <a:pPr lvl="0">
              <a:lnSpc>
                <a:spcPct val="200000"/>
              </a:lnSpc>
              <a:spcBef>
                <a:spcPct val="50000"/>
              </a:spcBef>
            </a:pPr>
            <a:r>
              <a:rPr kumimoji="0" sz="1800" b="1">
                <a:solidFill>
                  <a:schemeClr val="bg1"/>
                </a:solidFill>
                <a:latin typeface="Arial" pitchFamily="34" charset="0"/>
                <a:ea typeface="仿宋_GB2312" pitchFamily="49" charset="-122"/>
              </a:rPr>
              <a:t>2、业态组合必须契合市场需求，同时满足不同层次消费群体需求；</a:t>
            </a:r>
            <a:endParaRPr kumimoji="0" sz="1800" b="1">
              <a:solidFill>
                <a:schemeClr val="bg1"/>
              </a:solidFill>
              <a:latin typeface="Arial" pitchFamily="34" charset="0"/>
              <a:ea typeface="仿宋_GB2312" pitchFamily="49" charset="-122"/>
            </a:endParaRPr>
          </a:p>
          <a:p>
            <a:pPr lvl="0">
              <a:lnSpc>
                <a:spcPct val="200000"/>
              </a:lnSpc>
              <a:spcBef>
                <a:spcPct val="50000"/>
              </a:spcBef>
            </a:pPr>
            <a:r>
              <a:rPr kumimoji="0" sz="1800" b="1">
                <a:solidFill>
                  <a:schemeClr val="bg1"/>
                </a:solidFill>
                <a:latin typeface="Arial" pitchFamily="34" charset="0"/>
                <a:ea typeface="仿宋_GB2312" pitchFamily="49" charset="-122"/>
              </a:rPr>
              <a:t>3、项目周边商业项目较少，难以支撑商圈效应，项目必须有主力店拉动人流；</a:t>
            </a:r>
            <a:endParaRPr kumimoji="0" sz="1800" b="1">
              <a:solidFill>
                <a:schemeClr val="bg1"/>
              </a:solidFill>
              <a:latin typeface="Arial" pitchFamily="34" charset="0"/>
              <a:ea typeface="仿宋_GB2312" pitchFamily="49" charset="-122"/>
            </a:endParaRPr>
          </a:p>
          <a:p>
            <a:pPr lvl="0">
              <a:lnSpc>
                <a:spcPct val="200000"/>
              </a:lnSpc>
              <a:spcBef>
                <a:spcPct val="50000"/>
              </a:spcBef>
            </a:pPr>
            <a:r>
              <a:rPr kumimoji="0" sz="1800" b="1">
                <a:solidFill>
                  <a:schemeClr val="bg1"/>
                </a:solidFill>
                <a:latin typeface="Arial" pitchFamily="34" charset="0"/>
                <a:ea typeface="仿宋_GB2312" pitchFamily="49" charset="-122"/>
              </a:rPr>
              <a:t>4、项目体量相对不是很大，商业规划面积不能太大，业态不能太多，同时具备长期经营能力的业态。</a:t>
            </a:r>
            <a:endParaRPr kumimoji="0" sz="1800" b="1">
              <a:solidFill>
                <a:schemeClr val="bg1"/>
              </a:solidFill>
              <a:latin typeface="Arial" pitchFamily="34" charset="0"/>
              <a:ea typeface="仿宋_GB2312" pitchFamily="49" charset="-122"/>
            </a:endParaRPr>
          </a:p>
        </p:txBody>
      </p:sp>
      <p:sp>
        <p:nvSpPr>
          <p:cNvPr id="532485" name="Date Placeholder 1"/>
          <p:cNvSpPr>
            <a:spLocks noGrp="1"/>
          </p:cNvSpPr>
          <p:nvPr>
            <p:ph type="dt" sz="half"/>
          </p:nvPr>
        </p:nvSpPr>
        <p:spPr/>
        <p:txBody>
          <a:bodyPr/>
          <a:lstStyle/>
          <a:p>
            <a:pPr lvl="0"/>
            <a:endParaRPr sz="1400"/>
          </a:p>
        </p:txBody>
      </p:sp>
      <p:sp>
        <p:nvSpPr>
          <p:cNvPr id="532486" name="Slide Number Placeholder 3"/>
          <p:cNvSpPr>
            <a:spLocks noGrp="1"/>
          </p:cNvSpPr>
          <p:nvPr>
            <p:ph type="sldNum" sz="quarter" idx="2"/>
          </p:nvPr>
        </p:nvSpPr>
        <p:spPr/>
        <p:txBody>
          <a:bodyPr/>
          <a:lstStyle/>
          <a:p>
            <a:pPr lvl="0" algn="r"/>
            <a:fld id="{860CCB9E-3B70-4330-B508-B16C0DA86EB2}" type="slidenum">
              <a:rPr sz="1400"/>
              <a:t>11</a:t>
            </a:fld>
            <a:endParaRPr lang="en-US"/>
          </a:p>
        </p:txBody>
      </p:sp>
      <p:sp>
        <p:nvSpPr>
          <p:cNvPr id="532487" name="Footer Placeholder 2"/>
          <p:cNvSpPr>
            <a:spLocks noGrp="1"/>
          </p:cNvSpPr>
          <p:nvPr>
            <p:ph type="ftr" sz="quarter" idx="1"/>
          </p:nvPr>
        </p:nvSpPr>
        <p:spPr/>
        <p:txBody>
          <a:bodyPr/>
          <a:lstStyle/>
          <a:p>
            <a:pPr lvl="0" algn="ctr"/>
            <a:fld id="{CD9DF90B-C6CC-439F-9B66-C7D46B7AF46B}" type="footer">
              <a:rPr sz="1400"/>
              <a:t>长沙鼎立地产顾问机构13874872999</a:t>
            </a:fld>
            <a:endParaRPr sz="1400"/>
          </a:p>
        </p:txBody>
      </p:sp>
      <p:sp>
        <p:nvSpPr>
          <p:cNvPr id="532488" name="TextBox 532487"/>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星沙项目商业定位与规划交流共26页，您现在浏览的是第11页!</a:t>
            </a:r>
          </a:p>
        </p:txBody>
      </p:sp>
    </p:spTree>
  </p:cSld>
  <p:clrMapOvr>
    <a:masterClrMapping/>
  </p:clrMapOvr>
  <p:transition spd="med">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6034" name=""/>
          <p:cNvSpPr/>
          <p:nvPr/>
        </p:nvSpPr>
        <p:spPr>
          <a:xfrm>
            <a:off x="323850" y="5661025"/>
            <a:ext cx="4686300" cy="366712"/>
          </a:xfrm>
          <a:prstGeom prst="rect">
            <a:avLst/>
          </a:prstGeom>
          <a:noFill/>
          <a:ln>
            <a:noFill/>
            <a:miter lim="800000"/>
          </a:ln>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kumimoji="0" sz="1800" b="1">
                <a:solidFill>
                  <a:srgbClr val="0066FF"/>
                </a:solidFill>
                <a:latin typeface="Arial" pitchFamily="34" charset="0"/>
              </a:rPr>
              <a:t>本项目超市业态肯定会有很大的发展空间。</a:t>
            </a:r>
            <a:endParaRPr kumimoji="0" sz="1800" b="1">
              <a:solidFill>
                <a:srgbClr val="0066FF"/>
              </a:solidFill>
              <a:latin typeface="Arial" pitchFamily="34" charset="0"/>
            </a:endParaRPr>
          </a:p>
        </p:txBody>
      </p:sp>
      <p:sp>
        <p:nvSpPr>
          <p:cNvPr id="556035" name=""/>
          <p:cNvSpPr/>
          <p:nvPr/>
        </p:nvSpPr>
        <p:spPr bwMode="black">
          <a:xfrm>
            <a:off x="1647825" y="1120775"/>
            <a:ext cx="1346200" cy="366712"/>
          </a:xfrm>
          <a:prstGeom prst="rect">
            <a:avLst/>
          </a:prstGeom>
          <a:solidFill>
            <a:srgbClr val="99CCFF">
              <a:alpha val="75999"/>
            </a:srgbClr>
          </a:solidFill>
          <a:ln w="19050">
            <a:noFill/>
            <a:miter lim="800000"/>
          </a:ln>
          <a:effectLst/>
        </p:spPr>
        <p:txBody>
          <a:bodyPr lIns="90000" tIns="46800" rIns="90000" bIns="4680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a:spcBef>
                <a:spcPct val="50000"/>
              </a:spcBef>
            </a:pPr>
            <a:r>
              <a:rPr kumimoji="0" sz="1800" b="1">
                <a:solidFill>
                  <a:srgbClr val="19426B"/>
                </a:solidFill>
                <a:latin typeface="楷体_GB2312" pitchFamily="49" charset="-122"/>
                <a:ea typeface="华文细黑" pitchFamily="2" charset="-122"/>
              </a:rPr>
              <a:t>超市</a:t>
            </a:r>
            <a:endParaRPr kumimoji="0" sz="1800" b="1">
              <a:solidFill>
                <a:srgbClr val="19426B"/>
              </a:solidFill>
              <a:latin typeface="楷体_GB2312" pitchFamily="49" charset="-122"/>
              <a:ea typeface="华文细黑" pitchFamily="2" charset="-122"/>
            </a:endParaRPr>
          </a:p>
        </p:txBody>
      </p:sp>
      <p:sp>
        <p:nvSpPr>
          <p:cNvPr id="556036" name=""/>
          <p:cNvSpPr/>
          <p:nvPr/>
        </p:nvSpPr>
        <p:spPr>
          <a:xfrm>
            <a:off x="395288" y="1733550"/>
            <a:ext cx="4392612" cy="3273425"/>
          </a:xfrm>
          <a:prstGeom prst="rect">
            <a:avLst/>
          </a:prstGeom>
          <a:noFill/>
          <a:ln>
            <a:noFill/>
            <a:miter lim="800000"/>
          </a:ln>
          <a:effectLst/>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buClr>
                <a:srgbClr val="FF9933"/>
              </a:buClr>
              <a:buFont typeface="Wingdings" pitchFamily="2" charset="2"/>
              <a:buChar char="Ø"/>
            </a:pPr>
            <a:r>
              <a:rPr kumimoji="0" sz="1600">
                <a:solidFill>
                  <a:schemeClr val="bg1"/>
                </a:solidFill>
                <a:latin typeface="宋体" pitchFamily="2" charset="-122"/>
              </a:rPr>
              <a:t>  项目处城市两条主要交通干道交叉位置，是通往松雅湖最主要的干道节点，同时也是地铁4号线站点，交通位置十分优越；</a:t>
            </a:r>
            <a:endParaRPr kumimoji="0" sz="1600">
              <a:solidFill>
                <a:schemeClr val="bg1"/>
              </a:solidFill>
              <a:latin typeface="宋体" pitchFamily="2" charset="-122"/>
            </a:endParaRPr>
          </a:p>
          <a:p>
            <a:pPr lvl="0">
              <a:lnSpc>
                <a:spcPct val="120000"/>
              </a:lnSpc>
              <a:spcBef>
                <a:spcPct val="50000"/>
              </a:spcBef>
              <a:buClr>
                <a:srgbClr val="FF9933"/>
              </a:buClr>
              <a:buFont typeface="Wingdings" pitchFamily="2" charset="2"/>
              <a:buChar char="Ø"/>
            </a:pPr>
            <a:r>
              <a:rPr kumimoji="0" sz="1600">
                <a:solidFill>
                  <a:schemeClr val="bg1"/>
                </a:solidFill>
                <a:latin typeface="宋体" pitchFamily="2" charset="-122"/>
              </a:rPr>
              <a:t> 项目周边楼盘云集，其他项目在建、拟建商业体量较小，项目处于城市的发展方向中心，可作为星沙的次级商业中心，区域性生活购物需求十分强盛；</a:t>
            </a:r>
            <a:endParaRPr kumimoji="0" sz="1600">
              <a:solidFill>
                <a:schemeClr val="bg1"/>
              </a:solidFill>
              <a:latin typeface="宋体" pitchFamily="2" charset="-122"/>
            </a:endParaRPr>
          </a:p>
          <a:p>
            <a:pPr lvl="0">
              <a:lnSpc>
                <a:spcPct val="120000"/>
              </a:lnSpc>
              <a:spcBef>
                <a:spcPct val="50000"/>
              </a:spcBef>
              <a:buClr>
                <a:srgbClr val="FF9933"/>
              </a:buClr>
              <a:buFont typeface="Wingdings" pitchFamily="2" charset="2"/>
              <a:buChar char="Ø"/>
            </a:pPr>
            <a:r>
              <a:rPr kumimoji="0" sz="1600">
                <a:solidFill>
                  <a:schemeClr val="bg1"/>
                </a:solidFill>
                <a:latin typeface="宋体" pitchFamily="2" charset="-122"/>
              </a:rPr>
              <a:t>星沙目前超市集中在中心区域，都为本土超市，缺少国际品牌的超市入驻，星沙需要国际品牌超市提升商业气氛，满足生活购物需求。</a:t>
            </a:r>
            <a:endParaRPr kumimoji="0" sz="1600">
              <a:solidFill>
                <a:schemeClr val="bg1"/>
              </a:solidFill>
              <a:latin typeface="宋体" pitchFamily="2" charset="-122"/>
            </a:endParaRPr>
          </a:p>
        </p:txBody>
      </p:sp>
      <p:graphicFrame>
        <p:nvGraphicFramePr>
          <p:cNvPr id="556117" name=""/>
          <p:cNvGraphicFramePr>
            <a:graphicFrameLocks noGrp="1"/>
          </p:cNvGraphicFramePr>
          <p:nvPr/>
        </p:nvGraphicFramePr>
        <p:xfrm>
          <a:off x="5132388" y="4724400"/>
          <a:ext cx="3598862" cy="1182688"/>
        </p:xfrm>
        <a:graphic>
          <a:graphicData uri="http://schemas.openxmlformats.org/drawingml/2006/table">
            <a:tbl>
              <a:tblPr/>
              <a:tblGrid>
                <a:gridCol w="1316038"/>
                <a:gridCol w="2282825"/>
              </a:tblGrid>
              <a:tr h="531812">
                <a:tc>
                  <a:txBody>
                    <a:bodyPr vert="horz" wrap="square"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defTabSz="801688">
                        <a:buNone/>
                      </a:pPr>
                      <a:r>
                        <a:rPr sz="1600">
                          <a:solidFill>
                            <a:schemeClr val="bg1"/>
                          </a:solidFill>
                          <a:latin typeface="仿宋_GB2312" pitchFamily="49" charset="-122"/>
                          <a:ea typeface="仿宋_GB2312" pitchFamily="49" charset="-122"/>
                        </a:rPr>
                        <a:t>主力店</a:t>
                      </a:r>
                      <a:endParaRPr sz="1600">
                        <a:solidFill>
                          <a:schemeClr val="bg1"/>
                        </a:solidFill>
                        <a:latin typeface="仿宋_GB2312" pitchFamily="49" charset="-122"/>
                        <a:ea typeface="仿宋_GB2312" pitchFamily="49" charset="-122"/>
                      </a:endParaRPr>
                    </a:p>
                  </a:txBody>
                  <a:tcPr anchor="ctr" anchorCtr="1">
                    <a:lnL w="12700" cap="sq">
                      <a:solidFill>
                        <a:schemeClr val="bg1"/>
                      </a:solidFill>
                      <a:miter lim="800000"/>
                    </a:lnL>
                    <a:lnR w="12700">
                      <a:solidFill>
                        <a:schemeClr val="bg1"/>
                      </a:solidFill>
                      <a:miter lim="800000"/>
                    </a:lnR>
                    <a:lnT w="12700" cap="sq">
                      <a:solidFill>
                        <a:schemeClr val="bg1"/>
                      </a:solidFill>
                      <a:miter lim="800000"/>
                    </a:lnT>
                    <a:lnB w="12700">
                      <a:solidFill>
                        <a:schemeClr val="bg1"/>
                      </a:solidFill>
                      <a:miter lim="800000"/>
                    </a:lnB>
                    <a:noFill/>
                  </a:tcPr>
                </a:tc>
                <a:tc>
                  <a:txBody>
                    <a:bodyPr vert="horz" wrap="square"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defTabSz="801688">
                        <a:buNone/>
                      </a:pPr>
                      <a:r>
                        <a:rPr sz="1600">
                          <a:solidFill>
                            <a:schemeClr val="bg1"/>
                          </a:solidFill>
                          <a:latin typeface="仿宋_GB2312" pitchFamily="49" charset="-122"/>
                          <a:ea typeface="仿宋_GB2312" pitchFamily="49" charset="-122"/>
                        </a:rPr>
                        <a:t>面积需求</a:t>
                      </a:r>
                      <a:endParaRPr sz="1600">
                        <a:solidFill>
                          <a:schemeClr val="bg1"/>
                        </a:solidFill>
                        <a:latin typeface="仿宋_GB2312" pitchFamily="49" charset="-122"/>
                        <a:ea typeface="仿宋_GB2312" pitchFamily="49" charset="-122"/>
                      </a:endParaRPr>
                    </a:p>
                  </a:txBody>
                  <a:tcPr anchor="ctr" anchorCtr="1">
                    <a:lnL w="12700">
                      <a:solidFill>
                        <a:schemeClr val="bg1"/>
                      </a:solidFill>
                      <a:miter lim="800000"/>
                    </a:lnL>
                    <a:lnR w="12700" cap="sq">
                      <a:solidFill>
                        <a:schemeClr val="bg1"/>
                      </a:solidFill>
                      <a:miter lim="800000"/>
                    </a:lnR>
                    <a:lnT w="12700" cap="sq">
                      <a:solidFill>
                        <a:schemeClr val="bg1"/>
                      </a:solidFill>
                      <a:miter lim="800000"/>
                    </a:lnT>
                    <a:lnB w="12700">
                      <a:solidFill>
                        <a:schemeClr val="bg1"/>
                      </a:solidFill>
                      <a:miter lim="800000"/>
                    </a:lnB>
                    <a:noFill/>
                  </a:tcPr>
                </a:tc>
              </a:tr>
              <a:tr h="650875">
                <a:tc>
                  <a:txBody>
                    <a:bodyPr vert="horz" wrap="square"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defTabSz="801688">
                        <a:buNone/>
                      </a:pPr>
                      <a:r>
                        <a:rPr sz="1600">
                          <a:solidFill>
                            <a:schemeClr val="bg1"/>
                          </a:solidFill>
                          <a:latin typeface="仿宋_GB2312" pitchFamily="49" charset="-122"/>
                          <a:ea typeface="仿宋_GB2312" pitchFamily="49" charset="-122"/>
                        </a:rPr>
                        <a:t>大型超市</a:t>
                      </a:r>
                      <a:endParaRPr sz="1600">
                        <a:solidFill>
                          <a:schemeClr val="bg1"/>
                        </a:solidFill>
                        <a:latin typeface="仿宋_GB2312" pitchFamily="49" charset="-122"/>
                        <a:ea typeface="仿宋_GB2312" pitchFamily="49" charset="-122"/>
                      </a:endParaRPr>
                    </a:p>
                  </a:txBody>
                  <a:tcPr anchor="ctr" anchorCtr="1">
                    <a:lnL w="12700" cap="sq">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defTabSz="801688">
                        <a:buNone/>
                      </a:pPr>
                      <a:r>
                        <a:rPr sz="1600">
                          <a:solidFill>
                            <a:schemeClr val="bg1"/>
                          </a:solidFill>
                          <a:latin typeface="仿宋_GB2312" pitchFamily="49" charset="-122"/>
                          <a:ea typeface="仿宋_GB2312" pitchFamily="49" charset="-122"/>
                        </a:rPr>
                        <a:t>10,000 – 15,000㎡</a:t>
                      </a:r>
                      <a:endParaRPr sz="1600">
                        <a:solidFill>
                          <a:schemeClr val="bg1"/>
                        </a:solidFill>
                        <a:latin typeface="仿宋_GB2312" pitchFamily="49" charset="-122"/>
                        <a:ea typeface="仿宋_GB2312" pitchFamily="49" charset="-122"/>
                      </a:endParaRPr>
                    </a:p>
                  </a:txBody>
                  <a:tcPr anchor="ctr" anchorCtr="1">
                    <a:lnL w="12700">
                      <a:solidFill>
                        <a:schemeClr val="bg1"/>
                      </a:solidFill>
                      <a:miter lim="800000"/>
                    </a:lnL>
                    <a:lnR w="12700" cap="sq">
                      <a:solidFill>
                        <a:schemeClr val="bg1"/>
                      </a:solidFill>
                      <a:miter lim="800000"/>
                    </a:lnR>
                    <a:lnT w="12700">
                      <a:solidFill>
                        <a:schemeClr val="bg1"/>
                      </a:solidFill>
                      <a:miter lim="800000"/>
                    </a:lnT>
                    <a:lnB w="12700" cap="sq">
                      <a:solidFill>
                        <a:schemeClr val="bg1"/>
                      </a:solidFill>
                      <a:miter lim="800000"/>
                    </a:lnB>
                    <a:noFill/>
                  </a:tcPr>
                </a:tc>
              </a:tr>
            </a:tbl>
          </a:graphicData>
        </a:graphic>
      </p:graphicFrame>
      <p:graphicFrame>
        <p:nvGraphicFramePr>
          <p:cNvPr id="556119" name=""/>
          <p:cNvGraphicFramePr>
            <a:graphicFrameLocks noGrp="1"/>
          </p:cNvGraphicFramePr>
          <p:nvPr/>
        </p:nvGraphicFramePr>
        <p:xfrm>
          <a:off x="5148262" y="1123950"/>
          <a:ext cx="2663825" cy="2592388"/>
        </p:xfrm>
        <a:graphic>
          <a:graphicData uri="http://schemas.openxmlformats.org/drawingml/2006/table">
            <a:tbl>
              <a:tblPr/>
              <a:tblGrid>
                <a:gridCol w="1031875"/>
                <a:gridCol w="1631950"/>
              </a:tblGrid>
              <a:tr h="479425">
                <a:tc gridSpan="2">
                  <a:txBody>
                    <a:bodyPr vert="horz" wrap="square" lIns="90000" tIns="46800" rIns="90000" bIns="468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lnSpc>
                          <a:spcPct val="80000"/>
                        </a:lnSpc>
                        <a:spcBef>
                          <a:spcPct val="0"/>
                        </a:spcBef>
                        <a:buNone/>
                      </a:pPr>
                      <a:r>
                        <a:rPr sz="1800" b="1">
                          <a:latin typeface="楷体_GB2312" pitchFamily="49" charset="-122"/>
                          <a:ea typeface="楷体_GB2312" pitchFamily="49" charset="-122"/>
                        </a:rPr>
                        <a:t>建议引起超市</a:t>
                      </a:r>
                      <a:endParaRPr sz="1800" b="1">
                        <a:latin typeface="楷体_GB2312" pitchFamily="49" charset="-122"/>
                        <a:ea typeface="楷体_GB2312" pitchFamily="49" charset="-122"/>
                      </a:endParaRPr>
                    </a:p>
                  </a:txBody>
                  <a:tcPr marL="90000" marR="90000" marT="46800" marB="46800" anchor="ctr" anchorCtr="1">
                    <a:lnL w="12700" cap="sq">
                      <a:solidFill>
                        <a:schemeClr val="bg1"/>
                      </a:solidFill>
                      <a:miter lim="800000"/>
                    </a:lnL>
                    <a:lnR w="12700" cap="sq">
                      <a:solidFill>
                        <a:schemeClr val="bg1"/>
                      </a:solidFill>
                      <a:miter lim="800000"/>
                    </a:lnR>
                    <a:lnT w="12700" cap="sq">
                      <a:solidFill>
                        <a:schemeClr val="bg1"/>
                      </a:solidFill>
                      <a:miter lim="800000"/>
                    </a:lnT>
                    <a:lnB w="12700" cap="sq">
                      <a:solidFill>
                        <a:schemeClr val="bg1"/>
                      </a:solidFill>
                      <a:miter lim="800000"/>
                    </a:lnB>
                    <a:solidFill>
                      <a:srgbClr val="3399FF"/>
                    </a:solidFill>
                  </a:tcPr>
                </a:tc>
                <a:tc hMerge="1">
                  <a:txBody>
                    <a:bodyPr vert="horz" wrap="square"/>
                    <a:lstStyle/>
                    <a:p/>
                  </a:txBody>
                  <a:tcPr>
                    <a:lnR w="12700" cap="sq">
                      <a:miter lim="800000"/>
                    </a:lnR>
                    <a:lnT w="12700" cap="sq">
                      <a:solidFill>
                        <a:schemeClr val="bg1"/>
                      </a:solidFill>
                      <a:miter lim="800000"/>
                    </a:lnT>
                    <a:lnB w="12700" cap="sq">
                      <a:solidFill>
                        <a:schemeClr val="bg1"/>
                      </a:solidFill>
                      <a:miter lim="800000"/>
                    </a:lnB>
                  </a:tcPr>
                </a:tc>
              </a:tr>
              <a:tr h="566738">
                <a:tc rowSpan="3">
                  <a:txBody>
                    <a:bodyPr vert="horz" wrap="square" lIns="90000" tIns="46800" rIns="90000" bIns="468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lnSpc>
                          <a:spcPct val="80000"/>
                        </a:lnSpc>
                        <a:spcBef>
                          <a:spcPct val="0"/>
                        </a:spcBef>
                        <a:buNone/>
                      </a:pPr>
                      <a:r>
                        <a:rPr sz="1800">
                          <a:latin typeface="楷体_GB2312" pitchFamily="49" charset="-122"/>
                          <a:ea typeface="楷体_GB2312" pitchFamily="49" charset="-122"/>
                        </a:rPr>
                        <a:t>国际品牌</a:t>
                      </a:r>
                      <a:endParaRPr sz="1800">
                        <a:latin typeface="楷体_GB2312" pitchFamily="49" charset="-122"/>
                        <a:ea typeface="楷体_GB2312" pitchFamily="49" charset="-122"/>
                      </a:endParaRPr>
                    </a:p>
                  </a:txBody>
                  <a:tcPr marL="90000" marR="90000" marT="46800" marB="46800" anchor="ctr" anchorCtr="1">
                    <a:lnL w="12700" cap="sq">
                      <a:solidFill>
                        <a:schemeClr val="bg1"/>
                      </a:solidFill>
                      <a:miter lim="800000"/>
                    </a:lnL>
                    <a:lnR w="12700">
                      <a:solidFill>
                        <a:schemeClr val="bg1"/>
                      </a:solidFill>
                      <a:miter lim="800000"/>
                    </a:lnR>
                    <a:lnT w="12700" cap="sq">
                      <a:solidFill>
                        <a:schemeClr val="bg1"/>
                      </a:solidFill>
                      <a:miter lim="800000"/>
                    </a:lnT>
                    <a:lnB w="12700" cap="sq">
                      <a:solidFill>
                        <a:schemeClr val="bg1"/>
                      </a:solidFill>
                      <a:miter lim="800000"/>
                    </a:lnB>
                    <a:solidFill>
                      <a:srgbClr val="3399FF"/>
                    </a:solidFill>
                  </a:tcPr>
                </a:tc>
                <a:tc>
                  <a:txBody>
                    <a:bodyPr vert="horz" wrap="square" lIns="90000" tIns="46800" rIns="90000" bIns="468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lnSpc>
                          <a:spcPct val="80000"/>
                        </a:lnSpc>
                        <a:spcBef>
                          <a:spcPct val="0"/>
                        </a:spcBef>
                        <a:buNone/>
                      </a:pPr>
                      <a:r>
                        <a:rPr sz="1800">
                          <a:latin typeface="楷体_GB2312" pitchFamily="49" charset="-122"/>
                          <a:ea typeface="楷体_GB2312" pitchFamily="49" charset="-122"/>
                        </a:rPr>
                        <a:t>沃尔玛</a:t>
                      </a:r>
                      <a:endParaRPr sz="1800">
                        <a:latin typeface="楷体_GB2312" pitchFamily="49" charset="-122"/>
                        <a:ea typeface="楷体_GB2312" pitchFamily="49" charset="-122"/>
                      </a:endParaRPr>
                    </a:p>
                  </a:txBody>
                  <a:tcPr marL="90000" marR="90000" marT="46800" marB="46800" anchor="ctr" anchorCtr="1">
                    <a:lnL w="12700">
                      <a:solidFill>
                        <a:schemeClr val="bg1"/>
                      </a:solidFill>
                      <a:miter lim="800000"/>
                    </a:lnL>
                    <a:lnR w="12700" cap="sq">
                      <a:solidFill>
                        <a:schemeClr val="bg1"/>
                      </a:solidFill>
                      <a:miter lim="800000"/>
                    </a:lnR>
                    <a:lnT w="12700" cap="sq">
                      <a:solidFill>
                        <a:schemeClr val="bg1"/>
                      </a:solidFill>
                      <a:miter lim="800000"/>
                    </a:lnT>
                    <a:lnB w="12700">
                      <a:solidFill>
                        <a:schemeClr val="bg1"/>
                      </a:solidFill>
                      <a:miter lim="800000"/>
                    </a:lnB>
                    <a:solidFill>
                      <a:srgbClr val="3399FF"/>
                    </a:solidFill>
                  </a:tcPr>
                </a:tc>
              </a:tr>
              <a:tr h="773112">
                <a:tc vMerge="1">
                  <a:txBody>
                    <a:bodyPr vert="horz" wrap="square"/>
                    <a:lstStyle/>
                    <a:p/>
                  </a:txBody>
                  <a:tcPr>
                    <a:lnL w="12700" cap="sq">
                      <a:solidFill>
                        <a:schemeClr val="bg1"/>
                      </a:solidFill>
                      <a:miter lim="800000"/>
                    </a:lnL>
                    <a:lnR w="12700">
                      <a:solidFill>
                        <a:schemeClr val="bg1"/>
                      </a:solidFill>
                      <a:miter lim="800000"/>
                    </a:lnR>
                  </a:tcPr>
                </a:tc>
                <a:tc>
                  <a:txBody>
                    <a:bodyPr vert="horz" wrap="square" lIns="90000" tIns="46800" rIns="90000" bIns="468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lnSpc>
                          <a:spcPct val="80000"/>
                        </a:lnSpc>
                        <a:spcBef>
                          <a:spcPct val="0"/>
                        </a:spcBef>
                        <a:buNone/>
                      </a:pPr>
                      <a:r>
                        <a:rPr sz="1800">
                          <a:latin typeface="楷体_GB2312" pitchFamily="49" charset="-122"/>
                          <a:ea typeface="楷体_GB2312" pitchFamily="49" charset="-122"/>
                        </a:rPr>
                        <a:t>家乐福</a:t>
                      </a:r>
                      <a:endParaRPr sz="1800">
                        <a:latin typeface="楷体_GB2312" pitchFamily="49" charset="-122"/>
                        <a:ea typeface="楷体_GB2312" pitchFamily="49" charset="-122"/>
                      </a:endParaRPr>
                    </a:p>
                  </a:txBody>
                  <a:tcPr marL="90000" marR="90000" marT="46800" marB="46800" anchor="ctr" anchorCtr="1">
                    <a:lnL w="12700">
                      <a:solidFill>
                        <a:schemeClr val="bg1"/>
                      </a:solidFill>
                      <a:miter lim="800000"/>
                    </a:lnL>
                    <a:lnR w="12700" cap="sq">
                      <a:solidFill>
                        <a:schemeClr val="bg1"/>
                      </a:solidFill>
                      <a:miter lim="800000"/>
                    </a:lnR>
                    <a:lnT w="12700">
                      <a:solidFill>
                        <a:schemeClr val="bg1"/>
                      </a:solidFill>
                      <a:miter lim="800000"/>
                    </a:lnT>
                    <a:lnB w="12700">
                      <a:solidFill>
                        <a:schemeClr val="bg1"/>
                      </a:solidFill>
                      <a:miter lim="800000"/>
                    </a:lnB>
                    <a:solidFill>
                      <a:srgbClr val="3399FF"/>
                    </a:solidFill>
                  </a:tcPr>
                </a:tc>
              </a:tr>
              <a:tr h="773112">
                <a:tc vMerge="1">
                  <a:txBody>
                    <a:bodyPr vert="horz" wrap="square"/>
                    <a:lstStyle/>
                    <a:p/>
                  </a:txBody>
                  <a:tcPr>
                    <a:lnL w="12700" cap="sq">
                      <a:solidFill>
                        <a:schemeClr val="bg1"/>
                      </a:solidFill>
                      <a:miter lim="800000"/>
                    </a:lnL>
                    <a:lnR w="12700">
                      <a:solidFill>
                        <a:schemeClr val="bg1"/>
                      </a:solidFill>
                      <a:miter lim="800000"/>
                    </a:lnR>
                    <a:lnB w="12700" cap="sq">
                      <a:miter lim="800000"/>
                    </a:lnB>
                  </a:tcPr>
                </a:tc>
                <a:tc>
                  <a:txBody>
                    <a:bodyPr vert="horz" wrap="square" lIns="90000" tIns="46800" rIns="90000" bIns="46800" anchor="ctr" anchorCtr="1">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lnSpc>
                          <a:spcPct val="80000"/>
                        </a:lnSpc>
                        <a:spcBef>
                          <a:spcPct val="0"/>
                        </a:spcBef>
                        <a:buNone/>
                      </a:pPr>
                      <a:r>
                        <a:rPr sz="1800">
                          <a:latin typeface="楷体_GB2312" pitchFamily="49" charset="-122"/>
                          <a:ea typeface="楷体_GB2312" pitchFamily="49" charset="-122"/>
                        </a:rPr>
                        <a:t>大润发</a:t>
                      </a:r>
                      <a:endParaRPr sz="1800">
                        <a:latin typeface="楷体_GB2312" pitchFamily="49" charset="-122"/>
                        <a:ea typeface="楷体_GB2312" pitchFamily="49" charset="-122"/>
                      </a:endParaRPr>
                    </a:p>
                  </a:txBody>
                  <a:tcPr marL="90000" marR="90000" marT="46800" marB="46800" anchor="ctr" anchorCtr="1">
                    <a:lnL w="12700">
                      <a:solidFill>
                        <a:schemeClr val="bg1"/>
                      </a:solidFill>
                      <a:miter lim="800000"/>
                    </a:lnL>
                    <a:lnR w="12700" cap="sq">
                      <a:solidFill>
                        <a:schemeClr val="bg1"/>
                      </a:solidFill>
                      <a:miter lim="800000"/>
                    </a:lnR>
                    <a:lnT w="12700">
                      <a:solidFill>
                        <a:schemeClr val="bg1"/>
                      </a:solidFill>
                      <a:miter lim="800000"/>
                    </a:lnT>
                    <a:lnB w="12700" cap="sq">
                      <a:solidFill>
                        <a:schemeClr val="bg1"/>
                      </a:solidFill>
                      <a:miter lim="800000"/>
                    </a:lnB>
                    <a:solidFill>
                      <a:srgbClr val="3399FF"/>
                    </a:solidFill>
                  </a:tcPr>
                </a:tc>
              </a:tr>
            </a:tbl>
          </a:graphicData>
        </a:graphic>
      </p:graphicFrame>
      <p:sp>
        <p:nvSpPr>
          <p:cNvPr id="556082" name=""/>
          <p:cNvSpPr/>
          <p:nvPr/>
        </p:nvSpPr>
        <p:spPr bwMode="black">
          <a:xfrm>
            <a:off x="931862" y="549275"/>
            <a:ext cx="2992438" cy="395288"/>
          </a:xfrm>
          <a:prstGeom prst="rect">
            <a:avLst/>
          </a:prstGeom>
          <a:solidFill>
            <a:srgbClr val="FFFFFF">
              <a:alpha val="75999"/>
            </a:srgbClr>
          </a:solidFill>
          <a:ln w="28575">
            <a:solidFill>
              <a:srgbClr val="19426B"/>
            </a:solidFill>
            <a:miter lim="800000"/>
          </a:ln>
          <a:effectLst/>
        </p:spPr>
        <p:txBody>
          <a:bodyPr lIns="90000" tIns="46800" rIns="90000" bIns="4680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a:spcBef>
                <a:spcPct val="50000"/>
              </a:spcBef>
            </a:pPr>
            <a:r>
              <a:rPr kumimoji="0" sz="1800" b="1">
                <a:solidFill>
                  <a:srgbClr val="19426B"/>
                </a:solidFill>
                <a:latin typeface="楷体_GB2312" pitchFamily="49" charset="-122"/>
                <a:ea typeface="华文细黑" pitchFamily="2" charset="-122"/>
              </a:rPr>
              <a:t>项目核心业态分析</a:t>
            </a:r>
            <a:endParaRPr kumimoji="0" sz="1800" b="1">
              <a:solidFill>
                <a:srgbClr val="19426B"/>
              </a:solidFill>
              <a:latin typeface="楷体_GB2312" pitchFamily="49" charset="-122"/>
              <a:ea typeface="华文细黑" pitchFamily="2" charset="-122"/>
            </a:endParaRPr>
          </a:p>
        </p:txBody>
      </p:sp>
      <p:sp>
        <p:nvSpPr>
          <p:cNvPr id="556120" name="Date Placeholder 1"/>
          <p:cNvSpPr>
            <a:spLocks noGrp="1"/>
          </p:cNvSpPr>
          <p:nvPr>
            <p:ph type="dt" sz="half"/>
          </p:nvPr>
        </p:nvSpPr>
        <p:spPr/>
        <p:txBody>
          <a:bodyPr/>
          <a:lstStyle/>
          <a:p>
            <a:pPr lvl="0"/>
            <a:endParaRPr sz="1400"/>
          </a:p>
        </p:txBody>
      </p:sp>
      <p:sp>
        <p:nvSpPr>
          <p:cNvPr id="556121" name="Slide Number Placeholder 3"/>
          <p:cNvSpPr>
            <a:spLocks noGrp="1"/>
          </p:cNvSpPr>
          <p:nvPr>
            <p:ph type="sldNum" sz="quarter" idx="2"/>
          </p:nvPr>
        </p:nvSpPr>
        <p:spPr/>
        <p:txBody>
          <a:bodyPr/>
          <a:lstStyle/>
          <a:p>
            <a:pPr lvl="0" algn="r"/>
            <a:fld id="{83BA6BBF-E50F-47C4-BDDC-114D033B8760}" type="slidenum">
              <a:rPr sz="1400"/>
              <a:t>12</a:t>
            </a:fld>
            <a:endParaRPr lang="en-US"/>
          </a:p>
        </p:txBody>
      </p:sp>
      <p:sp>
        <p:nvSpPr>
          <p:cNvPr id="556122" name="Footer Placeholder 2"/>
          <p:cNvSpPr>
            <a:spLocks noGrp="1"/>
          </p:cNvSpPr>
          <p:nvPr>
            <p:ph type="ftr" sz="quarter" idx="1"/>
          </p:nvPr>
        </p:nvSpPr>
        <p:spPr/>
        <p:txBody>
          <a:bodyPr/>
          <a:lstStyle/>
          <a:p>
            <a:pPr lvl="0" algn="ctr"/>
            <a:fld id="{300D4BA9-1FA6-4905-8959-3D22CED07489}" type="footer">
              <a:rPr sz="1400"/>
              <a:t>长沙鼎立地产顾问机构13874872999</a:t>
            </a:fld>
            <a:endParaRPr sz="1400"/>
          </a:p>
        </p:txBody>
      </p:sp>
      <p:sp>
        <p:nvSpPr>
          <p:cNvPr id="556123" name="TextBox 556122"/>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星沙项目商业定位与规划交流共26页，您现在浏览的是第12页!</a:t>
            </a:r>
          </a:p>
        </p:txBody>
      </p:sp>
    </p:spTree>
  </p:cSld>
  <p:clrMapOvr>
    <a:masterClrMapping/>
  </p:clrMapOvr>
  <p:transition spd="med">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57109" name=""/>
          <p:cNvGraphicFramePr>
            <a:graphicFrameLocks noGrp="1"/>
          </p:cNvGraphicFramePr>
          <p:nvPr/>
        </p:nvGraphicFramePr>
        <p:xfrm>
          <a:off x="69850" y="4292600"/>
          <a:ext cx="6015038" cy="1198562"/>
        </p:xfrm>
        <a:graphic>
          <a:graphicData uri="http://schemas.openxmlformats.org/drawingml/2006/table">
            <a:tbl>
              <a:tblPr/>
              <a:tblGrid>
                <a:gridCol w="1301750"/>
                <a:gridCol w="2935288"/>
                <a:gridCol w="1778000"/>
              </a:tblGrid>
              <a:tr h="40163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600" b="1">
                          <a:solidFill>
                            <a:schemeClr val="bg1"/>
                          </a:solidFill>
                          <a:ea typeface="楷体_GB2312" pitchFamily="49" charset="-122"/>
                        </a:rPr>
                        <a:t>功能</a:t>
                      </a:r>
                      <a:endParaRPr sz="1600" b="1">
                        <a:solidFill>
                          <a:schemeClr val="bg1"/>
                        </a:solidFill>
                        <a:ea typeface="楷体_GB2312" pitchFamily="49" charset="-122"/>
                      </a:endParaRPr>
                    </a:p>
                  </a:txBody>
                  <a:tcPr anchor="ctr">
                    <a:lnL w="12700" cap="sq">
                      <a:solidFill>
                        <a:schemeClr val="bg1"/>
                      </a:solidFill>
                      <a:miter lim="800000"/>
                    </a:lnL>
                    <a:lnR w="12700">
                      <a:solidFill>
                        <a:schemeClr val="bg1"/>
                      </a:solidFill>
                      <a:miter lim="800000"/>
                    </a:lnR>
                    <a:lnT w="12700" cap="sq">
                      <a:solidFill>
                        <a:schemeClr val="bg1"/>
                      </a:solidFill>
                      <a:miter lim="800000"/>
                    </a:lnT>
                    <a:lnB w="12700">
                      <a:solidFill>
                        <a:schemeClr val="bg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600" b="1">
                          <a:solidFill>
                            <a:schemeClr val="bg1"/>
                          </a:solidFill>
                          <a:ea typeface="楷体_GB2312" pitchFamily="49" charset="-122"/>
                        </a:rPr>
                        <a:t>商家业种</a:t>
                      </a:r>
                      <a:endParaRPr sz="1600" b="1">
                        <a:solidFill>
                          <a:schemeClr val="bg1"/>
                        </a:solidFill>
                        <a:ea typeface="楷体_GB2312" pitchFamily="49" charset="-122"/>
                      </a:endParaRPr>
                    </a:p>
                  </a:txBody>
                  <a:tcPr anchor="ctr">
                    <a:lnL w="12700">
                      <a:solidFill>
                        <a:schemeClr val="bg1"/>
                      </a:solidFill>
                      <a:miter lim="800000"/>
                    </a:lnL>
                    <a:lnR w="12700">
                      <a:solidFill>
                        <a:schemeClr val="bg1"/>
                      </a:solidFill>
                      <a:miter lim="800000"/>
                    </a:lnR>
                    <a:lnT w="12700" cap="sq">
                      <a:solidFill>
                        <a:schemeClr val="bg1"/>
                      </a:solidFill>
                      <a:miter lim="800000"/>
                    </a:lnT>
                    <a:lnB w="12700">
                      <a:solidFill>
                        <a:schemeClr val="bg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600" b="1">
                          <a:solidFill>
                            <a:schemeClr val="bg1"/>
                          </a:solidFill>
                          <a:ea typeface="楷体_GB2312" pitchFamily="49" charset="-122"/>
                        </a:rPr>
                        <a:t>规模建议</a:t>
                      </a:r>
                      <a:endParaRPr sz="1600" b="1">
                        <a:solidFill>
                          <a:schemeClr val="bg1"/>
                        </a:solidFill>
                        <a:ea typeface="楷体_GB2312" pitchFamily="49" charset="-122"/>
                      </a:endParaRPr>
                    </a:p>
                  </a:txBody>
                  <a:tcPr anchor="ctr">
                    <a:lnL w="12700">
                      <a:solidFill>
                        <a:schemeClr val="bg1"/>
                      </a:solidFill>
                      <a:miter lim="800000"/>
                    </a:lnL>
                    <a:lnR w="12700" cap="sq">
                      <a:solidFill>
                        <a:schemeClr val="bg1"/>
                      </a:solidFill>
                      <a:miter lim="800000"/>
                    </a:lnR>
                    <a:lnT w="12700" cap="sq">
                      <a:solidFill>
                        <a:schemeClr val="bg1"/>
                      </a:solidFill>
                      <a:miter lim="800000"/>
                    </a:lnT>
                    <a:lnB w="12700">
                      <a:solidFill>
                        <a:schemeClr val="bg1"/>
                      </a:solidFill>
                      <a:miter lim="800000"/>
                    </a:lnB>
                    <a:noFill/>
                  </a:tcPr>
                </a:tc>
              </a:tr>
              <a:tr h="796925">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600" b="1">
                          <a:solidFill>
                            <a:schemeClr val="bg1"/>
                          </a:solidFill>
                          <a:ea typeface="楷体_GB2312" pitchFamily="49" charset="-122"/>
                        </a:rPr>
                        <a:t>家庭式消费</a:t>
                      </a:r>
                      <a:endParaRPr sz="1600" b="1">
                        <a:solidFill>
                          <a:schemeClr val="bg1"/>
                        </a:solidFill>
                        <a:ea typeface="楷体_GB2312" pitchFamily="49" charset="-122"/>
                      </a:endParaRPr>
                    </a:p>
                  </a:txBody>
                  <a:tcPr anchor="ctr">
                    <a:lnL w="12700" cap="sq">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buNone/>
                      </a:pPr>
                      <a:r>
                        <a:rPr sz="1600" b="1">
                          <a:solidFill>
                            <a:schemeClr val="bg1"/>
                          </a:solidFill>
                          <a:ea typeface="楷体_GB2312" pitchFamily="49" charset="-122"/>
                        </a:rPr>
                        <a:t>儿童乐园、书城、教育培训、健体中心、美容美发等</a:t>
                      </a:r>
                      <a:endParaRPr sz="1600" b="1">
                        <a:solidFill>
                          <a:schemeClr val="bg1"/>
                        </a:solidFill>
                        <a:ea typeface="楷体_GB2312" pitchFamily="49" charset="-122"/>
                      </a:endParaRPr>
                    </a:p>
                  </a:txBody>
                  <a:tcPr anchor="ctr">
                    <a:lnL w="12700">
                      <a:solidFill>
                        <a:schemeClr val="bg1"/>
                      </a:solidFill>
                      <a:miter lim="800000"/>
                    </a:lnL>
                    <a:lnR w="12700">
                      <a:solidFill>
                        <a:schemeClr val="bg1"/>
                      </a:solidFill>
                      <a:miter lim="800000"/>
                    </a:lnR>
                    <a:lnT w="12700">
                      <a:solidFill>
                        <a:schemeClr val="bg1"/>
                      </a:solidFill>
                      <a:miter lim="800000"/>
                    </a:lnT>
                    <a:lnB w="12700" cap="sq">
                      <a:solidFill>
                        <a:schemeClr val="bg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1800" b="0" i="0" u="none" baseline="0">
                          <a:solidFill>
                            <a:schemeClr val="tx1"/>
                          </a:solidFill>
                          <a:latin typeface="Times New Roman" pitchFamily="18" charset="0"/>
                          <a:ea typeface="宋体" pitchFamily="2" charset="-122"/>
                        </a:defRPr>
                      </a:lvl5pPr>
                    </a:lstStyle>
                    <a:p>
                      <a:pPr marL="0" lvl="0" indent="0" algn="ctr">
                        <a:buNone/>
                      </a:pPr>
                      <a:r>
                        <a:rPr sz="1600" b="1">
                          <a:solidFill>
                            <a:schemeClr val="bg1"/>
                          </a:solidFill>
                          <a:ea typeface="楷体_GB2312" pitchFamily="49" charset="-122"/>
                        </a:rPr>
                        <a:t>3000 - 5000㎡</a:t>
                      </a:r>
                      <a:endParaRPr sz="1600" b="1">
                        <a:solidFill>
                          <a:schemeClr val="bg1"/>
                        </a:solidFill>
                        <a:ea typeface="楷体_GB2312" pitchFamily="49" charset="-122"/>
                      </a:endParaRPr>
                    </a:p>
                  </a:txBody>
                  <a:tcPr anchor="ctr">
                    <a:lnL w="12700">
                      <a:solidFill>
                        <a:schemeClr val="bg1"/>
                      </a:solidFill>
                      <a:miter lim="800000"/>
                    </a:lnL>
                    <a:lnR w="12700" cap="sq">
                      <a:solidFill>
                        <a:schemeClr val="bg1"/>
                      </a:solidFill>
                      <a:miter lim="800000"/>
                    </a:lnR>
                    <a:lnT w="12700">
                      <a:solidFill>
                        <a:schemeClr val="bg1"/>
                      </a:solidFill>
                      <a:miter lim="800000"/>
                    </a:lnT>
                    <a:lnB w="12700" cap="sq">
                      <a:solidFill>
                        <a:schemeClr val="bg1"/>
                      </a:solidFill>
                      <a:miter lim="800000"/>
                    </a:lnB>
                    <a:noFill/>
                  </a:tcPr>
                </a:tc>
              </a:tr>
            </a:tbl>
          </a:graphicData>
        </a:graphic>
      </p:graphicFrame>
      <p:pic>
        <p:nvPicPr>
          <p:cNvPr id="557072" name=""/>
          <p:cNvPicPr/>
          <p:nvPr/>
        </p:nvPicPr>
        <p:blipFill>
          <a:blip r:embed="rId2"/>
          <a:stretch>
            <a:fillRect/>
          </a:stretch>
        </p:blipFill>
        <p:spPr>
          <a:xfrm>
            <a:off x="4932362" y="1196975"/>
            <a:ext cx="3492500" cy="1984375"/>
          </a:xfrm>
          <a:prstGeom prst="rect">
            <a:avLst/>
          </a:prstGeom>
          <a:noFill/>
          <a:ln>
            <a:miter lim="800000"/>
          </a:ln>
        </p:spPr>
      </p:pic>
      <p:pic>
        <p:nvPicPr>
          <p:cNvPr id="557073" name=""/>
          <p:cNvPicPr/>
          <p:nvPr/>
        </p:nvPicPr>
        <p:blipFill>
          <a:blip r:embed="rId3"/>
          <a:stretch>
            <a:fillRect/>
          </a:stretch>
        </p:blipFill>
        <p:spPr>
          <a:xfrm>
            <a:off x="6156325" y="3357562"/>
            <a:ext cx="2316162" cy="2608262"/>
          </a:xfrm>
          <a:prstGeom prst="rect">
            <a:avLst/>
          </a:prstGeom>
          <a:noFill/>
          <a:ln>
            <a:miter lim="800000"/>
          </a:ln>
        </p:spPr>
      </p:pic>
      <p:sp>
        <p:nvSpPr>
          <p:cNvPr id="557074" name=""/>
          <p:cNvSpPr/>
          <p:nvPr/>
        </p:nvSpPr>
        <p:spPr bwMode="black">
          <a:xfrm>
            <a:off x="698500" y="1793875"/>
            <a:ext cx="2184400" cy="366712"/>
          </a:xfrm>
          <a:prstGeom prst="rect">
            <a:avLst/>
          </a:prstGeom>
          <a:solidFill>
            <a:srgbClr val="99CCFF">
              <a:alpha val="75999"/>
            </a:srgbClr>
          </a:solidFill>
          <a:ln w="19050">
            <a:noFill/>
            <a:miter lim="800000"/>
          </a:ln>
          <a:effectLst/>
        </p:spPr>
        <p:txBody>
          <a:bodyPr lIns="90000" tIns="46800" rIns="90000" bIns="4680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a:spcBef>
                <a:spcPct val="50000"/>
              </a:spcBef>
            </a:pPr>
            <a:r>
              <a:rPr kumimoji="0" sz="1800" b="1">
                <a:solidFill>
                  <a:schemeClr val="bg1"/>
                </a:solidFill>
                <a:latin typeface="楷体_GB2312" pitchFamily="49" charset="-122"/>
                <a:ea typeface="华文细黑" pitchFamily="2" charset="-122"/>
              </a:rPr>
              <a:t>家庭消费业态</a:t>
            </a:r>
            <a:endParaRPr kumimoji="0" sz="1800" b="1">
              <a:solidFill>
                <a:schemeClr val="bg1"/>
              </a:solidFill>
              <a:latin typeface="楷体_GB2312" pitchFamily="49" charset="-122"/>
              <a:ea typeface="华文细黑" pitchFamily="2" charset="-122"/>
            </a:endParaRPr>
          </a:p>
        </p:txBody>
      </p:sp>
      <p:sp>
        <p:nvSpPr>
          <p:cNvPr id="557075" name=""/>
          <p:cNvSpPr/>
          <p:nvPr/>
        </p:nvSpPr>
        <p:spPr bwMode="black">
          <a:xfrm>
            <a:off x="403225" y="1052512"/>
            <a:ext cx="2992438" cy="395288"/>
          </a:xfrm>
          <a:prstGeom prst="rect">
            <a:avLst/>
          </a:prstGeom>
          <a:solidFill>
            <a:srgbClr val="FFFFFF">
              <a:alpha val="75999"/>
            </a:srgbClr>
          </a:solidFill>
          <a:ln w="28575">
            <a:solidFill>
              <a:srgbClr val="19426B"/>
            </a:solidFill>
            <a:miter lim="800000"/>
          </a:ln>
          <a:effectLst/>
        </p:spPr>
        <p:txBody>
          <a:bodyPr lIns="90000" tIns="46800" rIns="90000" bIns="46800">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a:spcBef>
                <a:spcPct val="50000"/>
              </a:spcBef>
            </a:pPr>
            <a:r>
              <a:rPr kumimoji="0" sz="1800" b="1">
                <a:solidFill>
                  <a:schemeClr val="bg1"/>
                </a:solidFill>
                <a:latin typeface="楷体_GB2312" pitchFamily="49" charset="-122"/>
                <a:ea typeface="华文细黑" pitchFamily="2" charset="-122"/>
              </a:rPr>
              <a:t>项目核心业态主题分析</a:t>
            </a:r>
            <a:endParaRPr kumimoji="0" sz="1800" b="1">
              <a:solidFill>
                <a:schemeClr val="bg1"/>
              </a:solidFill>
              <a:latin typeface="楷体_GB2312" pitchFamily="49" charset="-122"/>
              <a:ea typeface="华文细黑" pitchFamily="2" charset="-122"/>
            </a:endParaRPr>
          </a:p>
        </p:txBody>
      </p:sp>
      <p:sp>
        <p:nvSpPr>
          <p:cNvPr id="557076" name=""/>
          <p:cNvSpPr/>
          <p:nvPr/>
        </p:nvSpPr>
        <p:spPr>
          <a:xfrm>
            <a:off x="468312" y="2565400"/>
            <a:ext cx="3832225" cy="973138"/>
          </a:xfrm>
          <a:prstGeom prst="rect">
            <a:avLst/>
          </a:prstGeom>
          <a:noFill/>
          <a:ln>
            <a:noFill/>
            <a:miter lim="800000"/>
          </a:ln>
          <a:effectLst/>
        </p:spPr>
        <p:txBody>
          <a:bodyPr>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buClr>
                <a:srgbClr val="FF9933"/>
              </a:buClr>
              <a:buFont typeface="Wingdings" pitchFamily="2" charset="2"/>
              <a:buChar char="Ø"/>
            </a:pPr>
            <a:r>
              <a:rPr kumimoji="0" sz="1600">
                <a:solidFill>
                  <a:schemeClr val="bg1"/>
                </a:solidFill>
                <a:latin typeface="华文细黑" pitchFamily="2" charset="-122"/>
                <a:ea typeface="华文细黑" pitchFamily="2" charset="-122"/>
              </a:rPr>
              <a:t>  家庭式消费业态能吸引不同消费层次水平的消费群体，经营能力较强且对增强项目商业辐射面有较大影响。</a:t>
            </a:r>
            <a:endParaRPr kumimoji="0" sz="1600">
              <a:solidFill>
                <a:schemeClr val="bg1"/>
              </a:solidFill>
              <a:latin typeface="华文细黑" pitchFamily="2" charset="-122"/>
              <a:ea typeface="华文细黑" pitchFamily="2" charset="-122"/>
            </a:endParaRPr>
          </a:p>
        </p:txBody>
      </p:sp>
      <p:sp>
        <p:nvSpPr>
          <p:cNvPr id="557110" name="Date Placeholder 1"/>
          <p:cNvSpPr>
            <a:spLocks noGrp="1"/>
          </p:cNvSpPr>
          <p:nvPr>
            <p:ph type="dt" sz="half"/>
          </p:nvPr>
        </p:nvSpPr>
        <p:spPr/>
        <p:txBody>
          <a:bodyPr/>
          <a:lstStyle/>
          <a:p>
            <a:pPr lvl="0"/>
            <a:endParaRPr sz="1400"/>
          </a:p>
        </p:txBody>
      </p:sp>
      <p:sp>
        <p:nvSpPr>
          <p:cNvPr id="557111" name="Slide Number Placeholder 3"/>
          <p:cNvSpPr>
            <a:spLocks noGrp="1"/>
          </p:cNvSpPr>
          <p:nvPr>
            <p:ph type="sldNum" sz="quarter" idx="2"/>
          </p:nvPr>
        </p:nvSpPr>
        <p:spPr/>
        <p:txBody>
          <a:bodyPr/>
          <a:lstStyle/>
          <a:p>
            <a:pPr lvl="0" algn="r"/>
            <a:fld id="{77E43D89-7F49-4E1D-8426-0ADCA4CAFB1B}" type="slidenum">
              <a:rPr sz="1400"/>
              <a:t>13</a:t>
            </a:fld>
            <a:endParaRPr lang="en-US"/>
          </a:p>
        </p:txBody>
      </p:sp>
      <p:sp>
        <p:nvSpPr>
          <p:cNvPr id="557112" name="Footer Placeholder 2"/>
          <p:cNvSpPr>
            <a:spLocks noGrp="1"/>
          </p:cNvSpPr>
          <p:nvPr>
            <p:ph type="ftr" sz="quarter" idx="1"/>
          </p:nvPr>
        </p:nvSpPr>
        <p:spPr/>
        <p:txBody>
          <a:bodyPr/>
          <a:lstStyle/>
          <a:p>
            <a:pPr lvl="0" algn="ctr"/>
            <a:fld id="{71850066-A75B-4FFE-BD54-44925148029D}" type="footer">
              <a:rPr sz="1400"/>
              <a:t>长沙鼎立地产顾问机构13874872999</a:t>
            </a:fld>
            <a:endParaRPr sz="1400"/>
          </a:p>
        </p:txBody>
      </p:sp>
      <p:sp>
        <p:nvSpPr>
          <p:cNvPr id="557113" name="TextBox 557112"/>
          <p:cNvSpPr txBox="1"/>
          <p:nvPr/>
        </p:nvSpPr>
        <p:spPr>
          <a:xfrm flipH="1">
            <a:off x="0" y="0"/>
            <a:ext cx="0" cy="0"/>
          </a:xfrm>
          <a:prstGeom prst="rect">
            <a:avLst/>
          </a:prstGeom>
          <a:noFill/>
        </p:spPr>
        <p:txBody>
          <a:bodyPr wrap="none">
            <a:spAutoFit/>
          </a:bodyPr>
          <a:lstStyle>
            <a:defPPr algn="l" rtl="0" eaLnBrk="1" hangingPunct="1">
              <a:defRPr kumimoji="1" lang="zh-CN" altLang="en-US">
                <a:ea typeface="方正大黑_GBK" pitchFamily="65"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星沙项目商业定位与规划交流共26页，您现在浏览的是第13页!</a:t>
            </a:r>
          </a:p>
        </p:txBody>
      </p:sp>
    </p:spTree>
  </p:cSld>
  <p:clrMapOvr>
    <a:masterClrMapping/>
  </p:clrMapOvr>
  <p:transition spd="med">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https://d.book118.com/908057024116006030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Times New Roman</vt:lpstr>
      <vt:lpstr>宋体</vt:lpstr>
      <vt:lpstr>方正大黑_GBK</vt:lpstr>
      <vt:lpstr>华文细黑</vt:lpstr>
      <vt:lpstr>黑体</vt:lpstr>
      <vt:lpstr>Wingdings</vt:lpstr>
      <vt:lpstr>仿宋_GB2312</vt:lpstr>
      <vt:lpstr>楷体_GB2312</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2024-09-07T08:15:35.673</cp:lastPrinted>
  <dcterms:created xsi:type="dcterms:W3CDTF">2024-09-07T00:15:35Z</dcterms:created>
  <dcterms:modified xsi:type="dcterms:W3CDTF">2024-09-07T00:15:37Z</dcterms:modified>
</cp:coreProperties>
</file>