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emf" ContentType="image/x-emf"/>
  <Default Extension="wmf" ContentType="image/x-wmf"/>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4"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8" r:id="rId34"/>
  </p:sldIdLst>
  <p:sldSz cx="9144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fill>
          <a:solidFill>
            <a:schemeClr val="accent3">
              <a:alpha val="20000"/>
            </a:schemeClr>
          </a:solidFill>
        </a:fill>
      </a:tcStyle>
    </a:band1H>
    <a:band1V>
      <a:tcStyle>
        <a:fill>
          <a:solidFill>
            <a:schemeClr val="accent3">
              <a:alpha val="20000"/>
            </a:schemeClr>
          </a:solidFill>
        </a:fill>
      </a:tcStyle>
    </a:band1V>
    <a:lastCol>
      <a:tcTxStyle b="on"/>
    </a:lastCol>
    <a:firstCol>
      <a:tcTxStyle b="on"/>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tags" Target="tags/tag25.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5.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7.e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9.w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7DA9E5-C755-4A9D-AA30-E09EAE487BDE}" type="datetimeFigureOut">
              <a:rPr lang="zh-CN" altLang="en-US" smtClean="0"/>
              <a:t>2017/5/17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C7066-3AC0-404F-B94B-20289CFA2B62}" type="slidenum">
              <a:rPr lang="zh-CN" altLang="en-US" smtClean="0"/>
              <a:t>‹#›</a:t>
            </a:fld>
            <a:endParaRPr lang="zh-CN" altLang="en-US"/>
          </a:p>
        </p:txBody>
      </p:sp>
    </p:spTree>
    <p:extLst>
      <p:ext uri="{BB962C8B-B14F-4D97-AF65-F5344CB8AC3E}">
        <p14:creationId xmlns:p14="http://schemas.microsoft.com/office/powerpoint/2010/main" val="3524581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C7066-3AC0-404F-B94B-20289CFA2B62}" type="slidenum">
              <a:rPr lang="zh-CN" altLang="en-US" smtClean="0"/>
              <a:t>3</a:t>
            </a:fld>
            <a:endParaRPr lang="zh-CN" altLang="en-US"/>
          </a:p>
        </p:txBody>
      </p:sp>
    </p:spTree>
    <p:extLst>
      <p:ext uri="{BB962C8B-B14F-4D97-AF65-F5344CB8AC3E}">
        <p14:creationId xmlns:p14="http://schemas.microsoft.com/office/powerpoint/2010/main" val="2846001976"/>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BC7066-3AC0-404F-B94B-20289CFA2B62}" type="slidenum">
              <a:rPr lang="zh-CN" altLang="en-US" smtClean="0"/>
              <a:t>11</a:t>
            </a:fld>
            <a:endParaRPr lang="zh-CN" altLang="en-US"/>
          </a:p>
        </p:txBody>
      </p:sp>
    </p:spTree>
    <p:extLst>
      <p:ext uri="{BB962C8B-B14F-4D97-AF65-F5344CB8AC3E}">
        <p14:creationId xmlns:p14="http://schemas.microsoft.com/office/powerpoint/2010/main" val="284200735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F67A4B-696A-40AA-AF0C-15DF823B20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8DD483-394E-4BF1-984F-4F9E92AEDE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8F65087-ACC8-45E9-9ED2-592291526E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AC852F-C1EA-4A02-BF8A-C728C60E59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3DD54C3-09F9-4286-8DA7-E7D062A0C78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F248B51-00BE-4639-8BBE-9FD60B86378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B780AFF-8F9E-405E-AB91-30C6C991EBB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3BBEF3-776D-4A35-80AE-57D309FEE6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AC1D98-B9A9-4532-9CB9-9C0C8CEC47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C2E010-1CD8-4AC2-8B40-54952EFD52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2FDA62-A387-4DB1-B8DD-20F37DD776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pic>
        <p:nvPicPr>
          <p:cNvPr id="1027" name="Picture 3" descr="C:\Users\shirley.li\Desktop\东风VI\1116\模板4比3(无企业文化标识)封面.jpg"/>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5603" y="0"/>
            <a:ext cx="914960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副标题 2"/>
          <p:cNvSpPr>
            <a:spLocks noGrp="1"/>
          </p:cNvSpPr>
          <p:nvPr>
            <p:ph type="subTitle" idx="1"/>
          </p:nvPr>
        </p:nvSpPr>
        <p:spPr>
          <a:xfrm>
            <a:off x="3347864" y="2204864"/>
            <a:ext cx="5680720" cy="1752600"/>
          </a:xfrm>
        </p:spPr>
        <p:txBody>
          <a:bodyPr anchor="ctr">
            <a:normAutofit/>
          </a:bodyPr>
          <a:lstStyle>
            <a:lvl1pPr marL="0" indent="0" algn="ctr">
              <a:buNone/>
              <a:defRPr sz="3200">
                <a:solidFill>
                  <a:schemeClr val="tx1">
                    <a:tint val="75000"/>
                  </a:schemeClr>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E339725-4FA2-49BD-A60E-3FB829851BA6}" type="datetime1">
              <a:rPr lang="zh-CN" altLang="en-US" smtClean="0"/>
              <a:t>2017/5/17</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994322618"/>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AA50E6C-596F-4BCC-87AF-BDF33F636733}" type="datetime1">
              <a:rPr lang="zh-CN" altLang="en-US" smtClean="0"/>
              <a:t>2017/5/17</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62472936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pic>
        <p:nvPicPr>
          <p:cNvPr id="5122" name="Picture 2" descr="C:\Users\shirley.li\Desktop\东风VI\1116\模板4比3封面.jpg"/>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0" y="2298"/>
            <a:ext cx="9146537" cy="685570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4283968" y="2068074"/>
            <a:ext cx="4392488" cy="1362075"/>
          </a:xfrm>
        </p:spPr>
        <p:txBody>
          <a:bodyPr anchor="ctr">
            <a:normAutofit/>
          </a:bodyPr>
          <a:lstStyle>
            <a:lvl1pPr algn="r">
              <a:defRPr sz="3200" b="1" cap="all"/>
            </a:lvl1pPr>
          </a:lstStyle>
          <a:p>
            <a:r>
              <a:rPr lang="zh-CN" altLang="en-US" smtClean="0"/>
              <a:t>单击此处编辑母版标题样式</a:t>
            </a:r>
            <a:endParaRPr lang="zh-CN" altLang="en-US"/>
          </a:p>
        </p:txBody>
      </p:sp>
      <p:sp>
        <p:nvSpPr>
          <p:cNvPr id="4" name="日期占位符 3"/>
          <p:cNvSpPr>
            <a:spLocks noGrp="1"/>
          </p:cNvSpPr>
          <p:nvPr>
            <p:ph type="dt" sz="half" idx="10"/>
          </p:nvPr>
        </p:nvSpPr>
        <p:spPr/>
        <p:txBody>
          <a:bodyPr/>
          <a:lstStyle/>
          <a:p>
            <a:fld id="{AAB8E977-466D-4078-9A8D-A50496C0F902}" type="datetime1">
              <a:rPr lang="zh-CN" altLang="en-US" smtClean="0"/>
              <a:t>2017/5/17</a:t>
            </a:fld>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1381816556"/>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5123DDE-955D-46B7-8E64-A8F4763AFEB1}" type="datetime1">
              <a:rPr lang="zh-CN" altLang="en-US" smtClean="0"/>
              <a:t>2017/5/17</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86829557"/>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9C6A26F-8A3B-461A-844E-C1CE66DD6200}" type="datetime1">
              <a:rPr lang="zh-CN" altLang="en-US" smtClean="0"/>
              <a:t>2017/5/17</a:t>
            </a:fld>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灯片编号占位符 8"/>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3529889207"/>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2441D0D-7269-483E-9796-848D77E00B0E}" type="datetime1">
              <a:rPr lang="zh-CN" altLang="en-US" smtClean="0"/>
              <a:t>2017/5/17</a:t>
            </a:fld>
            <a:endParaRPr lang="zh-CN" altLang="en-US"/>
          </a:p>
        </p:txBody>
      </p:sp>
      <p:sp>
        <p:nvSpPr>
          <p:cNvPr id="4" name="页脚占位符 3"/>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灯片编号占位符 4"/>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1619827203"/>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5F3287EF-E4F6-4BE4-9524-783E695E615C}" type="datetime1">
              <a:rPr lang="zh-CN" altLang="en-US" smtClean="0"/>
              <a:t>2017/5/17</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灯片编号占位符 3"/>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233534786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E8A568B-8155-476A-9AB8-1B0EF6A465F5}" type="datetime1">
              <a:rPr lang="zh-CN" altLang="en-US" smtClean="0"/>
              <a:t>2017/5/17</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3157341307"/>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E21019A-0342-4D8A-B990-EB0B6C4BA5FE}" type="datetime1">
              <a:rPr lang="zh-CN" altLang="en-US" smtClean="0"/>
              <a:t>2017/5/17</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2890629310"/>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9D8BD1-99BE-45BB-9579-7A3EA948A30F}" type="datetime1">
              <a:rPr lang="zh-CN" altLang="en-US" smtClean="0"/>
              <a:t>2017/5/17</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3267594076"/>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7E345D0-4D03-412E-B75D-AF53B00D9AF3}" type="datetime1">
              <a:rPr lang="zh-CN" altLang="en-US" smtClean="0"/>
              <a:t>2017/5/17</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3122114700"/>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标题幻灯片">
    <p:spTree>
      <p:nvGrpSpPr>
        <p:cNvPr id="1" name=""/>
        <p:cNvGrpSpPr/>
        <p:nvPr/>
      </p:nvGrpSpPr>
      <p:grpSpPr>
        <a:xfrm>
          <a:off x="0" y="0"/>
          <a:ext cx="0" cy="0"/>
        </a:xfrm>
      </p:grpSpPr>
      <p:pic>
        <p:nvPicPr>
          <p:cNvPr id="1027" name="Picture 3" descr="C:\Users\shirley.li\Desktop\东风VI\1116\模板4比3(无企业文化标识)封面.jpg"/>
          <p:cNvPicPr>
            <a:picLocks noChangeAspect="1" noChangeArrowheads="1"/>
          </p:cNvPicPr>
          <p:nvPr userDrawn="1"/>
        </p:nvPicPr>
        <p:blipFill>
          <a:blip r:embed="rId1">
            <a:extLst>
              <a:ext uri="{28A0092B-C50C-407E-A947-70E740481C1C}">
                <a14:useLocalDpi xmlns:a14="http://schemas.microsoft.com/office/drawing/2010/main" val="0"/>
              </a:ext>
            </a:extLst>
          </a:blip>
          <a:stretch>
            <a:fillRect/>
          </a:stretch>
        </p:blipFill>
        <p:spPr bwMode="auto">
          <a:xfrm>
            <a:off x="-5602" y="0"/>
            <a:ext cx="914960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副标题 2"/>
          <p:cNvSpPr>
            <a:spLocks noGrp="1"/>
          </p:cNvSpPr>
          <p:nvPr>
            <p:ph type="subTitle" idx="1"/>
          </p:nvPr>
        </p:nvSpPr>
        <p:spPr>
          <a:xfrm>
            <a:off x="3347864" y="2204864"/>
            <a:ext cx="5680720" cy="1752600"/>
          </a:xfrm>
        </p:spPr>
        <p:txBody>
          <a:bodyPr anchor="ctr">
            <a:normAutofit/>
          </a:bodyPr>
          <a:lstStyle>
            <a:lvl1pPr marL="0" indent="0" algn="ctr">
              <a:buNone/>
              <a:defRPr sz="3200">
                <a:solidFill>
                  <a:schemeClr val="tx1">
                    <a:tint val="75000"/>
                  </a:schemeClr>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E339725-4FA2-49BD-A60E-3FB829851BA6}" type="datetime1">
              <a:rPr lang="zh-CN" altLang="en-US" smtClean="0"/>
              <a:t>2017/5/17</a:t>
            </a:fld>
            <a:endParaRPr lang="zh-CN" altLang="en-US"/>
          </a:p>
        </p:txBody>
      </p:sp>
      <p:sp>
        <p:nvSpPr>
          <p:cNvPr id="5" name="页脚占位符 4"/>
          <p:cNvSpPr>
            <a:spLocks noGrp="1"/>
          </p:cNvSpPr>
          <p:nvPr>
            <p:ph type="ftr" sz="quarter" idx="11"/>
          </p:nvPr>
        </p:nvSpPr>
        <p:spPr>
          <a:xfrm>
            <a:off x="3124200" y="6356351"/>
            <a:ext cx="28956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p:txBody>
          <a:body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338016818"/>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_Custom Layout">
    <p:bg>
      <p:bgPr>
        <a:solidFill>
          <a:schemeClr val="bg1"/>
        </a:solidFill>
        <a:effectLst/>
      </p:bgPr>
    </p:bg>
    <p:spTree>
      <p:nvGrpSpPr>
        <p:cNvPr id="1" name=""/>
        <p:cNvGrpSpPr/>
        <p:nvPr/>
      </p:nvGrpSpPr>
      <p:grpSpPr>
        <a:xfrm>
          <a:off x="0" y="0"/>
          <a:ext cx="0" cy="0"/>
        </a:xfrm>
      </p:grpSpPr>
      <p:sp>
        <p:nvSpPr>
          <p:cNvPr id="12" name="Title 1"/>
          <p:cNvSpPr>
            <a:spLocks noGrp="1"/>
          </p:cNvSpPr>
          <p:nvPr>
            <p:ph type="title" hasCustomPrompt="1"/>
          </p:nvPr>
        </p:nvSpPr>
        <p:spPr>
          <a:xfrm>
            <a:off x="1752600" y="558800"/>
            <a:ext cx="5638800" cy="353524"/>
          </a:xfrm>
          <a:prstGeom prst="rect">
            <a:avLst/>
          </a:prstGeom>
        </p:spPr>
        <p:txBody>
          <a:bodyPr wrap="none" lIns="0" tIns="0" rIns="0" bIns="0" anchor="ctr">
            <a:noAutofit/>
          </a:bodyPr>
          <a:lstStyle>
            <a:lvl1pPr algn="ctr">
              <a:defRPr sz="1800" b="1" i="0" baseline="0">
                <a:solidFill>
                  <a:schemeClr val="tx1">
                    <a:lumMod val="50000"/>
                    <a:lumOff val="50000"/>
                  </a:schemeClr>
                </a:solidFill>
                <a:latin typeface="+mn-lt"/>
              </a:defRPr>
            </a:lvl1pPr>
          </a:lstStyle>
          <a:p>
            <a:r>
              <a:rPr lang="en-US" smtClean="0"/>
              <a:t>Click To Edit Master Title Style</a:t>
            </a:r>
            <a:endParaRPr lang="en-US"/>
          </a:p>
        </p:txBody>
      </p:sp>
      <p:sp>
        <p:nvSpPr>
          <p:cNvPr id="13" name="Text Placeholder 3"/>
          <p:cNvSpPr>
            <a:spLocks noGrp="1"/>
          </p:cNvSpPr>
          <p:nvPr>
            <p:ph type="body" sz="half" idx="2" hasCustomPrompt="1"/>
          </p:nvPr>
        </p:nvSpPr>
        <p:spPr>
          <a:xfrm>
            <a:off x="2514600" y="910790"/>
            <a:ext cx="4114800" cy="200746"/>
          </a:xfrm>
          <a:prstGeom prst="rect">
            <a:avLst/>
          </a:prstGeom>
        </p:spPr>
        <p:txBody>
          <a:bodyPr wrap="square" lIns="0" tIns="0" rIns="0" bIns="0" anchor="ctr">
            <a:noAutofit/>
          </a:bodyPr>
          <a:lstStyle>
            <a:lvl1pPr marL="0" indent="0" algn="ctr">
              <a:buNone/>
              <a:defRPr sz="1200" b="1" i="0" baseline="0">
                <a:solidFill>
                  <a:schemeClr val="tx1">
                    <a:lumMod val="50000"/>
                    <a:lumOff val="50000"/>
                  </a:schemeClr>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Subtext Goes Here</a:t>
            </a:r>
          </a:p>
        </p:txBody>
      </p:sp>
    </p:spTree>
    <p:extLst>
      <p:ext uri="{BB962C8B-B14F-4D97-AF65-F5344CB8AC3E}">
        <p14:creationId xmlns:p14="http://schemas.microsoft.com/office/powerpoint/2010/main" val="22197709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dur="5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dur="500" fill="hold" grpId="0" nodeType="after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Effect transition="in" filter="fade">
                                      <p:cBhvr>
                                        <p:cTn id="1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7743086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image" Target="../media/image3.jpeg"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4098" name="Picture 2" descr="C:\Users\shirley.li\Desktop\东风VI\1116\模板模板4比3内页.jpg"/>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6423" y="0"/>
            <a:ext cx="9137577" cy="684898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60411" y="908720"/>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2132856"/>
            <a:ext cx="8229600" cy="399330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E262A79-64BC-4999-991B-67DC92F31EE5}" type="datetime1">
              <a:rPr lang="zh-CN" altLang="en-US" smtClean="0"/>
              <a:t>2017/5/17</a:t>
            </a:fld>
            <a:endParaRPr lang="zh-CN" altLang="en-US"/>
          </a:p>
        </p:txBody>
      </p:sp>
      <p:sp>
        <p:nvSpPr>
          <p:cNvPr id="6" name="灯片编号占位符 5"/>
          <p:cNvSpPr>
            <a:spLocks noGrp="1"/>
          </p:cNvSpPr>
          <p:nvPr>
            <p:ph type="sldNum" sz="quarter" idx="4"/>
          </p:nvPr>
        </p:nvSpPr>
        <p:spPr>
          <a:xfrm>
            <a:off x="3491880" y="6356350"/>
            <a:ext cx="2133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01C351-E054-47FC-926B-DD4A9A2DD42F}" type="slidenum">
              <a:rPr lang="zh-CN" altLang="en-US" smtClean="0"/>
              <a:t>‹#›</a:t>
            </a:fld>
            <a:endParaRPr lang="zh-CN" altLang="en-US"/>
          </a:p>
        </p:txBody>
      </p:sp>
    </p:spTree>
    <p:extLst>
      <p:ext uri="{BB962C8B-B14F-4D97-AF65-F5344CB8AC3E}">
        <p14:creationId xmlns:p14="http://schemas.microsoft.com/office/powerpoint/2010/main" val="74113915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ransition/>
  <p:timing/>
  <p:hf hdr="0" ftr="0" dt="0"/>
  <p:txStyles>
    <p:titleStyle>
      <a:lvl1pPr algn="l" defTabSz="914400" rtl="0" eaLnBrk="1" latinLnBrk="0" hangingPunct="1">
        <a:spcBef>
          <a:spcPct val="0"/>
        </a:spcBef>
        <a:buNone/>
        <a:defRPr sz="3200" kern="1200">
          <a:solidFill>
            <a:schemeClr val="tx1"/>
          </a:solidFill>
          <a:latin typeface="黑体" panose="02010609060101010101" pitchFamily="49" charset="-122"/>
          <a:ea typeface="黑体" panose="02010609060101010101" pitchFamily="49"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黑体" panose="02010609060101010101" pitchFamily="49" charset="-122"/>
          <a:ea typeface="黑体" panose="02010609060101010101" pitchFamily="49"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xml"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jpeg" /><Relationship Id="rId7" Type="http://schemas.openxmlformats.org/officeDocument/2006/relationships/image" Target="../media/image8.jpeg" /><Relationship Id="rId8" Type="http://schemas.openxmlformats.org/officeDocument/2006/relationships/image" Target="../media/image9.jpeg" /><Relationship Id="rId9" Type="http://schemas.openxmlformats.org/officeDocument/2006/relationships/image" Target="../media/image10.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emf"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12.jpeg" /><Relationship Id="rId4" Type="http://schemas.openxmlformats.org/officeDocument/2006/relationships/image" Target="../media/image10.jpeg" /><Relationship Id="rId5" Type="http://schemas.openxmlformats.org/officeDocument/2006/relationships/image" Target="../media/image13.jpeg" /><Relationship Id="rId6" Type="http://schemas.openxmlformats.org/officeDocument/2006/relationships/image" Target="../media/image8.jpeg" /><Relationship Id="rId7" Type="http://schemas.openxmlformats.org/officeDocument/2006/relationships/image" Target="../media/image14.jpeg" /><Relationship Id="rId8"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package" Target="../embeddings/Microsoft_Excel_Worksheet1.xlsx" TargetMode="Internal" /><Relationship Id="rId3" Type="http://schemas.openxmlformats.org/officeDocument/2006/relationships/image" Target="../media/image15.wmf" /><Relationship Id="rId4" Type="http://schemas.openxmlformats.org/officeDocument/2006/relationships/vmlDrawing" Target="../drawings/vmlDrawing1.v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tags" Target="../tags/tag15.xml" /><Relationship Id="rId9" Type="http://schemas.openxmlformats.org/officeDocument/2006/relationships/tags" Target="../tags/tag16.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 Id="rId8" Type="http://schemas.openxmlformats.org/officeDocument/2006/relationships/tags" Target="../tags/tag23.xml" /><Relationship Id="rId9" Type="http://schemas.openxmlformats.org/officeDocument/2006/relationships/tags" Target="../tags/tag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oleObject" Target="../embeddings/oleObject1.bin" TargetMode="Internal" /><Relationship Id="rId3" Type="http://schemas.openxmlformats.org/officeDocument/2006/relationships/image" Target="../media/image17.emf" /><Relationship Id="rId4" Type="http://schemas.openxmlformats.org/officeDocument/2006/relationships/vmlDrawing" Target="../drawings/vmlDrawing2.v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package" Target="../embeddings/Microsoft_Excel_Worksheet2.xlsx" TargetMode="Internal" /><Relationship Id="rId3" Type="http://schemas.openxmlformats.org/officeDocument/2006/relationships/image" Target="../media/image19.wmf" /><Relationship Id="rId4" Type="http://schemas.openxmlformats.org/officeDocument/2006/relationships/vmlDrawing" Target="../drawings/vmlDrawing3.v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4.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061110050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灯片编号占位符 4"/>
          <p:cNvSpPr>
            <a:spLocks noGrp="1"/>
          </p:cNvSpPr>
          <p:nvPr>
            <p:ph type="sldNum" sz="quarter" idx="12"/>
          </p:nvPr>
        </p:nvSpPr>
        <p:spPr/>
        <p:txBody>
          <a:bodyPr/>
          <a:lstStyle/>
          <a:p>
            <a:fld id="{8C01C351-E054-47FC-926B-DD4A9A2DD42F}" type="slidenum">
              <a:rPr lang="zh-CN" altLang="en-US" smtClean="0"/>
              <a:t>1</a:t>
            </a:fld>
            <a:endParaRPr lang="zh-CN" altLang="en-US"/>
          </a:p>
        </p:txBody>
      </p:sp>
      <p:sp>
        <p:nvSpPr>
          <p:cNvPr id="6" name="テキスト ボックス 2"/>
          <p:cNvSpPr txBox="1"/>
          <p:nvPr/>
        </p:nvSpPr>
        <p:spPr>
          <a:xfrm>
            <a:off x="3131840" y="1556793"/>
            <a:ext cx="5688632" cy="29806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altLang="ja-JP" sz="4400" b="1" smtClean="0">
                <a:solidFill>
                  <a:srgbClr val="0D0D0D"/>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华文细黑" pitchFamily="2" charset="-122"/>
              </a:rPr>
              <a:t>DFL</a:t>
            </a:r>
            <a:r>
              <a:rPr lang="zh-CN" altLang="en-US" sz="4400" b="1" smtClean="0">
                <a:solidFill>
                  <a:srgbClr val="0D0D0D"/>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华文细黑" pitchFamily="2" charset="-122"/>
              </a:rPr>
              <a:t>重构报表合并系统咨询项目</a:t>
            </a:r>
            <a:endParaRPr lang="en-US" altLang="zh-CN" sz="4400" b="1">
              <a:solidFill>
                <a:srgbClr val="0D0D0D"/>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华文细黑" pitchFamily="2" charset="-122"/>
            </a:endParaRPr>
          </a:p>
          <a:p>
            <a:pPr algn="r">
              <a:lnSpc>
                <a:spcPct val="150000"/>
              </a:lnSpc>
            </a:pPr>
            <a:r>
              <a:rPr lang="zh-CN" altLang="en-US" sz="4400" b="1" smtClean="0">
                <a:solidFill>
                  <a:srgbClr val="0D0D0D"/>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华文细黑" pitchFamily="2" charset="-122"/>
              </a:rPr>
              <a:t>核算系统改造方案</a:t>
            </a:r>
            <a:endParaRPr lang="en-US" altLang="ja-JP" sz="4400" b="1" smtClean="0">
              <a:solidFill>
                <a:srgbClr val="0D0D0D"/>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华文细黑" pitchFamily="2" charset="-122"/>
            </a:endParaRPr>
          </a:p>
        </p:txBody>
      </p:sp>
    </p:spTree>
    <p:extLst>
      <p:ext uri="{BB962C8B-B14F-4D97-AF65-F5344CB8AC3E}">
        <p14:creationId xmlns:p14="http://schemas.microsoft.com/office/powerpoint/2010/main" val="3206148064"/>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4" name="Group 3"/>
          <p:cNvGrpSpPr/>
          <p:nvPr/>
        </p:nvGrpSpPr>
        <p:grpSpPr>
          <a:xfrm>
            <a:off x="3639551" y="5380005"/>
            <a:ext cx="4857769" cy="432048"/>
            <a:chOff x="3635897" y="2276872"/>
            <a:chExt cx="4857769" cy="576064"/>
          </a:xfrm>
        </p:grpSpPr>
        <p:sp>
          <p:nvSpPr>
            <p:cNvPr id="5" name="Rectangle 4"/>
            <p:cNvSpPr/>
            <p:nvPr/>
          </p:nvSpPr>
          <p:spPr>
            <a:xfrm>
              <a:off x="4355977" y="2276872"/>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接口内容设计方案</a:t>
              </a:r>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6" name="Rectangle 5"/>
            <p:cNvSpPr/>
            <p:nvPr/>
          </p:nvSpPr>
          <p:spPr>
            <a:xfrm>
              <a:off x="3635897" y="2276872"/>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5</a:t>
              </a:r>
              <a:endParaRPr lang="zh-CN" altLang="en-US" b="1">
                <a:latin typeface="微软雅黑" panose="020b0503020204020204" pitchFamily="34" charset="-122"/>
                <a:ea typeface="微软雅黑" panose="020b0503020204020204" pitchFamily="34" charset="-122"/>
              </a:endParaRPr>
            </a:p>
          </p:txBody>
        </p:sp>
      </p:grpSp>
      <p:grpSp>
        <p:nvGrpSpPr>
          <p:cNvPr id="7" name="Group 6"/>
          <p:cNvGrpSpPr/>
          <p:nvPr/>
        </p:nvGrpSpPr>
        <p:grpSpPr>
          <a:xfrm>
            <a:off x="3645231" y="324865"/>
            <a:ext cx="4857769" cy="426095"/>
            <a:chOff x="3635897" y="2276872"/>
            <a:chExt cx="4857769" cy="576064"/>
          </a:xfrm>
        </p:grpSpPr>
        <p:sp>
          <p:nvSpPr>
            <p:cNvPr id="8" name="Rectangle 7"/>
            <p:cNvSpPr/>
            <p:nvPr/>
          </p:nvSpPr>
          <p:spPr>
            <a:xfrm>
              <a:off x="4355977" y="2276872"/>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核算整合</a:t>
              </a:r>
              <a:r>
                <a:rPr lang="zh-CN" altLang="en-US" b="1">
                  <a:solidFill>
                    <a:prstClr val="black"/>
                  </a:solidFill>
                  <a:latin typeface="微软雅黑" panose="020b0503020204020204" pitchFamily="34" charset="-122"/>
                  <a:ea typeface="微软雅黑" panose="020b0503020204020204" pitchFamily="34" charset="-122"/>
                </a:rPr>
                <a:t>方案</a:t>
              </a:r>
            </a:p>
          </p:txBody>
        </p:sp>
        <p:sp>
          <p:nvSpPr>
            <p:cNvPr id="9" name="Rectangle 8"/>
            <p:cNvSpPr/>
            <p:nvPr/>
          </p:nvSpPr>
          <p:spPr>
            <a:xfrm>
              <a:off x="3635897" y="2276872"/>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1</a:t>
              </a:r>
              <a:endParaRPr lang="zh-CN" altLang="en-US" b="1">
                <a:latin typeface="微软雅黑" panose="020b0503020204020204" pitchFamily="34" charset="-122"/>
                <a:ea typeface="微软雅黑" panose="020b0503020204020204" pitchFamily="34" charset="-122"/>
              </a:endParaRPr>
            </a:p>
          </p:txBody>
        </p:sp>
      </p:grpSp>
      <p:grpSp>
        <p:nvGrpSpPr>
          <p:cNvPr id="10" name="Group 9"/>
          <p:cNvGrpSpPr/>
          <p:nvPr/>
        </p:nvGrpSpPr>
        <p:grpSpPr>
          <a:xfrm>
            <a:off x="3639551" y="4926522"/>
            <a:ext cx="4857769" cy="438069"/>
            <a:chOff x="3818687" y="4869160"/>
            <a:chExt cx="4857769" cy="576064"/>
          </a:xfrm>
        </p:grpSpPr>
        <p:sp>
          <p:nvSpPr>
            <p:cNvPr id="11" name="Rectangle 10"/>
            <p:cNvSpPr/>
            <p:nvPr/>
          </p:nvSpPr>
          <p:spPr>
            <a:xfrm>
              <a:off x="4538767" y="4869160"/>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关账流程优化方案</a:t>
              </a:r>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2" name="Rectangle 11"/>
            <p:cNvSpPr/>
            <p:nvPr/>
          </p:nvSpPr>
          <p:spPr>
            <a:xfrm>
              <a:off x="3818687" y="4869160"/>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4</a:t>
              </a:r>
              <a:endParaRPr lang="zh-CN" altLang="en-US" b="1">
                <a:latin typeface="微软雅黑" panose="020b0503020204020204" pitchFamily="34" charset="-122"/>
                <a:ea typeface="微软雅黑" panose="020b0503020204020204" pitchFamily="34" charset="-122"/>
              </a:endParaRPr>
            </a:p>
          </p:txBody>
        </p:sp>
      </p:grpSp>
      <p:grpSp>
        <p:nvGrpSpPr>
          <p:cNvPr id="13" name="Group 12"/>
          <p:cNvGrpSpPr/>
          <p:nvPr/>
        </p:nvGrpSpPr>
        <p:grpSpPr>
          <a:xfrm>
            <a:off x="3639551" y="770729"/>
            <a:ext cx="4857769" cy="426023"/>
            <a:chOff x="3635897" y="2276872"/>
            <a:chExt cx="4857769" cy="576064"/>
          </a:xfrm>
        </p:grpSpPr>
        <p:sp>
          <p:nvSpPr>
            <p:cNvPr id="14" name="Rectangle 13"/>
            <p:cNvSpPr/>
            <p:nvPr/>
          </p:nvSpPr>
          <p:spPr>
            <a:xfrm>
              <a:off x="4355977" y="2276872"/>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核算主数据统一方案</a:t>
              </a:r>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5" name="Rectangle 14"/>
            <p:cNvSpPr/>
            <p:nvPr/>
          </p:nvSpPr>
          <p:spPr>
            <a:xfrm>
              <a:off x="3635897" y="2276872"/>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2</a:t>
              </a:r>
              <a:endParaRPr lang="zh-CN" altLang="en-US" b="1">
                <a:latin typeface="微软雅黑" panose="020b0503020204020204" pitchFamily="34" charset="-122"/>
                <a:ea typeface="微软雅黑" panose="020b0503020204020204" pitchFamily="34" charset="-122"/>
              </a:endParaRPr>
            </a:p>
          </p:txBody>
        </p:sp>
      </p:grpSp>
      <p:grpSp>
        <p:nvGrpSpPr>
          <p:cNvPr id="16" name="Group 15"/>
          <p:cNvGrpSpPr/>
          <p:nvPr/>
        </p:nvGrpSpPr>
        <p:grpSpPr>
          <a:xfrm>
            <a:off x="3612576" y="2812246"/>
            <a:ext cx="4857769" cy="464419"/>
            <a:chOff x="3635897" y="2276872"/>
            <a:chExt cx="4857769" cy="576064"/>
          </a:xfrm>
        </p:grpSpPr>
        <p:sp>
          <p:nvSpPr>
            <p:cNvPr id="17" name="Rectangle 16"/>
            <p:cNvSpPr/>
            <p:nvPr/>
          </p:nvSpPr>
          <p:spPr>
            <a:xfrm>
              <a:off x="4355977" y="2276872"/>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核算系统源数据改造方案</a:t>
              </a:r>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8" name="Rectangle 17"/>
            <p:cNvSpPr/>
            <p:nvPr/>
          </p:nvSpPr>
          <p:spPr>
            <a:xfrm>
              <a:off x="3635897" y="2276872"/>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3</a:t>
              </a:r>
              <a:endParaRPr lang="zh-CN" altLang="en-US" b="1">
                <a:latin typeface="微软雅黑" panose="020b0503020204020204" pitchFamily="34" charset="-122"/>
                <a:ea typeface="微软雅黑" panose="020b0503020204020204" pitchFamily="34" charset="-122"/>
              </a:endParaRPr>
            </a:p>
          </p:txBody>
        </p:sp>
      </p:grpSp>
      <p:grpSp>
        <p:nvGrpSpPr>
          <p:cNvPr id="19" name="Group 18"/>
          <p:cNvGrpSpPr/>
          <p:nvPr/>
        </p:nvGrpSpPr>
        <p:grpSpPr>
          <a:xfrm>
            <a:off x="4345207" y="1241990"/>
            <a:ext cx="4152113" cy="324000"/>
            <a:chOff x="3818687" y="2276872"/>
            <a:chExt cx="4785761" cy="432048"/>
          </a:xfrm>
        </p:grpSpPr>
        <p:sp>
          <p:nvSpPr>
            <p:cNvPr id="20" name="Rectangle 19"/>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2.1</a:t>
              </a:r>
              <a:endParaRPr lang="zh-CN" altLang="en-US" sz="1600">
                <a:latin typeface="微软雅黑" panose="020b0503020204020204" pitchFamily="34" charset="-122"/>
                <a:ea typeface="微软雅黑" panose="020b0503020204020204" pitchFamily="34" charset="-122"/>
              </a:endParaRPr>
            </a:p>
          </p:txBody>
        </p:sp>
        <p:sp>
          <p:nvSpPr>
            <p:cNvPr id="21" name="Rectangle 20"/>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600" smtClean="0">
                  <a:latin typeface="微软雅黑" panose="020b0503020204020204" pitchFamily="34" charset="-122"/>
                  <a:ea typeface="微软雅黑" panose="020b0503020204020204" pitchFamily="34" charset="-122"/>
                </a:rPr>
                <a:t>COA</a:t>
              </a:r>
              <a:r>
                <a:rPr lang="zh-CN" altLang="en-US" sz="1600" smtClean="0">
                  <a:latin typeface="微软雅黑" panose="020b0503020204020204" pitchFamily="34" charset="-122"/>
                  <a:ea typeface="微软雅黑" panose="020b0503020204020204" pitchFamily="34" charset="-122"/>
                </a:rPr>
                <a:t>科目</a:t>
              </a:r>
              <a:endParaRPr lang="zh-CN" altLang="en-US" sz="1600">
                <a:latin typeface="微软雅黑" panose="020b0503020204020204" pitchFamily="34" charset="-122"/>
                <a:ea typeface="微软雅黑" panose="020b0503020204020204" pitchFamily="34" charset="-122"/>
              </a:endParaRPr>
            </a:p>
          </p:txBody>
        </p:sp>
      </p:grpSp>
      <p:grpSp>
        <p:nvGrpSpPr>
          <p:cNvPr id="22" name="Group 21"/>
          <p:cNvGrpSpPr/>
          <p:nvPr/>
        </p:nvGrpSpPr>
        <p:grpSpPr>
          <a:xfrm>
            <a:off x="4345207" y="1644023"/>
            <a:ext cx="4152113" cy="324000"/>
            <a:chOff x="3818687" y="2276872"/>
            <a:chExt cx="4785761" cy="432048"/>
          </a:xfrm>
        </p:grpSpPr>
        <p:sp>
          <p:nvSpPr>
            <p:cNvPr id="23" name="Rectangle 22"/>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2.2</a:t>
              </a:r>
              <a:endParaRPr lang="zh-CN" altLang="en-US" sz="1600">
                <a:latin typeface="微软雅黑" panose="020b0503020204020204" pitchFamily="34" charset="-122"/>
                <a:ea typeface="微软雅黑" panose="020b0503020204020204" pitchFamily="34" charset="-122"/>
              </a:endParaRPr>
            </a:p>
          </p:txBody>
        </p:sp>
        <p:sp>
          <p:nvSpPr>
            <p:cNvPr id="24" name="Rectangle 23"/>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客商主数据</a:t>
              </a:r>
              <a:endParaRPr lang="zh-CN" altLang="en-US" sz="1600">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4345207" y="2046056"/>
            <a:ext cx="4152113" cy="324000"/>
            <a:chOff x="3818687" y="2276872"/>
            <a:chExt cx="4785761" cy="432048"/>
          </a:xfrm>
        </p:grpSpPr>
        <p:sp>
          <p:nvSpPr>
            <p:cNvPr id="26" name="Rectangle 25"/>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2.3</a:t>
              </a:r>
              <a:endParaRPr lang="zh-CN" altLang="en-US" sz="1600">
                <a:latin typeface="微软雅黑" panose="020b0503020204020204" pitchFamily="34" charset="-122"/>
                <a:ea typeface="微软雅黑" panose="020b0503020204020204" pitchFamily="34" charset="-122"/>
              </a:endParaRPr>
            </a:p>
          </p:txBody>
        </p:sp>
        <p:sp>
          <p:nvSpPr>
            <p:cNvPr id="27" name="Rectangle 26"/>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费用项目</a:t>
              </a:r>
              <a:endParaRPr lang="zh-CN" altLang="en-US" sz="1600">
                <a:latin typeface="微软雅黑" panose="020b0503020204020204" pitchFamily="34" charset="-122"/>
                <a:ea typeface="微软雅黑" panose="020b0503020204020204" pitchFamily="34" charset="-122"/>
              </a:endParaRPr>
            </a:p>
          </p:txBody>
        </p:sp>
      </p:grpSp>
      <p:grpSp>
        <p:nvGrpSpPr>
          <p:cNvPr id="28" name="Group 27"/>
          <p:cNvGrpSpPr/>
          <p:nvPr/>
        </p:nvGrpSpPr>
        <p:grpSpPr>
          <a:xfrm>
            <a:off x="4345207" y="2448089"/>
            <a:ext cx="4152113" cy="324000"/>
            <a:chOff x="3818687" y="2276872"/>
            <a:chExt cx="4785761" cy="432048"/>
          </a:xfrm>
        </p:grpSpPr>
        <p:sp>
          <p:nvSpPr>
            <p:cNvPr id="29" name="Rectangle 28"/>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2.4</a:t>
              </a:r>
              <a:endParaRPr lang="zh-CN" altLang="en-US" sz="1600">
                <a:latin typeface="微软雅黑" panose="020b0503020204020204" pitchFamily="34" charset="-122"/>
                <a:ea typeface="微软雅黑" panose="020b0503020204020204" pitchFamily="34" charset="-122"/>
              </a:endParaRPr>
            </a:p>
          </p:txBody>
        </p:sp>
        <p:sp>
          <p:nvSpPr>
            <p:cNvPr id="30" name="Rectangle 29"/>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现金流量代码</a:t>
              </a:r>
              <a:endParaRPr lang="zh-CN" altLang="en-US" sz="1600">
                <a:latin typeface="微软雅黑" panose="020b0503020204020204" pitchFamily="34" charset="-122"/>
                <a:ea typeface="微软雅黑" panose="020b0503020204020204" pitchFamily="34" charset="-122"/>
              </a:endParaRPr>
            </a:p>
          </p:txBody>
        </p:sp>
      </p:grpSp>
      <p:grpSp>
        <p:nvGrpSpPr>
          <p:cNvPr id="31" name="Group 30"/>
          <p:cNvGrpSpPr/>
          <p:nvPr/>
        </p:nvGrpSpPr>
        <p:grpSpPr>
          <a:xfrm>
            <a:off x="4332657" y="3358876"/>
            <a:ext cx="4164664" cy="324000"/>
            <a:chOff x="3818687" y="2276872"/>
            <a:chExt cx="4785761" cy="432048"/>
          </a:xfrm>
        </p:grpSpPr>
        <p:sp>
          <p:nvSpPr>
            <p:cNvPr id="32" name="Rectangle 31"/>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3.1</a:t>
              </a:r>
              <a:endParaRPr lang="zh-CN" altLang="en-US" sz="1600">
                <a:latin typeface="微软雅黑" panose="020b0503020204020204" pitchFamily="34" charset="-122"/>
                <a:ea typeface="微软雅黑" panose="020b0503020204020204" pitchFamily="34" charset="-122"/>
              </a:endParaRPr>
            </a:p>
          </p:txBody>
        </p:sp>
        <p:sp>
          <p:nvSpPr>
            <p:cNvPr id="33" name="Rectangle 32"/>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维度</a:t>
              </a:r>
              <a:endParaRPr lang="zh-CN" altLang="en-US" sz="1600">
                <a:latin typeface="微软雅黑" panose="020b0503020204020204" pitchFamily="34" charset="-122"/>
                <a:ea typeface="微软雅黑" panose="020b0503020204020204" pitchFamily="34" charset="-122"/>
              </a:endParaRPr>
            </a:p>
          </p:txBody>
        </p:sp>
      </p:grpSp>
      <p:grpSp>
        <p:nvGrpSpPr>
          <p:cNvPr id="34" name="Group 33"/>
          <p:cNvGrpSpPr/>
          <p:nvPr/>
        </p:nvGrpSpPr>
        <p:grpSpPr>
          <a:xfrm>
            <a:off x="4332657" y="3760909"/>
            <a:ext cx="4164664" cy="324000"/>
            <a:chOff x="3818687" y="2276872"/>
            <a:chExt cx="4785761" cy="432048"/>
          </a:xfrm>
        </p:grpSpPr>
        <p:sp>
          <p:nvSpPr>
            <p:cNvPr id="35" name="Rectangle 34"/>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3.2</a:t>
              </a:r>
              <a:endParaRPr lang="zh-CN" altLang="en-US" sz="1600">
                <a:latin typeface="微软雅黑" panose="020b0503020204020204" pitchFamily="34" charset="-122"/>
                <a:ea typeface="微软雅黑" panose="020b0503020204020204" pitchFamily="34" charset="-122"/>
              </a:endParaRPr>
            </a:p>
          </p:txBody>
        </p:sp>
        <p:sp>
          <p:nvSpPr>
            <p:cNvPr id="36" name="Rectangle 35"/>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a:latin typeface="微软雅黑" panose="020b0503020204020204" pitchFamily="34" charset="-122"/>
                  <a:ea typeface="微软雅黑" panose="020b0503020204020204" pitchFamily="34" charset="-122"/>
                </a:rPr>
                <a:t>项目</a:t>
              </a:r>
            </a:p>
          </p:txBody>
        </p:sp>
      </p:grpSp>
      <p:grpSp>
        <p:nvGrpSpPr>
          <p:cNvPr id="37" name="Group 36"/>
          <p:cNvGrpSpPr/>
          <p:nvPr/>
        </p:nvGrpSpPr>
        <p:grpSpPr>
          <a:xfrm>
            <a:off x="4332657" y="4564975"/>
            <a:ext cx="4164664" cy="324000"/>
            <a:chOff x="3818687" y="2276872"/>
            <a:chExt cx="4785761" cy="432048"/>
          </a:xfrm>
        </p:grpSpPr>
        <p:sp>
          <p:nvSpPr>
            <p:cNvPr id="38" name="Rectangle 37"/>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3.4</a:t>
              </a:r>
              <a:endParaRPr lang="zh-CN" altLang="en-US" sz="1600">
                <a:latin typeface="微软雅黑" panose="020b0503020204020204" pitchFamily="34" charset="-122"/>
                <a:ea typeface="微软雅黑" panose="020b0503020204020204" pitchFamily="34" charset="-122"/>
              </a:endParaRPr>
            </a:p>
          </p:txBody>
        </p:sp>
        <p:sp>
          <p:nvSpPr>
            <p:cNvPr id="39" name="Rectangle 38"/>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固定资产</a:t>
              </a:r>
              <a:endParaRPr lang="zh-CN" altLang="en-US" sz="1600">
                <a:latin typeface="微软雅黑" panose="020b0503020204020204" pitchFamily="34" charset="-122"/>
                <a:ea typeface="微软雅黑" panose="020b0503020204020204" pitchFamily="34" charset="-122"/>
              </a:endParaRPr>
            </a:p>
          </p:txBody>
        </p:sp>
      </p:grpSp>
      <p:grpSp>
        <p:nvGrpSpPr>
          <p:cNvPr id="40" name="Group 39"/>
          <p:cNvGrpSpPr/>
          <p:nvPr/>
        </p:nvGrpSpPr>
        <p:grpSpPr>
          <a:xfrm>
            <a:off x="4332657" y="4162942"/>
            <a:ext cx="4164664" cy="324000"/>
            <a:chOff x="3818687" y="2276872"/>
            <a:chExt cx="4785761" cy="432048"/>
          </a:xfrm>
        </p:grpSpPr>
        <p:sp>
          <p:nvSpPr>
            <p:cNvPr id="41" name="Rectangle 40"/>
            <p:cNvSpPr/>
            <p:nvPr/>
          </p:nvSpPr>
          <p:spPr>
            <a:xfrm>
              <a:off x="3818687" y="2276872"/>
              <a:ext cx="609297" cy="432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600" smtClean="0">
                  <a:latin typeface="微软雅黑" panose="020b0503020204020204" pitchFamily="34" charset="-122"/>
                  <a:ea typeface="微软雅黑" panose="020b0503020204020204" pitchFamily="34" charset="-122"/>
                </a:rPr>
                <a:t>3.3</a:t>
              </a:r>
              <a:endParaRPr lang="zh-CN" altLang="en-US" sz="1600">
                <a:latin typeface="微软雅黑" panose="020b0503020204020204" pitchFamily="34" charset="-122"/>
                <a:ea typeface="微软雅黑" panose="020b0503020204020204" pitchFamily="34" charset="-122"/>
              </a:endParaRPr>
            </a:p>
          </p:txBody>
        </p:sp>
        <p:sp>
          <p:nvSpPr>
            <p:cNvPr id="42" name="Rectangle 41"/>
            <p:cNvSpPr/>
            <p:nvPr/>
          </p:nvSpPr>
          <p:spPr>
            <a:xfrm>
              <a:off x="4427984" y="2276872"/>
              <a:ext cx="4176464"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600" smtClean="0">
                  <a:latin typeface="微软雅黑" panose="020b0503020204020204" pitchFamily="34" charset="-122"/>
                  <a:ea typeface="微软雅黑" panose="020b0503020204020204" pitchFamily="34" charset="-122"/>
                </a:rPr>
                <a:t>账龄</a:t>
              </a:r>
              <a:endParaRPr lang="zh-CN" altLang="en-US" sz="1600">
                <a:latin typeface="微软雅黑" panose="020b0503020204020204" pitchFamily="34" charset="-122"/>
                <a:ea typeface="微软雅黑" panose="020b0503020204020204" pitchFamily="34" charset="-122"/>
              </a:endParaRPr>
            </a:p>
          </p:txBody>
        </p:sp>
      </p:grpSp>
      <p:grpSp>
        <p:nvGrpSpPr>
          <p:cNvPr id="43" name="Group 3"/>
          <p:cNvGrpSpPr/>
          <p:nvPr/>
        </p:nvGrpSpPr>
        <p:grpSpPr>
          <a:xfrm>
            <a:off x="3639551" y="5884581"/>
            <a:ext cx="4857769" cy="432048"/>
            <a:chOff x="3635897" y="2276872"/>
            <a:chExt cx="4857769" cy="576064"/>
          </a:xfrm>
        </p:grpSpPr>
        <p:sp>
          <p:nvSpPr>
            <p:cNvPr id="44" name="Rectangle 4"/>
            <p:cNvSpPr/>
            <p:nvPr/>
          </p:nvSpPr>
          <p:spPr>
            <a:xfrm>
              <a:off x="4355977" y="2276872"/>
              <a:ext cx="4137689"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b="1" smtClean="0">
                  <a:solidFill>
                    <a:prstClr val="black"/>
                  </a:solidFill>
                  <a:latin typeface="微软雅黑" panose="020b0503020204020204" pitchFamily="34" charset="-122"/>
                  <a:ea typeface="微软雅黑" panose="020b0503020204020204" pitchFamily="34" charset="-122"/>
                </a:rPr>
                <a:t>核算组交付物参考</a:t>
              </a:r>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45" name="Rectangle 5"/>
            <p:cNvSpPr/>
            <p:nvPr/>
          </p:nvSpPr>
          <p:spPr>
            <a:xfrm>
              <a:off x="3635897" y="2276872"/>
              <a:ext cx="720080" cy="57606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b="1" smtClean="0">
                  <a:latin typeface="微软雅黑" panose="020b0503020204020204" pitchFamily="34" charset="-122"/>
                  <a:ea typeface="微软雅黑" panose="020b0503020204020204" pitchFamily="34" charset="-122"/>
                </a:rPr>
                <a:t>6</a:t>
              </a:r>
              <a:endParaRPr lang="zh-CN" altLang="en-US" b="1">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81039274"/>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3"/>
          <p:cNvSpPr txBox="1"/>
          <p:nvPr/>
        </p:nvSpPr>
        <p:spPr>
          <a:xfrm>
            <a:off x="-3185" y="102390"/>
            <a:ext cx="9144000" cy="646331"/>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1800" b="1" kern="1200">
                <a:solidFill>
                  <a:schemeClr val="tx1"/>
                </a:solidFill>
                <a:latin typeface="微软雅黑" panose="020b0503020204020204" pitchFamily="34" charset="-122"/>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为满足对账平台和合并系统对数据自动化，精细度的要求，核算系统从以下十个方面</a:t>
            </a:r>
            <a:endParaRPr lang="en-US" altLang="zh-CN"/>
          </a:p>
          <a:p>
            <a:r>
              <a:rPr lang="zh-CN" altLang="en-US"/>
              <a:t>提出了改造方案</a:t>
            </a:r>
          </a:p>
        </p:txBody>
      </p:sp>
      <p:sp>
        <p:nvSpPr>
          <p:cNvPr id="169" name="Rectangle 10"/>
          <p:cNvSpPr/>
          <p:nvPr/>
        </p:nvSpPr>
        <p:spPr bwMode="auto">
          <a:xfrm>
            <a:off x="402413" y="1749411"/>
            <a:ext cx="7686600" cy="2735237"/>
          </a:xfrm>
          <a:prstGeom prst="rect">
            <a:avLst/>
          </a:prstGeom>
          <a:solidFill>
            <a:schemeClr val="bg2">
              <a:lumMod val="90000"/>
            </a:schemeClr>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2" name="Rectangle 10"/>
          <p:cNvSpPr/>
          <p:nvPr/>
        </p:nvSpPr>
        <p:spPr bwMode="auto">
          <a:xfrm>
            <a:off x="427504" y="901912"/>
            <a:ext cx="2448272" cy="598527"/>
          </a:xfrm>
          <a:prstGeom prst="rect">
            <a:avLst/>
          </a:prstGeom>
          <a:solidFill>
            <a:schemeClr val="accent3">
              <a:lumMod val="60000"/>
              <a:lumOff val="40000"/>
            </a:schemeClr>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3" name="Rectangle 10"/>
          <p:cNvSpPr/>
          <p:nvPr/>
        </p:nvSpPr>
        <p:spPr bwMode="auto">
          <a:xfrm>
            <a:off x="2898999" y="894747"/>
            <a:ext cx="5138612" cy="589643"/>
          </a:xfrm>
          <a:prstGeom prst="rect">
            <a:avLst/>
          </a:prstGeom>
          <a:solidFill>
            <a:schemeClr val="accent3">
              <a:lumMod val="60000"/>
              <a:lumOff val="40000"/>
            </a:schemeClr>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grpSp>
        <p:nvGrpSpPr>
          <p:cNvPr id="262" name="组合 261"/>
          <p:cNvGrpSpPr/>
          <p:nvPr/>
        </p:nvGrpSpPr>
        <p:grpSpPr>
          <a:xfrm>
            <a:off x="508415" y="3886776"/>
            <a:ext cx="7501171" cy="554610"/>
            <a:chOff x="272577" y="4728376"/>
            <a:chExt cx="7387302" cy="554610"/>
          </a:xfrm>
        </p:grpSpPr>
        <p:sp>
          <p:nvSpPr>
            <p:cNvPr id="151" name="Rectangle 10"/>
            <p:cNvSpPr/>
            <p:nvPr/>
          </p:nvSpPr>
          <p:spPr bwMode="auto">
            <a:xfrm>
              <a:off x="272577" y="4728376"/>
              <a:ext cx="7387302" cy="554610"/>
            </a:xfrm>
            <a:prstGeom prst="rect">
              <a:avLst/>
            </a:prstGeom>
            <a:noFill/>
            <a:ln w="9525">
              <a:solidFill>
                <a:schemeClr val="tx1"/>
              </a:solid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grpSp>
          <p:nvGrpSpPr>
            <p:cNvPr id="148" name="组合 147"/>
            <p:cNvGrpSpPr/>
            <p:nvPr/>
          </p:nvGrpSpPr>
          <p:grpSpPr>
            <a:xfrm>
              <a:off x="1003804" y="4815707"/>
              <a:ext cx="5734419" cy="366232"/>
              <a:chOff x="1899391" y="4361685"/>
              <a:chExt cx="6572613" cy="522385"/>
            </a:xfrm>
          </p:grpSpPr>
          <p:sp>
            <p:nvSpPr>
              <p:cNvPr id="135" name="Flowchart: Magnetic Disk 95"/>
              <p:cNvSpPr/>
              <p:nvPr/>
            </p:nvSpPr>
            <p:spPr>
              <a:xfrm>
                <a:off x="1899391" y="4361685"/>
                <a:ext cx="1144779" cy="494069"/>
              </a:xfrm>
              <a:prstGeom prst="flowChartMagneticDisk">
                <a:avLst/>
              </a:prstGeom>
              <a:solidFill>
                <a:schemeClr val="accent5">
                  <a:lumMod val="75000"/>
                </a:schemeClr>
              </a:solidFill>
              <a:ln>
                <a:solidFill>
                  <a:srgbClr val="FFFFFF">
                    <a:lumMod val="50000"/>
                  </a:srgbClr>
                </a:solidFill>
              </a:ln>
              <a:effectLst>
                <a:reflection blurRad="6350" stA="52000" endA="300" endPos="35000" dir="5400000" sy="-100000" algn="bl" rotWithShape="0"/>
              </a:effectLst>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统一</a:t>
                </a:r>
                <a:r>
                  <a:rPr kumimoji="0" lang="en-US" altLang="zh-CN"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COA</a:t>
                </a:r>
                <a:r>
                  <a:rPr kumimoji="0" lang="zh-CN" alt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科目</a:t>
                </a:r>
                <a:endParaRPr kumimoji="0" 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6" name="Flowchart: Magnetic Disk 95"/>
              <p:cNvSpPr/>
              <p:nvPr/>
            </p:nvSpPr>
            <p:spPr>
              <a:xfrm>
                <a:off x="3682891" y="4390001"/>
                <a:ext cx="1145430" cy="494069"/>
              </a:xfrm>
              <a:prstGeom prst="flowChartMagneticDisk">
                <a:avLst/>
              </a:prstGeom>
              <a:solidFill>
                <a:srgbClr val="31859C"/>
              </a:solidFill>
              <a:ln>
                <a:solidFill>
                  <a:srgbClr val="FFFFFF">
                    <a:lumMod val="50000"/>
                  </a:srgbClr>
                </a:solidFill>
              </a:ln>
              <a:effectLst>
                <a:reflection blurRad="6350" stA="52000" endA="300" endPos="35000" dir="5400000" sy="-100000" algn="bl" rotWithShape="0"/>
              </a:effectLst>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统一</a:t>
                </a:r>
                <a:r>
                  <a:rPr lang="zh-CN" altLang="en-US" sz="1000" kern="0" noProof="0" smtClean="0">
                    <a:solidFill>
                      <a:schemeClr val="bg1"/>
                    </a:solidFill>
                    <a:latin typeface="微软雅黑" panose="020b0503020204020204" pitchFamily="34" charset="-122"/>
                    <a:ea typeface="微软雅黑" panose="020b0503020204020204" pitchFamily="34" charset="-122"/>
                  </a:rPr>
                  <a:t>费用项目代码</a:t>
                </a:r>
                <a:endParaRPr kumimoji="0" 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7" name="Flowchart: Magnetic Disk 95"/>
              <p:cNvSpPr/>
              <p:nvPr/>
            </p:nvSpPr>
            <p:spPr>
              <a:xfrm>
                <a:off x="5447467" y="4383006"/>
                <a:ext cx="1145428" cy="494069"/>
              </a:xfrm>
              <a:prstGeom prst="flowChartMagneticDisk">
                <a:avLst/>
              </a:prstGeom>
              <a:solidFill>
                <a:srgbClr val="31859C"/>
              </a:solidFill>
              <a:ln>
                <a:solidFill>
                  <a:srgbClr val="FFFFFF">
                    <a:lumMod val="50000"/>
                  </a:srgbClr>
                </a:solidFill>
              </a:ln>
              <a:effectLst>
                <a:reflection blurRad="6350" stA="52000" endA="300" endPos="35000" dir="5400000" sy="-100000" algn="bl" rotWithShape="0"/>
              </a:effectLst>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统一现金流量代码</a:t>
                </a:r>
                <a:endParaRPr kumimoji="0" 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4" name="Flowchart: Magnetic Disk 95"/>
              <p:cNvSpPr/>
              <p:nvPr/>
            </p:nvSpPr>
            <p:spPr>
              <a:xfrm>
                <a:off x="7325131" y="4383006"/>
                <a:ext cx="1146873" cy="494069"/>
              </a:xfrm>
              <a:prstGeom prst="flowChartMagneticDisk">
                <a:avLst/>
              </a:prstGeom>
              <a:solidFill>
                <a:srgbClr val="31859C"/>
              </a:solidFill>
              <a:ln>
                <a:solidFill>
                  <a:srgbClr val="FFFFFF">
                    <a:lumMod val="50000"/>
                  </a:srgbClr>
                </a:solidFill>
              </a:ln>
              <a:effectLst>
                <a:reflection blurRad="6350" stA="52000" endA="300" endPos="35000" dir="5400000" sy="-100000" algn="bl" rotWithShape="0"/>
              </a:effectLst>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统一客商主数据</a:t>
                </a:r>
                <a:endParaRPr kumimoji="0" lang="en-US" sz="10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grpSp>
        <p:nvGrpSpPr>
          <p:cNvPr id="168" name="组合 167"/>
          <p:cNvGrpSpPr/>
          <p:nvPr/>
        </p:nvGrpSpPr>
        <p:grpSpPr>
          <a:xfrm>
            <a:off x="533157" y="2210534"/>
            <a:ext cx="7386430" cy="1458643"/>
            <a:chOff x="674016" y="2817207"/>
            <a:chExt cx="7386430" cy="1458643"/>
          </a:xfrm>
        </p:grpSpPr>
        <p:grpSp>
          <p:nvGrpSpPr>
            <p:cNvPr id="154" name="组合 153"/>
            <p:cNvGrpSpPr/>
            <p:nvPr/>
          </p:nvGrpSpPr>
          <p:grpSpPr>
            <a:xfrm>
              <a:off x="674016" y="2817207"/>
              <a:ext cx="1264800" cy="1458643"/>
              <a:chOff x="673144" y="2875621"/>
              <a:chExt cx="1677347" cy="1458643"/>
            </a:xfrm>
          </p:grpSpPr>
          <p:sp>
            <p:nvSpPr>
              <p:cNvPr id="152" name="Rectangle 10"/>
              <p:cNvSpPr/>
              <p:nvPr/>
            </p:nvSpPr>
            <p:spPr bwMode="auto">
              <a:xfrm>
                <a:off x="673144" y="2875621"/>
                <a:ext cx="1677347" cy="1458643"/>
              </a:xfrm>
              <a:prstGeom prst="rect">
                <a:avLst/>
              </a:prstGeom>
              <a:solidFill>
                <a:srgbClr val="DBEEF4"/>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53" name="文本框 152"/>
              <p:cNvSpPr txBox="1"/>
              <p:nvPr/>
            </p:nvSpPr>
            <p:spPr>
              <a:xfrm>
                <a:off x="877089" y="2902906"/>
                <a:ext cx="1261885"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smtClean="0">
                    <a:solidFill>
                      <a:srgbClr val="000000"/>
                    </a:solidFill>
                    <a:latin typeface="微软雅黑" panose="020b0503020204020204" pitchFamily="34" charset="-122"/>
                    <a:ea typeface="微软雅黑" panose="020b0503020204020204" pitchFamily="34" charset="-122"/>
                  </a:rPr>
                  <a:t>固定资产会计</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55" name="组合 154"/>
            <p:cNvGrpSpPr/>
            <p:nvPr/>
          </p:nvGrpSpPr>
          <p:grpSpPr>
            <a:xfrm>
              <a:off x="2222417" y="2817207"/>
              <a:ext cx="1262584" cy="1458643"/>
              <a:chOff x="673145" y="2875621"/>
              <a:chExt cx="1677347" cy="1458643"/>
            </a:xfrm>
          </p:grpSpPr>
          <p:sp>
            <p:nvSpPr>
              <p:cNvPr id="156" name="Rectangle 10"/>
              <p:cNvSpPr/>
              <p:nvPr/>
            </p:nvSpPr>
            <p:spPr bwMode="auto">
              <a:xfrm>
                <a:off x="673145" y="2875621"/>
                <a:ext cx="1677347" cy="1458643"/>
              </a:xfrm>
              <a:prstGeom prst="rect">
                <a:avLst/>
              </a:prstGeom>
              <a:solidFill>
                <a:srgbClr val="DBEEF4"/>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57" name="文本框 156"/>
              <p:cNvSpPr txBox="1"/>
              <p:nvPr/>
            </p:nvSpPr>
            <p:spPr>
              <a:xfrm>
                <a:off x="1056625" y="2902906"/>
                <a:ext cx="90281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smtClean="0">
                    <a:solidFill>
                      <a:srgbClr val="000000"/>
                    </a:solidFill>
                    <a:latin typeface="微软雅黑" panose="020b0503020204020204" pitchFamily="34" charset="-122"/>
                    <a:ea typeface="微软雅黑" panose="020b0503020204020204" pitchFamily="34" charset="-122"/>
                  </a:rPr>
                  <a:t>应付会计</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3768602" y="2817207"/>
              <a:ext cx="1241547" cy="1458643"/>
              <a:chOff x="673144" y="2875621"/>
              <a:chExt cx="1677347" cy="1458643"/>
            </a:xfrm>
          </p:grpSpPr>
          <p:sp>
            <p:nvSpPr>
              <p:cNvPr id="160" name="Rectangle 10"/>
              <p:cNvSpPr/>
              <p:nvPr/>
            </p:nvSpPr>
            <p:spPr bwMode="auto">
              <a:xfrm>
                <a:off x="673144" y="2875621"/>
                <a:ext cx="1677347" cy="1458643"/>
              </a:xfrm>
              <a:prstGeom prst="rect">
                <a:avLst/>
              </a:prstGeom>
              <a:solidFill>
                <a:srgbClr val="DBEEF4"/>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61" name="文本框 160"/>
              <p:cNvSpPr txBox="1"/>
              <p:nvPr/>
            </p:nvSpPr>
            <p:spPr>
              <a:xfrm>
                <a:off x="1056625" y="2902906"/>
                <a:ext cx="90281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smtClean="0">
                    <a:solidFill>
                      <a:srgbClr val="000000"/>
                    </a:solidFill>
                    <a:latin typeface="微软雅黑" panose="020b0503020204020204" pitchFamily="34" charset="-122"/>
                    <a:ea typeface="微软雅黑" panose="020b0503020204020204" pitchFamily="34" charset="-122"/>
                  </a:rPr>
                  <a:t>应收会计</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62" name="组合 161"/>
            <p:cNvGrpSpPr/>
            <p:nvPr/>
          </p:nvGrpSpPr>
          <p:grpSpPr>
            <a:xfrm>
              <a:off x="5221468" y="2817207"/>
              <a:ext cx="1380506" cy="1458643"/>
              <a:chOff x="575491" y="2875621"/>
              <a:chExt cx="1865083" cy="1458643"/>
            </a:xfrm>
          </p:grpSpPr>
          <p:sp>
            <p:nvSpPr>
              <p:cNvPr id="163" name="Rectangle 10"/>
              <p:cNvSpPr/>
              <p:nvPr/>
            </p:nvSpPr>
            <p:spPr bwMode="auto">
              <a:xfrm>
                <a:off x="673144" y="2875621"/>
                <a:ext cx="1677347" cy="1458643"/>
              </a:xfrm>
              <a:prstGeom prst="rect">
                <a:avLst/>
              </a:prstGeom>
              <a:solidFill>
                <a:srgbClr val="DBEEF4"/>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64" name="文本框 163"/>
              <p:cNvSpPr txBox="1"/>
              <p:nvPr/>
            </p:nvSpPr>
            <p:spPr>
              <a:xfrm>
                <a:off x="575491" y="2902906"/>
                <a:ext cx="1865083"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smtClean="0">
                    <a:solidFill>
                      <a:srgbClr val="000000"/>
                    </a:solidFill>
                    <a:latin typeface="微软雅黑" panose="020b0503020204020204" pitchFamily="34" charset="-122"/>
                    <a:ea typeface="微软雅黑" panose="020b0503020204020204" pitchFamily="34" charset="-122"/>
                  </a:rPr>
                  <a:t>成本</a:t>
                </a:r>
                <a:r>
                  <a:rPr lang="en-US" altLang="zh-CN" sz="1400" smtClean="0">
                    <a:solidFill>
                      <a:srgbClr val="000000"/>
                    </a:solidFill>
                    <a:latin typeface="微软雅黑" panose="020b0503020204020204" pitchFamily="34" charset="-122"/>
                    <a:ea typeface="微软雅黑" panose="020b0503020204020204" pitchFamily="34" charset="-122"/>
                  </a:rPr>
                  <a:t>(</a:t>
                </a:r>
                <a:r>
                  <a:rPr lang="zh-CN" altLang="en-US" sz="1400" smtClean="0">
                    <a:solidFill>
                      <a:srgbClr val="000000"/>
                    </a:solidFill>
                    <a:latin typeface="微软雅黑" panose="020b0503020204020204" pitchFamily="34" charset="-122"/>
                    <a:ea typeface="微软雅黑" panose="020b0503020204020204" pitchFamily="34" charset="-122"/>
                  </a:rPr>
                  <a:t>存货</a:t>
                </a:r>
                <a:r>
                  <a:rPr lang="en-US" altLang="zh-CN" sz="1400" smtClean="0">
                    <a:solidFill>
                      <a:srgbClr val="000000"/>
                    </a:solidFill>
                    <a:latin typeface="微软雅黑" panose="020b0503020204020204" pitchFamily="34" charset="-122"/>
                    <a:ea typeface="微软雅黑" panose="020b0503020204020204" pitchFamily="34" charset="-122"/>
                  </a:rPr>
                  <a:t>)</a:t>
                </a:r>
                <a:r>
                  <a:rPr lang="zh-CN" altLang="en-US" sz="1400" smtClean="0">
                    <a:solidFill>
                      <a:srgbClr val="000000"/>
                    </a:solidFill>
                    <a:latin typeface="微软雅黑" panose="020b0503020204020204" pitchFamily="34" charset="-122"/>
                    <a:ea typeface="微软雅黑" panose="020b0503020204020204" pitchFamily="34" charset="-122"/>
                  </a:rPr>
                  <a:t>会计</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6818899" y="2817207"/>
              <a:ext cx="1241547" cy="1458643"/>
              <a:chOff x="673144" y="2875621"/>
              <a:chExt cx="1677347" cy="1458643"/>
            </a:xfrm>
          </p:grpSpPr>
          <p:sp>
            <p:nvSpPr>
              <p:cNvPr id="166" name="Rectangle 10"/>
              <p:cNvSpPr/>
              <p:nvPr/>
            </p:nvSpPr>
            <p:spPr bwMode="auto">
              <a:xfrm>
                <a:off x="673144" y="2875621"/>
                <a:ext cx="1677347" cy="1458643"/>
              </a:xfrm>
              <a:prstGeom prst="rect">
                <a:avLst/>
              </a:prstGeom>
              <a:solidFill>
                <a:srgbClr val="DBEEF4"/>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67" name="文本框 166"/>
              <p:cNvSpPr txBox="1"/>
              <p:nvPr/>
            </p:nvSpPr>
            <p:spPr>
              <a:xfrm>
                <a:off x="898176" y="2902906"/>
                <a:ext cx="1219710"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smtClean="0">
                    <a:solidFill>
                      <a:srgbClr val="000000"/>
                    </a:solidFill>
                    <a:latin typeface="微软雅黑" panose="020b0503020204020204" pitchFamily="34" charset="-122"/>
                    <a:ea typeface="微软雅黑" panose="020b0503020204020204" pitchFamily="34" charset="-122"/>
                  </a:rPr>
                  <a:t>总账会计</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grpSp>
        <p:nvGrpSpPr>
          <p:cNvPr id="202" name="组合 201"/>
          <p:cNvGrpSpPr/>
          <p:nvPr/>
        </p:nvGrpSpPr>
        <p:grpSpPr>
          <a:xfrm>
            <a:off x="2294242" y="2764206"/>
            <a:ext cx="3496369" cy="354557"/>
            <a:chOff x="6065943" y="2008577"/>
            <a:chExt cx="3496369" cy="354557"/>
          </a:xfrm>
        </p:grpSpPr>
        <p:sp>
          <p:nvSpPr>
            <p:cNvPr id="192" name="矩形 191"/>
            <p:cNvSpPr/>
            <p:nvPr/>
          </p:nvSpPr>
          <p:spPr>
            <a:xfrm>
              <a:off x="6344688" y="2033832"/>
              <a:ext cx="3217624" cy="29908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800">
                  <a:solidFill>
                    <a:schemeClr val="bg1"/>
                  </a:solidFill>
                  <a:latin typeface="微软雅黑" panose="020b0503020204020204" pitchFamily="34" charset="-122"/>
                  <a:ea typeface="微软雅黑" panose="020b0503020204020204" pitchFamily="34" charset="-122"/>
                </a:rPr>
                <a:t>账龄及坏账</a:t>
              </a:r>
              <a:r>
                <a:rPr lang="zh-CN" altLang="en-US" sz="800" smtClean="0">
                  <a:solidFill>
                    <a:schemeClr val="bg1"/>
                  </a:solidFill>
                  <a:latin typeface="微软雅黑" panose="020b0503020204020204" pitchFamily="34" charset="-122"/>
                  <a:ea typeface="微软雅黑" panose="020b0503020204020204" pitchFamily="34" charset="-122"/>
                </a:rPr>
                <a:t>程序</a:t>
              </a:r>
              <a:endParaRPr lang="en-US" altLang="zh-CN" sz="800" smtClean="0">
                <a:solidFill>
                  <a:schemeClr val="bg1"/>
                </a:solidFill>
                <a:latin typeface="微软雅黑" panose="020b0503020204020204" pitchFamily="34" charset="-122"/>
                <a:ea typeface="微软雅黑" panose="020b0503020204020204" pitchFamily="34" charset="-122"/>
              </a:endParaRPr>
            </a:p>
            <a:p>
              <a:pPr algn="ctr"/>
              <a:r>
                <a:rPr lang="zh-CN" altLang="en-US" sz="800">
                  <a:solidFill>
                    <a:schemeClr val="bg1"/>
                  </a:solidFill>
                  <a:latin typeface="微软雅黑" panose="020b0503020204020204" pitchFamily="34" charset="-122"/>
                  <a:ea typeface="微软雅黑" panose="020b0503020204020204" pitchFamily="34" charset="-122"/>
                </a:rPr>
                <a:t>库</a:t>
              </a:r>
              <a:r>
                <a:rPr lang="zh-CN" altLang="en-US" sz="800" smtClean="0">
                  <a:solidFill>
                    <a:schemeClr val="bg1"/>
                  </a:solidFill>
                  <a:latin typeface="微软雅黑" panose="020b0503020204020204" pitchFamily="34" charset="-122"/>
                  <a:ea typeface="微软雅黑" panose="020b0503020204020204" pitchFamily="34" charset="-122"/>
                </a:rPr>
                <a:t>龄及存货跌价准备程序</a:t>
              </a:r>
              <a:endParaRPr lang="zh-CN" altLang="en-US" sz="800">
                <a:solidFill>
                  <a:schemeClr val="bg1"/>
                </a:solidFill>
                <a:latin typeface="微软雅黑" panose="020b0503020204020204" pitchFamily="34" charset="-122"/>
                <a:ea typeface="微软雅黑" panose="020b0503020204020204" pitchFamily="34" charset="-122"/>
              </a:endParaRPr>
            </a:p>
          </p:txBody>
        </p:sp>
        <p:grpSp>
          <p:nvGrpSpPr>
            <p:cNvPr id="193" name="Group 72"/>
            <p:cNvGrpSpPr/>
            <p:nvPr/>
          </p:nvGrpSpPr>
          <p:grpSpPr>
            <a:xfrm>
              <a:off x="6065943" y="2008577"/>
              <a:ext cx="362621" cy="354557"/>
              <a:chOff x="2967394" y="1748323"/>
              <a:chExt cx="956244" cy="860432"/>
            </a:xfrm>
          </p:grpSpPr>
          <p:sp>
            <p:nvSpPr>
              <p:cNvPr id="194" name="타원 69"/>
              <p:cNvSpPr/>
              <p:nvPr/>
            </p:nvSpPr>
            <p:spPr>
              <a:xfrm>
                <a:off x="2967394" y="1748323"/>
                <a:ext cx="956244" cy="860432"/>
              </a:xfrm>
              <a:prstGeom prst="ellipse">
                <a:avLst/>
              </a:prstGeom>
              <a:solidFill>
                <a:schemeClr val="accent3">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195" name="Freeform 67"/>
              <p:cNvSpPr>
                <a:spLocks noEditPoints="1"/>
              </p:cNvSpPr>
              <p:nvPr/>
            </p:nvSpPr>
            <p:spPr bwMode="auto">
              <a:xfrm>
                <a:off x="3093278" y="1960091"/>
                <a:ext cx="513871" cy="467439"/>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grpSp>
        <p:nvGrpSpPr>
          <p:cNvPr id="216" name="Group 28"/>
          <p:cNvGrpSpPr/>
          <p:nvPr/>
        </p:nvGrpSpPr>
        <p:grpSpPr>
          <a:xfrm>
            <a:off x="6848475" y="2924687"/>
            <a:ext cx="809488" cy="314092"/>
            <a:chOff x="467544" y="3861048"/>
            <a:chExt cx="1789693" cy="458108"/>
          </a:xfrm>
        </p:grpSpPr>
        <p:grpSp>
          <p:nvGrpSpPr>
            <p:cNvPr id="217" name="Group 23"/>
            <p:cNvGrpSpPr/>
            <p:nvPr/>
          </p:nvGrpSpPr>
          <p:grpSpPr>
            <a:xfrm>
              <a:off x="467544" y="3861048"/>
              <a:ext cx="1789693" cy="458108"/>
              <a:chOff x="779112" y="2132856"/>
              <a:chExt cx="1789693" cy="458108"/>
            </a:xfrm>
          </p:grpSpPr>
          <p:sp>
            <p:nvSpPr>
              <p:cNvPr id="219" name="Rectangle 25"/>
              <p:cNvSpPr/>
              <p:nvPr/>
            </p:nvSpPr>
            <p:spPr>
              <a:xfrm>
                <a:off x="779112" y="2132856"/>
                <a:ext cx="734997" cy="458108"/>
              </a:xfrm>
              <a:prstGeom prst="rect">
                <a:avLst/>
              </a:prstGeom>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20" name="Rectangle 26"/>
              <p:cNvSpPr/>
              <p:nvPr/>
            </p:nvSpPr>
            <p:spPr>
              <a:xfrm>
                <a:off x="1358828" y="2132856"/>
                <a:ext cx="1209977" cy="458108"/>
              </a:xfrm>
              <a:prstGeom prst="rect">
                <a:avLst/>
              </a:prstGeom>
              <a:solidFill>
                <a:schemeClr val="accent3">
                  <a:lumMod val="50000"/>
                </a:schemeClr>
              </a:solidFill>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000" smtClean="0">
                    <a:latin typeface="微软雅黑" panose="020b0503020204020204" pitchFamily="34" charset="-122"/>
                    <a:ea typeface="微软雅黑" panose="020b0503020204020204" pitchFamily="34" charset="-122"/>
                  </a:rPr>
                  <a:t>维度信息</a:t>
                </a:r>
                <a:endParaRPr lang="zh-CN" altLang="en-US" sz="1000">
                  <a:latin typeface="微软雅黑" panose="020b0503020204020204" pitchFamily="34" charset="-122"/>
                  <a:ea typeface="微软雅黑" panose="020b0503020204020204" pitchFamily="34" charset="-122"/>
                </a:endParaRPr>
              </a:p>
            </p:txBody>
          </p:sp>
        </p:grpSp>
        <p:pic>
          <p:nvPicPr>
            <p:cNvPr id="21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745" y="3939109"/>
              <a:ext cx="343115" cy="301986"/>
            </a:xfrm>
            <a:prstGeom prst="rect">
              <a:avLst/>
            </a:prstGeom>
            <a:ln>
              <a:noFill/>
            </a:ln>
          </p:spPr>
        </p:pic>
      </p:grpSp>
      <p:grpSp>
        <p:nvGrpSpPr>
          <p:cNvPr id="221" name="Group 21"/>
          <p:cNvGrpSpPr/>
          <p:nvPr/>
        </p:nvGrpSpPr>
        <p:grpSpPr>
          <a:xfrm>
            <a:off x="6844605" y="3284830"/>
            <a:ext cx="813357" cy="324405"/>
            <a:chOff x="467544" y="1628800"/>
            <a:chExt cx="1402014" cy="458108"/>
          </a:xfrm>
        </p:grpSpPr>
        <p:grpSp>
          <p:nvGrpSpPr>
            <p:cNvPr id="222" name="Group 20"/>
            <p:cNvGrpSpPr/>
            <p:nvPr/>
          </p:nvGrpSpPr>
          <p:grpSpPr>
            <a:xfrm>
              <a:off x="467544" y="1628800"/>
              <a:ext cx="1402014" cy="458108"/>
              <a:chOff x="779112" y="2132856"/>
              <a:chExt cx="1402014" cy="458108"/>
            </a:xfrm>
          </p:grpSpPr>
          <p:sp>
            <p:nvSpPr>
              <p:cNvPr id="224" name="Rectangle 18"/>
              <p:cNvSpPr/>
              <p:nvPr/>
            </p:nvSpPr>
            <p:spPr>
              <a:xfrm>
                <a:off x="779112" y="2132856"/>
                <a:ext cx="487950" cy="458108"/>
              </a:xfrm>
              <a:prstGeom prst="rect">
                <a:avLst/>
              </a:prstGeom>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25" name="Rectangle 19"/>
              <p:cNvSpPr/>
              <p:nvPr/>
            </p:nvSpPr>
            <p:spPr>
              <a:xfrm>
                <a:off x="1237761" y="2132856"/>
                <a:ext cx="943365" cy="458108"/>
              </a:xfrm>
              <a:prstGeom prst="rect">
                <a:avLst/>
              </a:prstGeom>
              <a:solidFill>
                <a:schemeClr val="accent3">
                  <a:lumMod val="50000"/>
                </a:schemeClr>
              </a:solidFill>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000" smtClean="0">
                    <a:latin typeface="微软雅黑" panose="020b0503020204020204" pitchFamily="34" charset="-122"/>
                    <a:ea typeface="微软雅黑" panose="020b0503020204020204" pitchFamily="34" charset="-122"/>
                  </a:rPr>
                  <a:t>项目信息</a:t>
                </a:r>
                <a:endParaRPr lang="zh-CN" altLang="en-US" sz="1000">
                  <a:latin typeface="微软雅黑" panose="020b0503020204020204" pitchFamily="34" charset="-122"/>
                  <a:ea typeface="微软雅黑" panose="020b0503020204020204" pitchFamily="34" charset="-122"/>
                </a:endParaRPr>
              </a:p>
            </p:txBody>
          </p:sp>
        </p:grpSp>
        <p:pic>
          <p:nvPicPr>
            <p:cNvPr id="223" name="Picture 17"/>
            <p:cNvPicPr>
              <a:picLocks noChangeAspect="1"/>
            </p:cNvPicPr>
            <p:nvPr/>
          </p:nvPicPr>
          <p:blipFill>
            <a:blip r:embed="rId4">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495536" y="1653659"/>
              <a:ext cx="412385" cy="409445"/>
            </a:xfrm>
            <a:prstGeom prst="rect">
              <a:avLst/>
            </a:prstGeom>
            <a:ln>
              <a:noFill/>
            </a:ln>
          </p:spPr>
        </p:pic>
      </p:grpSp>
      <p:grpSp>
        <p:nvGrpSpPr>
          <p:cNvPr id="203" name="组合 202"/>
          <p:cNvGrpSpPr/>
          <p:nvPr/>
        </p:nvGrpSpPr>
        <p:grpSpPr>
          <a:xfrm>
            <a:off x="585358" y="2736524"/>
            <a:ext cx="897572" cy="370862"/>
            <a:chOff x="6074773" y="1962052"/>
            <a:chExt cx="897572" cy="370862"/>
          </a:xfrm>
        </p:grpSpPr>
        <p:sp>
          <p:nvSpPr>
            <p:cNvPr id="204" name="矩形 203"/>
            <p:cNvSpPr/>
            <p:nvPr/>
          </p:nvSpPr>
          <p:spPr>
            <a:xfrm>
              <a:off x="6344688" y="2033832"/>
              <a:ext cx="627657" cy="237888"/>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800" smtClean="0">
                  <a:solidFill>
                    <a:schemeClr val="bg1"/>
                  </a:solidFill>
                  <a:latin typeface="微软雅黑" panose="020b0503020204020204" pitchFamily="34" charset="-122"/>
                  <a:ea typeface="微软雅黑" panose="020b0503020204020204" pitchFamily="34" charset="-122"/>
                </a:rPr>
                <a:t>固定资产数据</a:t>
              </a:r>
              <a:endParaRPr lang="zh-CN" altLang="en-US" sz="800">
                <a:solidFill>
                  <a:schemeClr val="bg1"/>
                </a:solidFill>
                <a:latin typeface="微软雅黑" panose="020b0503020204020204" pitchFamily="34" charset="-122"/>
                <a:ea typeface="微软雅黑" panose="020b0503020204020204" pitchFamily="34" charset="-122"/>
              </a:endParaRPr>
            </a:p>
          </p:txBody>
        </p:sp>
        <p:grpSp>
          <p:nvGrpSpPr>
            <p:cNvPr id="205" name="Group 72"/>
            <p:cNvGrpSpPr/>
            <p:nvPr/>
          </p:nvGrpSpPr>
          <p:grpSpPr>
            <a:xfrm>
              <a:off x="6074773" y="1962052"/>
              <a:ext cx="341293" cy="370862"/>
              <a:chOff x="2990679" y="1635418"/>
              <a:chExt cx="900001" cy="900000"/>
            </a:xfrm>
          </p:grpSpPr>
          <p:sp>
            <p:nvSpPr>
              <p:cNvPr id="206" name="타원 69"/>
              <p:cNvSpPr/>
              <p:nvPr/>
            </p:nvSpPr>
            <p:spPr>
              <a:xfrm>
                <a:off x="2990679" y="1635418"/>
                <a:ext cx="900001" cy="900000"/>
              </a:xfrm>
              <a:prstGeom prst="ellipse">
                <a:avLst/>
              </a:prstGeom>
              <a:solidFill>
                <a:schemeClr val="accent3">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207" name="Freeform 67"/>
              <p:cNvSpPr>
                <a:spLocks noEditPoints="1"/>
              </p:cNvSpPr>
              <p:nvPr/>
            </p:nvSpPr>
            <p:spPr bwMode="auto">
              <a:xfrm>
                <a:off x="3188583" y="1853864"/>
                <a:ext cx="513872" cy="467438"/>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grpSp>
        <p:nvGrpSpPr>
          <p:cNvPr id="255" name="组合 254"/>
          <p:cNvGrpSpPr/>
          <p:nvPr/>
        </p:nvGrpSpPr>
        <p:grpSpPr>
          <a:xfrm>
            <a:off x="7024316" y="1157599"/>
            <a:ext cx="792088" cy="942773"/>
            <a:chOff x="5210914" y="1809206"/>
            <a:chExt cx="792088" cy="942773"/>
          </a:xfrm>
        </p:grpSpPr>
        <p:sp>
          <p:nvSpPr>
            <p:cNvPr id="253" name="虚尾箭头 252"/>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54" name="文本框 253"/>
            <p:cNvSpPr txBox="1"/>
            <p:nvPr/>
          </p:nvSpPr>
          <p:spPr>
            <a:xfrm>
              <a:off x="5379106" y="2008121"/>
              <a:ext cx="441146" cy="55399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科目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余额</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接口</a:t>
              </a:r>
              <a:endParaRPr lang="zh-CN" altLang="en-US" sz="1000">
                <a:latin typeface="微软雅黑" panose="020b0503020204020204" pitchFamily="34" charset="-122"/>
                <a:ea typeface="微软雅黑" panose="020b0503020204020204" pitchFamily="34" charset="-122"/>
              </a:endParaRPr>
            </a:p>
          </p:txBody>
        </p:sp>
      </p:grpSp>
      <p:grpSp>
        <p:nvGrpSpPr>
          <p:cNvPr id="256" name="组合 255"/>
          <p:cNvGrpSpPr/>
          <p:nvPr/>
        </p:nvGrpSpPr>
        <p:grpSpPr>
          <a:xfrm>
            <a:off x="1276234" y="1158240"/>
            <a:ext cx="792088" cy="942773"/>
            <a:chOff x="5210914" y="1809206"/>
            <a:chExt cx="792088" cy="942773"/>
          </a:xfrm>
        </p:grpSpPr>
        <p:sp>
          <p:nvSpPr>
            <p:cNvPr id="257" name="虚尾箭头 256"/>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58" name="文本框 257"/>
            <p:cNvSpPr txBox="1"/>
            <p:nvPr/>
          </p:nvSpPr>
          <p:spPr>
            <a:xfrm>
              <a:off x="5386384" y="1963782"/>
              <a:ext cx="441146"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关联</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交易</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明细</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接口</a:t>
              </a:r>
              <a:endParaRPr lang="zh-CN" altLang="en-US" sz="1000">
                <a:latin typeface="微软雅黑" panose="020b0503020204020204" pitchFamily="34" charset="-122"/>
                <a:ea typeface="微软雅黑" panose="020b0503020204020204" pitchFamily="34" charset="-122"/>
              </a:endParaRPr>
            </a:p>
          </p:txBody>
        </p:sp>
      </p:grpSp>
      <p:grpSp>
        <p:nvGrpSpPr>
          <p:cNvPr id="259" name="组合 258"/>
          <p:cNvGrpSpPr/>
          <p:nvPr/>
        </p:nvGrpSpPr>
        <p:grpSpPr>
          <a:xfrm>
            <a:off x="2933705" y="1145828"/>
            <a:ext cx="792088" cy="942773"/>
            <a:chOff x="5210914" y="1809206"/>
            <a:chExt cx="792088" cy="942773"/>
          </a:xfrm>
        </p:grpSpPr>
        <p:sp>
          <p:nvSpPr>
            <p:cNvPr id="260" name="虚尾箭头 259"/>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61" name="文本框 260"/>
            <p:cNvSpPr txBox="1"/>
            <p:nvPr/>
          </p:nvSpPr>
          <p:spPr>
            <a:xfrm>
              <a:off x="5386384" y="1986312"/>
              <a:ext cx="441146"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a:latin typeface="微软雅黑" panose="020b0503020204020204" pitchFamily="34" charset="-122"/>
                  <a:ea typeface="微软雅黑" panose="020b0503020204020204" pitchFamily="34" charset="-122"/>
                </a:rPr>
                <a:t>现金</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流量</a:t>
              </a:r>
              <a:endParaRPr lang="en-US" altLang="zh-CN" sz="1000" smtClean="0">
                <a:latin typeface="微软雅黑" panose="020b0503020204020204" pitchFamily="34" charset="-122"/>
                <a:ea typeface="微软雅黑" panose="020b0503020204020204" pitchFamily="34" charset="-122"/>
              </a:endParaRPr>
            </a:p>
            <a:p>
              <a:r>
                <a:rPr lang="zh-CN" altLang="en-US" sz="1000">
                  <a:latin typeface="微软雅黑" panose="020b0503020204020204" pitchFamily="34" charset="-122"/>
                  <a:ea typeface="微软雅黑" panose="020b0503020204020204" pitchFamily="34" charset="-122"/>
                </a:rPr>
                <a:t>明细</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接口</a:t>
              </a:r>
              <a:endParaRPr lang="zh-CN" altLang="en-US" sz="1000">
                <a:latin typeface="微软雅黑" panose="020b0503020204020204" pitchFamily="34" charset="-122"/>
                <a:ea typeface="微软雅黑" panose="020b0503020204020204" pitchFamily="34" charset="-122"/>
              </a:endParaRPr>
            </a:p>
          </p:txBody>
        </p:sp>
      </p:grpSp>
      <p:grpSp>
        <p:nvGrpSpPr>
          <p:cNvPr id="263" name="组合 262"/>
          <p:cNvGrpSpPr/>
          <p:nvPr/>
        </p:nvGrpSpPr>
        <p:grpSpPr>
          <a:xfrm>
            <a:off x="3986826" y="1142825"/>
            <a:ext cx="792088" cy="942773"/>
            <a:chOff x="5210914" y="1809206"/>
            <a:chExt cx="792088" cy="942773"/>
          </a:xfrm>
        </p:grpSpPr>
        <p:sp>
          <p:nvSpPr>
            <p:cNvPr id="264" name="虚尾箭头 263"/>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65" name="文本框 264"/>
            <p:cNvSpPr txBox="1"/>
            <p:nvPr/>
          </p:nvSpPr>
          <p:spPr>
            <a:xfrm>
              <a:off x="5386384" y="1986312"/>
              <a:ext cx="441146"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a:latin typeface="微软雅黑" panose="020b0503020204020204" pitchFamily="34" charset="-122"/>
                  <a:ea typeface="微软雅黑" panose="020b0503020204020204" pitchFamily="34" charset="-122"/>
                </a:rPr>
                <a:t>账</a:t>
              </a:r>
              <a:r>
                <a:rPr lang="zh-CN" altLang="en-US" sz="1000" smtClean="0">
                  <a:latin typeface="微软雅黑" panose="020b0503020204020204" pitchFamily="34" charset="-122"/>
                  <a:ea typeface="微软雅黑" panose="020b0503020204020204" pitchFamily="34" charset="-122"/>
                </a:rPr>
                <a:t>龄</a:t>
              </a:r>
              <a:endParaRPr lang="en-US" altLang="zh-CN" sz="1000" smtClean="0">
                <a:latin typeface="微软雅黑" panose="020b0503020204020204" pitchFamily="34" charset="-122"/>
                <a:ea typeface="微软雅黑" panose="020b0503020204020204" pitchFamily="34" charset="-122"/>
              </a:endParaRPr>
            </a:p>
            <a:p>
              <a:r>
                <a:rPr lang="zh-CN" altLang="en-US" sz="1000">
                  <a:latin typeface="微软雅黑" panose="020b0503020204020204" pitchFamily="34" charset="-122"/>
                  <a:ea typeface="微软雅黑" panose="020b0503020204020204" pitchFamily="34" charset="-122"/>
                </a:rPr>
                <a:t>库龄</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坏账</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接口</a:t>
              </a:r>
              <a:endParaRPr lang="zh-CN" altLang="en-US" sz="1000">
                <a:latin typeface="微软雅黑" panose="020b0503020204020204" pitchFamily="34" charset="-122"/>
                <a:ea typeface="微软雅黑" panose="020b0503020204020204" pitchFamily="34" charset="-122"/>
              </a:endParaRPr>
            </a:p>
          </p:txBody>
        </p:sp>
      </p:grpSp>
      <p:grpSp>
        <p:nvGrpSpPr>
          <p:cNvPr id="266" name="组合 265"/>
          <p:cNvGrpSpPr/>
          <p:nvPr/>
        </p:nvGrpSpPr>
        <p:grpSpPr>
          <a:xfrm>
            <a:off x="6060979" y="1140052"/>
            <a:ext cx="792088" cy="942773"/>
            <a:chOff x="5210914" y="1809206"/>
            <a:chExt cx="792088" cy="942773"/>
          </a:xfrm>
        </p:grpSpPr>
        <p:sp>
          <p:nvSpPr>
            <p:cNvPr id="267" name="虚尾箭头 266"/>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68" name="文本框 267"/>
            <p:cNvSpPr txBox="1"/>
            <p:nvPr/>
          </p:nvSpPr>
          <p:spPr>
            <a:xfrm>
              <a:off x="5386384" y="1986312"/>
              <a:ext cx="441146" cy="55399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固定</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资产</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接口</a:t>
              </a:r>
              <a:endParaRPr lang="zh-CN" altLang="en-US" sz="1000">
                <a:latin typeface="微软雅黑" panose="020b0503020204020204" pitchFamily="34" charset="-122"/>
                <a:ea typeface="微软雅黑" panose="020b0503020204020204" pitchFamily="34" charset="-122"/>
              </a:endParaRPr>
            </a:p>
          </p:txBody>
        </p:sp>
      </p:grpSp>
      <p:grpSp>
        <p:nvGrpSpPr>
          <p:cNvPr id="269" name="组合 268"/>
          <p:cNvGrpSpPr/>
          <p:nvPr/>
        </p:nvGrpSpPr>
        <p:grpSpPr>
          <a:xfrm>
            <a:off x="5028389" y="1140171"/>
            <a:ext cx="792088" cy="942773"/>
            <a:chOff x="5210914" y="1809206"/>
            <a:chExt cx="792088" cy="942773"/>
          </a:xfrm>
        </p:grpSpPr>
        <p:sp>
          <p:nvSpPr>
            <p:cNvPr id="270" name="虚尾箭头 269"/>
            <p:cNvSpPr/>
            <p:nvPr/>
          </p:nvSpPr>
          <p:spPr>
            <a:xfrm rot="16200000">
              <a:off x="5135571" y="1884549"/>
              <a:ext cx="942773" cy="792088"/>
            </a:xfrm>
            <a:prstGeom prst="stripedRightArrow">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71" name="文本框 270"/>
            <p:cNvSpPr txBox="1"/>
            <p:nvPr/>
          </p:nvSpPr>
          <p:spPr>
            <a:xfrm>
              <a:off x="5310386" y="2002538"/>
              <a:ext cx="56938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主数据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  接口</a:t>
              </a:r>
              <a:endParaRPr lang="zh-CN" altLang="en-US" sz="1000">
                <a:latin typeface="微软雅黑" panose="020b0503020204020204" pitchFamily="34" charset="-122"/>
                <a:ea typeface="微软雅黑" panose="020b0503020204020204" pitchFamily="34" charset="-122"/>
              </a:endParaRPr>
            </a:p>
          </p:txBody>
        </p:sp>
      </p:grpSp>
      <p:sp>
        <p:nvSpPr>
          <p:cNvPr id="277" name="矩形 276"/>
          <p:cNvSpPr/>
          <p:nvPr/>
        </p:nvSpPr>
        <p:spPr>
          <a:xfrm>
            <a:off x="1428932" y="5280290"/>
            <a:ext cx="1415772"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latin typeface="微软雅黑" panose="020b0503020204020204" pitchFamily="34" charset="-122"/>
                <a:ea typeface="微软雅黑" panose="020b0503020204020204" pitchFamily="34" charset="-122"/>
              </a:rPr>
              <a:t>核算系统整合方案</a:t>
            </a:r>
            <a:endParaRPr lang="zh-CN" altLang="en-US" sz="1200"/>
          </a:p>
        </p:txBody>
      </p:sp>
      <p:sp>
        <p:nvSpPr>
          <p:cNvPr id="281" name="矩形 280"/>
          <p:cNvSpPr/>
          <p:nvPr/>
        </p:nvSpPr>
        <p:spPr>
          <a:xfrm>
            <a:off x="1428932" y="5487537"/>
            <a:ext cx="1569660"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核算主数据统一方案</a:t>
            </a:r>
          </a:p>
        </p:txBody>
      </p:sp>
      <p:sp>
        <p:nvSpPr>
          <p:cNvPr id="4" name="矩形 3"/>
          <p:cNvSpPr/>
          <p:nvPr/>
        </p:nvSpPr>
        <p:spPr>
          <a:xfrm>
            <a:off x="4964255" y="898509"/>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1400">
                <a:solidFill>
                  <a:srgbClr val="000000"/>
                </a:solidFill>
                <a:latin typeface="微软雅黑" panose="020b0503020204020204" pitchFamily="34" charset="-122"/>
                <a:ea typeface="微软雅黑" panose="020b0503020204020204" pitchFamily="34" charset="-122"/>
              </a:rPr>
              <a:t>合并系统</a:t>
            </a:r>
          </a:p>
        </p:txBody>
      </p:sp>
      <p:sp>
        <p:nvSpPr>
          <p:cNvPr id="5" name="矩形 4"/>
          <p:cNvSpPr/>
          <p:nvPr/>
        </p:nvSpPr>
        <p:spPr>
          <a:xfrm>
            <a:off x="1200946" y="924727"/>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1400">
                <a:solidFill>
                  <a:srgbClr val="000000"/>
                </a:solidFill>
                <a:latin typeface="微软雅黑" panose="020b0503020204020204" pitchFamily="34" charset="-122"/>
                <a:ea typeface="微软雅黑" panose="020b0503020204020204" pitchFamily="34" charset="-122"/>
              </a:rPr>
              <a:t>对账平台</a:t>
            </a:r>
          </a:p>
        </p:txBody>
      </p:sp>
      <p:sp>
        <p:nvSpPr>
          <p:cNvPr id="196" name="矩形 195"/>
          <p:cNvSpPr/>
          <p:nvPr/>
        </p:nvSpPr>
        <p:spPr>
          <a:xfrm>
            <a:off x="1416396" y="6115012"/>
            <a:ext cx="3108543"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账</a:t>
            </a:r>
            <a:r>
              <a:rPr lang="zh-CN" altLang="en-US" sz="1200" smtClean="0">
                <a:latin typeface="微软雅黑" panose="020b0503020204020204" pitchFamily="34" charset="-122"/>
                <a:ea typeface="微软雅黑" panose="020b0503020204020204" pitchFamily="34" charset="-122"/>
              </a:rPr>
              <a:t>龄及坏账程序、库龄及存货跌价准备程序</a:t>
            </a:r>
            <a:endParaRPr lang="zh-CN" altLang="en-US" sz="1200">
              <a:latin typeface="微软雅黑" panose="020b0503020204020204" pitchFamily="34" charset="-122"/>
              <a:ea typeface="微软雅黑" panose="020b0503020204020204" pitchFamily="34" charset="-122"/>
            </a:endParaRPr>
          </a:p>
        </p:txBody>
      </p:sp>
      <p:sp>
        <p:nvSpPr>
          <p:cNvPr id="199" name="矩形 198"/>
          <p:cNvSpPr/>
          <p:nvPr/>
        </p:nvSpPr>
        <p:spPr>
          <a:xfrm>
            <a:off x="1416783" y="5697651"/>
            <a:ext cx="2031325"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latin typeface="微软雅黑" panose="020b0503020204020204" pitchFamily="34" charset="-122"/>
                <a:ea typeface="微软雅黑" panose="020b0503020204020204" pitchFamily="34" charset="-122"/>
              </a:rPr>
              <a:t>核算系统维度信息改造方案</a:t>
            </a:r>
            <a:endParaRPr lang="zh-CN" altLang="en-US" sz="1200"/>
          </a:p>
        </p:txBody>
      </p:sp>
      <p:sp>
        <p:nvSpPr>
          <p:cNvPr id="208" name="矩形 207"/>
          <p:cNvSpPr/>
          <p:nvPr/>
        </p:nvSpPr>
        <p:spPr>
          <a:xfrm>
            <a:off x="1416783" y="5904898"/>
            <a:ext cx="2031325"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latin typeface="微软雅黑" panose="020b0503020204020204" pitchFamily="34" charset="-122"/>
                <a:ea typeface="微软雅黑" panose="020b0503020204020204" pitchFamily="34" charset="-122"/>
              </a:rPr>
              <a:t>核算系统项目信息改造方案</a:t>
            </a:r>
            <a:endParaRPr lang="zh-CN" altLang="en-US" sz="1200"/>
          </a:p>
        </p:txBody>
      </p:sp>
      <p:sp>
        <p:nvSpPr>
          <p:cNvPr id="211" name="矩形 210"/>
          <p:cNvSpPr/>
          <p:nvPr/>
        </p:nvSpPr>
        <p:spPr>
          <a:xfrm>
            <a:off x="5150463" y="5256509"/>
            <a:ext cx="1723549"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固定资产信息接入方案</a:t>
            </a:r>
          </a:p>
        </p:txBody>
      </p:sp>
      <p:sp>
        <p:nvSpPr>
          <p:cNvPr id="214" name="矩形 213"/>
          <p:cNvSpPr/>
          <p:nvPr/>
        </p:nvSpPr>
        <p:spPr>
          <a:xfrm>
            <a:off x="5150463" y="5462431"/>
            <a:ext cx="1415772"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关账流程优化方案</a:t>
            </a:r>
          </a:p>
        </p:txBody>
      </p:sp>
      <p:sp>
        <p:nvSpPr>
          <p:cNvPr id="229" name="矩形 228"/>
          <p:cNvSpPr/>
          <p:nvPr/>
        </p:nvSpPr>
        <p:spPr>
          <a:xfrm>
            <a:off x="5150463" y="5668353"/>
            <a:ext cx="1723549"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核算系统</a:t>
            </a:r>
            <a:r>
              <a:rPr lang="zh-CN" altLang="en-US" sz="1200" smtClean="0">
                <a:latin typeface="微软雅黑" panose="020b0503020204020204" pitchFamily="34" charset="-122"/>
                <a:ea typeface="微软雅黑" panose="020b0503020204020204" pitchFamily="34" charset="-122"/>
              </a:rPr>
              <a:t>接口内容方案</a:t>
            </a:r>
            <a:endParaRPr lang="zh-CN" altLang="en-US" sz="1200">
              <a:latin typeface="微软雅黑" panose="020b0503020204020204" pitchFamily="34" charset="-122"/>
              <a:ea typeface="微软雅黑" panose="020b0503020204020204" pitchFamily="34" charset="-122"/>
            </a:endParaRPr>
          </a:p>
          <a:p>
            <a:r>
              <a:rPr lang="zh-CN" altLang="en-US" sz="1200">
                <a:latin typeface="微软雅黑" panose="020b0503020204020204" pitchFamily="34" charset="-122"/>
                <a:ea typeface="微软雅黑" panose="020b0503020204020204" pitchFamily="34" charset="-122"/>
              </a:rPr>
              <a:t>对账平台核算改造</a:t>
            </a:r>
            <a:r>
              <a:rPr lang="zh-CN" altLang="en-US" sz="1200" smtClean="0">
                <a:latin typeface="微软雅黑" panose="020b0503020204020204" pitchFamily="34" charset="-122"/>
                <a:ea typeface="微软雅黑" panose="020b0503020204020204" pitchFamily="34" charset="-122"/>
              </a:rPr>
              <a:t>专题</a:t>
            </a:r>
            <a:endParaRPr lang="zh-CN" altLang="en-US" sz="1200">
              <a:latin typeface="微软雅黑" panose="020b0503020204020204" pitchFamily="34" charset="-122"/>
              <a:ea typeface="微软雅黑" panose="020b0503020204020204" pitchFamily="34" charset="-122"/>
            </a:endParaRPr>
          </a:p>
        </p:txBody>
      </p:sp>
      <p:sp>
        <p:nvSpPr>
          <p:cNvPr id="232" name="矩形 231"/>
          <p:cNvSpPr/>
          <p:nvPr/>
        </p:nvSpPr>
        <p:spPr>
          <a:xfrm>
            <a:off x="5150463" y="5874275"/>
            <a:ext cx="184731"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a:latin typeface="微软雅黑" panose="020b0503020204020204" pitchFamily="34" charset="-122"/>
              <a:ea typeface="微软雅黑" panose="020b0503020204020204" pitchFamily="34" charset="-122"/>
            </a:endParaRPr>
          </a:p>
        </p:txBody>
      </p:sp>
      <p:sp>
        <p:nvSpPr>
          <p:cNvPr id="235" name="矩形 234"/>
          <p:cNvSpPr/>
          <p:nvPr/>
        </p:nvSpPr>
        <p:spPr>
          <a:xfrm>
            <a:off x="5110796" y="6075557"/>
            <a:ext cx="2185214"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latin typeface="微软雅黑" panose="020b0503020204020204" pitchFamily="34" charset="-122"/>
                <a:ea typeface="微软雅黑" panose="020b0503020204020204" pitchFamily="34" charset="-122"/>
              </a:rPr>
              <a:t>合并现金流量表核算改造专题</a:t>
            </a:r>
          </a:p>
        </p:txBody>
      </p:sp>
      <p:grpSp>
        <p:nvGrpSpPr>
          <p:cNvPr id="14" name="组合 13"/>
          <p:cNvGrpSpPr/>
          <p:nvPr/>
        </p:nvGrpSpPr>
        <p:grpSpPr>
          <a:xfrm>
            <a:off x="379668" y="4464523"/>
            <a:ext cx="7709345" cy="706846"/>
            <a:chOff x="384163" y="4587829"/>
            <a:chExt cx="7709345" cy="706846"/>
          </a:xfrm>
        </p:grpSpPr>
        <p:grpSp>
          <p:nvGrpSpPr>
            <p:cNvPr id="8" name="组合 7"/>
            <p:cNvGrpSpPr/>
            <p:nvPr/>
          </p:nvGrpSpPr>
          <p:grpSpPr>
            <a:xfrm>
              <a:off x="384163" y="4587829"/>
              <a:ext cx="7709345" cy="706846"/>
              <a:chOff x="360914" y="4433604"/>
              <a:chExt cx="7709345" cy="706846"/>
            </a:xfrm>
          </p:grpSpPr>
          <p:grpSp>
            <p:nvGrpSpPr>
              <p:cNvPr id="7" name="组合 6"/>
              <p:cNvGrpSpPr/>
              <p:nvPr/>
            </p:nvGrpSpPr>
            <p:grpSpPr>
              <a:xfrm>
                <a:off x="360914" y="4481845"/>
                <a:ext cx="7709345" cy="658605"/>
                <a:chOff x="359997" y="4306488"/>
                <a:chExt cx="7709345" cy="658605"/>
              </a:xfrm>
            </p:grpSpPr>
            <p:sp>
              <p:nvSpPr>
                <p:cNvPr id="282" name="Rectangle 10"/>
                <p:cNvSpPr/>
                <p:nvPr/>
              </p:nvSpPr>
              <p:spPr bwMode="auto">
                <a:xfrm>
                  <a:off x="382742" y="4306488"/>
                  <a:ext cx="7686600" cy="658605"/>
                </a:xfrm>
                <a:prstGeom prst="rect">
                  <a:avLst/>
                </a:prstGeom>
                <a:solidFill>
                  <a:schemeClr val="bg2">
                    <a:lumMod val="90000"/>
                  </a:schemeClr>
                </a:solidFill>
                <a:ln w="9525">
                  <a:noFill/>
                  <a:miter lim="800000"/>
                </a:ln>
              </p:spPr>
              <p:txBody>
                <a:bodyPr wrap="none" lIns="0" tIns="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endParaRPr lang="zh-CN" altLang="en-US" sz="1400">
                    <a:solidFill>
                      <a:srgbClr val="00000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59997" y="4429601"/>
                  <a:ext cx="7109346" cy="398134"/>
                  <a:chOff x="359997" y="4429601"/>
                  <a:chExt cx="7109346" cy="398134"/>
                </a:xfrm>
              </p:grpSpPr>
              <p:sp>
                <p:nvSpPr>
                  <p:cNvPr id="170" name="文本框 169"/>
                  <p:cNvSpPr txBox="1"/>
                  <p:nvPr/>
                </p:nvSpPr>
                <p:spPr>
                  <a:xfrm>
                    <a:off x="7179337" y="4491964"/>
                    <a:ext cx="18473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400">
                      <a:solidFill>
                        <a:srgbClr val="000000"/>
                      </a:solidFill>
                      <a:latin typeface="微软雅黑" panose="020b0503020204020204" pitchFamily="34" charset="-122"/>
                      <a:ea typeface="微软雅黑" panose="020b0503020204020204" pitchFamily="34" charset="-122"/>
                    </a:endParaRPr>
                  </a:p>
                </p:txBody>
              </p:sp>
              <p:grpSp>
                <p:nvGrpSpPr>
                  <p:cNvPr id="283" name="Group 121"/>
                  <p:cNvGrpSpPr/>
                  <p:nvPr/>
                </p:nvGrpSpPr>
                <p:grpSpPr>
                  <a:xfrm>
                    <a:off x="359997" y="4429601"/>
                    <a:ext cx="1153094" cy="371458"/>
                    <a:chOff x="1737426" y="2564904"/>
                    <a:chExt cx="1153094" cy="432048"/>
                  </a:xfrm>
                </p:grpSpPr>
                <p:sp>
                  <p:nvSpPr>
                    <p:cNvPr id="284" name="Rectangle 122"/>
                    <p:cNvSpPr/>
                    <p:nvPr/>
                  </p:nvSpPr>
                  <p:spPr>
                    <a:xfrm>
                      <a:off x="1907704" y="2708920"/>
                      <a:ext cx="98281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b="1" smtClean="0">
                          <a:solidFill>
                            <a:schemeClr val="tx1"/>
                          </a:solidFill>
                        </a:rPr>
                        <a:t>ECC 6.0 /4.7</a:t>
                      </a:r>
                      <a:endParaRPr lang="zh-CN" altLang="en-US" sz="1200" b="1">
                        <a:solidFill>
                          <a:schemeClr val="tx1"/>
                        </a:solidFill>
                      </a:endParaRPr>
                    </a:p>
                  </p:txBody>
                </p:sp>
                <p:pic>
                  <p:nvPicPr>
                    <p:cNvPr id="285" name="Picture 1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426" y="2564904"/>
                      <a:ext cx="530318" cy="288032"/>
                    </a:xfrm>
                    <a:prstGeom prst="rect">
                      <a:avLst/>
                    </a:prstGeom>
                  </p:spPr>
                </p:pic>
              </p:grpSp>
              <p:grpSp>
                <p:nvGrpSpPr>
                  <p:cNvPr id="289" name="Group 124"/>
                  <p:cNvGrpSpPr/>
                  <p:nvPr/>
                </p:nvGrpSpPr>
                <p:grpSpPr>
                  <a:xfrm>
                    <a:off x="1651640" y="4456275"/>
                    <a:ext cx="1767623" cy="371460"/>
                    <a:chOff x="2962070" y="2708919"/>
                    <a:chExt cx="1335181" cy="383447"/>
                  </a:xfrm>
                </p:grpSpPr>
                <p:sp>
                  <p:nvSpPr>
                    <p:cNvPr id="290" name="Rectangle 125"/>
                    <p:cNvSpPr/>
                    <p:nvPr/>
                  </p:nvSpPr>
                  <p:spPr>
                    <a:xfrm>
                      <a:off x="3193740" y="2835801"/>
                      <a:ext cx="1103511" cy="2565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b="1" smtClean="0">
                          <a:solidFill>
                            <a:schemeClr val="tx1"/>
                          </a:solidFill>
                        </a:rPr>
                        <a:t>NC 6.5/5.02/U8/U9</a:t>
                      </a:r>
                      <a:endParaRPr lang="zh-CN" altLang="en-US" sz="1200" b="1">
                        <a:solidFill>
                          <a:schemeClr val="tx1"/>
                        </a:solidFill>
                      </a:endParaRPr>
                    </a:p>
                  </p:txBody>
                </p:sp>
                <p:pic>
                  <p:nvPicPr>
                    <p:cNvPr id="291" name="Picture 1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2070" y="2708919"/>
                      <a:ext cx="385288" cy="270897"/>
                    </a:xfrm>
                    <a:prstGeom prst="rect">
                      <a:avLst/>
                    </a:prstGeom>
                  </p:spPr>
                </p:pic>
              </p:grpSp>
              <p:grpSp>
                <p:nvGrpSpPr>
                  <p:cNvPr id="2" name="组合 1"/>
                  <p:cNvGrpSpPr/>
                  <p:nvPr/>
                </p:nvGrpSpPr>
                <p:grpSpPr>
                  <a:xfrm>
                    <a:off x="3515649" y="4484404"/>
                    <a:ext cx="947474" cy="343107"/>
                    <a:chOff x="5508104" y="5265977"/>
                    <a:chExt cx="947474" cy="343107"/>
                  </a:xfrm>
                </p:grpSpPr>
                <p:sp>
                  <p:nvSpPr>
                    <p:cNvPr id="173" name="Rectangle 125"/>
                    <p:cNvSpPr/>
                    <p:nvPr/>
                  </p:nvSpPr>
                  <p:spPr>
                    <a:xfrm>
                      <a:off x="5735498" y="5342620"/>
                      <a:ext cx="720080" cy="2664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800" b="1">
                          <a:solidFill>
                            <a:schemeClr val="tx1"/>
                          </a:solidFill>
                          <a:latin typeface="微软雅黑" panose="020b0503020204020204" pitchFamily="34" charset="-122"/>
                          <a:ea typeface="微软雅黑" panose="020b0503020204020204" pitchFamily="34" charset="-122"/>
                        </a:rPr>
                        <a:t>分散建设</a:t>
                      </a:r>
                    </a:p>
                  </p:txBody>
                </p:sp>
                <p:pic>
                  <p:nvPicPr>
                    <p:cNvPr id="158" name="Picture 56"/>
                    <p:cNvPicPr>
                      <a:picLocks noChangeAspect="1"/>
                    </p:cNvPicPr>
                    <p:nvPr/>
                  </p:nvPicPr>
                  <p:blipFill>
                    <a:blip r:embed="rId7"/>
                    <a:stretch>
                      <a:fillRect/>
                    </a:stretch>
                  </p:blipFill>
                  <p:spPr>
                    <a:xfrm>
                      <a:off x="5508104" y="5265977"/>
                      <a:ext cx="312373" cy="217310"/>
                    </a:xfrm>
                    <a:prstGeom prst="rect">
                      <a:avLst/>
                    </a:prstGeom>
                  </p:spPr>
                </p:pic>
              </p:grpSp>
              <p:grpSp>
                <p:nvGrpSpPr>
                  <p:cNvPr id="178" name="Group 129"/>
                  <p:cNvGrpSpPr/>
                  <p:nvPr/>
                </p:nvGrpSpPr>
                <p:grpSpPr>
                  <a:xfrm>
                    <a:off x="4626511" y="4473635"/>
                    <a:ext cx="803754" cy="312416"/>
                    <a:chOff x="5402995" y="5484305"/>
                    <a:chExt cx="803754" cy="312416"/>
                  </a:xfrm>
                </p:grpSpPr>
                <p:sp>
                  <p:nvSpPr>
                    <p:cNvPr id="179" name="Rectangle 127"/>
                    <p:cNvSpPr/>
                    <p:nvPr/>
                  </p:nvSpPr>
                  <p:spPr>
                    <a:xfrm>
                      <a:off x="5486669" y="5563820"/>
                      <a:ext cx="720080" cy="2329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b="1" smtClean="0">
                          <a:solidFill>
                            <a:schemeClr val="tx1"/>
                          </a:solidFill>
                        </a:rPr>
                        <a:t>INFOR</a:t>
                      </a:r>
                      <a:endParaRPr lang="zh-CN" altLang="en-US" sz="1200" b="1">
                        <a:solidFill>
                          <a:schemeClr val="tx1"/>
                        </a:solidFill>
                      </a:endParaRPr>
                    </a:p>
                  </p:txBody>
                </p:sp>
                <p:pic>
                  <p:nvPicPr>
                    <p:cNvPr id="180" name="Picture 128"/>
                    <p:cNvPicPr>
                      <a:picLocks noChangeAspect="1"/>
                    </p:cNvPicPr>
                    <p:nvPr/>
                  </p:nvPicPr>
                  <p:blipFill>
                    <a:blip r:embed="rId8"/>
                    <a:stretch>
                      <a:fillRect/>
                    </a:stretch>
                  </p:blipFill>
                  <p:spPr>
                    <a:xfrm>
                      <a:off x="5402995" y="5484305"/>
                      <a:ext cx="217000" cy="216000"/>
                    </a:xfrm>
                    <a:prstGeom prst="rect">
                      <a:avLst/>
                    </a:prstGeom>
                  </p:spPr>
                </p:pic>
              </p:grpSp>
              <p:grpSp>
                <p:nvGrpSpPr>
                  <p:cNvPr id="3" name="组合 2"/>
                  <p:cNvGrpSpPr/>
                  <p:nvPr/>
                </p:nvGrpSpPr>
                <p:grpSpPr>
                  <a:xfrm>
                    <a:off x="5651454" y="4455217"/>
                    <a:ext cx="830401" cy="355250"/>
                    <a:chOff x="5820477" y="5360004"/>
                    <a:chExt cx="830401" cy="355250"/>
                  </a:xfrm>
                </p:grpSpPr>
                <p:sp>
                  <p:nvSpPr>
                    <p:cNvPr id="182" name="Rectangle 127"/>
                    <p:cNvSpPr/>
                    <p:nvPr/>
                  </p:nvSpPr>
                  <p:spPr>
                    <a:xfrm>
                      <a:off x="5930798" y="5482353"/>
                      <a:ext cx="720080" cy="2329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b="1" smtClean="0">
                          <a:solidFill>
                            <a:schemeClr val="tx1"/>
                          </a:solidFill>
                        </a:rPr>
                        <a:t>K3</a:t>
                      </a:r>
                      <a:endParaRPr lang="zh-CN" altLang="en-US" sz="1200" b="1">
                        <a:solidFill>
                          <a:schemeClr val="tx1"/>
                        </a:solidFill>
                      </a:endParaRPr>
                    </a:p>
                  </p:txBody>
                </p:sp>
                <p:pic>
                  <p:nvPicPr>
                    <p:cNvPr id="176" name="Picture 92"/>
                    <p:cNvPicPr>
                      <a:picLocks noChangeAspect="1"/>
                    </p:cNvPicPr>
                    <p:nvPr/>
                  </p:nvPicPr>
                  <p:blipFill>
                    <a:blip r:embed="rId9"/>
                    <a:stretch>
                      <a:fillRect/>
                    </a:stretch>
                  </p:blipFill>
                  <p:spPr>
                    <a:xfrm>
                      <a:off x="5820477" y="5360004"/>
                      <a:ext cx="353884" cy="223353"/>
                    </a:xfrm>
                    <a:prstGeom prst="rect">
                      <a:avLst/>
                    </a:prstGeom>
                  </p:spPr>
                </p:pic>
              </p:grpSp>
              <p:sp>
                <p:nvSpPr>
                  <p:cNvPr id="186" name="Rectangle 127"/>
                  <p:cNvSpPr/>
                  <p:nvPr/>
                </p:nvSpPr>
                <p:spPr>
                  <a:xfrm>
                    <a:off x="6638064" y="4564422"/>
                    <a:ext cx="831279" cy="2329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800" b="1" smtClean="0">
                        <a:solidFill>
                          <a:schemeClr val="tx1"/>
                        </a:solidFill>
                        <a:latin typeface="微软雅黑" panose="020b0503020204020204" pitchFamily="34" charset="-122"/>
                        <a:ea typeface="微软雅黑" panose="020b0503020204020204" pitchFamily="34" charset="-122"/>
                      </a:rPr>
                      <a:t>博科</a:t>
                    </a:r>
                    <a:r>
                      <a:rPr lang="en-US" altLang="zh-CN" sz="800" b="1" smtClean="0">
                        <a:solidFill>
                          <a:schemeClr val="tx1"/>
                        </a:solidFill>
                        <a:latin typeface="微软雅黑" panose="020b0503020204020204" pitchFamily="34" charset="-122"/>
                        <a:ea typeface="微软雅黑" panose="020b0503020204020204" pitchFamily="34" charset="-122"/>
                      </a:rPr>
                      <a:t>/ORACLE</a:t>
                    </a:r>
                    <a:endParaRPr lang="zh-CN" altLang="en-US" sz="800" b="1">
                      <a:solidFill>
                        <a:schemeClr val="tx1"/>
                      </a:solidFill>
                      <a:latin typeface="微软雅黑" panose="020b0503020204020204" pitchFamily="34" charset="-122"/>
                      <a:ea typeface="微软雅黑" panose="020b0503020204020204" pitchFamily="34" charset="-122"/>
                    </a:endParaRPr>
                  </a:p>
                </p:txBody>
              </p:sp>
            </p:grpSp>
          </p:grpSp>
          <p:sp>
            <p:nvSpPr>
              <p:cNvPr id="189" name="矩形 188"/>
              <p:cNvSpPr/>
              <p:nvPr/>
            </p:nvSpPr>
            <p:spPr>
              <a:xfrm>
                <a:off x="3713244" y="4433604"/>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1400">
                    <a:solidFill>
                      <a:srgbClr val="000000"/>
                    </a:solidFill>
                    <a:latin typeface="微软雅黑" panose="020b0503020204020204" pitchFamily="34" charset="-122"/>
                    <a:ea typeface="微软雅黑" panose="020b0503020204020204" pitchFamily="34" charset="-122"/>
                  </a:rPr>
                  <a:t>核算</a:t>
                </a:r>
                <a:r>
                  <a:rPr lang="zh-CN" altLang="en-US" sz="1400" smtClean="0">
                    <a:solidFill>
                      <a:srgbClr val="000000"/>
                    </a:solidFill>
                    <a:latin typeface="微软雅黑" panose="020b0503020204020204" pitchFamily="34" charset="-122"/>
                    <a:ea typeface="微软雅黑" panose="020b0503020204020204" pitchFamily="34" charset="-122"/>
                  </a:rPr>
                  <a:t>系统</a:t>
                </a:r>
                <a:endParaRPr lang="zh-CN" altLang="en-US" sz="1400">
                  <a:solidFill>
                    <a:srgbClr val="000000"/>
                  </a:solidFill>
                  <a:latin typeface="微软雅黑" panose="020b0503020204020204" pitchFamily="34" charset="-122"/>
                  <a:ea typeface="微软雅黑" panose="020b0503020204020204" pitchFamily="34" charset="-122"/>
                </a:endParaRPr>
              </a:p>
            </p:txBody>
          </p:sp>
        </p:grpSp>
        <p:sp>
          <p:nvSpPr>
            <p:cNvPr id="249" name="Heptagon 209"/>
            <p:cNvSpPr/>
            <p:nvPr/>
          </p:nvSpPr>
          <p:spPr bwMode="auto">
            <a:xfrm>
              <a:off x="7656771" y="474184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1</a:t>
              </a:r>
              <a:endParaRPr kumimoji="0" lang="en-US" sz="1200" b="1" i="0" u="none" strike="noStrike" kern="0" cap="none" spc="0" normalizeH="0" baseline="0" noProof="0" smtClean="0">
                <a:ln>
                  <a:noFill/>
                </a:ln>
                <a:solidFill>
                  <a:srgbClr val="000000"/>
                </a:solidFill>
                <a:effectLst/>
                <a:uLnTx/>
                <a:uFillTx/>
              </a:endParaRPr>
            </a:p>
          </p:txBody>
        </p:sp>
      </p:grpSp>
      <p:grpSp>
        <p:nvGrpSpPr>
          <p:cNvPr id="13" name="组合 12"/>
          <p:cNvGrpSpPr/>
          <p:nvPr/>
        </p:nvGrpSpPr>
        <p:grpSpPr>
          <a:xfrm>
            <a:off x="1154160" y="5282063"/>
            <a:ext cx="239712" cy="1058074"/>
            <a:chOff x="1154160" y="5282063"/>
            <a:chExt cx="239712" cy="1058074"/>
          </a:xfrm>
        </p:grpSpPr>
        <p:sp>
          <p:nvSpPr>
            <p:cNvPr id="250" name="Heptagon 209"/>
            <p:cNvSpPr/>
            <p:nvPr/>
          </p:nvSpPr>
          <p:spPr bwMode="auto">
            <a:xfrm>
              <a:off x="1154160" y="528206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1</a:t>
              </a:r>
              <a:endParaRPr kumimoji="0" lang="en-US" sz="1200" b="1" i="0" u="none" strike="noStrike" kern="0" cap="none" spc="0" normalizeH="0" baseline="0" noProof="0" smtClean="0">
                <a:ln>
                  <a:noFill/>
                </a:ln>
                <a:solidFill>
                  <a:srgbClr val="000000"/>
                </a:solidFill>
                <a:effectLst/>
                <a:uLnTx/>
                <a:uFillTx/>
              </a:endParaRPr>
            </a:p>
          </p:txBody>
        </p:sp>
        <p:sp>
          <p:nvSpPr>
            <p:cNvPr id="251" name="Heptagon 209"/>
            <p:cNvSpPr/>
            <p:nvPr/>
          </p:nvSpPr>
          <p:spPr bwMode="auto">
            <a:xfrm>
              <a:off x="1154160" y="5483541"/>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2</a:t>
              </a:r>
              <a:endParaRPr kumimoji="0" lang="en-US" sz="1200" b="1" i="0" u="none" strike="noStrike" kern="0" cap="none" spc="0" normalizeH="0" baseline="0" noProof="0" smtClean="0">
                <a:ln>
                  <a:noFill/>
                </a:ln>
                <a:solidFill>
                  <a:srgbClr val="000000"/>
                </a:solidFill>
                <a:effectLst/>
                <a:uLnTx/>
                <a:uFillTx/>
              </a:endParaRPr>
            </a:p>
          </p:txBody>
        </p:sp>
        <p:sp>
          <p:nvSpPr>
            <p:cNvPr id="252" name="Heptagon 209"/>
            <p:cNvSpPr/>
            <p:nvPr/>
          </p:nvSpPr>
          <p:spPr bwMode="auto">
            <a:xfrm>
              <a:off x="1154160" y="56850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3</a:t>
              </a:r>
              <a:endParaRPr kumimoji="0" lang="en-US" sz="1200" b="1" i="0" u="none" strike="noStrike" kern="0" cap="none" spc="0" normalizeH="0" baseline="0" noProof="0" smtClean="0">
                <a:ln>
                  <a:noFill/>
                </a:ln>
                <a:solidFill>
                  <a:srgbClr val="000000"/>
                </a:solidFill>
                <a:effectLst/>
                <a:uLnTx/>
                <a:uFillTx/>
              </a:endParaRPr>
            </a:p>
          </p:txBody>
        </p:sp>
        <p:sp>
          <p:nvSpPr>
            <p:cNvPr id="275" name="Heptagon 209"/>
            <p:cNvSpPr/>
            <p:nvPr/>
          </p:nvSpPr>
          <p:spPr bwMode="auto">
            <a:xfrm>
              <a:off x="1154160" y="588649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4</a:t>
              </a:r>
              <a:endParaRPr kumimoji="0" lang="en-US" sz="1200" b="1" i="0" u="none" strike="noStrike" kern="0" cap="none" spc="0" normalizeH="0" baseline="0" noProof="0" smtClean="0">
                <a:ln>
                  <a:noFill/>
                </a:ln>
                <a:solidFill>
                  <a:srgbClr val="000000"/>
                </a:solidFill>
                <a:effectLst/>
                <a:uLnTx/>
                <a:uFillTx/>
              </a:endParaRPr>
            </a:p>
          </p:txBody>
        </p:sp>
        <p:sp>
          <p:nvSpPr>
            <p:cNvPr id="292" name="Heptagon 209"/>
            <p:cNvSpPr/>
            <p:nvPr/>
          </p:nvSpPr>
          <p:spPr bwMode="auto">
            <a:xfrm>
              <a:off x="1154160" y="608797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5</a:t>
              </a:r>
              <a:endParaRPr kumimoji="0" lang="en-US" sz="1200" b="1" i="0" u="none" strike="noStrike" kern="0" cap="none" spc="0" normalizeH="0" baseline="0" noProof="0" smtClean="0">
                <a:ln>
                  <a:noFill/>
                </a:ln>
                <a:solidFill>
                  <a:srgbClr val="000000"/>
                </a:solidFill>
                <a:effectLst/>
                <a:uLnTx/>
                <a:uFillTx/>
              </a:endParaRPr>
            </a:p>
          </p:txBody>
        </p:sp>
      </p:grpSp>
      <p:grpSp>
        <p:nvGrpSpPr>
          <p:cNvPr id="294" name="组合 293"/>
          <p:cNvGrpSpPr/>
          <p:nvPr/>
        </p:nvGrpSpPr>
        <p:grpSpPr>
          <a:xfrm>
            <a:off x="4931484" y="5292711"/>
            <a:ext cx="239712" cy="856597"/>
            <a:chOff x="1154160" y="5282063"/>
            <a:chExt cx="239712" cy="856597"/>
          </a:xfrm>
        </p:grpSpPr>
        <p:sp>
          <p:nvSpPr>
            <p:cNvPr id="295" name="Heptagon 209"/>
            <p:cNvSpPr/>
            <p:nvPr/>
          </p:nvSpPr>
          <p:spPr bwMode="auto">
            <a:xfrm>
              <a:off x="1154160" y="528206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6</a:t>
              </a:r>
              <a:endParaRPr kumimoji="0" lang="en-US" sz="1200" b="1" i="0" u="none" strike="noStrike" kern="0" cap="none" spc="0" normalizeH="0" baseline="0" noProof="0" smtClean="0">
                <a:ln>
                  <a:noFill/>
                </a:ln>
                <a:solidFill>
                  <a:srgbClr val="000000"/>
                </a:solidFill>
                <a:effectLst/>
                <a:uLnTx/>
                <a:uFillTx/>
              </a:endParaRPr>
            </a:p>
          </p:txBody>
        </p:sp>
        <p:sp>
          <p:nvSpPr>
            <p:cNvPr id="296" name="Heptagon 209"/>
            <p:cNvSpPr/>
            <p:nvPr/>
          </p:nvSpPr>
          <p:spPr bwMode="auto">
            <a:xfrm>
              <a:off x="1154160" y="5483541"/>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7</a:t>
              </a:r>
              <a:endParaRPr kumimoji="0" lang="en-US" sz="1200" b="1" i="0" u="none" strike="noStrike" kern="0" cap="none" spc="0" normalizeH="0" baseline="0" noProof="0" smtClean="0">
                <a:ln>
                  <a:noFill/>
                </a:ln>
                <a:solidFill>
                  <a:srgbClr val="000000"/>
                </a:solidFill>
                <a:effectLst/>
                <a:uLnTx/>
                <a:uFillTx/>
              </a:endParaRPr>
            </a:p>
          </p:txBody>
        </p:sp>
        <p:sp>
          <p:nvSpPr>
            <p:cNvPr id="297" name="Heptagon 209"/>
            <p:cNvSpPr/>
            <p:nvPr/>
          </p:nvSpPr>
          <p:spPr bwMode="auto">
            <a:xfrm>
              <a:off x="1154160" y="56850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8</a:t>
              </a:r>
              <a:endParaRPr kumimoji="0" lang="en-US" sz="1200" b="1" i="0" u="none" strike="noStrike" kern="0" cap="none" spc="0" normalizeH="0" baseline="0" noProof="0" smtClean="0">
                <a:ln>
                  <a:noFill/>
                </a:ln>
                <a:solidFill>
                  <a:srgbClr val="000000"/>
                </a:solidFill>
                <a:effectLst/>
                <a:uLnTx/>
                <a:uFillTx/>
              </a:endParaRPr>
            </a:p>
          </p:txBody>
        </p:sp>
        <p:sp>
          <p:nvSpPr>
            <p:cNvPr id="298" name="Heptagon 209"/>
            <p:cNvSpPr/>
            <p:nvPr/>
          </p:nvSpPr>
          <p:spPr bwMode="auto">
            <a:xfrm>
              <a:off x="1154160" y="588649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9</a:t>
              </a:r>
              <a:endParaRPr kumimoji="0" lang="en-US" sz="1200" b="1" i="0" u="none" strike="noStrike" kern="0" cap="none" spc="0" normalizeH="0" baseline="0" noProof="0" smtClean="0">
                <a:ln>
                  <a:noFill/>
                </a:ln>
                <a:solidFill>
                  <a:srgbClr val="000000"/>
                </a:solidFill>
                <a:effectLst/>
                <a:uLnTx/>
                <a:uFillTx/>
              </a:endParaRPr>
            </a:p>
          </p:txBody>
        </p:sp>
      </p:grpSp>
      <p:grpSp>
        <p:nvGrpSpPr>
          <p:cNvPr id="300" name="组合 299"/>
          <p:cNvGrpSpPr/>
          <p:nvPr/>
        </p:nvGrpSpPr>
        <p:grpSpPr>
          <a:xfrm>
            <a:off x="4851455" y="6043969"/>
            <a:ext cx="367408" cy="307777"/>
            <a:chOff x="6427520" y="5097426"/>
            <a:chExt cx="367408" cy="307777"/>
          </a:xfrm>
        </p:grpSpPr>
        <p:sp>
          <p:nvSpPr>
            <p:cNvPr id="301"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endParaRPr>
            </a:p>
          </p:txBody>
        </p:sp>
        <p:sp>
          <p:nvSpPr>
            <p:cNvPr id="302" name="文本框 301"/>
            <p:cNvSpPr txBox="1"/>
            <p:nvPr/>
          </p:nvSpPr>
          <p:spPr>
            <a:xfrm>
              <a:off x="6427520" y="5097426"/>
              <a:ext cx="367408"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mtClean="0"/>
                <a:t>10</a:t>
              </a:r>
              <a:endParaRPr lang="zh-CN" altLang="en-US" sz="1400"/>
            </a:p>
          </p:txBody>
        </p:sp>
      </p:grpSp>
      <p:sp>
        <p:nvSpPr>
          <p:cNvPr id="303" name="Heptagon 209"/>
          <p:cNvSpPr/>
          <p:nvPr/>
        </p:nvSpPr>
        <p:spPr bwMode="auto">
          <a:xfrm>
            <a:off x="7627560" y="403616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2</a:t>
            </a:r>
            <a:endParaRPr kumimoji="0" lang="en-US" sz="1200" b="1" i="0" u="none" strike="noStrike" kern="0" cap="none" spc="0" normalizeH="0" baseline="0" noProof="0" smtClean="0">
              <a:ln>
                <a:noFill/>
              </a:ln>
              <a:solidFill>
                <a:srgbClr val="000000"/>
              </a:solidFill>
              <a:effectLst/>
              <a:uLnTx/>
              <a:uFillTx/>
            </a:endParaRPr>
          </a:p>
        </p:txBody>
      </p:sp>
      <p:sp>
        <p:nvSpPr>
          <p:cNvPr id="304" name="矩形 303"/>
          <p:cNvSpPr/>
          <p:nvPr/>
        </p:nvSpPr>
        <p:spPr>
          <a:xfrm>
            <a:off x="3759614" y="1919711"/>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1400" smtClean="0">
                <a:solidFill>
                  <a:srgbClr val="000000"/>
                </a:solidFill>
                <a:latin typeface="微软雅黑" panose="020b0503020204020204" pitchFamily="34" charset="-122"/>
                <a:ea typeface="微软雅黑" panose="020b0503020204020204" pitchFamily="34" charset="-122"/>
              </a:rPr>
              <a:t>核算流程</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305" name="Heptagon 209"/>
          <p:cNvSpPr/>
          <p:nvPr/>
        </p:nvSpPr>
        <p:spPr bwMode="auto">
          <a:xfrm>
            <a:off x="5840219" y="277679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5</a:t>
            </a:r>
            <a:endParaRPr kumimoji="0" lang="en-US" sz="1200" b="1" i="0" u="none" strike="noStrike" kern="0" cap="none" spc="0" normalizeH="0" baseline="0" noProof="0" smtClean="0">
              <a:ln>
                <a:noFill/>
              </a:ln>
              <a:solidFill>
                <a:srgbClr val="000000"/>
              </a:solidFill>
              <a:effectLst/>
              <a:uLnTx/>
              <a:uFillTx/>
            </a:endParaRPr>
          </a:p>
        </p:txBody>
      </p:sp>
      <p:sp>
        <p:nvSpPr>
          <p:cNvPr id="306" name="Heptagon 209"/>
          <p:cNvSpPr/>
          <p:nvPr/>
        </p:nvSpPr>
        <p:spPr bwMode="auto">
          <a:xfrm>
            <a:off x="7659347" y="294049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3</a:t>
            </a:r>
            <a:endParaRPr kumimoji="0" lang="en-US" sz="1200" b="1" i="0" u="none" strike="noStrike" kern="0" cap="none" spc="0" normalizeH="0" baseline="0" noProof="0" smtClean="0">
              <a:ln>
                <a:noFill/>
              </a:ln>
              <a:solidFill>
                <a:srgbClr val="000000"/>
              </a:solidFill>
              <a:effectLst/>
              <a:uLnTx/>
              <a:uFillTx/>
            </a:endParaRPr>
          </a:p>
        </p:txBody>
      </p:sp>
      <p:sp>
        <p:nvSpPr>
          <p:cNvPr id="307" name="Heptagon 209"/>
          <p:cNvSpPr/>
          <p:nvPr/>
        </p:nvSpPr>
        <p:spPr bwMode="auto">
          <a:xfrm>
            <a:off x="7652276" y="3283655"/>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4</a:t>
            </a:r>
            <a:endParaRPr kumimoji="0" lang="en-US" sz="1200" b="1" i="0" u="none" strike="noStrike" kern="0" cap="none" spc="0" normalizeH="0" baseline="0" noProof="0" smtClean="0">
              <a:ln>
                <a:noFill/>
              </a:ln>
              <a:solidFill>
                <a:srgbClr val="000000"/>
              </a:solidFill>
              <a:effectLst/>
              <a:uLnTx/>
              <a:uFillTx/>
            </a:endParaRPr>
          </a:p>
        </p:txBody>
      </p:sp>
      <p:sp>
        <p:nvSpPr>
          <p:cNvPr id="308" name="Heptagon 209"/>
          <p:cNvSpPr/>
          <p:nvPr/>
        </p:nvSpPr>
        <p:spPr bwMode="auto">
          <a:xfrm>
            <a:off x="1526768" y="2807761"/>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6</a:t>
            </a:r>
            <a:endParaRPr kumimoji="0" lang="en-US" sz="1200" b="1" i="0" u="none" strike="noStrike" kern="0" cap="none" spc="0" normalizeH="0" baseline="0" noProof="0" smtClean="0">
              <a:ln>
                <a:noFill/>
              </a:ln>
              <a:solidFill>
                <a:srgbClr val="000000"/>
              </a:solidFill>
              <a:effectLst/>
              <a:uLnTx/>
              <a:uFillTx/>
            </a:endParaRPr>
          </a:p>
        </p:txBody>
      </p:sp>
      <p:sp>
        <p:nvSpPr>
          <p:cNvPr id="309" name="Heptagon 209"/>
          <p:cNvSpPr/>
          <p:nvPr/>
        </p:nvSpPr>
        <p:spPr bwMode="auto">
          <a:xfrm>
            <a:off x="7681577" y="1922182"/>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7</a:t>
            </a:r>
            <a:endParaRPr kumimoji="0" lang="en-US" sz="1200" b="1" i="0" u="none" strike="noStrike" kern="0" cap="none" spc="0" normalizeH="0" baseline="0" noProof="0" smtClean="0">
              <a:ln>
                <a:noFill/>
              </a:ln>
              <a:solidFill>
                <a:srgbClr val="000000"/>
              </a:solidFill>
              <a:effectLst/>
              <a:uLnTx/>
              <a:uFillTx/>
            </a:endParaRPr>
          </a:p>
        </p:txBody>
      </p:sp>
      <p:sp>
        <p:nvSpPr>
          <p:cNvPr id="310" name="Heptagon 209"/>
          <p:cNvSpPr/>
          <p:nvPr/>
        </p:nvSpPr>
        <p:spPr bwMode="auto">
          <a:xfrm>
            <a:off x="7675463" y="145693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8</a:t>
            </a:r>
            <a:endParaRPr kumimoji="0" lang="en-US" sz="1200" b="1" i="0" u="none" strike="noStrike" kern="0" cap="none" spc="0" normalizeH="0" baseline="0" noProof="0" smtClean="0">
              <a:ln>
                <a:noFill/>
              </a:ln>
              <a:solidFill>
                <a:srgbClr val="000000"/>
              </a:solidFill>
              <a:effectLst/>
              <a:uLnTx/>
              <a:uFillTx/>
            </a:endParaRPr>
          </a:p>
        </p:txBody>
      </p:sp>
      <p:sp>
        <p:nvSpPr>
          <p:cNvPr id="311" name="Heptagon 209"/>
          <p:cNvSpPr/>
          <p:nvPr/>
        </p:nvSpPr>
        <p:spPr bwMode="auto">
          <a:xfrm>
            <a:off x="3530685" y="155345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9</a:t>
            </a:r>
            <a:endParaRPr kumimoji="0" lang="en-US" sz="1200" b="1" i="0" u="none" strike="noStrike" kern="0" cap="none" spc="0" normalizeH="0" baseline="0" noProof="0" smtClean="0">
              <a:ln>
                <a:noFill/>
              </a:ln>
              <a:solidFill>
                <a:srgbClr val="000000"/>
              </a:solidFill>
              <a:effectLst/>
              <a:uLnTx/>
              <a:uFillTx/>
            </a:endParaRPr>
          </a:p>
        </p:txBody>
      </p:sp>
      <p:grpSp>
        <p:nvGrpSpPr>
          <p:cNvPr id="312" name="组合 311"/>
          <p:cNvGrpSpPr/>
          <p:nvPr/>
        </p:nvGrpSpPr>
        <p:grpSpPr>
          <a:xfrm>
            <a:off x="1801945" y="1539738"/>
            <a:ext cx="367408" cy="307777"/>
            <a:chOff x="6427520" y="5097426"/>
            <a:chExt cx="367408" cy="307777"/>
          </a:xfrm>
        </p:grpSpPr>
        <p:sp>
          <p:nvSpPr>
            <p:cNvPr id="313"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endParaRPr>
            </a:p>
          </p:txBody>
        </p:sp>
        <p:sp>
          <p:nvSpPr>
            <p:cNvPr id="314" name="文本框 313"/>
            <p:cNvSpPr txBox="1"/>
            <p:nvPr/>
          </p:nvSpPr>
          <p:spPr>
            <a:xfrm>
              <a:off x="6427520" y="5097426"/>
              <a:ext cx="367408"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mtClean="0"/>
                <a:t>10</a:t>
              </a:r>
              <a:endParaRPr lang="zh-CN" altLang="en-US" sz="1400"/>
            </a:p>
          </p:txBody>
        </p:sp>
      </p:grpSp>
      <p:grpSp>
        <p:nvGrpSpPr>
          <p:cNvPr id="130" name="Group 28"/>
          <p:cNvGrpSpPr/>
          <p:nvPr/>
        </p:nvGrpSpPr>
        <p:grpSpPr>
          <a:xfrm>
            <a:off x="6844605" y="2564544"/>
            <a:ext cx="814741" cy="314092"/>
            <a:chOff x="514572" y="3861048"/>
            <a:chExt cx="1801306" cy="458108"/>
          </a:xfrm>
        </p:grpSpPr>
        <p:grpSp>
          <p:nvGrpSpPr>
            <p:cNvPr id="131" name="Group 23"/>
            <p:cNvGrpSpPr/>
            <p:nvPr/>
          </p:nvGrpSpPr>
          <p:grpSpPr>
            <a:xfrm>
              <a:off x="514572" y="3861048"/>
              <a:ext cx="1801306" cy="458108"/>
              <a:chOff x="826140" y="2132856"/>
              <a:chExt cx="1801306" cy="458108"/>
            </a:xfrm>
          </p:grpSpPr>
          <p:sp>
            <p:nvSpPr>
              <p:cNvPr id="138" name="Rectangle 25"/>
              <p:cNvSpPr/>
              <p:nvPr/>
            </p:nvSpPr>
            <p:spPr>
              <a:xfrm>
                <a:off x="826140" y="2132856"/>
                <a:ext cx="687968" cy="458108"/>
              </a:xfrm>
              <a:prstGeom prst="rect">
                <a:avLst/>
              </a:prstGeom>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139" name="Rectangle 26"/>
              <p:cNvSpPr/>
              <p:nvPr/>
            </p:nvSpPr>
            <p:spPr>
              <a:xfrm>
                <a:off x="1414410" y="2132856"/>
                <a:ext cx="1213036" cy="458108"/>
              </a:xfrm>
              <a:prstGeom prst="rect">
                <a:avLst/>
              </a:prstGeom>
              <a:solidFill>
                <a:schemeClr val="accent3">
                  <a:lumMod val="50000"/>
                </a:schemeClr>
              </a:solidFill>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smtClean="0">
                    <a:latin typeface="微软雅黑" panose="020b0503020204020204" pitchFamily="34" charset="-122"/>
                    <a:ea typeface="微软雅黑" panose="020b0503020204020204" pitchFamily="34" charset="-122"/>
                  </a:rPr>
                  <a:t>COA</a:t>
                </a:r>
                <a:r>
                  <a:rPr lang="zh-CN" altLang="en-US" sz="1000" smtClean="0">
                    <a:latin typeface="微软雅黑" panose="020b0503020204020204" pitchFamily="34" charset="-122"/>
                    <a:ea typeface="微软雅黑" panose="020b0503020204020204" pitchFamily="34" charset="-122"/>
                  </a:rPr>
                  <a:t>梳理</a:t>
                </a:r>
                <a:endParaRPr lang="zh-CN" altLang="en-US" sz="1000">
                  <a:latin typeface="微软雅黑" panose="020b0503020204020204" pitchFamily="34" charset="-122"/>
                  <a:ea typeface="微软雅黑" panose="020b0503020204020204" pitchFamily="34" charset="-122"/>
                </a:endParaRPr>
              </a:p>
            </p:txBody>
          </p:sp>
        </p:grpSp>
        <p:pic>
          <p:nvPicPr>
            <p:cNvPr id="134"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330" y="3939109"/>
              <a:ext cx="343115" cy="301986"/>
            </a:xfrm>
            <a:prstGeom prst="rect">
              <a:avLst/>
            </a:prstGeom>
            <a:ln>
              <a:noFill/>
            </a:ln>
          </p:spPr>
        </p:pic>
      </p:grpSp>
    </p:spTree>
    <p:extLst>
      <p:ext uri="{BB962C8B-B14F-4D97-AF65-F5344CB8AC3E}">
        <p14:creationId xmlns:p14="http://schemas.microsoft.com/office/powerpoint/2010/main" val="4058486491"/>
      </p:ext>
    </p:extLst>
  </p:cSld>
  <p:clrMapOvr>
    <a:masterClrMapping/>
  </p:clrMapOvr>
  <p:transition spd="slow">
    <p:fade/>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3"/>
          <p:cNvSpPr txBox="1"/>
          <p:nvPr/>
        </p:nvSpPr>
        <p:spPr>
          <a:xfrm>
            <a:off x="54635" y="116632"/>
            <a:ext cx="9144000" cy="369332"/>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1800" b="1" kern="1200">
                <a:solidFill>
                  <a:schemeClr val="tx1"/>
                </a:solidFill>
                <a:latin typeface="微软雅黑" panose="020b0503020204020204" pitchFamily="34" charset="-122"/>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详细解决方案</a:t>
            </a:r>
            <a:r>
              <a:rPr lang="en-US" altLang="zh-CN"/>
              <a:t>-</a:t>
            </a:r>
            <a:r>
              <a:rPr lang="zh-CN" altLang="en-US"/>
              <a:t>核算系统整合方案</a:t>
            </a:r>
          </a:p>
        </p:txBody>
      </p:sp>
      <p:sp>
        <p:nvSpPr>
          <p:cNvPr id="76" name="Rectangle 2"/>
          <p:cNvSpPr/>
          <p:nvPr/>
        </p:nvSpPr>
        <p:spPr>
          <a:xfrm>
            <a:off x="1841747" y="3084407"/>
            <a:ext cx="1181556" cy="1471151"/>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7" name="Rectangle 122"/>
          <p:cNvSpPr/>
          <p:nvPr/>
        </p:nvSpPr>
        <p:spPr>
          <a:xfrm>
            <a:off x="3095710" y="3090386"/>
            <a:ext cx="1177243" cy="1465172"/>
          </a:xfrm>
          <a:prstGeom prst="rect">
            <a:avLst/>
          </a:prstGeom>
          <a:solidFill>
            <a:srgbClr val="E2E2E2"/>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8" name="Rectangle 124"/>
          <p:cNvSpPr/>
          <p:nvPr/>
        </p:nvSpPr>
        <p:spPr>
          <a:xfrm>
            <a:off x="4331254" y="3084405"/>
            <a:ext cx="1189480" cy="147115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0" name="Rectangle 126"/>
          <p:cNvSpPr/>
          <p:nvPr/>
        </p:nvSpPr>
        <p:spPr>
          <a:xfrm>
            <a:off x="5564204" y="3090386"/>
            <a:ext cx="1195531" cy="1465172"/>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3" name="TextBox 6"/>
          <p:cNvSpPr txBox="1"/>
          <p:nvPr/>
        </p:nvSpPr>
        <p:spPr>
          <a:xfrm>
            <a:off x="1943212" y="3527506"/>
            <a:ext cx="1116586" cy="3139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smtClean="0">
                <a:solidFill>
                  <a:srgbClr val="000000"/>
                </a:solidFill>
                <a:latin typeface="微软雅黑" panose="020b0503020204020204" pitchFamily="34" charset="-122"/>
                <a:ea typeface="微软雅黑" panose="020b0503020204020204" pitchFamily="34" charset="-122"/>
              </a:rPr>
              <a:t>维度改造</a:t>
            </a:r>
            <a:endParaRPr lang="zh-CN" altLang="en-US" b="1" kern="0">
              <a:solidFill>
                <a:srgbClr val="000000"/>
              </a:solidFill>
              <a:latin typeface="微软雅黑" panose="020b0503020204020204" pitchFamily="34" charset="-122"/>
              <a:ea typeface="微软雅黑" panose="020b0503020204020204" pitchFamily="34" charset="-122"/>
            </a:endParaRPr>
          </a:p>
        </p:txBody>
      </p:sp>
      <p:sp>
        <p:nvSpPr>
          <p:cNvPr id="84" name="TextBox 172"/>
          <p:cNvSpPr txBox="1"/>
          <p:nvPr/>
        </p:nvSpPr>
        <p:spPr>
          <a:xfrm>
            <a:off x="3193578" y="3541872"/>
            <a:ext cx="985822" cy="274434"/>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lang="zh-CN" altLang="en-US" b="1" kern="0" noProof="0" smtClean="0">
                <a:solidFill>
                  <a:srgbClr val="000000"/>
                </a:solidFill>
                <a:latin typeface="微软雅黑" panose="020b0503020204020204" pitchFamily="34" charset="-122"/>
                <a:ea typeface="微软雅黑" panose="020b0503020204020204" pitchFamily="34" charset="-122"/>
              </a:rPr>
              <a:t>项目</a:t>
            </a:r>
            <a:r>
              <a:rPr lang="zh-CN" altLang="en-US" b="1" kern="0">
                <a:solidFill>
                  <a:srgbClr val="000000"/>
                </a:solidFill>
                <a:latin typeface="微软雅黑" panose="020b0503020204020204" pitchFamily="34" charset="-122"/>
                <a:ea typeface="微软雅黑" panose="020b0503020204020204" pitchFamily="34" charset="-122"/>
              </a:rPr>
              <a:t>改造</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5" name="TextBox 177"/>
          <p:cNvSpPr txBox="1"/>
          <p:nvPr/>
        </p:nvSpPr>
        <p:spPr>
          <a:xfrm>
            <a:off x="4501257" y="3535967"/>
            <a:ext cx="1112068" cy="8284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a:solidFill>
                  <a:srgbClr val="000000"/>
                </a:solidFill>
                <a:latin typeface="微软雅黑" panose="020b0503020204020204" pitchFamily="34" charset="-122"/>
                <a:ea typeface="微软雅黑" panose="020b0503020204020204" pitchFamily="34" charset="-122"/>
              </a:rPr>
              <a:t>账龄程序</a:t>
            </a:r>
            <a:endParaRPr lang="en-US" altLang="zh-CN" b="1" kern="0">
              <a:solidFill>
                <a:srgbClr val="000000"/>
              </a:solidFill>
              <a:latin typeface="微软雅黑" panose="020b0503020204020204" pitchFamily="34" charset="-122"/>
              <a:ea typeface="微软雅黑" panose="020b0503020204020204" pitchFamily="34" charset="-122"/>
            </a:endParaRPr>
          </a:p>
          <a:p>
            <a:r>
              <a:rPr lang="zh-CN" altLang="en-US" b="1" kern="0">
                <a:solidFill>
                  <a:srgbClr val="000000"/>
                </a:solidFill>
                <a:latin typeface="微软雅黑" panose="020b0503020204020204" pitchFamily="34" charset="-122"/>
                <a:ea typeface="微软雅黑" panose="020b0503020204020204" pitchFamily="34" charset="-122"/>
              </a:rPr>
              <a:t>库龄程序</a:t>
            </a: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 </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6" name="TextBox 189"/>
          <p:cNvSpPr txBox="1"/>
          <p:nvPr/>
        </p:nvSpPr>
        <p:spPr>
          <a:xfrm>
            <a:off x="5773913" y="3541872"/>
            <a:ext cx="815547" cy="507831"/>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固定资产信息</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0" name="Heptagon 209"/>
          <p:cNvSpPr/>
          <p:nvPr/>
        </p:nvSpPr>
        <p:spPr bwMode="auto">
          <a:xfrm>
            <a:off x="2312669" y="323718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3</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1" name="Heptagon 219"/>
          <p:cNvSpPr/>
          <p:nvPr/>
        </p:nvSpPr>
        <p:spPr bwMode="auto">
          <a:xfrm>
            <a:off x="6061830" y="321614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2" name="Heptagon 220"/>
          <p:cNvSpPr/>
          <p:nvPr/>
        </p:nvSpPr>
        <p:spPr bwMode="auto">
          <a:xfrm>
            <a:off x="4807866" y="3229980"/>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5</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3" name="Heptagon 221"/>
          <p:cNvSpPr/>
          <p:nvPr/>
        </p:nvSpPr>
        <p:spPr bwMode="auto">
          <a:xfrm>
            <a:off x="3523691" y="322997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835695" y="1852978"/>
            <a:ext cx="4917989" cy="556163"/>
            <a:chOff x="160787" y="1391849"/>
            <a:chExt cx="4917989" cy="556163"/>
          </a:xfrm>
        </p:grpSpPr>
        <p:sp>
          <p:nvSpPr>
            <p:cNvPr id="79" name="Rectangle 125"/>
            <p:cNvSpPr/>
            <p:nvPr/>
          </p:nvSpPr>
          <p:spPr>
            <a:xfrm>
              <a:off x="160787" y="1391849"/>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7" name="TextBox 190"/>
            <p:cNvSpPr txBox="1"/>
            <p:nvPr/>
          </p:nvSpPr>
          <p:spPr>
            <a:xfrm>
              <a:off x="1896233" y="1564276"/>
              <a:ext cx="121652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接口方案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4" name="Heptagon 222"/>
            <p:cNvSpPr/>
            <p:nvPr/>
          </p:nvSpPr>
          <p:spPr bwMode="auto">
            <a:xfrm>
              <a:off x="1753090" y="155406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35695" y="2476895"/>
            <a:ext cx="4917989" cy="556163"/>
            <a:chOff x="145222" y="1520576"/>
            <a:chExt cx="4917989" cy="556163"/>
          </a:xfrm>
        </p:grpSpPr>
        <p:sp>
          <p:nvSpPr>
            <p:cNvPr id="82" name="Rectangle 131"/>
            <p:cNvSpPr/>
            <p:nvPr/>
          </p:nvSpPr>
          <p:spPr>
            <a:xfrm>
              <a:off x="145222" y="1520576"/>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9" name="TextBox 208"/>
            <p:cNvSpPr txBox="1"/>
            <p:nvPr/>
          </p:nvSpPr>
          <p:spPr>
            <a:xfrm>
              <a:off x="1981311" y="1637672"/>
              <a:ext cx="1391359"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关账流程优化</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5" name="Heptagon 223"/>
            <p:cNvSpPr/>
            <p:nvPr/>
          </p:nvSpPr>
          <p:spPr bwMode="auto">
            <a:xfrm>
              <a:off x="1741600" y="165626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7</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835696" y="5229200"/>
            <a:ext cx="4917989" cy="556163"/>
            <a:chOff x="179511" y="4677543"/>
            <a:chExt cx="4917989" cy="556163"/>
          </a:xfrm>
          <a:solidFill>
            <a:schemeClr val="accent3"/>
          </a:solidFill>
        </p:grpSpPr>
        <p:sp>
          <p:nvSpPr>
            <p:cNvPr id="81" name="Rectangle 130"/>
            <p:cNvSpPr/>
            <p:nvPr/>
          </p:nvSpPr>
          <p:spPr>
            <a:xfrm>
              <a:off x="179511" y="4677543"/>
              <a:ext cx="491798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8" name="TextBox 207"/>
            <p:cNvSpPr txBox="1"/>
            <p:nvPr/>
          </p:nvSpPr>
          <p:spPr>
            <a:xfrm>
              <a:off x="2011524" y="4857673"/>
              <a:ext cx="1925428" cy="272382"/>
            </a:xfrm>
            <a:prstGeom prst="rect">
              <a:avLst/>
            </a:prstGeom>
            <a:grp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核算系统整合方案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6" name="Heptagon 227"/>
            <p:cNvSpPr/>
            <p:nvPr/>
          </p:nvSpPr>
          <p:spPr bwMode="auto">
            <a:xfrm>
              <a:off x="1741600" y="4829542"/>
              <a:ext cx="239712" cy="252163"/>
            </a:xfrm>
            <a:prstGeom prst="heptagon">
              <a:avLst/>
            </a:prstGeom>
            <a:grp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835695" y="4619213"/>
            <a:ext cx="4917989" cy="560356"/>
            <a:chOff x="-24361" y="4216894"/>
            <a:chExt cx="4663668" cy="560356"/>
          </a:xfrm>
        </p:grpSpPr>
        <p:sp>
          <p:nvSpPr>
            <p:cNvPr id="102" name="Rectangle 130"/>
            <p:cNvSpPr/>
            <p:nvPr/>
          </p:nvSpPr>
          <p:spPr>
            <a:xfrm>
              <a:off x="3511338" y="4221087"/>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内部客商代码统一</a:t>
              </a:r>
              <a:endParaRPr lang="en-US" altLang="zh-CN" sz="1400" kern="0" smtClean="0">
                <a:solidFill>
                  <a:srgbClr val="000000"/>
                </a:solidFill>
                <a:latin typeface="微软雅黑" panose="020b0503020204020204" pitchFamily="34" charset="-122"/>
                <a:ea typeface="微软雅黑" panose="020b0503020204020204" pitchFamily="34" charset="-122"/>
              </a:endParaRPr>
            </a:p>
          </p:txBody>
        </p:sp>
        <p:sp>
          <p:nvSpPr>
            <p:cNvPr id="103" name="Rectangle 130"/>
            <p:cNvSpPr/>
            <p:nvPr/>
          </p:nvSpPr>
          <p:spPr>
            <a:xfrm>
              <a:off x="2342147" y="4221087"/>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费用类型代码统一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4" name="Rectangle 130"/>
            <p:cNvSpPr/>
            <p:nvPr/>
          </p:nvSpPr>
          <p:spPr>
            <a:xfrm>
              <a:off x="1158892" y="4216894"/>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现金流量代码统一</a:t>
              </a:r>
            </a:p>
          </p:txBody>
        </p:sp>
        <p:sp>
          <p:nvSpPr>
            <p:cNvPr id="105" name="Rectangle 130"/>
            <p:cNvSpPr/>
            <p:nvPr/>
          </p:nvSpPr>
          <p:spPr>
            <a:xfrm>
              <a:off x="-24361" y="4216894"/>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COA</a:t>
              </a: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科目</a:t>
              </a:r>
              <a:endPar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noProof="0">
                  <a:solidFill>
                    <a:srgbClr val="000000"/>
                  </a:solidFill>
                  <a:latin typeface="微软雅黑" panose="020b0503020204020204" pitchFamily="34" charset="-122"/>
                  <a:ea typeface="微软雅黑" panose="020b0503020204020204" pitchFamily="34" charset="-122"/>
                </a:rPr>
                <a:t>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845105" y="1217839"/>
            <a:ext cx="4908580" cy="565342"/>
            <a:chOff x="205244" y="1118732"/>
            <a:chExt cx="3942914" cy="565342"/>
          </a:xfrm>
        </p:grpSpPr>
        <p:sp>
          <p:nvSpPr>
            <p:cNvPr id="139" name="Rectangle 130"/>
            <p:cNvSpPr/>
            <p:nvPr/>
          </p:nvSpPr>
          <p:spPr>
            <a:xfrm>
              <a:off x="205244" y="1118732"/>
              <a:ext cx="1944570"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2" name="Rectangle 130"/>
            <p:cNvSpPr/>
            <p:nvPr/>
          </p:nvSpPr>
          <p:spPr>
            <a:xfrm>
              <a:off x="2202292" y="1127911"/>
              <a:ext cx="1945866"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145" name="TextBox 190"/>
          <p:cNvSpPr txBox="1"/>
          <p:nvPr/>
        </p:nvSpPr>
        <p:spPr>
          <a:xfrm>
            <a:off x="2196836" y="1360626"/>
            <a:ext cx="1824523" cy="584775"/>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600"/>
              </a:spcAft>
              <a:buClr>
                <a:srgbClr val="FFE600"/>
              </a:buClr>
              <a:buSzPct val="70000"/>
            </a:pPr>
            <a:r>
              <a:rPr lang="zh-CN" altLang="en-US" b="1" kern="0">
                <a:solidFill>
                  <a:srgbClr val="000000"/>
                </a:solidFill>
                <a:latin typeface="微软雅黑" panose="020b0503020204020204" pitchFamily="34" charset="-122"/>
                <a:ea typeface="微软雅黑" panose="020b0503020204020204" pitchFamily="34" charset="-122"/>
              </a:rPr>
              <a:t>合并现金流量表</a:t>
            </a:r>
            <a:endParaRPr lang="en-US" altLang="zh-CN" b="1" kern="0">
              <a:solidFill>
                <a:srgbClr val="000000"/>
              </a:solidFill>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6" name="Heptagon 222"/>
          <p:cNvSpPr/>
          <p:nvPr/>
        </p:nvSpPr>
        <p:spPr bwMode="auto">
          <a:xfrm>
            <a:off x="2053694" y="13504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9</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7" name="TextBox 190"/>
          <p:cNvSpPr txBox="1"/>
          <p:nvPr/>
        </p:nvSpPr>
        <p:spPr>
          <a:xfrm>
            <a:off x="4805279" y="1377014"/>
            <a:ext cx="166798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对账平台</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50" name="组合 149"/>
          <p:cNvGrpSpPr/>
          <p:nvPr/>
        </p:nvGrpSpPr>
        <p:grpSpPr>
          <a:xfrm>
            <a:off x="4787661" y="1367516"/>
            <a:ext cx="453970" cy="369332"/>
            <a:chOff x="6427520" y="5097426"/>
            <a:chExt cx="453970" cy="369332"/>
          </a:xfrm>
        </p:grpSpPr>
        <p:sp>
          <p:nvSpPr>
            <p:cNvPr id="148"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9" name="文本框 148"/>
            <p:cNvSpPr txBox="1"/>
            <p:nvPr/>
          </p:nvSpPr>
          <p:spPr>
            <a:xfrm>
              <a:off x="6427520" y="5097426"/>
              <a:ext cx="45397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latin typeface="微软雅黑" panose="020b0503020204020204" pitchFamily="34" charset="-122"/>
                  <a:ea typeface="微软雅黑" panose="020b0503020204020204" pitchFamily="34" charset="-122"/>
                </a:rPr>
                <a:t>10</a:t>
              </a:r>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76647095"/>
      </p:ext>
    </p:extLst>
  </p:cSld>
  <p:clrMapOvr>
    <a:masterClrMapping/>
  </p:clrMapOvr>
  <p:transition spd="slow">
    <p:fade/>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Slide Number Placeholder 3"/>
          <p:cNvSpPr>
            <a:spLocks noGrp="1"/>
          </p:cNvSpPr>
          <p:nvPr>
            <p:ph type="sldNum" sz="quarter" idx="12"/>
          </p:nvPr>
        </p:nvSpPr>
        <p:spPr>
          <a:xfrm>
            <a:off x="2732298" y="6056812"/>
            <a:ext cx="2133600" cy="365125"/>
          </a:xfrm>
        </p:spPr>
        <p:txBody>
          <a:bodyPr/>
          <a:lstStyle/>
          <a:p>
            <a:fld id="{8C01C351-E054-47FC-926B-DD4A9A2DD42F}" type="slidenum">
              <a:rPr lang="zh-CN" altLang="en-US" smtClean="0"/>
              <a:t>5</a:t>
            </a:fld>
            <a:endParaRPr lang="zh-CN" altLang="en-US"/>
          </a:p>
        </p:txBody>
      </p:sp>
      <p:sp>
        <p:nvSpPr>
          <p:cNvPr id="9" name="Title 2"/>
          <p:cNvSpPr txBox="1"/>
          <p:nvPr/>
        </p:nvSpPr>
        <p:spPr>
          <a:xfrm>
            <a:off x="0" y="0"/>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系统整合及接口方案建议：</a:t>
            </a:r>
            <a:r>
              <a:rPr lang="zh-CN" altLang="en-US" sz="1800" b="1">
                <a:latin typeface="微软雅黑" panose="020b0503020204020204" pitchFamily="34" charset="-122"/>
                <a:ea typeface="微软雅黑" panose="020b0503020204020204" pitchFamily="34" charset="-122"/>
              </a:rPr>
              <a:t>综合事业部业务</a:t>
            </a:r>
            <a:r>
              <a:rPr lang="zh-CN" altLang="en-US" sz="1800" b="1" smtClean="0">
                <a:latin typeface="微软雅黑" panose="020b0503020204020204" pitchFamily="34" charset="-122"/>
                <a:ea typeface="微软雅黑" panose="020b0503020204020204" pitchFamily="34" charset="-122"/>
              </a:rPr>
              <a:t>体量、接口建立成本与维护难度</a:t>
            </a:r>
            <a:r>
              <a:rPr lang="en-US" altLang="zh-CN" sz="1800" b="1" smtClean="0">
                <a:latin typeface="微软雅黑" panose="020b0503020204020204" pitchFamily="34" charset="-122"/>
                <a:ea typeface="微软雅黑" panose="020b0503020204020204" pitchFamily="34" charset="-122"/>
              </a:rPr>
              <a:t> </a:t>
            </a:r>
            <a:r>
              <a:rPr lang="zh-CN" altLang="en-US" sz="1800" b="1" smtClean="0">
                <a:latin typeface="微软雅黑" panose="020b0503020204020204" pitchFamily="34" charset="-122"/>
                <a:ea typeface="微软雅黑" panose="020b0503020204020204" pitchFamily="34" charset="-122"/>
              </a:rPr>
              <a:t>、核算示例包含核算单体数量，三方面考虑，建议仅接入</a:t>
            </a:r>
            <a:r>
              <a:rPr lang="en-US" altLang="zh-CN" sz="1800" b="1" smtClean="0">
                <a:latin typeface="微软雅黑" panose="020b0503020204020204" pitchFamily="34" charset="-122"/>
                <a:ea typeface="微软雅黑" panose="020b0503020204020204" pitchFamily="34" charset="-122"/>
              </a:rPr>
              <a:t>SAP</a:t>
            </a:r>
            <a:r>
              <a:rPr lang="zh-CN" altLang="en-US" sz="1800" b="1" smtClean="0">
                <a:latin typeface="微软雅黑" panose="020b0503020204020204" pitchFamily="34" charset="-122"/>
                <a:ea typeface="微软雅黑" panose="020b0503020204020204" pitchFamily="34" charset="-122"/>
              </a:rPr>
              <a:t>、</a:t>
            </a:r>
            <a:r>
              <a:rPr lang="en-US" altLang="zh-CN" sz="1800" b="1" smtClean="0">
                <a:latin typeface="微软雅黑" panose="020b0503020204020204" pitchFamily="34" charset="-122"/>
                <a:ea typeface="微软雅黑" panose="020b0503020204020204" pitchFamily="34" charset="-122"/>
              </a:rPr>
              <a:t>NC</a:t>
            </a:r>
            <a:r>
              <a:rPr lang="zh-CN" altLang="en-US" sz="1800" b="1" smtClean="0">
                <a:latin typeface="微软雅黑" panose="020b0503020204020204" pitchFamily="34" charset="-122"/>
                <a:ea typeface="微软雅黑" panose="020b0503020204020204" pitchFamily="34" charset="-122"/>
              </a:rPr>
              <a:t>及</a:t>
            </a:r>
            <a:r>
              <a:rPr lang="en-US" altLang="zh-CN" sz="1800" b="1" smtClean="0">
                <a:latin typeface="微软雅黑" panose="020b0503020204020204" pitchFamily="34" charset="-122"/>
                <a:ea typeface="微软雅黑" panose="020b0503020204020204" pitchFamily="34" charset="-122"/>
              </a:rPr>
              <a:t>Infor</a:t>
            </a:r>
            <a:r>
              <a:rPr lang="zh-CN" altLang="en-US" sz="1800" b="1" smtClean="0">
                <a:latin typeface="微软雅黑" panose="020b0503020204020204" pitchFamily="34" charset="-122"/>
                <a:ea typeface="微软雅黑" panose="020b0503020204020204" pitchFamily="34" charset="-122"/>
              </a:rPr>
              <a:t>等主流系统</a:t>
            </a:r>
            <a:endParaRPr lang="en-US" altLang="zh-CN" sz="1800" b="1" smtClean="0">
              <a:latin typeface="微软雅黑" panose="020b0503020204020204" pitchFamily="34" charset="-122"/>
              <a:ea typeface="微软雅黑" panose="020b0503020204020204" pitchFamily="34" charset="-122"/>
            </a:endParaRPr>
          </a:p>
        </p:txBody>
      </p:sp>
      <p:sp>
        <p:nvSpPr>
          <p:cNvPr id="5" name="Rectangle 4"/>
          <p:cNvSpPr/>
          <p:nvPr/>
        </p:nvSpPr>
        <p:spPr>
          <a:xfrm>
            <a:off x="0" y="807893"/>
            <a:ext cx="9144000" cy="532696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3" name="椭圆 15"/>
          <p:cNvSpPr>
            <a:spLocks noChangeArrowheads="1"/>
          </p:cNvSpPr>
          <p:nvPr/>
        </p:nvSpPr>
        <p:spPr bwMode="auto">
          <a:xfrm>
            <a:off x="520555" y="1858049"/>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PVD</a:t>
            </a:r>
          </a:p>
          <a:p>
            <a:pPr algn="ctr" eaLnBrk="1" hangingPunct="1">
              <a:lnSpc>
                <a:spcPct val="100000"/>
              </a:lnSpc>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DFS</a:t>
            </a:r>
            <a:endParaRPr lang="zh-CN" altLang="zh-CN" sz="12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16" name="椭圆 15"/>
          <p:cNvSpPr>
            <a:spLocks noChangeArrowheads="1"/>
          </p:cNvSpPr>
          <p:nvPr/>
        </p:nvSpPr>
        <p:spPr bwMode="auto">
          <a:xfrm>
            <a:off x="503214" y="4874453"/>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050" b="1" smtClean="0">
                <a:latin typeface="Arial" pitchFamily="34" charset="0"/>
                <a:ea typeface="华文细黑" panose="02010600040101010101" pitchFamily="2" charset="-122"/>
                <a:cs typeface="Arial" pitchFamily="34" charset="0"/>
                <a:sym typeface="宋体" panose="02010600030101010101" pitchFamily="2" charset="-122"/>
              </a:rPr>
              <a:t>DFPC</a:t>
            </a:r>
            <a:endParaRPr lang="zh-CN" altLang="zh-CN" sz="105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17" name="椭圆 15"/>
          <p:cNvSpPr>
            <a:spLocks noChangeArrowheads="1"/>
          </p:cNvSpPr>
          <p:nvPr/>
        </p:nvSpPr>
        <p:spPr bwMode="auto">
          <a:xfrm>
            <a:off x="523739" y="5628555"/>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Others</a:t>
            </a:r>
            <a:endParaRPr lang="zh-CN" altLang="zh-CN" sz="12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58" name="Rectangle 57"/>
          <p:cNvSpPr/>
          <p:nvPr/>
        </p:nvSpPr>
        <p:spPr>
          <a:xfrm>
            <a:off x="4752878" y="901793"/>
            <a:ext cx="3132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200" b="1">
                <a:solidFill>
                  <a:schemeClr val="tx1"/>
                </a:solidFill>
                <a:latin typeface="微软雅黑" panose="020b0503020204020204" pitchFamily="34" charset="-122"/>
                <a:ea typeface="微软雅黑" panose="020b0503020204020204" pitchFamily="34" charset="-122"/>
              </a:rPr>
              <a:t>公司</a:t>
            </a:r>
          </a:p>
        </p:txBody>
      </p:sp>
      <p:sp>
        <p:nvSpPr>
          <p:cNvPr id="59" name="Rectangle 58"/>
          <p:cNvSpPr/>
          <p:nvPr/>
        </p:nvSpPr>
        <p:spPr>
          <a:xfrm>
            <a:off x="2665719" y="901793"/>
            <a:ext cx="1116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200" b="1" smtClean="0">
                <a:solidFill>
                  <a:schemeClr val="tx1"/>
                </a:solidFill>
                <a:latin typeface="微软雅黑" panose="020b0503020204020204" pitchFamily="34" charset="-122"/>
                <a:ea typeface="微软雅黑" panose="020b0503020204020204" pitchFamily="34" charset="-122"/>
              </a:rPr>
              <a:t>系统用例</a:t>
            </a:r>
            <a:endParaRPr lang="zh-CN" altLang="en-US" sz="1200" b="1">
              <a:solidFill>
                <a:schemeClr val="tx1"/>
              </a:solidFill>
              <a:latin typeface="微软雅黑" panose="020b0503020204020204" pitchFamily="34" charset="-122"/>
              <a:ea typeface="微软雅黑" panose="020b0503020204020204" pitchFamily="34" charset="-122"/>
            </a:endParaRPr>
          </a:p>
        </p:txBody>
      </p:sp>
      <p:sp>
        <p:nvSpPr>
          <p:cNvPr id="60" name="Rectangle 59"/>
          <p:cNvSpPr/>
          <p:nvPr/>
        </p:nvSpPr>
        <p:spPr>
          <a:xfrm>
            <a:off x="3803572" y="901793"/>
            <a:ext cx="936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200" b="1">
                <a:solidFill>
                  <a:schemeClr val="tx1"/>
                </a:solidFill>
                <a:latin typeface="微软雅黑" panose="020b0503020204020204" pitchFamily="34" charset="-122"/>
                <a:ea typeface="微软雅黑" panose="020b0503020204020204" pitchFamily="34" charset="-122"/>
              </a:rPr>
              <a:t>报表户</a:t>
            </a:r>
          </a:p>
        </p:txBody>
      </p:sp>
      <p:sp>
        <p:nvSpPr>
          <p:cNvPr id="6" name="圆角矩形 35"/>
          <p:cNvSpPr/>
          <p:nvPr/>
        </p:nvSpPr>
        <p:spPr>
          <a:xfrm>
            <a:off x="2402117" y="6033613"/>
            <a:ext cx="5791214" cy="656427"/>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72" name="Rectangle 71"/>
          <p:cNvSpPr/>
          <p:nvPr/>
        </p:nvSpPr>
        <p:spPr>
          <a:xfrm>
            <a:off x="2665719" y="6100001"/>
            <a:ext cx="1116000" cy="180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b="1" smtClean="0">
                <a:solidFill>
                  <a:schemeClr val="tx1"/>
                </a:solidFill>
                <a:latin typeface="微软雅黑" panose="020b0503020204020204" pitchFamily="34" charset="-122"/>
                <a:ea typeface="微软雅黑" panose="020b0503020204020204" pitchFamily="34" charset="-122"/>
              </a:rPr>
              <a:t>用友</a:t>
            </a:r>
            <a:r>
              <a:rPr lang="en-US" altLang="zh-CN" sz="1050" b="1" smtClean="0">
                <a:solidFill>
                  <a:schemeClr val="tx1"/>
                </a:solidFill>
                <a:latin typeface="微软雅黑" panose="020b0503020204020204" pitchFamily="34" charset="-122"/>
                <a:ea typeface="微软雅黑" panose="020b0503020204020204" pitchFamily="34" charset="-122"/>
              </a:rPr>
              <a:t>NC6.5</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73" name="Rectangle 72"/>
          <p:cNvSpPr/>
          <p:nvPr/>
        </p:nvSpPr>
        <p:spPr>
          <a:xfrm>
            <a:off x="4752878" y="6100001"/>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裕隆旧</a:t>
            </a:r>
            <a:r>
              <a:rPr lang="zh-CN" altLang="en-US" sz="1050" smtClean="0">
                <a:solidFill>
                  <a:schemeClr val="tx1"/>
                </a:solidFill>
                <a:latin typeface="微软雅黑" panose="020b0503020204020204" pitchFamily="34" charset="-122"/>
                <a:ea typeface="微软雅黑" panose="020b0503020204020204" pitchFamily="34" charset="-122"/>
              </a:rPr>
              <a:t>车置换</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4" name="Rectangle 73"/>
          <p:cNvSpPr/>
          <p:nvPr/>
        </p:nvSpPr>
        <p:spPr>
          <a:xfrm>
            <a:off x="2665719" y="6300384"/>
            <a:ext cx="1116000" cy="180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b="1" kern="0" smtClean="0">
                <a:solidFill>
                  <a:schemeClr val="tx1"/>
                </a:solidFill>
                <a:latin typeface="微软雅黑" panose="020b0503020204020204" pitchFamily="34" charset="-122"/>
                <a:ea typeface="微软雅黑" panose="020b0503020204020204" pitchFamily="34" charset="-122"/>
                <a:cs typeface="Arial"/>
              </a:rPr>
              <a:t>用友</a:t>
            </a:r>
            <a:r>
              <a:rPr lang="en-US" altLang="zh-CN" sz="1050" b="1" kern="0" smtClean="0">
                <a:solidFill>
                  <a:schemeClr val="tx1"/>
                </a:solidFill>
                <a:latin typeface="微软雅黑" panose="020b0503020204020204" pitchFamily="34" charset="-122"/>
                <a:ea typeface="微软雅黑" panose="020b0503020204020204" pitchFamily="34" charset="-122"/>
                <a:cs typeface="Arial"/>
              </a:rPr>
              <a:t>NC6.5</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75" name="Rectangle 74"/>
          <p:cNvSpPr/>
          <p:nvPr/>
        </p:nvSpPr>
        <p:spPr>
          <a:xfrm>
            <a:off x="4752878" y="6300384"/>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武</a:t>
            </a:r>
            <a:r>
              <a:rPr lang="zh-CN" altLang="en-US" sz="1050">
                <a:solidFill>
                  <a:schemeClr val="tx1"/>
                </a:solidFill>
                <a:latin typeface="微软雅黑" panose="020b0503020204020204" pitchFamily="34" charset="-122"/>
                <a:ea typeface="微软雅黑" panose="020b0503020204020204" pitchFamily="34" charset="-122"/>
              </a:rPr>
              <a:t>汉东风保险经纪</a:t>
            </a:r>
          </a:p>
        </p:txBody>
      </p:sp>
      <p:sp>
        <p:nvSpPr>
          <p:cNvPr id="77" name="Rectangle 76"/>
          <p:cNvSpPr/>
          <p:nvPr/>
        </p:nvSpPr>
        <p:spPr>
          <a:xfrm>
            <a:off x="3803572" y="6100001"/>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7</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8" name="Rectangle 77"/>
          <p:cNvSpPr/>
          <p:nvPr/>
        </p:nvSpPr>
        <p:spPr>
          <a:xfrm>
            <a:off x="3803572" y="6300384"/>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6</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5" name="Rectangle 84"/>
          <p:cNvSpPr/>
          <p:nvPr/>
        </p:nvSpPr>
        <p:spPr>
          <a:xfrm>
            <a:off x="2665719" y="6487665"/>
            <a:ext cx="111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金蝶</a:t>
            </a:r>
            <a:r>
              <a:rPr lang="en-US" altLang="zh-CN" sz="1050" smtClean="0">
                <a:solidFill>
                  <a:schemeClr val="tx1"/>
                </a:solidFill>
                <a:latin typeface="微软雅黑" panose="020b0503020204020204" pitchFamily="34" charset="-122"/>
                <a:ea typeface="微软雅黑" panose="020b0503020204020204" pitchFamily="34" charset="-122"/>
              </a:rPr>
              <a:t>K3</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6" name="Rectangle 85"/>
          <p:cNvSpPr/>
          <p:nvPr/>
        </p:nvSpPr>
        <p:spPr>
          <a:xfrm>
            <a:off x="4752878" y="6487665"/>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东浦信息技术</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7" name="Rectangle 86"/>
          <p:cNvSpPr/>
          <p:nvPr/>
        </p:nvSpPr>
        <p:spPr>
          <a:xfrm>
            <a:off x="3803572" y="6487665"/>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cxnSp>
        <p:nvCxnSpPr>
          <p:cNvPr id="92" name="Straight Connector 91"/>
          <p:cNvCxnSpPr>
            <a:stCxn id="13" idx="6"/>
            <a:endCxn id="10" idx="1"/>
          </p:cNvCxnSpPr>
          <p:nvPr/>
        </p:nvCxnSpPr>
        <p:spPr>
          <a:xfrm flipV="1">
            <a:off x="1060555" y="1872180"/>
            <a:ext cx="1341562" cy="255869"/>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8" name="圆角矩形 35"/>
          <p:cNvSpPr/>
          <p:nvPr/>
        </p:nvSpPr>
        <p:spPr>
          <a:xfrm>
            <a:off x="2373849" y="2677249"/>
            <a:ext cx="5791214" cy="612000"/>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14" name="椭圆 15"/>
          <p:cNvSpPr>
            <a:spLocks noChangeArrowheads="1"/>
          </p:cNvSpPr>
          <p:nvPr/>
        </p:nvSpPr>
        <p:spPr bwMode="auto">
          <a:xfrm>
            <a:off x="535007" y="3111811"/>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050" b="1" smtClean="0">
                <a:latin typeface="Arial" pitchFamily="34" charset="0"/>
                <a:ea typeface="华文细黑" panose="02010600040101010101" pitchFamily="2" charset="-122"/>
                <a:cs typeface="Arial" pitchFamily="34" charset="0"/>
                <a:sym typeface="宋体" panose="02010600030101010101" pitchFamily="2" charset="-122"/>
              </a:rPr>
              <a:t>DFAC</a:t>
            </a:r>
          </a:p>
        </p:txBody>
      </p:sp>
      <p:sp>
        <p:nvSpPr>
          <p:cNvPr id="36" name="Rectangle 35"/>
          <p:cNvSpPr/>
          <p:nvPr/>
        </p:nvSpPr>
        <p:spPr>
          <a:xfrm>
            <a:off x="2643662" y="2923002"/>
            <a:ext cx="111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a:solidFill>
                  <a:schemeClr val="tx1"/>
                </a:solidFill>
                <a:latin typeface="微软雅黑" panose="020b0503020204020204" pitchFamily="34" charset="-122"/>
                <a:ea typeface="微软雅黑" panose="020b0503020204020204" pitchFamily="34" charset="-122"/>
              </a:rPr>
              <a:t>Oracle EBS12</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7" name="Rectangle 36"/>
          <p:cNvSpPr/>
          <p:nvPr/>
        </p:nvSpPr>
        <p:spPr>
          <a:xfrm>
            <a:off x="4719670" y="2923002"/>
            <a:ext cx="3132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smtClean="0">
                <a:solidFill>
                  <a:schemeClr val="tx1"/>
                </a:solidFill>
                <a:latin typeface="微软雅黑" panose="020b0503020204020204" pitchFamily="34" charset="-122"/>
                <a:ea typeface="微软雅黑" panose="020b0503020204020204" pitchFamily="34" charset="-122"/>
              </a:rPr>
              <a:t>DCEC</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8" name="Rectangle 37"/>
          <p:cNvSpPr/>
          <p:nvPr/>
        </p:nvSpPr>
        <p:spPr>
          <a:xfrm>
            <a:off x="2637451" y="2715560"/>
            <a:ext cx="1116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b="1" smtClean="0">
                <a:solidFill>
                  <a:schemeClr val="tx1"/>
                </a:solidFill>
                <a:latin typeface="微软雅黑" panose="020b0503020204020204" pitchFamily="34" charset="-122"/>
                <a:ea typeface="微软雅黑" panose="020b0503020204020204" pitchFamily="34" charset="-122"/>
              </a:rPr>
              <a:t>SAP4.7</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39" name="Rectangle 38"/>
          <p:cNvSpPr/>
          <p:nvPr/>
        </p:nvSpPr>
        <p:spPr>
          <a:xfrm>
            <a:off x="4724610" y="2727135"/>
            <a:ext cx="3132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股份本部、分公司、轻型发动机、旅行车等</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0" name="Rectangle 39"/>
          <p:cNvSpPr/>
          <p:nvPr/>
        </p:nvSpPr>
        <p:spPr>
          <a:xfrm>
            <a:off x="2637451" y="3103524"/>
            <a:ext cx="111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用友</a:t>
            </a:r>
            <a:r>
              <a:rPr lang="en-US" altLang="zh-CN" sz="1050" smtClean="0">
                <a:solidFill>
                  <a:schemeClr val="tx1"/>
                </a:solidFill>
                <a:latin typeface="微软雅黑" panose="020b0503020204020204" pitchFamily="34" charset="-122"/>
                <a:ea typeface="微软雅黑" panose="020b0503020204020204" pitchFamily="34" charset="-122"/>
              </a:rPr>
              <a:t>NCV3.1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1" name="Rectangle 40"/>
          <p:cNvSpPr/>
          <p:nvPr/>
        </p:nvSpPr>
        <p:spPr>
          <a:xfrm>
            <a:off x="4724610" y="3103524"/>
            <a:ext cx="3132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嘉</a:t>
            </a:r>
            <a:r>
              <a:rPr lang="zh-CN" altLang="en-US" sz="1050" smtClean="0">
                <a:solidFill>
                  <a:schemeClr val="tx1"/>
                </a:solidFill>
                <a:latin typeface="微软雅黑" panose="020b0503020204020204" pitchFamily="34" charset="-122"/>
                <a:ea typeface="微软雅黑" panose="020b0503020204020204" pitchFamily="34" charset="-122"/>
              </a:rPr>
              <a:t>华投资，除武汉东风对外贸易</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3" name="Rectangle 42"/>
          <p:cNvSpPr/>
          <p:nvPr/>
        </p:nvSpPr>
        <p:spPr>
          <a:xfrm>
            <a:off x="3759213" y="2923002"/>
            <a:ext cx="93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4" name="Rectangle 43"/>
          <p:cNvSpPr/>
          <p:nvPr/>
        </p:nvSpPr>
        <p:spPr>
          <a:xfrm>
            <a:off x="3775304" y="2727135"/>
            <a:ext cx="93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14</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5" name="Rectangle 44"/>
          <p:cNvSpPr/>
          <p:nvPr/>
        </p:nvSpPr>
        <p:spPr>
          <a:xfrm>
            <a:off x="3775304" y="3103524"/>
            <a:ext cx="93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4</a:t>
            </a:r>
            <a:endParaRPr lang="zh-CN" altLang="en-US" sz="1050">
              <a:solidFill>
                <a:schemeClr val="tx1"/>
              </a:solidFill>
              <a:latin typeface="微软雅黑" panose="020b0503020204020204" pitchFamily="34" charset="-122"/>
              <a:ea typeface="微软雅黑" panose="020b0503020204020204" pitchFamily="34" charset="-122"/>
            </a:endParaRPr>
          </a:p>
        </p:txBody>
      </p:sp>
      <p:cxnSp>
        <p:nvCxnSpPr>
          <p:cNvPr id="93" name="Straight Connector 92"/>
          <p:cNvCxnSpPr>
            <a:stCxn id="14" idx="6"/>
            <a:endCxn id="8" idx="1"/>
          </p:cNvCxnSpPr>
          <p:nvPr/>
        </p:nvCxnSpPr>
        <p:spPr>
          <a:xfrm flipV="1">
            <a:off x="1075007" y="2983249"/>
            <a:ext cx="1298842" cy="398562"/>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cxnSp>
        <p:nvCxnSpPr>
          <p:cNvPr id="94" name="Straight Connector 93"/>
          <p:cNvCxnSpPr>
            <a:stCxn id="16" idx="6"/>
          </p:cNvCxnSpPr>
          <p:nvPr/>
        </p:nvCxnSpPr>
        <p:spPr>
          <a:xfrm flipV="1">
            <a:off x="1043214" y="4452836"/>
            <a:ext cx="1351788" cy="691617"/>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cxnSp>
        <p:nvCxnSpPr>
          <p:cNvPr id="95" name="Straight Connector 94"/>
          <p:cNvCxnSpPr>
            <a:stCxn id="17" idx="6"/>
            <a:endCxn id="6" idx="1"/>
          </p:cNvCxnSpPr>
          <p:nvPr/>
        </p:nvCxnSpPr>
        <p:spPr>
          <a:xfrm>
            <a:off x="1063739" y="5898555"/>
            <a:ext cx="1338378" cy="463272"/>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98" name="Rectangle 97"/>
          <p:cNvSpPr/>
          <p:nvPr/>
        </p:nvSpPr>
        <p:spPr>
          <a:xfrm>
            <a:off x="7596336" y="638724"/>
            <a:ext cx="288000" cy="144000"/>
          </a:xfrm>
          <a:prstGeom prst="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9" name="Rectangle 98"/>
          <p:cNvSpPr/>
          <p:nvPr/>
        </p:nvSpPr>
        <p:spPr>
          <a:xfrm>
            <a:off x="7822229" y="590491"/>
            <a:ext cx="1338828" cy="24622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系统升级后建立接口</a:t>
            </a:r>
            <a:endParaRPr lang="zh-CN" altLang="en-US" sz="1000">
              <a:latin typeface="微软雅黑" panose="020b0503020204020204" pitchFamily="34" charset="-122"/>
              <a:ea typeface="微软雅黑" panose="020b0503020204020204" pitchFamily="34" charset="-122"/>
            </a:endParaRPr>
          </a:p>
        </p:txBody>
      </p:sp>
      <p:sp>
        <p:nvSpPr>
          <p:cNvPr id="100" name="Rectangle 99"/>
          <p:cNvSpPr/>
          <p:nvPr/>
        </p:nvSpPr>
        <p:spPr>
          <a:xfrm>
            <a:off x="7596336" y="454857"/>
            <a:ext cx="288000" cy="144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1" name="Rectangle 100"/>
          <p:cNvSpPr/>
          <p:nvPr/>
        </p:nvSpPr>
        <p:spPr>
          <a:xfrm>
            <a:off x="7829493" y="408743"/>
            <a:ext cx="954107" cy="24622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考虑建立接口</a:t>
            </a:r>
            <a:endParaRPr lang="zh-CN" altLang="en-US" sz="1000">
              <a:latin typeface="微软雅黑" panose="020b0503020204020204" pitchFamily="34" charset="-122"/>
              <a:ea typeface="微软雅黑" panose="020b0503020204020204" pitchFamily="34" charset="-122"/>
            </a:endParaRPr>
          </a:p>
        </p:txBody>
      </p:sp>
      <p:sp>
        <p:nvSpPr>
          <p:cNvPr id="7" name="圆角矩形 35"/>
          <p:cNvSpPr/>
          <p:nvPr/>
        </p:nvSpPr>
        <p:spPr>
          <a:xfrm>
            <a:off x="2395002" y="3623350"/>
            <a:ext cx="5791214" cy="2376583"/>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61" name="Rectangle 60"/>
          <p:cNvSpPr/>
          <p:nvPr/>
        </p:nvSpPr>
        <p:spPr>
          <a:xfrm>
            <a:off x="4753295" y="3660843"/>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总部、电子科技总部、风神汽车、东仪等</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2" name="Rectangle 61"/>
          <p:cNvSpPr/>
          <p:nvPr/>
        </p:nvSpPr>
        <p:spPr>
          <a:xfrm>
            <a:off x="2665719" y="3683145"/>
            <a:ext cx="1116000" cy="198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b="1" smtClean="0">
                <a:solidFill>
                  <a:schemeClr val="tx1"/>
                </a:solidFill>
                <a:latin typeface="微软雅黑" panose="020b0503020204020204" pitchFamily="34" charset="-122"/>
                <a:ea typeface="微软雅黑" panose="020b0503020204020204" pitchFamily="34" charset="-122"/>
              </a:rPr>
              <a:t>用友</a:t>
            </a:r>
            <a:r>
              <a:rPr lang="en-US" altLang="zh-CN" sz="1050" b="1" smtClean="0">
                <a:solidFill>
                  <a:schemeClr val="tx1"/>
                </a:solidFill>
                <a:latin typeface="微软雅黑" panose="020b0503020204020204" pitchFamily="34" charset="-122"/>
                <a:ea typeface="微软雅黑" panose="020b0503020204020204" pitchFamily="34" charset="-122"/>
              </a:rPr>
              <a:t>NC6.5</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63" name="Rectangle 62"/>
          <p:cNvSpPr/>
          <p:nvPr/>
        </p:nvSpPr>
        <p:spPr>
          <a:xfrm>
            <a:off x="3025719" y="3894415"/>
            <a:ext cx="756000" cy="19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800" b="1" smtClean="0">
                <a:solidFill>
                  <a:schemeClr val="tx1"/>
                </a:solidFill>
                <a:latin typeface="微软雅黑" panose="020b0503020204020204" pitchFamily="34" charset="-122"/>
                <a:ea typeface="微软雅黑" panose="020b0503020204020204" pitchFamily="34" charset="-122"/>
              </a:rPr>
              <a:t>用友</a:t>
            </a:r>
            <a:r>
              <a:rPr lang="en-US" altLang="zh-CN" sz="800" b="1" smtClean="0">
                <a:solidFill>
                  <a:schemeClr val="tx1"/>
                </a:solidFill>
                <a:latin typeface="微软雅黑" panose="020b0503020204020204" pitchFamily="34" charset="-122"/>
                <a:ea typeface="微软雅黑" panose="020b0503020204020204" pitchFamily="34" charset="-122"/>
              </a:rPr>
              <a:t>NC5.02</a:t>
            </a:r>
            <a:endParaRPr lang="zh-CN" altLang="en-US" sz="800" b="1">
              <a:solidFill>
                <a:schemeClr val="tx1"/>
              </a:solidFill>
              <a:latin typeface="微软雅黑" panose="020b0503020204020204" pitchFamily="34" charset="-122"/>
              <a:ea typeface="微软雅黑" panose="020b0503020204020204" pitchFamily="34" charset="-122"/>
            </a:endParaRPr>
          </a:p>
        </p:txBody>
      </p:sp>
      <p:sp>
        <p:nvSpPr>
          <p:cNvPr id="64" name="Rectangle 63"/>
          <p:cNvSpPr/>
          <p:nvPr/>
        </p:nvSpPr>
        <p:spPr>
          <a:xfrm>
            <a:off x="4753295" y="3855109"/>
            <a:ext cx="3455223" cy="311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延峰、精密铸造、精冲、传动轴</a:t>
            </a:r>
            <a:r>
              <a:rPr lang="en-US" altLang="zh-CN" sz="1050" smtClean="0">
                <a:solidFill>
                  <a:schemeClr val="tx1"/>
                </a:solidFill>
                <a:latin typeface="微软雅黑" panose="020b0503020204020204" pitchFamily="34" charset="-122"/>
                <a:ea typeface="微软雅黑" panose="020b0503020204020204" pitchFamily="34" charset="-122"/>
              </a:rPr>
              <a:t>\</a:t>
            </a:r>
            <a:r>
              <a:rPr lang="zh-CN" altLang="en-US" sz="1050" smtClean="0">
                <a:solidFill>
                  <a:schemeClr val="tx1"/>
                </a:solidFill>
                <a:latin typeface="微软雅黑" panose="020b0503020204020204" pitchFamily="34" charset="-122"/>
                <a:ea typeface="微软雅黑" panose="020b0503020204020204" pitchFamily="34" charset="-122"/>
              </a:rPr>
              <a:t>粉末等</a:t>
            </a:r>
            <a:r>
              <a:rPr lang="en-US" altLang="zh-CN" sz="1050" smtClean="0">
                <a:solidFill>
                  <a:schemeClr val="tx1"/>
                </a:solidFill>
                <a:latin typeface="微软雅黑" panose="020b0503020204020204" pitchFamily="34" charset="-122"/>
                <a:ea typeface="微软雅黑" panose="020b0503020204020204" pitchFamily="34" charset="-122"/>
              </a:rPr>
              <a:t>.QAD</a:t>
            </a:r>
            <a:r>
              <a:rPr lang="zh-CN" altLang="en-US" sz="1050" smtClean="0">
                <a:solidFill>
                  <a:schemeClr val="tx1"/>
                </a:solidFill>
                <a:latin typeface="微软雅黑" panose="020b0503020204020204" pitchFamily="34" charset="-122"/>
                <a:ea typeface="微软雅黑" panose="020b0503020204020204" pitchFamily="34" charset="-122"/>
              </a:rPr>
              <a:t>有</a:t>
            </a:r>
            <a:r>
              <a:rPr lang="en-US" altLang="zh-CN" sz="1050">
                <a:solidFill>
                  <a:schemeClr val="tx1"/>
                </a:solidFill>
                <a:latin typeface="微软雅黑" panose="020b0503020204020204" pitchFamily="34" charset="-122"/>
                <a:ea typeface="微软雅黑" panose="020b0503020204020204" pitchFamily="34" charset="-122"/>
              </a:rPr>
              <a:t>5</a:t>
            </a:r>
            <a:r>
              <a:rPr lang="zh-CN" altLang="en-US" sz="1050" smtClean="0">
                <a:solidFill>
                  <a:schemeClr val="tx1"/>
                </a:solidFill>
                <a:latin typeface="微软雅黑" panose="020b0503020204020204" pitchFamily="34" charset="-122"/>
                <a:ea typeface="微软雅黑" panose="020b0503020204020204" pitchFamily="34" charset="-122"/>
              </a:rPr>
              <a:t>个版本</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7" name="Rectangle 66"/>
          <p:cNvSpPr/>
          <p:nvPr/>
        </p:nvSpPr>
        <p:spPr>
          <a:xfrm>
            <a:off x="3803572" y="3660843"/>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24</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8" name="Rectangle 67"/>
          <p:cNvSpPr/>
          <p:nvPr/>
        </p:nvSpPr>
        <p:spPr>
          <a:xfrm>
            <a:off x="3794993" y="3867978"/>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14</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0" name="Rectangle 69"/>
          <p:cNvSpPr/>
          <p:nvPr/>
        </p:nvSpPr>
        <p:spPr>
          <a:xfrm>
            <a:off x="4753295" y="5378729"/>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博泽、贝洱</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1" name="Rectangle 70"/>
          <p:cNvSpPr/>
          <p:nvPr/>
        </p:nvSpPr>
        <p:spPr>
          <a:xfrm>
            <a:off x="2665719" y="5378729"/>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smtClean="0">
                <a:solidFill>
                  <a:schemeClr val="tx1"/>
                </a:solidFill>
                <a:latin typeface="微软雅黑" panose="020b0503020204020204" pitchFamily="34" charset="-122"/>
                <a:ea typeface="微软雅黑" panose="020b0503020204020204" pitchFamily="34" charset="-122"/>
              </a:rPr>
              <a:t>SAP</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6" name="Rectangle 75"/>
          <p:cNvSpPr/>
          <p:nvPr/>
        </p:nvSpPr>
        <p:spPr>
          <a:xfrm>
            <a:off x="3803572" y="5378729"/>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3</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2" name="Rectangle 81"/>
          <p:cNvSpPr/>
          <p:nvPr/>
        </p:nvSpPr>
        <p:spPr>
          <a:xfrm>
            <a:off x="2665719" y="5000627"/>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900" kern="0" smtClean="0">
                <a:solidFill>
                  <a:schemeClr val="tx1"/>
                </a:solidFill>
                <a:latin typeface="微软雅黑" panose="020b0503020204020204" pitchFamily="34" charset="-122"/>
                <a:ea typeface="微软雅黑" panose="020b0503020204020204" pitchFamily="34" charset="-122"/>
                <a:cs typeface="Arial"/>
              </a:rPr>
              <a:t>Oracle R12.1.3</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83" name="Rectangle 82"/>
          <p:cNvSpPr/>
          <p:nvPr/>
        </p:nvSpPr>
        <p:spPr>
          <a:xfrm>
            <a:off x="4753295" y="5000627"/>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康明斯、弗</a:t>
            </a:r>
            <a:r>
              <a:rPr lang="zh-CN" altLang="en-US" sz="1050">
                <a:solidFill>
                  <a:schemeClr val="tx1"/>
                </a:solidFill>
                <a:latin typeface="微软雅黑" panose="020b0503020204020204" pitchFamily="34" charset="-122"/>
                <a:ea typeface="微软雅黑" panose="020b0503020204020204" pitchFamily="34" charset="-122"/>
              </a:rPr>
              <a:t>列加</a:t>
            </a:r>
          </a:p>
        </p:txBody>
      </p:sp>
      <p:sp>
        <p:nvSpPr>
          <p:cNvPr id="84" name="Rectangle 83"/>
          <p:cNvSpPr/>
          <p:nvPr/>
        </p:nvSpPr>
        <p:spPr>
          <a:xfrm>
            <a:off x="3803572" y="5000627"/>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2</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6" name="Rectangle 95"/>
          <p:cNvSpPr/>
          <p:nvPr/>
        </p:nvSpPr>
        <p:spPr>
          <a:xfrm>
            <a:off x="2665719" y="3905458"/>
            <a:ext cx="505267" cy="28243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800" b="1">
                <a:latin typeface="微软雅黑" panose="020b0503020204020204" pitchFamily="34" charset="-122"/>
                <a:ea typeface="微软雅黑" panose="020b0503020204020204" pitchFamily="34" charset="-122"/>
              </a:rPr>
              <a:t>QAD+</a:t>
            </a:r>
            <a:endParaRPr lang="zh-CN" altLang="en-US" sz="800"/>
          </a:p>
        </p:txBody>
      </p:sp>
      <p:sp>
        <p:nvSpPr>
          <p:cNvPr id="103" name="Rectangle 70"/>
          <p:cNvSpPr/>
          <p:nvPr/>
        </p:nvSpPr>
        <p:spPr>
          <a:xfrm>
            <a:off x="2672356" y="5577478"/>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博科</a:t>
            </a:r>
            <a:r>
              <a:rPr lang="en-US" altLang="zh-CN" sz="1050" smtClean="0">
                <a:solidFill>
                  <a:schemeClr val="tx1"/>
                </a:solidFill>
                <a:latin typeface="微软雅黑" panose="020b0503020204020204" pitchFamily="34" charset="-122"/>
                <a:ea typeface="微软雅黑" panose="020b0503020204020204" pitchFamily="34" charset="-122"/>
              </a:rPr>
              <a:t>ERP</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4" name="Rectangle 69"/>
          <p:cNvSpPr/>
          <p:nvPr/>
        </p:nvSpPr>
        <p:spPr>
          <a:xfrm>
            <a:off x="4753295" y="5577478"/>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上海专用件公司，计划紧固件全部推广</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5" name="Rectangle 75"/>
          <p:cNvSpPr/>
          <p:nvPr/>
        </p:nvSpPr>
        <p:spPr>
          <a:xfrm>
            <a:off x="3794993" y="5577478"/>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2" name="椭圆 15"/>
          <p:cNvSpPr>
            <a:spLocks noChangeArrowheads="1"/>
          </p:cNvSpPr>
          <p:nvPr/>
        </p:nvSpPr>
        <p:spPr bwMode="auto">
          <a:xfrm>
            <a:off x="523739" y="1103948"/>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HQ</a:t>
            </a:r>
            <a:endParaRPr lang="zh-CN" altLang="zh-CN" sz="12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114" name="圆角矩形 35"/>
          <p:cNvSpPr/>
          <p:nvPr/>
        </p:nvSpPr>
        <p:spPr>
          <a:xfrm>
            <a:off x="2395002" y="1092349"/>
            <a:ext cx="5791214" cy="315281"/>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115" name="Rectangle 114"/>
          <p:cNvSpPr/>
          <p:nvPr/>
        </p:nvSpPr>
        <p:spPr>
          <a:xfrm>
            <a:off x="2660330" y="1165719"/>
            <a:ext cx="1116000" cy="180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b="1" smtClean="0">
                <a:solidFill>
                  <a:schemeClr val="tx1"/>
                </a:solidFill>
                <a:latin typeface="微软雅黑" panose="020b0503020204020204" pitchFamily="34" charset="-122"/>
                <a:ea typeface="微软雅黑" panose="020b0503020204020204" pitchFamily="34" charset="-122"/>
              </a:rPr>
              <a:t>SAP ECC6.0</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118" name="Rectangle 117"/>
          <p:cNvSpPr/>
          <p:nvPr/>
        </p:nvSpPr>
        <p:spPr>
          <a:xfrm>
            <a:off x="4781376" y="1166400"/>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总</a:t>
            </a:r>
            <a:r>
              <a:rPr lang="zh-CN" altLang="en-US" sz="1050" smtClean="0">
                <a:solidFill>
                  <a:schemeClr val="tx1"/>
                </a:solidFill>
                <a:latin typeface="微软雅黑" panose="020b0503020204020204" pitchFamily="34" charset="-122"/>
                <a:ea typeface="微软雅黑" panose="020b0503020204020204" pitchFamily="34" charset="-122"/>
              </a:rPr>
              <a:t>部直属</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圆角矩形 35"/>
          <p:cNvSpPr/>
          <p:nvPr/>
        </p:nvSpPr>
        <p:spPr>
          <a:xfrm>
            <a:off x="2402117" y="1440180"/>
            <a:ext cx="5791214" cy="864000"/>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22" name="Rectangle 21"/>
          <p:cNvSpPr/>
          <p:nvPr/>
        </p:nvSpPr>
        <p:spPr>
          <a:xfrm>
            <a:off x="4752878" y="1491795"/>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smtClean="0">
                <a:solidFill>
                  <a:schemeClr val="tx1"/>
                </a:solidFill>
                <a:latin typeface="微软雅黑" panose="020b0503020204020204" pitchFamily="34" charset="-122"/>
                <a:ea typeface="微软雅黑" panose="020b0503020204020204" pitchFamily="34" charset="-122"/>
              </a:rPr>
              <a:t>PV</a:t>
            </a:r>
            <a:r>
              <a:rPr lang="zh-CN" altLang="en-US" sz="1050" smtClean="0">
                <a:solidFill>
                  <a:schemeClr val="tx1"/>
                </a:solidFill>
                <a:latin typeface="微软雅黑" panose="020b0503020204020204" pitchFamily="34" charset="-122"/>
                <a:ea typeface="微软雅黑" panose="020b0503020204020204" pitchFamily="34" charset="-122"/>
              </a:rPr>
              <a:t>直属（</a:t>
            </a:r>
            <a:r>
              <a:rPr lang="en-US" altLang="zh-CN" sz="1050" smtClean="0">
                <a:solidFill>
                  <a:schemeClr val="tx1"/>
                </a:solidFill>
                <a:latin typeface="微软雅黑" panose="020b0503020204020204" pitchFamily="34" charset="-122"/>
                <a:ea typeface="微软雅黑" panose="020b0503020204020204" pitchFamily="34" charset="-122"/>
              </a:rPr>
              <a:t>17</a:t>
            </a:r>
            <a:r>
              <a:rPr lang="zh-CN" altLang="en-US" sz="1050" smtClean="0">
                <a:solidFill>
                  <a:schemeClr val="tx1"/>
                </a:solidFill>
                <a:latin typeface="微软雅黑" panose="020b0503020204020204" pitchFamily="34" charset="-122"/>
                <a:ea typeface="微软雅黑" panose="020b0503020204020204" pitchFamily="34" charset="-122"/>
              </a:rPr>
              <a:t>）、</a:t>
            </a:r>
            <a:r>
              <a:rPr lang="en-US" altLang="zh-CN" sz="1050" smtClean="0">
                <a:solidFill>
                  <a:schemeClr val="tx1"/>
                </a:solidFill>
                <a:latin typeface="微软雅黑" panose="020b0503020204020204" pitchFamily="34" charset="-122"/>
                <a:ea typeface="微软雅黑" panose="020b0503020204020204" pitchFamily="34" charset="-122"/>
              </a:rPr>
              <a:t>DFI</a:t>
            </a:r>
            <a:r>
              <a:rPr lang="zh-CN" altLang="en-US" sz="1050" smtClean="0">
                <a:solidFill>
                  <a:schemeClr val="tx1"/>
                </a:solidFill>
                <a:latin typeface="微软雅黑" panose="020b0503020204020204" pitchFamily="34" charset="-122"/>
                <a:ea typeface="微软雅黑" panose="020b0503020204020204" pitchFamily="34" charset="-122"/>
              </a:rPr>
              <a:t>（</a:t>
            </a:r>
            <a:r>
              <a:rPr lang="en-US" altLang="zh-CN" sz="1050" smtClean="0">
                <a:solidFill>
                  <a:schemeClr val="tx1"/>
                </a:solidFill>
                <a:latin typeface="微软雅黑" panose="020b0503020204020204" pitchFamily="34" charset="-122"/>
                <a:ea typeface="微软雅黑" panose="020b0503020204020204" pitchFamily="34" charset="-122"/>
              </a:rPr>
              <a:t>2</a:t>
            </a:r>
            <a:r>
              <a:rPr lang="zh-CN" altLang="en-US" sz="1050" smtClean="0">
                <a:solidFill>
                  <a:schemeClr val="tx1"/>
                </a:solidFill>
                <a:latin typeface="微软雅黑" panose="020b0503020204020204" pitchFamily="34" charset="-122"/>
                <a:ea typeface="微软雅黑" panose="020b0503020204020204" pitchFamily="34" charset="-122"/>
              </a:rPr>
              <a:t>）、启辰（</a:t>
            </a:r>
            <a:r>
              <a:rPr lang="en-US" altLang="zh-CN" sz="1050" smtClean="0">
                <a:solidFill>
                  <a:schemeClr val="tx1"/>
                </a:solidFill>
                <a:latin typeface="微软雅黑" panose="020b0503020204020204" pitchFamily="34" charset="-122"/>
                <a:ea typeface="微软雅黑" panose="020b0503020204020204" pitchFamily="34" charset="-122"/>
              </a:rPr>
              <a:t>3</a:t>
            </a:r>
            <a:r>
              <a:rPr lang="zh-CN" altLang="en-US" sz="1050" smtClean="0">
                <a:solidFill>
                  <a:schemeClr val="tx1"/>
                </a:solidFill>
                <a:latin typeface="微软雅黑" panose="020b0503020204020204" pitchFamily="34" charset="-122"/>
                <a:ea typeface="微软雅黑" panose="020b0503020204020204" pitchFamily="34" charset="-122"/>
              </a:rPr>
              <a:t>）</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3" name="Rectangle 22"/>
          <p:cNvSpPr/>
          <p:nvPr/>
        </p:nvSpPr>
        <p:spPr>
          <a:xfrm>
            <a:off x="2665719" y="1491795"/>
            <a:ext cx="1116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b="1" smtClean="0">
                <a:solidFill>
                  <a:schemeClr val="tx1"/>
                </a:solidFill>
                <a:latin typeface="微软雅黑" panose="020b0503020204020204" pitchFamily="34" charset="-122"/>
                <a:ea typeface="微软雅黑" panose="020b0503020204020204" pitchFamily="34" charset="-122"/>
              </a:rPr>
              <a:t>SAP ECC6.0</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25" name="Rectangle 24"/>
          <p:cNvSpPr/>
          <p:nvPr/>
        </p:nvSpPr>
        <p:spPr>
          <a:xfrm>
            <a:off x="4752878" y="1703753"/>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smtClean="0">
                <a:solidFill>
                  <a:schemeClr val="tx1"/>
                </a:solidFill>
                <a:latin typeface="微软雅黑" panose="020b0503020204020204" pitchFamily="34" charset="-122"/>
                <a:ea typeface="微软雅黑" panose="020b0503020204020204" pitchFamily="34" charset="-122"/>
              </a:rPr>
              <a:t>DFS</a:t>
            </a:r>
            <a:r>
              <a:rPr lang="zh-CN" altLang="en-US" sz="1050" smtClean="0">
                <a:solidFill>
                  <a:schemeClr val="tx1"/>
                </a:solidFill>
                <a:latin typeface="微软雅黑" panose="020b0503020204020204" pitchFamily="34" charset="-122"/>
                <a:ea typeface="微软雅黑" panose="020b0503020204020204" pitchFamily="34" charset="-122"/>
              </a:rPr>
              <a:t>，除以下</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6" name="Rectangle 25"/>
          <p:cNvSpPr/>
          <p:nvPr/>
        </p:nvSpPr>
        <p:spPr>
          <a:xfrm>
            <a:off x="2665719" y="1904136"/>
            <a:ext cx="111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用友</a:t>
            </a:r>
            <a:r>
              <a:rPr lang="en-US" altLang="zh-CN" sz="1050" smtClean="0">
                <a:solidFill>
                  <a:schemeClr val="tx1"/>
                </a:solidFill>
                <a:latin typeface="微软雅黑" panose="020b0503020204020204" pitchFamily="34" charset="-122"/>
                <a:ea typeface="微软雅黑" panose="020b0503020204020204" pitchFamily="34" charset="-122"/>
              </a:rPr>
              <a:t>NC5.7</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7" name="Rectangle 26"/>
          <p:cNvSpPr/>
          <p:nvPr/>
        </p:nvSpPr>
        <p:spPr>
          <a:xfrm>
            <a:off x="4752878" y="1904136"/>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风神物</a:t>
            </a:r>
            <a:r>
              <a:rPr lang="zh-CN" altLang="en-US" sz="1050" smtClean="0">
                <a:solidFill>
                  <a:schemeClr val="tx1"/>
                </a:solidFill>
                <a:latin typeface="微软雅黑" panose="020b0503020204020204" pitchFamily="34" charset="-122"/>
                <a:ea typeface="微软雅黑" panose="020b0503020204020204" pitchFamily="34" charset="-122"/>
              </a:rPr>
              <a:t>流（</a:t>
            </a:r>
            <a:r>
              <a:rPr lang="en-US" altLang="zh-CN" sz="1050" smtClean="0">
                <a:solidFill>
                  <a:schemeClr val="tx1"/>
                </a:solidFill>
                <a:latin typeface="微软雅黑" panose="020b0503020204020204" pitchFamily="34" charset="-122"/>
                <a:ea typeface="微软雅黑" panose="020b0503020204020204" pitchFamily="34" charset="-122"/>
              </a:rPr>
              <a:t>7</a:t>
            </a:r>
            <a:r>
              <a:rPr lang="zh-CN" altLang="en-US" sz="1050" smtClean="0">
                <a:solidFill>
                  <a:schemeClr val="tx1"/>
                </a:solidFill>
                <a:latin typeface="微软雅黑" panose="020b0503020204020204" pitchFamily="34" charset="-122"/>
                <a:ea typeface="微软雅黑" panose="020b0503020204020204" pitchFamily="34" charset="-122"/>
              </a:rPr>
              <a:t>）</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8" name="Rectangle 27"/>
          <p:cNvSpPr/>
          <p:nvPr/>
        </p:nvSpPr>
        <p:spPr>
          <a:xfrm>
            <a:off x="2665719" y="2104520"/>
            <a:ext cx="111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用友</a:t>
            </a:r>
            <a:r>
              <a:rPr lang="en-US" altLang="zh-CN" sz="1050" smtClean="0">
                <a:solidFill>
                  <a:schemeClr val="tx1"/>
                </a:solidFill>
                <a:latin typeface="微软雅黑" panose="020b0503020204020204" pitchFamily="34" charset="-122"/>
                <a:ea typeface="微软雅黑" panose="020b0503020204020204" pitchFamily="34" charset="-122"/>
              </a:rPr>
              <a:t>U8</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9" name="Rectangle 28"/>
          <p:cNvSpPr/>
          <p:nvPr/>
        </p:nvSpPr>
        <p:spPr>
          <a:xfrm>
            <a:off x="4752878" y="2104520"/>
            <a:ext cx="3132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锦上科技（</a:t>
            </a:r>
            <a:r>
              <a:rPr lang="en-US" altLang="zh-CN" sz="1050" smtClean="0">
                <a:solidFill>
                  <a:schemeClr val="tx1"/>
                </a:solidFill>
                <a:latin typeface="微软雅黑" panose="020b0503020204020204" pitchFamily="34" charset="-122"/>
                <a:ea typeface="微软雅黑" panose="020b0503020204020204" pitchFamily="34" charset="-122"/>
              </a:rPr>
              <a:t>2</a:t>
            </a:r>
            <a:r>
              <a:rPr lang="zh-CN" altLang="en-US" sz="1050" smtClean="0">
                <a:solidFill>
                  <a:schemeClr val="tx1"/>
                </a:solidFill>
                <a:latin typeface="微软雅黑" panose="020b0503020204020204" pitchFamily="34" charset="-122"/>
                <a:ea typeface="微软雅黑" panose="020b0503020204020204" pitchFamily="34" charset="-122"/>
              </a:rPr>
              <a:t>）</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0" name="Rectangle 29"/>
          <p:cNvSpPr/>
          <p:nvPr/>
        </p:nvSpPr>
        <p:spPr>
          <a:xfrm>
            <a:off x="3803572" y="1491795"/>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22</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1" name="Rectangle 30"/>
          <p:cNvSpPr/>
          <p:nvPr/>
        </p:nvSpPr>
        <p:spPr>
          <a:xfrm>
            <a:off x="3803572" y="1703753"/>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146</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2" name="Rectangle 31"/>
          <p:cNvSpPr/>
          <p:nvPr/>
        </p:nvSpPr>
        <p:spPr>
          <a:xfrm>
            <a:off x="3803572" y="1904136"/>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7</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3" name="Rectangle 32"/>
          <p:cNvSpPr/>
          <p:nvPr/>
        </p:nvSpPr>
        <p:spPr>
          <a:xfrm>
            <a:off x="3803572" y="2104520"/>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2</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0" name="Rectangle 119"/>
          <p:cNvSpPr/>
          <p:nvPr/>
        </p:nvSpPr>
        <p:spPr>
          <a:xfrm>
            <a:off x="2663338" y="1694425"/>
            <a:ext cx="1116000" cy="180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b="1" smtClean="0">
                <a:solidFill>
                  <a:schemeClr val="tx1"/>
                </a:solidFill>
                <a:latin typeface="微软雅黑" panose="020b0503020204020204" pitchFamily="34" charset="-122"/>
                <a:ea typeface="微软雅黑" panose="020b0503020204020204" pitchFamily="34" charset="-122"/>
              </a:rPr>
              <a:t>用友</a:t>
            </a:r>
            <a:r>
              <a:rPr lang="en-US" altLang="zh-CN" sz="1050" b="1" smtClean="0">
                <a:solidFill>
                  <a:schemeClr val="tx1"/>
                </a:solidFill>
                <a:latin typeface="微软雅黑" panose="020b0503020204020204" pitchFamily="34" charset="-122"/>
                <a:ea typeface="微软雅黑" panose="020b0503020204020204" pitchFamily="34" charset="-122"/>
              </a:rPr>
              <a:t>NC6.5</a:t>
            </a:r>
            <a:endParaRPr lang="zh-CN" altLang="en-US" sz="1050" b="1">
              <a:solidFill>
                <a:schemeClr val="tx1"/>
              </a:solidFill>
              <a:latin typeface="微软雅黑" panose="020b0503020204020204" pitchFamily="34" charset="-122"/>
              <a:ea typeface="微软雅黑" panose="020b0503020204020204" pitchFamily="34" charset="-122"/>
            </a:endParaRPr>
          </a:p>
        </p:txBody>
      </p:sp>
      <p:cxnSp>
        <p:nvCxnSpPr>
          <p:cNvPr id="121" name="Straight Connector 120"/>
          <p:cNvCxnSpPr>
            <a:stCxn id="112" idx="6"/>
            <a:endCxn id="114" idx="1"/>
          </p:cNvCxnSpPr>
          <p:nvPr/>
        </p:nvCxnSpPr>
        <p:spPr>
          <a:xfrm flipV="1">
            <a:off x="1063739" y="1249990"/>
            <a:ext cx="1331263" cy="123958"/>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129" name="椭圆 15"/>
          <p:cNvSpPr>
            <a:spLocks noChangeArrowheads="1"/>
          </p:cNvSpPr>
          <p:nvPr/>
        </p:nvSpPr>
        <p:spPr bwMode="auto">
          <a:xfrm>
            <a:off x="541660" y="4120352"/>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EQUIP</a:t>
            </a:r>
            <a:endParaRPr lang="en-US" altLang="zh-CN" sz="12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134" name="圆角矩形 35"/>
          <p:cNvSpPr/>
          <p:nvPr/>
        </p:nvSpPr>
        <p:spPr>
          <a:xfrm>
            <a:off x="2404017" y="3300414"/>
            <a:ext cx="5791214" cy="288000"/>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137" name="Rectangle 136"/>
          <p:cNvSpPr/>
          <p:nvPr/>
        </p:nvSpPr>
        <p:spPr>
          <a:xfrm>
            <a:off x="2667619" y="3370450"/>
            <a:ext cx="1116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b="1" smtClean="0">
                <a:solidFill>
                  <a:schemeClr val="tx1"/>
                </a:solidFill>
                <a:latin typeface="微软雅黑" panose="020b0503020204020204" pitchFamily="34" charset="-122"/>
                <a:ea typeface="微软雅黑" panose="020b0503020204020204" pitchFamily="34" charset="-122"/>
              </a:rPr>
              <a:t>INFOR</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138" name="Rectangle 137"/>
          <p:cNvSpPr/>
          <p:nvPr/>
        </p:nvSpPr>
        <p:spPr>
          <a:xfrm>
            <a:off x="4754778" y="3382025"/>
            <a:ext cx="3132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装备事业部</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42" name="Rectangle 141"/>
          <p:cNvSpPr/>
          <p:nvPr/>
        </p:nvSpPr>
        <p:spPr>
          <a:xfrm>
            <a:off x="3805472" y="3382025"/>
            <a:ext cx="93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10</a:t>
            </a:r>
            <a:endParaRPr lang="zh-CN" altLang="en-US" sz="1050">
              <a:solidFill>
                <a:schemeClr val="tx1"/>
              </a:solidFill>
              <a:latin typeface="微软雅黑" panose="020b0503020204020204" pitchFamily="34" charset="-122"/>
              <a:ea typeface="微软雅黑" panose="020b0503020204020204" pitchFamily="34" charset="-122"/>
            </a:endParaRPr>
          </a:p>
        </p:txBody>
      </p:sp>
      <p:cxnSp>
        <p:nvCxnSpPr>
          <p:cNvPr id="144" name="Straight Connector 143"/>
          <p:cNvCxnSpPr>
            <a:stCxn id="129" idx="6"/>
            <a:endCxn id="134" idx="1"/>
          </p:cNvCxnSpPr>
          <p:nvPr/>
        </p:nvCxnSpPr>
        <p:spPr>
          <a:xfrm flipV="1">
            <a:off x="1081660" y="3444414"/>
            <a:ext cx="1322357" cy="945938"/>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147" name="Rectangle 146"/>
          <p:cNvSpPr/>
          <p:nvPr/>
        </p:nvSpPr>
        <p:spPr>
          <a:xfrm rot="19406160">
            <a:off x="1155805" y="3997241"/>
            <a:ext cx="1212191" cy="24622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en-US" altLang="zh-CN" sz="1000" b="1">
                <a:latin typeface="微软雅黑" panose="020b0503020204020204" pitchFamily="34" charset="-122"/>
                <a:ea typeface="微软雅黑" panose="020b0503020204020204" pitchFamily="34" charset="-122"/>
                <a:cs typeface="Arial" pitchFamily="34" charset="0"/>
                <a:sym typeface="宋体" panose="02010600030101010101" pitchFamily="2" charset="-122"/>
              </a:rPr>
              <a:t>2018</a:t>
            </a:r>
            <a:r>
              <a:rPr lang="zh-CN" altLang="en-US" sz="1000" b="1">
                <a:latin typeface="微软雅黑" panose="020b0503020204020204" pitchFamily="34" charset="-122"/>
                <a:ea typeface="微软雅黑" panose="020b0503020204020204" pitchFamily="34" charset="-122"/>
                <a:cs typeface="Arial" pitchFamily="34" charset="0"/>
                <a:sym typeface="宋体" panose="02010600030101010101" pitchFamily="2" charset="-122"/>
              </a:rPr>
              <a:t>统</a:t>
            </a:r>
            <a:r>
              <a:rPr lang="zh-CN" altLang="en-US" sz="1000" b="1" smtClean="0">
                <a:latin typeface="微软雅黑" panose="020b0503020204020204" pitchFamily="34" charset="-122"/>
                <a:ea typeface="微软雅黑" panose="020b0503020204020204" pitchFamily="34" charset="-122"/>
                <a:cs typeface="Arial" pitchFamily="34" charset="0"/>
                <a:sym typeface="宋体" panose="02010600030101010101" pitchFamily="2" charset="-122"/>
              </a:rPr>
              <a:t>一 </a:t>
            </a:r>
            <a:r>
              <a:rPr lang="en-US" altLang="zh-CN" sz="1000" b="1" smtClean="0">
                <a:latin typeface="微软雅黑" panose="020b0503020204020204" pitchFamily="34" charset="-122"/>
                <a:ea typeface="微软雅黑" panose="020b0503020204020204" pitchFamily="34" charset="-122"/>
                <a:cs typeface="Arial" pitchFamily="34" charset="0"/>
                <a:sym typeface="宋体" panose="02010600030101010101" pitchFamily="2" charset="-122"/>
              </a:rPr>
              <a:t>INFOR</a:t>
            </a:r>
            <a:endParaRPr lang="zh-CN" altLang="zh-CN" sz="1000" b="1">
              <a:latin typeface="微软雅黑" panose="020b0503020204020204" pitchFamily="34" charset="-122"/>
              <a:ea typeface="微软雅黑" panose="020b0503020204020204" pitchFamily="34" charset="-122"/>
              <a:cs typeface="Arial" pitchFamily="34" charset="0"/>
              <a:sym typeface="宋体" panose="02010600030101010101" pitchFamily="2" charset="-122"/>
            </a:endParaRPr>
          </a:p>
        </p:txBody>
      </p:sp>
      <p:sp>
        <p:nvSpPr>
          <p:cNvPr id="151" name="Rectangle 150"/>
          <p:cNvSpPr/>
          <p:nvPr/>
        </p:nvSpPr>
        <p:spPr>
          <a:xfrm>
            <a:off x="3810156" y="1165719"/>
            <a:ext cx="936000" cy="18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5</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8" name="Rectangle 107"/>
          <p:cNvSpPr/>
          <p:nvPr/>
        </p:nvSpPr>
        <p:spPr>
          <a:xfrm>
            <a:off x="4753295" y="5186272"/>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汤姆森</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9" name="Rectangle 108"/>
          <p:cNvSpPr/>
          <p:nvPr/>
        </p:nvSpPr>
        <p:spPr>
          <a:xfrm>
            <a:off x="2661152" y="5186272"/>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金蝶</a:t>
            </a:r>
            <a:r>
              <a:rPr lang="en-US" altLang="zh-CN" sz="1050" smtClean="0">
                <a:solidFill>
                  <a:schemeClr val="tx1"/>
                </a:solidFill>
                <a:latin typeface="微软雅黑" panose="020b0503020204020204" pitchFamily="34" charset="-122"/>
                <a:ea typeface="微软雅黑" panose="020b0503020204020204" pitchFamily="34" charset="-122"/>
              </a:rPr>
              <a:t>K3</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0" name="Rectangle 109"/>
          <p:cNvSpPr/>
          <p:nvPr/>
        </p:nvSpPr>
        <p:spPr>
          <a:xfrm>
            <a:off x="3799005" y="5186272"/>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1" name="Rectangle 110"/>
          <p:cNvSpPr/>
          <p:nvPr/>
        </p:nvSpPr>
        <p:spPr>
          <a:xfrm>
            <a:off x="2660330" y="4807504"/>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900" smtClean="0">
                <a:solidFill>
                  <a:schemeClr val="tx1"/>
                </a:solidFill>
                <a:latin typeface="微软雅黑" panose="020b0503020204020204" pitchFamily="34" charset="-122"/>
                <a:ea typeface="微软雅黑" panose="020b0503020204020204" pitchFamily="34" charset="-122"/>
              </a:rPr>
              <a:t>用友</a:t>
            </a:r>
            <a:r>
              <a:rPr lang="en-US" altLang="zh-CN" sz="900" smtClean="0">
                <a:solidFill>
                  <a:schemeClr val="tx1"/>
                </a:solidFill>
                <a:latin typeface="微软雅黑" panose="020b0503020204020204" pitchFamily="34" charset="-122"/>
                <a:ea typeface="微软雅黑" panose="020b0503020204020204" pitchFamily="34" charset="-122"/>
              </a:rPr>
              <a:t>U9</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116" name="Rectangle 115"/>
          <p:cNvSpPr/>
          <p:nvPr/>
        </p:nvSpPr>
        <p:spPr>
          <a:xfrm>
            <a:off x="4753295" y="4807504"/>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湛江德</a:t>
            </a:r>
            <a:r>
              <a:rPr lang="zh-CN" altLang="en-US" sz="1050" smtClean="0">
                <a:solidFill>
                  <a:schemeClr val="tx1"/>
                </a:solidFill>
                <a:latin typeface="微软雅黑" panose="020b0503020204020204" pitchFamily="34" charset="-122"/>
                <a:ea typeface="微软雅黑" panose="020b0503020204020204" pitchFamily="34" charset="-122"/>
              </a:rPr>
              <a:t>利、重</a:t>
            </a:r>
            <a:r>
              <a:rPr lang="zh-CN" altLang="en-US" sz="1050">
                <a:solidFill>
                  <a:schemeClr val="tx1"/>
                </a:solidFill>
                <a:latin typeface="微软雅黑" panose="020b0503020204020204" pitchFamily="34" charset="-122"/>
                <a:ea typeface="微软雅黑" panose="020b0503020204020204" pitchFamily="34" charset="-122"/>
              </a:rPr>
              <a:t>庆德</a:t>
            </a:r>
            <a:r>
              <a:rPr lang="zh-CN" altLang="en-US" sz="1050" smtClean="0">
                <a:solidFill>
                  <a:schemeClr val="tx1"/>
                </a:solidFill>
                <a:latin typeface="微软雅黑" panose="020b0503020204020204" pitchFamily="34" charset="-122"/>
                <a:ea typeface="微软雅黑" panose="020b0503020204020204" pitchFamily="34" charset="-122"/>
              </a:rPr>
              <a:t>重、广</a:t>
            </a:r>
            <a:r>
              <a:rPr lang="zh-CN" altLang="en-US" sz="1050">
                <a:solidFill>
                  <a:schemeClr val="tx1"/>
                </a:solidFill>
                <a:latin typeface="微软雅黑" panose="020b0503020204020204" pitchFamily="34" charset="-122"/>
                <a:ea typeface="微软雅黑" panose="020b0503020204020204" pitchFamily="34" charset="-122"/>
              </a:rPr>
              <a:t>州德利</a:t>
            </a:r>
          </a:p>
        </p:txBody>
      </p:sp>
      <p:sp>
        <p:nvSpPr>
          <p:cNvPr id="122" name="Rectangle 121"/>
          <p:cNvSpPr/>
          <p:nvPr/>
        </p:nvSpPr>
        <p:spPr>
          <a:xfrm>
            <a:off x="3798183" y="4807504"/>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3</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3" name="Rectangle 122"/>
          <p:cNvSpPr/>
          <p:nvPr/>
        </p:nvSpPr>
        <p:spPr>
          <a:xfrm>
            <a:off x="2667619" y="4604948"/>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900" smtClean="0">
                <a:solidFill>
                  <a:schemeClr val="tx1"/>
                </a:solidFill>
                <a:latin typeface="微软雅黑" panose="020b0503020204020204" pitchFamily="34" charset="-122"/>
                <a:ea typeface="微软雅黑" panose="020b0503020204020204" pitchFamily="34" charset="-122"/>
              </a:rPr>
              <a:t>用友</a:t>
            </a:r>
            <a:r>
              <a:rPr lang="en-US" altLang="zh-CN" sz="900" smtClean="0">
                <a:solidFill>
                  <a:schemeClr val="tx1"/>
                </a:solidFill>
                <a:latin typeface="微软雅黑" panose="020b0503020204020204" pitchFamily="34" charset="-122"/>
                <a:ea typeface="微软雅黑" panose="020b0503020204020204" pitchFamily="34" charset="-122"/>
              </a:rPr>
              <a:t>U8</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124" name="Rectangle 123"/>
          <p:cNvSpPr/>
          <p:nvPr/>
        </p:nvSpPr>
        <p:spPr>
          <a:xfrm>
            <a:off x="4753295" y="4604948"/>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车轮</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5" name="Rectangle 124"/>
          <p:cNvSpPr/>
          <p:nvPr/>
        </p:nvSpPr>
        <p:spPr>
          <a:xfrm>
            <a:off x="3805472" y="4604948"/>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2</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7" name="Rectangle 126"/>
          <p:cNvSpPr/>
          <p:nvPr/>
        </p:nvSpPr>
        <p:spPr>
          <a:xfrm>
            <a:off x="2663757" y="4422020"/>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900" smtClean="0">
                <a:solidFill>
                  <a:schemeClr val="tx1"/>
                </a:solidFill>
                <a:latin typeface="微软雅黑" panose="020b0503020204020204" pitchFamily="34" charset="-122"/>
                <a:ea typeface="微软雅黑" panose="020b0503020204020204" pitchFamily="34" charset="-122"/>
              </a:rPr>
              <a:t>QAD</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128" name="Rectangle 127"/>
          <p:cNvSpPr/>
          <p:nvPr/>
        </p:nvSpPr>
        <p:spPr>
          <a:xfrm>
            <a:off x="4753295" y="4422019"/>
            <a:ext cx="3309974" cy="241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东风延锋汽车饰件本部</a:t>
            </a:r>
            <a:r>
              <a:rPr lang="en-US" altLang="zh-CN" sz="1050">
                <a:solidFill>
                  <a:schemeClr val="tx1"/>
                </a:solidFill>
                <a:latin typeface="微软雅黑" panose="020b0503020204020204" pitchFamily="34" charset="-122"/>
                <a:ea typeface="微软雅黑" panose="020b0503020204020204" pitchFamily="34" charset="-122"/>
              </a:rPr>
              <a:t>/</a:t>
            </a:r>
            <a:r>
              <a:rPr lang="zh-CN" altLang="en-US" sz="1050">
                <a:solidFill>
                  <a:schemeClr val="tx1"/>
                </a:solidFill>
                <a:latin typeface="微软雅黑" panose="020b0503020204020204" pitchFamily="34" charset="-122"/>
                <a:ea typeface="微软雅黑" panose="020b0503020204020204" pitchFamily="34" charset="-122"/>
              </a:rPr>
              <a:t>成都分公司</a:t>
            </a:r>
            <a:r>
              <a:rPr lang="en-US" altLang="zh-CN" sz="1050">
                <a:solidFill>
                  <a:schemeClr val="tx1"/>
                </a:solidFill>
                <a:latin typeface="微软雅黑" panose="020b0503020204020204" pitchFamily="34" charset="-122"/>
                <a:ea typeface="微软雅黑" panose="020b0503020204020204" pitchFamily="34" charset="-122"/>
              </a:rPr>
              <a:t>/</a:t>
            </a:r>
            <a:r>
              <a:rPr lang="zh-CN" altLang="en-US" sz="1050">
                <a:solidFill>
                  <a:schemeClr val="tx1"/>
                </a:solidFill>
                <a:latin typeface="微软雅黑" panose="020b0503020204020204" pitchFamily="34" charset="-122"/>
                <a:ea typeface="微软雅黑" panose="020b0503020204020204" pitchFamily="34" charset="-122"/>
              </a:rPr>
              <a:t>常州分公司</a:t>
            </a:r>
            <a:r>
              <a:rPr lang="en-US" altLang="zh-CN" sz="1050">
                <a:solidFill>
                  <a:schemeClr val="tx1"/>
                </a:solidFill>
                <a:latin typeface="微软雅黑" panose="020b0503020204020204" pitchFamily="34" charset="-122"/>
                <a:ea typeface="微软雅黑" panose="020b0503020204020204" pitchFamily="34" charset="-122"/>
              </a:rPr>
              <a:t>/</a:t>
            </a:r>
            <a:r>
              <a:rPr lang="zh-CN" altLang="en-US" sz="1050">
                <a:solidFill>
                  <a:schemeClr val="tx1"/>
                </a:solidFill>
                <a:latin typeface="微软雅黑" panose="020b0503020204020204" pitchFamily="34" charset="-122"/>
                <a:ea typeface="微软雅黑" panose="020b0503020204020204" pitchFamily="34" charset="-122"/>
              </a:rPr>
              <a:t>盐城</a:t>
            </a:r>
          </a:p>
        </p:txBody>
      </p:sp>
      <p:sp>
        <p:nvSpPr>
          <p:cNvPr id="130" name="Rectangle 129"/>
          <p:cNvSpPr/>
          <p:nvPr/>
        </p:nvSpPr>
        <p:spPr>
          <a:xfrm>
            <a:off x="3801610" y="4422020"/>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5</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1" name="Rectangle 130"/>
          <p:cNvSpPr/>
          <p:nvPr/>
        </p:nvSpPr>
        <p:spPr>
          <a:xfrm>
            <a:off x="2660330" y="4084157"/>
            <a:ext cx="111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900" smtClean="0">
                <a:solidFill>
                  <a:schemeClr val="tx1"/>
                </a:solidFill>
                <a:latin typeface="微软雅黑" panose="020b0503020204020204" pitchFamily="34" charset="-122"/>
                <a:ea typeface="微软雅黑" panose="020b0503020204020204" pitchFamily="34" charset="-122"/>
              </a:rPr>
              <a:t>U8+</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132" name="Rectangle 131"/>
          <p:cNvSpPr/>
          <p:nvPr/>
        </p:nvSpPr>
        <p:spPr>
          <a:xfrm>
            <a:off x="4753295" y="4073005"/>
            <a:ext cx="3309974" cy="241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车轮（十堰）</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3" name="Rectangle 132"/>
          <p:cNvSpPr/>
          <p:nvPr/>
        </p:nvSpPr>
        <p:spPr>
          <a:xfrm>
            <a:off x="3798183" y="4084157"/>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5" name="Rectangle 134"/>
          <p:cNvSpPr/>
          <p:nvPr/>
        </p:nvSpPr>
        <p:spPr>
          <a:xfrm>
            <a:off x="3025719" y="4105685"/>
            <a:ext cx="756000" cy="19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800" b="1" smtClean="0">
                <a:solidFill>
                  <a:schemeClr val="tx1"/>
                </a:solidFill>
                <a:latin typeface="微软雅黑" panose="020b0503020204020204" pitchFamily="34" charset="-122"/>
                <a:ea typeface="微软雅黑" panose="020b0503020204020204" pitchFamily="34" charset="-122"/>
              </a:rPr>
              <a:t>用友</a:t>
            </a:r>
            <a:r>
              <a:rPr lang="en-US" altLang="zh-CN" sz="800" b="1" smtClean="0">
                <a:solidFill>
                  <a:schemeClr val="tx1"/>
                </a:solidFill>
                <a:latin typeface="微软雅黑" panose="020b0503020204020204" pitchFamily="34" charset="-122"/>
                <a:ea typeface="微软雅黑" panose="020b0503020204020204" pitchFamily="34" charset="-122"/>
              </a:rPr>
              <a:t>NC5.02</a:t>
            </a:r>
            <a:endParaRPr lang="zh-CN" altLang="en-US" sz="800" b="1">
              <a:solidFill>
                <a:schemeClr val="tx1"/>
              </a:solidFill>
              <a:latin typeface="微软雅黑" panose="020b0503020204020204" pitchFamily="34" charset="-122"/>
              <a:ea typeface="微软雅黑" panose="020b0503020204020204" pitchFamily="34" charset="-122"/>
            </a:endParaRPr>
          </a:p>
        </p:txBody>
      </p:sp>
      <p:sp>
        <p:nvSpPr>
          <p:cNvPr id="136" name="Rectangle 70"/>
          <p:cNvSpPr/>
          <p:nvPr/>
        </p:nvSpPr>
        <p:spPr>
          <a:xfrm>
            <a:off x="2678973" y="5763123"/>
            <a:ext cx="1116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台账（手工）</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9" name="Rectangle 69"/>
          <p:cNvSpPr/>
          <p:nvPr/>
        </p:nvSpPr>
        <p:spPr>
          <a:xfrm>
            <a:off x="4753295" y="5763123"/>
            <a:ext cx="3132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东风饰件日本株式会社</a:t>
            </a:r>
          </a:p>
        </p:txBody>
      </p:sp>
      <p:sp>
        <p:nvSpPr>
          <p:cNvPr id="140" name="Rectangle 75"/>
          <p:cNvSpPr/>
          <p:nvPr/>
        </p:nvSpPr>
        <p:spPr>
          <a:xfrm>
            <a:off x="3801610" y="5763123"/>
            <a:ext cx="936000" cy="2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50" name="Rectangle 149"/>
          <p:cNvSpPr/>
          <p:nvPr/>
        </p:nvSpPr>
        <p:spPr>
          <a:xfrm>
            <a:off x="2657140" y="4316955"/>
            <a:ext cx="1116000" cy="144000"/>
          </a:xfrm>
          <a:prstGeom prst="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900" smtClean="0">
                <a:solidFill>
                  <a:schemeClr val="tx1"/>
                </a:solidFill>
                <a:latin typeface="微软雅黑" panose="020b0503020204020204" pitchFamily="34" charset="-122"/>
                <a:ea typeface="微软雅黑" panose="020b0503020204020204" pitchFamily="34" charset="-122"/>
              </a:rPr>
              <a:t>NC5.02</a:t>
            </a: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153" name="Rectangle 152"/>
          <p:cNvSpPr/>
          <p:nvPr/>
        </p:nvSpPr>
        <p:spPr>
          <a:xfrm>
            <a:off x="4753295" y="4250048"/>
            <a:ext cx="3309974" cy="241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a:solidFill>
                  <a:schemeClr val="tx1"/>
                </a:solidFill>
                <a:latin typeface="微软雅黑" panose="020b0503020204020204" pitchFamily="34" charset="-122"/>
                <a:ea typeface="微软雅黑" panose="020b0503020204020204" pitchFamily="34" charset="-122"/>
              </a:rPr>
              <a:t>东风钟祥汽车弹簧有限公司</a:t>
            </a:r>
          </a:p>
        </p:txBody>
      </p:sp>
      <p:sp>
        <p:nvSpPr>
          <p:cNvPr id="154" name="Rectangle 153"/>
          <p:cNvSpPr/>
          <p:nvPr/>
        </p:nvSpPr>
        <p:spPr>
          <a:xfrm>
            <a:off x="3794993" y="4250049"/>
            <a:ext cx="936000" cy="235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1</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55" name="圆角矩形 35"/>
          <p:cNvSpPr/>
          <p:nvPr/>
        </p:nvSpPr>
        <p:spPr>
          <a:xfrm>
            <a:off x="2402117" y="2351756"/>
            <a:ext cx="5791214" cy="288000"/>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sz="1100">
              <a:latin typeface="华文细黑" panose="02010600040101010101" pitchFamily="2" charset="-122"/>
              <a:ea typeface="华文细黑" panose="02010600040101010101" pitchFamily="2" charset="-122"/>
            </a:endParaRPr>
          </a:p>
        </p:txBody>
      </p:sp>
      <p:sp>
        <p:nvSpPr>
          <p:cNvPr id="156" name="Rectangle 155"/>
          <p:cNvSpPr/>
          <p:nvPr/>
        </p:nvSpPr>
        <p:spPr>
          <a:xfrm>
            <a:off x="2665719" y="2421792"/>
            <a:ext cx="1116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altLang="zh-CN" sz="1050" b="1" smtClean="0">
                <a:solidFill>
                  <a:schemeClr val="tx1"/>
                </a:solidFill>
                <a:latin typeface="微软雅黑" panose="020b0503020204020204" pitchFamily="34" charset="-122"/>
                <a:ea typeface="微软雅黑" panose="020b0503020204020204" pitchFamily="34" charset="-122"/>
              </a:rPr>
              <a:t>SAP4.7</a:t>
            </a:r>
            <a:endParaRPr lang="zh-CN" altLang="en-US" sz="1050" b="1">
              <a:solidFill>
                <a:schemeClr val="tx1"/>
              </a:solidFill>
              <a:latin typeface="微软雅黑" panose="020b0503020204020204" pitchFamily="34" charset="-122"/>
              <a:ea typeface="微软雅黑" panose="020b0503020204020204" pitchFamily="34" charset="-122"/>
            </a:endParaRPr>
          </a:p>
        </p:txBody>
      </p:sp>
      <p:sp>
        <p:nvSpPr>
          <p:cNvPr id="157" name="Rectangle 156"/>
          <p:cNvSpPr/>
          <p:nvPr/>
        </p:nvSpPr>
        <p:spPr>
          <a:xfrm>
            <a:off x="4752878" y="2433367"/>
            <a:ext cx="3132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zh-CN" altLang="en-US" sz="1050" smtClean="0">
                <a:solidFill>
                  <a:schemeClr val="tx1"/>
                </a:solidFill>
                <a:latin typeface="微软雅黑" panose="020b0503020204020204" pitchFamily="34" charset="-122"/>
                <a:ea typeface="微软雅黑" panose="020b0503020204020204" pitchFamily="34" charset="-122"/>
              </a:rPr>
              <a:t>郑州日产</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58" name="Rectangle 157"/>
          <p:cNvSpPr/>
          <p:nvPr/>
        </p:nvSpPr>
        <p:spPr>
          <a:xfrm>
            <a:off x="3803572" y="2433367"/>
            <a:ext cx="936000" cy="144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50" smtClean="0">
                <a:solidFill>
                  <a:schemeClr val="tx1"/>
                </a:solidFill>
                <a:latin typeface="微软雅黑" panose="020b0503020204020204" pitchFamily="34" charset="-122"/>
                <a:ea typeface="微软雅黑" panose="020b0503020204020204" pitchFamily="34" charset="-122"/>
              </a:rPr>
              <a:t>5</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59" name="椭圆 15"/>
          <p:cNvSpPr>
            <a:spLocks noChangeArrowheads="1"/>
          </p:cNvSpPr>
          <p:nvPr/>
        </p:nvSpPr>
        <p:spPr bwMode="auto">
          <a:xfrm>
            <a:off x="527548" y="2478533"/>
            <a:ext cx="540000" cy="540000"/>
          </a:xfrm>
          <a:prstGeom prst="ellipse">
            <a:avLst/>
          </a:prstGeom>
          <a:solidFill>
            <a:srgbClr val="FFC000">
              <a:alpha val="50000"/>
            </a:srgbClr>
          </a:solidFill>
          <a:ln w="38100">
            <a:solidFill>
              <a:srgbClr val="FFC000"/>
            </a:solidFill>
            <a:bevel/>
          </a:ln>
        </p:spPr>
        <p:txBody>
          <a:bodyPr lIns="0" rIns="0" anchor="ctr"/>
          <a:lstStyle>
            <a:defPPr>
              <a:defRPr lang="zh-CN"/>
            </a:defPPr>
            <a:lvl1pPr marL="0" algn="l" defTabSz="914400" rtl="0" eaLnBrk="1" latinLnBrk="0" hangingPunct="1">
              <a:lnSpc>
                <a:spcPct val="90000"/>
              </a:lnSpc>
              <a:spcBef>
                <a:spcPts val="750"/>
              </a:spcBef>
              <a:buFont typeface="Arial" pitchFamily="34" charset="0"/>
              <a:buChar char="•"/>
              <a:defRPr sz="21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1pPr>
            <a:lvl2pPr marL="742950" indent="-285750" algn="l" defTabSz="914400" rtl="0" eaLnBrk="1" latinLnBrk="0" hangingPunct="1">
              <a:lnSpc>
                <a:spcPct val="90000"/>
              </a:lnSpc>
              <a:spcBef>
                <a:spcPts val="375"/>
              </a:spcBef>
              <a:buFont typeface="Arial" pitchFamily="34" charset="0"/>
              <a:buChar char="•"/>
              <a:defRPr sz="18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2pPr>
            <a:lvl3pPr marL="1143000" indent="-228600" algn="l" defTabSz="914400" rtl="0" eaLnBrk="1" latinLnBrk="0" hangingPunct="1">
              <a:lnSpc>
                <a:spcPct val="90000"/>
              </a:lnSpc>
              <a:spcBef>
                <a:spcPts val="375"/>
              </a:spcBef>
              <a:buFont typeface="Arial" pitchFamily="34" charset="0"/>
              <a:buChar char="•"/>
              <a:defRPr sz="15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3pPr>
            <a:lvl4pPr marL="16002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4pPr>
            <a:lvl5pPr marL="2057400" indent="-228600" algn="l" defTabSz="914400" rtl="0" eaLnBrk="1" latinLnBrk="0" hangingPunct="1">
              <a:lnSpc>
                <a:spcPct val="90000"/>
              </a:lnSpc>
              <a:spcBef>
                <a:spcPts val="375"/>
              </a:spcBef>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5pPr>
            <a:lvl6pPr marL="25146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6pPr>
            <a:lvl7pPr marL="29718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7pPr>
            <a:lvl8pPr marL="34290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8pPr>
            <a:lvl9pPr marL="3886200" indent="-228600" algn="l" defTabSz="685800" rtl="0" eaLnBrk="0" fontAlgn="base" latinLnBrk="0" hangingPunct="0">
              <a:lnSpc>
                <a:spcPct val="90000"/>
              </a:lnSpc>
              <a:spcBef>
                <a:spcPts val="375"/>
              </a:spcBef>
              <a:spcAft>
                <a:spcPct val="0"/>
              </a:spcAft>
              <a:buFont typeface="Arial" pitchFamily="34" charset="0"/>
              <a:buChar char="•"/>
              <a:defRPr sz="1300" kern="1200">
                <a:solidFill>
                  <a:schemeClr val="tx1"/>
                </a:solidFill>
                <a:latin typeface="Calibri" panose="020f0502020204030204" pitchFamily="34" charset="0"/>
                <a:ea typeface="宋体" panose="02010600030101010101" pitchFamily="2" charset="-122"/>
                <a:cs typeface="+mn-cs"/>
                <a:sym typeface="Calibri" panose="020f0502020204030204" pitchFamily="34" charset="0"/>
              </a:defRPr>
            </a:lvl9pPr>
          </a:lstStyle>
          <a:p>
            <a:pPr algn="ctr" eaLnBrk="1" hangingPunct="1">
              <a:lnSpc>
                <a:spcPct val="100000"/>
              </a:lnSpc>
              <a:spcBef>
                <a:spcPct val="0"/>
              </a:spcBef>
              <a:buFont typeface="Arial" pitchFamily="34" charset="0"/>
              <a:buNone/>
            </a:pPr>
            <a:r>
              <a:rPr lang="en-US" altLang="zh-CN" sz="1200" b="1" smtClean="0">
                <a:latin typeface="Arial" pitchFamily="34" charset="0"/>
                <a:ea typeface="华文细黑" panose="02010600040101010101" pitchFamily="2" charset="-122"/>
                <a:cs typeface="Arial" pitchFamily="34" charset="0"/>
                <a:sym typeface="宋体" panose="02010600030101010101" pitchFamily="2" charset="-122"/>
              </a:rPr>
              <a:t>ZNA</a:t>
            </a:r>
          </a:p>
        </p:txBody>
      </p:sp>
      <p:cxnSp>
        <p:nvCxnSpPr>
          <p:cNvPr id="160" name="Straight Connector 159"/>
          <p:cNvCxnSpPr>
            <a:stCxn id="159" idx="6"/>
            <a:endCxn id="155" idx="1"/>
          </p:cNvCxnSpPr>
          <p:nvPr/>
        </p:nvCxnSpPr>
        <p:spPr>
          <a:xfrm flipV="1">
            <a:off x="1067548" y="2495756"/>
            <a:ext cx="1334569" cy="252777"/>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42" name="Rectangle 41"/>
          <p:cNvSpPr/>
          <p:nvPr/>
        </p:nvSpPr>
        <p:spPr>
          <a:xfrm>
            <a:off x="2662529" y="3882933"/>
            <a:ext cx="1130265" cy="603082"/>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46" name="TextBox 45"/>
          <p:cNvSpPr txBox="1"/>
          <p:nvPr/>
        </p:nvSpPr>
        <p:spPr>
          <a:xfrm>
            <a:off x="5940152" y="875845"/>
            <a:ext cx="3103487" cy="428322"/>
          </a:xfrm>
          <a:prstGeom prst="rect">
            <a:avLst/>
          </a:prstGeom>
          <a:solidFill>
            <a:schemeClr val="bg1">
              <a:lumMod val="65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a:latin typeface="微软雅黑" panose="020b0503020204020204" pitchFamily="34" charset="-122"/>
                <a:ea typeface="微软雅黑" panose="020b0503020204020204" pitchFamily="34" charset="-122"/>
              </a:rPr>
              <a:t>接口</a:t>
            </a:r>
            <a:r>
              <a:rPr lang="zh-CN" altLang="en-US" sz="1050" b="1" smtClean="0">
                <a:latin typeface="微软雅黑" panose="020b0503020204020204" pitchFamily="34" charset="-122"/>
                <a:ea typeface="微软雅黑" panose="020b0503020204020204" pitchFamily="34" charset="-122"/>
              </a:rPr>
              <a:t>系统类型：</a:t>
            </a:r>
            <a:endParaRPr lang="en-US" altLang="zh-CN" sz="1050" b="1" smtClean="0">
              <a:latin typeface="微软雅黑" panose="020b0503020204020204" pitchFamily="34" charset="-122"/>
              <a:ea typeface="微软雅黑" panose="020b0503020204020204" pitchFamily="34" charset="-122"/>
            </a:endParaRPr>
          </a:p>
          <a:p>
            <a:pPr>
              <a:spcBef>
                <a:spcPts val="100"/>
              </a:spcBef>
            </a:pPr>
            <a:r>
              <a:rPr lang="en-US" altLang="zh-CN" sz="1050" smtClean="0">
                <a:latin typeface="微软雅黑" panose="020b0503020204020204" pitchFamily="34" charset="-122"/>
                <a:ea typeface="微软雅黑" panose="020b0503020204020204" pitchFamily="34" charset="-122"/>
              </a:rPr>
              <a:t>SAP ECC6.0</a:t>
            </a:r>
            <a:r>
              <a:rPr lang="zh-CN" altLang="en-US" sz="1050" smtClean="0">
                <a:latin typeface="微软雅黑" panose="020b0503020204020204" pitchFamily="34" charset="-122"/>
                <a:ea typeface="微软雅黑" panose="020b0503020204020204" pitchFamily="34" charset="-122"/>
              </a:rPr>
              <a:t>、</a:t>
            </a:r>
            <a:r>
              <a:rPr lang="en-US" altLang="zh-CN" sz="1050" smtClean="0">
                <a:latin typeface="微软雅黑" panose="020b0503020204020204" pitchFamily="34" charset="-122"/>
                <a:ea typeface="微软雅黑" panose="020b0503020204020204" pitchFamily="34" charset="-122"/>
              </a:rPr>
              <a:t>SAP4.7</a:t>
            </a:r>
            <a:r>
              <a:rPr lang="zh-CN" altLang="en-US" sz="1050" smtClean="0">
                <a:latin typeface="微软雅黑" panose="020b0503020204020204" pitchFamily="34" charset="-122"/>
                <a:ea typeface="微软雅黑" panose="020b0503020204020204" pitchFamily="34" charset="-122"/>
              </a:rPr>
              <a:t>、</a:t>
            </a:r>
            <a:r>
              <a:rPr lang="en-US" altLang="zh-CN" sz="1050" smtClean="0">
                <a:latin typeface="微软雅黑" panose="020b0503020204020204" pitchFamily="34" charset="-122"/>
                <a:ea typeface="微软雅黑" panose="020b0503020204020204" pitchFamily="34" charset="-122"/>
              </a:rPr>
              <a:t>NC6.5</a:t>
            </a:r>
            <a:r>
              <a:rPr lang="zh-CN" altLang="en-US" sz="1050" smtClean="0">
                <a:latin typeface="微软雅黑" panose="020b0503020204020204" pitchFamily="34" charset="-122"/>
                <a:ea typeface="微软雅黑" panose="020b0503020204020204" pitchFamily="34" charset="-122"/>
              </a:rPr>
              <a:t>、</a:t>
            </a:r>
            <a:r>
              <a:rPr lang="en-US" altLang="zh-CN" sz="1050" smtClean="0">
                <a:latin typeface="微软雅黑" panose="020b0503020204020204" pitchFamily="34" charset="-122"/>
                <a:ea typeface="微软雅黑" panose="020b0503020204020204" pitchFamily="34" charset="-122"/>
              </a:rPr>
              <a:t>INFOR</a:t>
            </a:r>
            <a:r>
              <a:rPr lang="zh-CN" altLang="en-US" sz="1050" smtClean="0">
                <a:latin typeface="微软雅黑" panose="020b0503020204020204" pitchFamily="34" charset="-122"/>
                <a:ea typeface="微软雅黑" panose="020b0503020204020204" pitchFamily="34" charset="-122"/>
              </a:rPr>
              <a:t>四类系统</a:t>
            </a:r>
            <a:endParaRPr lang="zh-CN" altLang="en-US" sz="1050">
              <a:latin typeface="微软雅黑" panose="020b0503020204020204" pitchFamily="34" charset="-122"/>
              <a:ea typeface="微软雅黑" panose="020b0503020204020204" pitchFamily="34" charset="-122"/>
            </a:endParaRPr>
          </a:p>
        </p:txBody>
      </p:sp>
      <p:pic>
        <p:nvPicPr>
          <p:cNvPr id="119" name="Picture 106"/>
          <p:cNvPicPr>
            <a:picLocks noChangeAspect="1"/>
          </p:cNvPicPr>
          <p:nvPr/>
        </p:nvPicPr>
        <p:blipFill>
          <a:blip r:embed="rId2"/>
          <a:stretch>
            <a:fillRect/>
          </a:stretch>
        </p:blipFill>
        <p:spPr>
          <a:xfrm>
            <a:off x="8046971" y="3478390"/>
            <a:ext cx="944837" cy="797118"/>
          </a:xfrm>
          <a:prstGeom prst="rect">
            <a:avLst/>
          </a:prstGeom>
        </p:spPr>
      </p:pic>
    </p:spTree>
    <p:extLst>
      <p:ext uri="{BB962C8B-B14F-4D97-AF65-F5344CB8AC3E}">
        <p14:creationId xmlns:p14="http://schemas.microsoft.com/office/powerpoint/2010/main" val="3616038406"/>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TextBox 5"/>
          <p:cNvSpPr txBox="1"/>
          <p:nvPr/>
        </p:nvSpPr>
        <p:spPr>
          <a:xfrm rot="16200000">
            <a:off x="1352677" y="1338043"/>
            <a:ext cx="317967" cy="165618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smtClean="0"/>
              <a:t>AS-IS</a:t>
            </a:r>
            <a:endParaRPr lang="zh-CN" altLang="en-US" sz="1600" b="1"/>
          </a:p>
        </p:txBody>
      </p:sp>
      <p:grpSp>
        <p:nvGrpSpPr>
          <p:cNvPr id="9" name="Group 8"/>
          <p:cNvGrpSpPr/>
          <p:nvPr/>
        </p:nvGrpSpPr>
        <p:grpSpPr>
          <a:xfrm>
            <a:off x="2161789" y="2318436"/>
            <a:ext cx="1042059" cy="238964"/>
            <a:chOff x="1776828" y="2603879"/>
            <a:chExt cx="1195387" cy="317576"/>
          </a:xfrm>
        </p:grpSpPr>
        <p:sp>
          <p:nvSpPr>
            <p:cNvPr id="10" name="Rectangle 9"/>
            <p:cNvSpPr/>
            <p:nvPr/>
          </p:nvSpPr>
          <p:spPr>
            <a:xfrm>
              <a:off x="1898494" y="2708919"/>
              <a:ext cx="1073721" cy="2125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6.0 </a:t>
              </a:r>
              <a:r>
                <a:rPr lang="zh-CN" altLang="en-US" sz="900" b="1" smtClean="0">
                  <a:solidFill>
                    <a:schemeClr val="tx1"/>
                  </a:solidFill>
                  <a:latin typeface="微软雅黑" panose="020b0503020204020204" pitchFamily="34" charset="-122"/>
                  <a:ea typeface="微软雅黑" panose="020b0503020204020204" pitchFamily="34" charset="-122"/>
                </a:rPr>
                <a:t>集团</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28" y="2603879"/>
              <a:ext cx="390018" cy="211831"/>
            </a:xfrm>
            <a:prstGeom prst="rect">
              <a:avLst/>
            </a:prstGeom>
          </p:spPr>
        </p:pic>
      </p:grpSp>
      <p:grpSp>
        <p:nvGrpSpPr>
          <p:cNvPr id="12" name="Group 11"/>
          <p:cNvGrpSpPr/>
          <p:nvPr/>
        </p:nvGrpSpPr>
        <p:grpSpPr>
          <a:xfrm>
            <a:off x="1440757" y="2548481"/>
            <a:ext cx="1083705" cy="221089"/>
            <a:chOff x="2976382" y="2752197"/>
            <a:chExt cx="1083705" cy="299604"/>
          </a:xfrm>
        </p:grpSpPr>
        <p:sp>
          <p:nvSpPr>
            <p:cNvPr id="13" name="Rectangle 12"/>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6.5</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6382" y="2752197"/>
              <a:ext cx="301612" cy="212064"/>
            </a:xfrm>
            <a:prstGeom prst="rect">
              <a:avLst/>
            </a:prstGeom>
          </p:spPr>
        </p:pic>
      </p:grpSp>
      <p:grpSp>
        <p:nvGrpSpPr>
          <p:cNvPr id="16" name="Group 15"/>
          <p:cNvGrpSpPr/>
          <p:nvPr/>
        </p:nvGrpSpPr>
        <p:grpSpPr>
          <a:xfrm>
            <a:off x="1432734" y="2751102"/>
            <a:ext cx="1091728" cy="227947"/>
            <a:chOff x="2968359" y="2742903"/>
            <a:chExt cx="1091728" cy="308898"/>
          </a:xfrm>
        </p:grpSpPr>
        <p:sp>
          <p:nvSpPr>
            <p:cNvPr id="17" name="Rectangle 16"/>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5.7 </a:t>
              </a:r>
              <a:r>
                <a:rPr lang="zh-CN" altLang="en-US" sz="900" b="1" smtClean="0">
                  <a:solidFill>
                    <a:schemeClr val="tx1"/>
                  </a:solidFill>
                  <a:latin typeface="微软雅黑" panose="020b0503020204020204" pitchFamily="34" charset="-122"/>
                  <a:ea typeface="微软雅黑" panose="020b0503020204020204" pitchFamily="34" charset="-122"/>
                </a:rPr>
                <a:t>自建</a:t>
              </a:r>
              <a:r>
                <a:rPr lang="en-US" altLang="zh-CN" sz="900" b="1" smtClean="0">
                  <a:solidFill>
                    <a:schemeClr val="tx1"/>
                  </a:solidFill>
                  <a:latin typeface="微软雅黑" panose="020b0503020204020204" pitchFamily="34" charset="-122"/>
                  <a:ea typeface="微软雅黑" panose="020b0503020204020204" pitchFamily="34" charset="-122"/>
                </a:rPr>
                <a:t> </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359" y="2742903"/>
              <a:ext cx="301612" cy="212064"/>
            </a:xfrm>
            <a:prstGeom prst="rect">
              <a:avLst/>
            </a:prstGeom>
          </p:spPr>
        </p:pic>
      </p:grpSp>
      <p:grpSp>
        <p:nvGrpSpPr>
          <p:cNvPr id="19" name="Group 18"/>
          <p:cNvGrpSpPr/>
          <p:nvPr/>
        </p:nvGrpSpPr>
        <p:grpSpPr>
          <a:xfrm>
            <a:off x="1432968" y="2954621"/>
            <a:ext cx="1091494" cy="221130"/>
            <a:chOff x="2968593" y="2752141"/>
            <a:chExt cx="1091494" cy="299660"/>
          </a:xfrm>
        </p:grpSpPr>
        <p:sp>
          <p:nvSpPr>
            <p:cNvPr id="20" name="Rectangle 19"/>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U8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1000" b="1">
                <a:solidFill>
                  <a:schemeClr val="tx1"/>
                </a:solidFill>
                <a:latin typeface="微软雅黑" panose="020b0503020204020204" pitchFamily="34" charset="-122"/>
                <a:ea typeface="微软雅黑" panose="020b0503020204020204" pitchFamily="34" charset="-122"/>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593" y="2752141"/>
              <a:ext cx="301612" cy="212064"/>
            </a:xfrm>
            <a:prstGeom prst="rect">
              <a:avLst/>
            </a:prstGeom>
          </p:spPr>
        </p:pic>
      </p:grpSp>
      <p:grpSp>
        <p:nvGrpSpPr>
          <p:cNvPr id="27" name="Group 26"/>
          <p:cNvGrpSpPr/>
          <p:nvPr/>
        </p:nvGrpSpPr>
        <p:grpSpPr>
          <a:xfrm>
            <a:off x="1415223" y="3188135"/>
            <a:ext cx="1107764" cy="221089"/>
            <a:chOff x="2952323" y="2752197"/>
            <a:chExt cx="1107764" cy="299604"/>
          </a:xfrm>
        </p:grpSpPr>
        <p:sp>
          <p:nvSpPr>
            <p:cNvPr id="28" name="Rectangle 27"/>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6.5 </a:t>
              </a:r>
              <a:r>
                <a:rPr lang="zh-CN" altLang="en-US" sz="900" b="1" smtClean="0">
                  <a:solidFill>
                    <a:schemeClr val="tx1"/>
                  </a:solidFill>
                  <a:latin typeface="微软雅黑" panose="020b0503020204020204" pitchFamily="34" charset="-122"/>
                  <a:ea typeface="微软雅黑" panose="020b0503020204020204" pitchFamily="34" charset="-122"/>
                </a:rPr>
                <a:t>集团</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323" y="2752197"/>
              <a:ext cx="301612" cy="212064"/>
            </a:xfrm>
            <a:prstGeom prst="rect">
              <a:avLst/>
            </a:prstGeom>
          </p:spPr>
        </p:pic>
      </p:grpSp>
      <p:grpSp>
        <p:nvGrpSpPr>
          <p:cNvPr id="30" name="Group 29"/>
          <p:cNvGrpSpPr/>
          <p:nvPr/>
        </p:nvGrpSpPr>
        <p:grpSpPr>
          <a:xfrm>
            <a:off x="1497109" y="3426190"/>
            <a:ext cx="1025878" cy="197993"/>
            <a:chOff x="6936506" y="2772842"/>
            <a:chExt cx="1025878" cy="268306"/>
          </a:xfrm>
        </p:grpSpPr>
        <p:sp>
          <p:nvSpPr>
            <p:cNvPr id="31" name="Rectangle 30"/>
            <p:cNvSpPr/>
            <p:nvPr/>
          </p:nvSpPr>
          <p:spPr>
            <a:xfrm>
              <a:off x="7026384" y="2825148"/>
              <a:ext cx="936000" cy="216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K3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32" name="Picture 31"/>
            <p:cNvPicPr>
              <a:picLocks noChangeAspect="1"/>
            </p:cNvPicPr>
            <p:nvPr/>
          </p:nvPicPr>
          <p:blipFill>
            <a:blip r:embed="rId4"/>
            <a:stretch>
              <a:fillRect/>
            </a:stretch>
          </p:blipFill>
          <p:spPr>
            <a:xfrm>
              <a:off x="6936506" y="2772842"/>
              <a:ext cx="272211" cy="157758"/>
            </a:xfrm>
            <a:prstGeom prst="rect">
              <a:avLst/>
            </a:prstGeom>
          </p:spPr>
        </p:pic>
      </p:grpSp>
      <p:sp>
        <p:nvSpPr>
          <p:cNvPr id="35" name="Rectangle 34"/>
          <p:cNvSpPr/>
          <p:nvPr/>
        </p:nvSpPr>
        <p:spPr>
          <a:xfrm>
            <a:off x="179512" y="2401136"/>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latin typeface="微软雅黑" panose="020b0503020204020204" pitchFamily="34" charset="-122"/>
                <a:ea typeface="微软雅黑" panose="020b0503020204020204" pitchFamily="34" charset="-122"/>
              </a:rPr>
              <a:t>PVD</a:t>
            </a:r>
            <a:endParaRPr lang="zh-CN" altLang="en-US" sz="900" b="1">
              <a:latin typeface="微软雅黑" panose="020b0503020204020204" pitchFamily="34" charset="-122"/>
              <a:ea typeface="微软雅黑" panose="020b0503020204020204" pitchFamily="34" charset="-122"/>
            </a:endParaRPr>
          </a:p>
        </p:txBody>
      </p:sp>
      <p:sp>
        <p:nvSpPr>
          <p:cNvPr id="36" name="Rectangle 35"/>
          <p:cNvSpPr/>
          <p:nvPr/>
        </p:nvSpPr>
        <p:spPr>
          <a:xfrm>
            <a:off x="179512" y="2619704"/>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latin typeface="微软雅黑" panose="020b0503020204020204" pitchFamily="34" charset="-122"/>
                <a:ea typeface="微软雅黑" panose="020b0503020204020204" pitchFamily="34" charset="-122"/>
              </a:rPr>
              <a:t>DFS</a:t>
            </a:r>
            <a:endParaRPr lang="zh-CN" altLang="en-US" sz="900" b="1">
              <a:latin typeface="微软雅黑" panose="020b0503020204020204" pitchFamily="34" charset="-122"/>
              <a:ea typeface="微软雅黑" panose="020b0503020204020204" pitchFamily="34" charset="-122"/>
            </a:endParaRPr>
          </a:p>
        </p:txBody>
      </p:sp>
      <p:sp>
        <p:nvSpPr>
          <p:cNvPr id="37" name="Rectangle 36"/>
          <p:cNvSpPr/>
          <p:nvPr/>
        </p:nvSpPr>
        <p:spPr>
          <a:xfrm>
            <a:off x="179512" y="3246964"/>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b="1">
                <a:latin typeface="微软雅黑" panose="020b0503020204020204" pitchFamily="34" charset="-122"/>
                <a:ea typeface="微软雅黑" panose="020b0503020204020204" pitchFamily="34" charset="-122"/>
              </a:rPr>
              <a:t>水</a:t>
            </a:r>
            <a:r>
              <a:rPr lang="zh-CN" altLang="en-US" sz="900" b="1" smtClean="0">
                <a:latin typeface="微软雅黑" panose="020b0503020204020204" pitchFamily="34" charset="-122"/>
                <a:ea typeface="微软雅黑" panose="020b0503020204020204" pitchFamily="34" charset="-122"/>
              </a:rPr>
              <a:t>平事业部</a:t>
            </a:r>
            <a:endParaRPr lang="zh-CN" altLang="en-US" sz="900" b="1">
              <a:latin typeface="微软雅黑" panose="020b0503020204020204" pitchFamily="34" charset="-122"/>
              <a:ea typeface="微软雅黑" panose="020b0503020204020204" pitchFamily="34" charset="-122"/>
            </a:endParaRPr>
          </a:p>
        </p:txBody>
      </p:sp>
      <p:sp>
        <p:nvSpPr>
          <p:cNvPr id="38" name="Rectangle 37"/>
          <p:cNvSpPr/>
          <p:nvPr/>
        </p:nvSpPr>
        <p:spPr>
          <a:xfrm>
            <a:off x="179512" y="4115105"/>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latin typeface="微软雅黑" panose="020b0503020204020204" pitchFamily="34" charset="-122"/>
                <a:ea typeface="微软雅黑" panose="020b0503020204020204" pitchFamily="34" charset="-122"/>
              </a:rPr>
              <a:t>DFAC</a:t>
            </a:r>
            <a:endParaRPr lang="zh-CN" altLang="en-US" sz="900" b="1">
              <a:latin typeface="微软雅黑" panose="020b0503020204020204" pitchFamily="34" charset="-122"/>
              <a:ea typeface="微软雅黑" panose="020b0503020204020204" pitchFamily="34" charset="-122"/>
            </a:endParaRPr>
          </a:p>
        </p:txBody>
      </p:sp>
      <p:grpSp>
        <p:nvGrpSpPr>
          <p:cNvPr id="39" name="Group 38"/>
          <p:cNvGrpSpPr/>
          <p:nvPr/>
        </p:nvGrpSpPr>
        <p:grpSpPr>
          <a:xfrm>
            <a:off x="1465673" y="3791118"/>
            <a:ext cx="1058790" cy="230137"/>
            <a:chOff x="1766847" y="2614905"/>
            <a:chExt cx="1214579" cy="305846"/>
          </a:xfrm>
        </p:grpSpPr>
        <p:sp>
          <p:nvSpPr>
            <p:cNvPr id="40" name="Rectangle 39"/>
            <p:cNvSpPr/>
            <p:nvPr/>
          </p:nvSpPr>
          <p:spPr>
            <a:xfrm>
              <a:off x="1907704" y="2708920"/>
              <a:ext cx="1073722" cy="211831"/>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4.7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41" name="Picture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847" y="2614905"/>
              <a:ext cx="390016" cy="211830"/>
            </a:xfrm>
            <a:prstGeom prst="rect">
              <a:avLst/>
            </a:prstGeom>
          </p:spPr>
        </p:pic>
      </p:grpSp>
      <p:grpSp>
        <p:nvGrpSpPr>
          <p:cNvPr id="45" name="Group 44"/>
          <p:cNvGrpSpPr/>
          <p:nvPr/>
        </p:nvGrpSpPr>
        <p:grpSpPr>
          <a:xfrm>
            <a:off x="1465672" y="4045620"/>
            <a:ext cx="1058790" cy="178029"/>
            <a:chOff x="1522861" y="4023843"/>
            <a:chExt cx="1058790" cy="241252"/>
          </a:xfrm>
        </p:grpSpPr>
        <p:sp>
          <p:nvSpPr>
            <p:cNvPr id="44" name="Rectangle 43"/>
            <p:cNvSpPr/>
            <p:nvPr/>
          </p:nvSpPr>
          <p:spPr>
            <a:xfrm>
              <a:off x="1645651" y="4049094"/>
              <a:ext cx="936000" cy="2160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EBS12 </a:t>
              </a:r>
              <a:r>
                <a:rPr lang="zh-CN" altLang="en-US" sz="900" b="1" smtClean="0">
                  <a:solidFill>
                    <a:schemeClr val="tx1"/>
                  </a:solidFill>
                  <a:latin typeface="微软雅黑" panose="020b0503020204020204" pitchFamily="34" charset="-122"/>
                  <a:ea typeface="微软雅黑" panose="020b0503020204020204" pitchFamily="34" charset="-122"/>
                </a:rPr>
                <a:t>合资</a:t>
              </a:r>
              <a:endParaRPr lang="en-US" altLang="zh-CN" sz="900" b="1">
                <a:solidFill>
                  <a:schemeClr val="tx1"/>
                </a:solidFill>
                <a:latin typeface="微软雅黑" panose="020b0503020204020204" pitchFamily="34" charset="-122"/>
                <a:ea typeface="微软雅黑" panose="020b0503020204020204" pitchFamily="34" charset="-122"/>
              </a:endParaRPr>
            </a:p>
          </p:txBody>
        </p:sp>
        <p:pic>
          <p:nvPicPr>
            <p:cNvPr id="43" name="Picture 42"/>
            <p:cNvPicPr>
              <a:picLocks noChangeAspect="1"/>
            </p:cNvPicPr>
            <p:nvPr/>
          </p:nvPicPr>
          <p:blipFill>
            <a:blip r:embed="rId5"/>
            <a:stretch>
              <a:fillRect/>
            </a:stretch>
          </p:blipFill>
          <p:spPr>
            <a:xfrm>
              <a:off x="1522861" y="4023843"/>
              <a:ext cx="462434" cy="72000"/>
            </a:xfrm>
            <a:prstGeom prst="rect">
              <a:avLst/>
            </a:prstGeom>
          </p:spPr>
        </p:pic>
      </p:grpSp>
      <p:grpSp>
        <p:nvGrpSpPr>
          <p:cNvPr id="46" name="Group 45"/>
          <p:cNvGrpSpPr/>
          <p:nvPr/>
        </p:nvGrpSpPr>
        <p:grpSpPr>
          <a:xfrm>
            <a:off x="1440757" y="4219985"/>
            <a:ext cx="1083705" cy="213926"/>
            <a:chOff x="2976382" y="2761903"/>
            <a:chExt cx="1083705" cy="289898"/>
          </a:xfrm>
        </p:grpSpPr>
        <p:sp>
          <p:nvSpPr>
            <p:cNvPr id="47" name="Rectangle 46"/>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V3.1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48"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6382" y="2761903"/>
              <a:ext cx="301612" cy="212064"/>
            </a:xfrm>
            <a:prstGeom prst="rect">
              <a:avLst/>
            </a:prstGeom>
          </p:spPr>
        </p:pic>
      </p:grpSp>
      <p:sp>
        <p:nvSpPr>
          <p:cNvPr id="49" name="Rectangle 48"/>
          <p:cNvSpPr/>
          <p:nvPr/>
        </p:nvSpPr>
        <p:spPr>
          <a:xfrm>
            <a:off x="185941" y="3671697"/>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latin typeface="微软雅黑" panose="020b0503020204020204" pitchFamily="34" charset="-122"/>
                <a:ea typeface="微软雅黑" panose="020b0503020204020204" pitchFamily="34" charset="-122"/>
              </a:rPr>
              <a:t>ZNA</a:t>
            </a:r>
            <a:endParaRPr lang="zh-CN" altLang="en-US" sz="900" b="1">
              <a:latin typeface="微软雅黑" panose="020b0503020204020204" pitchFamily="34" charset="-122"/>
              <a:ea typeface="微软雅黑" panose="020b0503020204020204" pitchFamily="34" charset="-122"/>
            </a:endParaRPr>
          </a:p>
        </p:txBody>
      </p:sp>
      <p:sp>
        <p:nvSpPr>
          <p:cNvPr id="51" name="Rectangle 50"/>
          <p:cNvSpPr/>
          <p:nvPr/>
        </p:nvSpPr>
        <p:spPr>
          <a:xfrm>
            <a:off x="2051824" y="3671697"/>
            <a:ext cx="936000" cy="159395"/>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4.7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52" name="Picture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585602"/>
            <a:ext cx="339990" cy="159394"/>
          </a:xfrm>
          <a:prstGeom prst="rect">
            <a:avLst/>
          </a:prstGeom>
        </p:spPr>
      </p:pic>
      <p:sp>
        <p:nvSpPr>
          <p:cNvPr id="53" name="Rectangle 52"/>
          <p:cNvSpPr/>
          <p:nvPr/>
        </p:nvSpPr>
        <p:spPr>
          <a:xfrm>
            <a:off x="185941" y="4615607"/>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latin typeface="微软雅黑" panose="020b0503020204020204" pitchFamily="34" charset="-122"/>
                <a:ea typeface="微软雅黑" panose="020b0503020204020204" pitchFamily="34" charset="-122"/>
              </a:rPr>
              <a:t>DFPC</a:t>
            </a:r>
            <a:endParaRPr lang="zh-CN" altLang="en-US" sz="900" b="1">
              <a:latin typeface="微软雅黑" panose="020b0503020204020204" pitchFamily="34" charset="-122"/>
              <a:ea typeface="微软雅黑" panose="020b0503020204020204" pitchFamily="34" charset="-122"/>
            </a:endParaRPr>
          </a:p>
        </p:txBody>
      </p:sp>
      <p:grpSp>
        <p:nvGrpSpPr>
          <p:cNvPr id="54" name="Group 53"/>
          <p:cNvGrpSpPr/>
          <p:nvPr/>
        </p:nvGrpSpPr>
        <p:grpSpPr>
          <a:xfrm>
            <a:off x="1432734" y="4469965"/>
            <a:ext cx="1091728" cy="219353"/>
            <a:chOff x="2968359" y="2754549"/>
            <a:chExt cx="1091728" cy="297252"/>
          </a:xfrm>
        </p:grpSpPr>
        <p:sp>
          <p:nvSpPr>
            <p:cNvPr id="55" name="Rectangle 54"/>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6.5 </a:t>
              </a:r>
              <a:r>
                <a:rPr lang="zh-CN" altLang="en-US" sz="900" b="1" smtClean="0">
                  <a:solidFill>
                    <a:schemeClr val="tx1"/>
                  </a:solidFill>
                  <a:latin typeface="微软雅黑" panose="020b0503020204020204" pitchFamily="34" charset="-122"/>
                  <a:ea typeface="微软雅黑" panose="020b0503020204020204" pitchFamily="34" charset="-122"/>
                </a:rPr>
                <a:t>集团</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56" name="Picture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359" y="2754549"/>
              <a:ext cx="301612" cy="212064"/>
            </a:xfrm>
            <a:prstGeom prst="rect">
              <a:avLst/>
            </a:prstGeom>
          </p:spPr>
        </p:pic>
      </p:grpSp>
      <p:grpSp>
        <p:nvGrpSpPr>
          <p:cNvPr id="59" name="Group 58"/>
          <p:cNvGrpSpPr/>
          <p:nvPr/>
        </p:nvGrpSpPr>
        <p:grpSpPr>
          <a:xfrm>
            <a:off x="1499548" y="5390033"/>
            <a:ext cx="1044012" cy="196774"/>
            <a:chOff x="1512760" y="5195590"/>
            <a:chExt cx="1044012" cy="266655"/>
          </a:xfrm>
        </p:grpSpPr>
        <p:sp>
          <p:nvSpPr>
            <p:cNvPr id="58" name="Rectangle 57"/>
            <p:cNvSpPr/>
            <p:nvPr/>
          </p:nvSpPr>
          <p:spPr>
            <a:xfrm>
              <a:off x="1620772" y="5246245"/>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800" b="1" smtClean="0">
                  <a:solidFill>
                    <a:schemeClr val="tx1"/>
                  </a:solidFill>
                  <a:latin typeface="微软雅黑" panose="020b0503020204020204" pitchFamily="34" charset="-122"/>
                  <a:ea typeface="微软雅黑" panose="020b0503020204020204" pitchFamily="34" charset="-122"/>
                </a:rPr>
                <a:t>QAD </a:t>
              </a:r>
              <a:r>
                <a:rPr lang="zh-CN" altLang="en-US" sz="800" b="1" smtClean="0">
                  <a:solidFill>
                    <a:schemeClr val="tx1"/>
                  </a:solidFill>
                  <a:latin typeface="微软雅黑" panose="020b0503020204020204" pitchFamily="34" charset="-122"/>
                  <a:ea typeface="微软雅黑" panose="020b0503020204020204" pitchFamily="34" charset="-122"/>
                </a:rPr>
                <a:t>自建分散</a:t>
              </a:r>
              <a:endParaRPr lang="zh-CN" altLang="en-US" sz="800" b="1">
                <a:solidFill>
                  <a:schemeClr val="tx1"/>
                </a:solidFill>
                <a:latin typeface="微软雅黑" panose="020b0503020204020204" pitchFamily="34" charset="-122"/>
                <a:ea typeface="微软雅黑" panose="020b0503020204020204" pitchFamily="34" charset="-122"/>
              </a:endParaRPr>
            </a:p>
          </p:txBody>
        </p:sp>
        <p:pic>
          <p:nvPicPr>
            <p:cNvPr id="57" name="Picture 56"/>
            <p:cNvPicPr>
              <a:picLocks noChangeAspect="1"/>
            </p:cNvPicPr>
            <p:nvPr/>
          </p:nvPicPr>
          <p:blipFill>
            <a:blip r:embed="rId6"/>
            <a:stretch>
              <a:fillRect/>
            </a:stretch>
          </p:blipFill>
          <p:spPr>
            <a:xfrm>
              <a:off x="1512760" y="5195590"/>
              <a:ext cx="216025" cy="203654"/>
            </a:xfrm>
            <a:prstGeom prst="rect">
              <a:avLst/>
            </a:prstGeom>
          </p:spPr>
        </p:pic>
      </p:grpSp>
      <p:cxnSp>
        <p:nvCxnSpPr>
          <p:cNvPr id="61" name="Straight Connector 60"/>
          <p:cNvCxnSpPr>
            <a:stCxn id="35" idx="3"/>
            <a:endCxn id="10" idx="1"/>
          </p:cNvCxnSpPr>
          <p:nvPr/>
        </p:nvCxnSpPr>
        <p:spPr>
          <a:xfrm flipV="1">
            <a:off x="1187116" y="2477438"/>
            <a:ext cx="1080733" cy="3395"/>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65" name="Elbow Connector 64"/>
          <p:cNvCxnSpPr>
            <a:stCxn id="36" idx="3"/>
            <a:endCxn id="13" idx="1"/>
          </p:cNvCxnSpPr>
          <p:nvPr/>
        </p:nvCxnSpPr>
        <p:spPr>
          <a:xfrm flipV="1">
            <a:off x="1187116" y="2689872"/>
            <a:ext cx="401346" cy="9529"/>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36" idx="3"/>
            <a:endCxn id="17" idx="1"/>
          </p:cNvCxnSpPr>
          <p:nvPr/>
        </p:nvCxnSpPr>
        <p:spPr>
          <a:xfrm>
            <a:off x="1187116" y="2699401"/>
            <a:ext cx="401346" cy="199951"/>
          </a:xfrm>
          <a:prstGeom prst="bentConnector3">
            <a:avLst/>
          </a:prstGeom>
          <a:ln w="28575"/>
        </p:spPr>
        <p:style>
          <a:lnRef idx="1">
            <a:schemeClr val="accent3"/>
          </a:lnRef>
          <a:fillRef idx="0">
            <a:schemeClr val="accent3"/>
          </a:fillRef>
          <a:effectRef idx="0">
            <a:schemeClr val="accent3"/>
          </a:effectRef>
          <a:fontRef idx="minor">
            <a:schemeClr val="tx1"/>
          </a:fontRef>
        </p:style>
      </p:cxnSp>
      <p:cxnSp>
        <p:nvCxnSpPr>
          <p:cNvPr id="69" name="Elbow Connector 68"/>
          <p:cNvCxnSpPr>
            <a:stCxn id="36" idx="3"/>
            <a:endCxn id="20" idx="1"/>
          </p:cNvCxnSpPr>
          <p:nvPr/>
        </p:nvCxnSpPr>
        <p:spPr>
          <a:xfrm>
            <a:off x="1187116" y="2699401"/>
            <a:ext cx="401346" cy="396653"/>
          </a:xfrm>
          <a:prstGeom prst="bentConnector3">
            <a:avLst/>
          </a:prstGeom>
          <a:ln w="28575"/>
        </p:spPr>
        <p:style>
          <a:lnRef idx="1">
            <a:schemeClr val="accent3"/>
          </a:lnRef>
          <a:fillRef idx="0">
            <a:schemeClr val="accent3"/>
          </a:fillRef>
          <a:effectRef idx="0">
            <a:schemeClr val="accent3"/>
          </a:effectRef>
          <a:fontRef idx="minor">
            <a:schemeClr val="tx1"/>
          </a:fontRef>
        </p:style>
      </p:cxnSp>
      <p:cxnSp>
        <p:nvCxnSpPr>
          <p:cNvPr id="71" name="Elbow Connector 70"/>
          <p:cNvCxnSpPr>
            <a:stCxn id="37" idx="3"/>
            <a:endCxn id="28" idx="1"/>
          </p:cNvCxnSpPr>
          <p:nvPr/>
        </p:nvCxnSpPr>
        <p:spPr>
          <a:xfrm>
            <a:off x="1187116" y="3326662"/>
            <a:ext cx="399871" cy="2865"/>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37" idx="3"/>
            <a:endCxn id="31" idx="1"/>
          </p:cNvCxnSpPr>
          <p:nvPr/>
        </p:nvCxnSpPr>
        <p:spPr>
          <a:xfrm>
            <a:off x="1187116" y="3326662"/>
            <a:ext cx="399871" cy="217824"/>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38" idx="3"/>
            <a:endCxn id="40" idx="1"/>
          </p:cNvCxnSpPr>
          <p:nvPr/>
        </p:nvCxnSpPr>
        <p:spPr>
          <a:xfrm flipV="1">
            <a:off x="1187116" y="3941558"/>
            <a:ext cx="401347" cy="253244"/>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38" idx="3"/>
            <a:endCxn id="44" idx="1"/>
          </p:cNvCxnSpPr>
          <p:nvPr/>
        </p:nvCxnSpPr>
        <p:spPr>
          <a:xfrm flipV="1">
            <a:off x="1187116" y="4143952"/>
            <a:ext cx="401346" cy="50850"/>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38" idx="3"/>
            <a:endCxn id="47" idx="1"/>
          </p:cNvCxnSpPr>
          <p:nvPr/>
        </p:nvCxnSpPr>
        <p:spPr>
          <a:xfrm>
            <a:off x="1187116" y="4194802"/>
            <a:ext cx="401346" cy="159412"/>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stCxn id="49" idx="3"/>
            <a:endCxn id="51" idx="1"/>
          </p:cNvCxnSpPr>
          <p:nvPr/>
        </p:nvCxnSpPr>
        <p:spPr>
          <a:xfrm>
            <a:off x="1193545" y="3751394"/>
            <a:ext cx="858279" cy="1"/>
          </a:xfrm>
          <a:prstGeom prst="line">
            <a:avLst/>
          </a:prstGeom>
          <a:ln w="28575"/>
        </p:spPr>
        <p:style>
          <a:lnRef idx="1">
            <a:schemeClr val="accent3"/>
          </a:lnRef>
          <a:fillRef idx="0">
            <a:schemeClr val="accent3"/>
          </a:fillRef>
          <a:effectRef idx="0">
            <a:schemeClr val="accent3"/>
          </a:effectRef>
          <a:fontRef idx="minor">
            <a:schemeClr val="tx1"/>
          </a:fontRef>
        </p:style>
      </p:cxnSp>
      <p:grpSp>
        <p:nvGrpSpPr>
          <p:cNvPr id="85" name="Group 84"/>
          <p:cNvGrpSpPr/>
          <p:nvPr/>
        </p:nvGrpSpPr>
        <p:grpSpPr>
          <a:xfrm>
            <a:off x="1416443" y="4707511"/>
            <a:ext cx="1107764" cy="221089"/>
            <a:chOff x="2952323" y="2752197"/>
            <a:chExt cx="1107764" cy="299604"/>
          </a:xfrm>
        </p:grpSpPr>
        <p:sp>
          <p:nvSpPr>
            <p:cNvPr id="86" name="Rectangle 85"/>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700" b="1" smtClean="0">
                  <a:solidFill>
                    <a:schemeClr val="tx1"/>
                  </a:solidFill>
                  <a:latin typeface="微软雅黑" panose="020b0503020204020204" pitchFamily="34" charset="-122"/>
                  <a:ea typeface="微软雅黑" panose="020b0503020204020204" pitchFamily="34" charset="-122"/>
                </a:rPr>
                <a:t>NC5.02+U8 </a:t>
              </a:r>
              <a:r>
                <a:rPr lang="zh-CN" altLang="en-US" sz="700" b="1" smtClean="0">
                  <a:solidFill>
                    <a:schemeClr val="tx1"/>
                  </a:solidFill>
                  <a:latin typeface="微软雅黑" panose="020b0503020204020204" pitchFamily="34" charset="-122"/>
                  <a:ea typeface="微软雅黑" panose="020b0503020204020204" pitchFamily="34" charset="-122"/>
                </a:rPr>
                <a:t>自建</a:t>
              </a:r>
              <a:endParaRPr lang="zh-CN" altLang="en-US" sz="700" b="1">
                <a:solidFill>
                  <a:schemeClr val="tx1"/>
                </a:solidFill>
                <a:latin typeface="微软雅黑" panose="020b0503020204020204" pitchFamily="34" charset="-122"/>
                <a:ea typeface="微软雅黑" panose="020b0503020204020204" pitchFamily="34" charset="-122"/>
              </a:endParaRPr>
            </a:p>
          </p:txBody>
        </p:sp>
        <p:pic>
          <p:nvPicPr>
            <p:cNvPr id="87" name="Picture 8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323" y="2752197"/>
              <a:ext cx="301612" cy="212064"/>
            </a:xfrm>
            <a:prstGeom prst="rect">
              <a:avLst/>
            </a:prstGeom>
          </p:spPr>
        </p:pic>
      </p:grpSp>
      <p:grpSp>
        <p:nvGrpSpPr>
          <p:cNvPr id="88" name="Group 87"/>
          <p:cNvGrpSpPr/>
          <p:nvPr/>
        </p:nvGrpSpPr>
        <p:grpSpPr>
          <a:xfrm>
            <a:off x="1496986" y="5871838"/>
            <a:ext cx="1058790" cy="178029"/>
            <a:chOff x="1522861" y="4023843"/>
            <a:chExt cx="1058790" cy="241252"/>
          </a:xfrm>
        </p:grpSpPr>
        <p:sp>
          <p:nvSpPr>
            <p:cNvPr id="89" name="Rectangle 88"/>
            <p:cNvSpPr/>
            <p:nvPr/>
          </p:nvSpPr>
          <p:spPr>
            <a:xfrm>
              <a:off x="1645651" y="4049094"/>
              <a:ext cx="936000" cy="2160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R12.1.3 </a:t>
              </a:r>
              <a:r>
                <a:rPr lang="zh-CN" altLang="en-US" sz="900" b="1" smtClean="0">
                  <a:solidFill>
                    <a:schemeClr val="tx1"/>
                  </a:solidFill>
                  <a:latin typeface="微软雅黑" panose="020b0503020204020204" pitchFamily="34" charset="-122"/>
                  <a:ea typeface="微软雅黑" panose="020b0503020204020204" pitchFamily="34" charset="-122"/>
                </a:rPr>
                <a:t>合资</a:t>
              </a:r>
              <a:endParaRPr lang="en-US" altLang="zh-CN" sz="900" b="1">
                <a:solidFill>
                  <a:schemeClr val="tx1"/>
                </a:solidFill>
                <a:latin typeface="微软雅黑" panose="020b0503020204020204" pitchFamily="34" charset="-122"/>
                <a:ea typeface="微软雅黑" panose="020b0503020204020204" pitchFamily="34" charset="-122"/>
              </a:endParaRPr>
            </a:p>
          </p:txBody>
        </p:sp>
        <p:pic>
          <p:nvPicPr>
            <p:cNvPr id="90" name="Picture 89"/>
            <p:cNvPicPr>
              <a:picLocks noChangeAspect="1"/>
            </p:cNvPicPr>
            <p:nvPr/>
          </p:nvPicPr>
          <p:blipFill>
            <a:blip r:embed="rId5"/>
            <a:stretch>
              <a:fillRect/>
            </a:stretch>
          </p:blipFill>
          <p:spPr>
            <a:xfrm>
              <a:off x="1522861" y="4023843"/>
              <a:ext cx="462434" cy="72000"/>
            </a:xfrm>
            <a:prstGeom prst="rect">
              <a:avLst/>
            </a:prstGeom>
          </p:spPr>
        </p:pic>
      </p:grpSp>
      <p:grpSp>
        <p:nvGrpSpPr>
          <p:cNvPr id="91" name="Group 90"/>
          <p:cNvGrpSpPr/>
          <p:nvPr/>
        </p:nvGrpSpPr>
        <p:grpSpPr>
          <a:xfrm>
            <a:off x="1507341" y="5162923"/>
            <a:ext cx="1025878" cy="197993"/>
            <a:chOff x="6936506" y="2772842"/>
            <a:chExt cx="1025878" cy="268306"/>
          </a:xfrm>
        </p:grpSpPr>
        <p:sp>
          <p:nvSpPr>
            <p:cNvPr id="92" name="Rectangle 91"/>
            <p:cNvSpPr/>
            <p:nvPr/>
          </p:nvSpPr>
          <p:spPr>
            <a:xfrm>
              <a:off x="7026384" y="2825148"/>
              <a:ext cx="936000" cy="216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K3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93" name="Picture 92"/>
            <p:cNvPicPr>
              <a:picLocks noChangeAspect="1"/>
            </p:cNvPicPr>
            <p:nvPr/>
          </p:nvPicPr>
          <p:blipFill>
            <a:blip r:embed="rId4"/>
            <a:stretch>
              <a:fillRect/>
            </a:stretch>
          </p:blipFill>
          <p:spPr>
            <a:xfrm>
              <a:off x="6936506" y="2772842"/>
              <a:ext cx="272211" cy="157758"/>
            </a:xfrm>
            <a:prstGeom prst="rect">
              <a:avLst/>
            </a:prstGeom>
          </p:spPr>
        </p:pic>
      </p:grpSp>
      <p:grpSp>
        <p:nvGrpSpPr>
          <p:cNvPr id="94" name="Group 93"/>
          <p:cNvGrpSpPr/>
          <p:nvPr/>
        </p:nvGrpSpPr>
        <p:grpSpPr>
          <a:xfrm>
            <a:off x="1434697" y="4922429"/>
            <a:ext cx="1090113" cy="214063"/>
            <a:chOff x="2969974" y="2761717"/>
            <a:chExt cx="1090113" cy="290084"/>
          </a:xfrm>
        </p:grpSpPr>
        <p:sp>
          <p:nvSpPr>
            <p:cNvPr id="95" name="Rectangle 94"/>
            <p:cNvSpPr/>
            <p:nvPr/>
          </p:nvSpPr>
          <p:spPr>
            <a:xfrm>
              <a:off x="3124087" y="2835801"/>
              <a:ext cx="936000" cy="2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U9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96" name="Picture 9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9974" y="2761717"/>
              <a:ext cx="301612" cy="212064"/>
            </a:xfrm>
            <a:prstGeom prst="rect">
              <a:avLst/>
            </a:prstGeom>
          </p:spPr>
        </p:pic>
      </p:grpSp>
      <p:cxnSp>
        <p:nvCxnSpPr>
          <p:cNvPr id="101" name="Elbow Connector 100"/>
          <p:cNvCxnSpPr>
            <a:stCxn id="53" idx="3"/>
            <a:endCxn id="55" idx="1"/>
          </p:cNvCxnSpPr>
          <p:nvPr/>
        </p:nvCxnSpPr>
        <p:spPr>
          <a:xfrm flipV="1">
            <a:off x="1193545" y="4609621"/>
            <a:ext cx="394917" cy="85683"/>
          </a:xfrm>
          <a:prstGeom prst="bentConnector3">
            <a:avLst/>
          </a:prstGeom>
          <a:ln w="28575">
            <a:solidFill>
              <a:schemeClr val="accent3"/>
            </a:solidFill>
          </a:ln>
        </p:spPr>
        <p:style>
          <a:lnRef idx="1">
            <a:schemeClr val="accent3"/>
          </a:lnRef>
          <a:fillRef idx="0">
            <a:schemeClr val="accent3"/>
          </a:fillRef>
          <a:effectRef idx="0">
            <a:schemeClr val="accent3"/>
          </a:effectRef>
          <a:fontRef idx="minor">
            <a:schemeClr val="tx1"/>
          </a:fontRef>
        </p:style>
      </p:cxnSp>
      <p:cxnSp>
        <p:nvCxnSpPr>
          <p:cNvPr id="103" name="Elbow Connector 102"/>
          <p:cNvCxnSpPr>
            <a:stCxn id="53" idx="3"/>
            <a:endCxn id="58" idx="1"/>
          </p:cNvCxnSpPr>
          <p:nvPr/>
        </p:nvCxnSpPr>
        <p:spPr>
          <a:xfrm>
            <a:off x="1193545" y="4695304"/>
            <a:ext cx="414015" cy="811806"/>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5" name="Elbow Connector 104"/>
          <p:cNvCxnSpPr>
            <a:stCxn id="53" idx="3"/>
            <a:endCxn id="86" idx="1"/>
          </p:cNvCxnSpPr>
          <p:nvPr/>
        </p:nvCxnSpPr>
        <p:spPr>
          <a:xfrm>
            <a:off x="1193545" y="4695304"/>
            <a:ext cx="394662" cy="153599"/>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7" name="Elbow Connector 106"/>
          <p:cNvCxnSpPr>
            <a:stCxn id="53" idx="3"/>
            <a:endCxn id="95" idx="1"/>
          </p:cNvCxnSpPr>
          <p:nvPr/>
        </p:nvCxnSpPr>
        <p:spPr>
          <a:xfrm>
            <a:off x="1193545" y="4695304"/>
            <a:ext cx="395265" cy="361491"/>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9" name="Elbow Connector 108"/>
          <p:cNvCxnSpPr>
            <a:stCxn id="53" idx="3"/>
            <a:endCxn id="89" idx="1"/>
          </p:cNvCxnSpPr>
          <p:nvPr/>
        </p:nvCxnSpPr>
        <p:spPr>
          <a:xfrm>
            <a:off x="1193545" y="4695304"/>
            <a:ext cx="426231" cy="1274866"/>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1" name="Elbow Connector 110"/>
          <p:cNvCxnSpPr>
            <a:stCxn id="53" idx="3"/>
            <a:endCxn id="92" idx="1"/>
          </p:cNvCxnSpPr>
          <p:nvPr/>
        </p:nvCxnSpPr>
        <p:spPr>
          <a:xfrm>
            <a:off x="1193545" y="4695304"/>
            <a:ext cx="403674" cy="585915"/>
          </a:xfrm>
          <a:prstGeom prst="bentConnector3">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3" name="Curved Connector 132"/>
          <p:cNvCxnSpPr>
            <a:stCxn id="10" idx="3"/>
            <a:endCxn id="138" idx="1"/>
          </p:cNvCxnSpPr>
          <p:nvPr/>
        </p:nvCxnSpPr>
        <p:spPr>
          <a:xfrm>
            <a:off x="3203848" y="2477438"/>
            <a:ext cx="3814946" cy="539317"/>
          </a:xfrm>
          <a:prstGeom prst="curvedConnector3">
            <a:avLst>
              <a:gd name="adj1" fmla="val 50000"/>
            </a:avLst>
          </a:prstGeom>
          <a:ln w="19050"/>
        </p:spPr>
        <p:style>
          <a:lnRef idx="1">
            <a:schemeClr val="accent2"/>
          </a:lnRef>
          <a:fillRef idx="0">
            <a:schemeClr val="accent2"/>
          </a:fillRef>
          <a:effectRef idx="0">
            <a:schemeClr val="accent2"/>
          </a:effectRef>
          <a:fontRef idx="minor">
            <a:schemeClr val="tx1"/>
          </a:fontRef>
        </p:style>
      </p:cxnSp>
      <p:cxnSp>
        <p:nvCxnSpPr>
          <p:cNvPr id="135" name="Curved Connector 134"/>
          <p:cNvCxnSpPr>
            <a:stCxn id="13" idx="3"/>
            <a:endCxn id="146" idx="1"/>
          </p:cNvCxnSpPr>
          <p:nvPr/>
        </p:nvCxnSpPr>
        <p:spPr>
          <a:xfrm>
            <a:off x="2524462" y="2689873"/>
            <a:ext cx="4470076" cy="830938"/>
          </a:xfrm>
          <a:prstGeom prst="curvedConnector3">
            <a:avLst/>
          </a:prstGeom>
          <a:ln w="19050"/>
        </p:spPr>
        <p:style>
          <a:lnRef idx="1">
            <a:schemeClr val="accent1"/>
          </a:lnRef>
          <a:fillRef idx="0">
            <a:schemeClr val="accent1"/>
          </a:fillRef>
          <a:effectRef idx="0">
            <a:schemeClr val="accent1"/>
          </a:effectRef>
          <a:fontRef idx="minor">
            <a:schemeClr val="tx1"/>
          </a:fontRef>
        </p:style>
      </p:cxnSp>
      <p:cxnSp>
        <p:nvCxnSpPr>
          <p:cNvPr id="137" name="Curved Connector 136"/>
          <p:cNvCxnSpPr>
            <a:stCxn id="17" idx="3"/>
            <a:endCxn id="146" idx="1"/>
          </p:cNvCxnSpPr>
          <p:nvPr/>
        </p:nvCxnSpPr>
        <p:spPr>
          <a:xfrm>
            <a:off x="2524462" y="2899352"/>
            <a:ext cx="4470076" cy="621459"/>
          </a:xfrm>
          <a:prstGeom prst="curvedConnector3">
            <a:avLst/>
          </a:prstGeom>
          <a:ln w="19050"/>
        </p:spPr>
        <p:style>
          <a:lnRef idx="1">
            <a:schemeClr val="accent1"/>
          </a:lnRef>
          <a:fillRef idx="0">
            <a:schemeClr val="accent1"/>
          </a:fillRef>
          <a:effectRef idx="0">
            <a:schemeClr val="accent1"/>
          </a:effectRef>
          <a:fontRef idx="minor">
            <a:schemeClr val="tx1"/>
          </a:fontRef>
        </p:style>
      </p:cxnSp>
      <p:cxnSp>
        <p:nvCxnSpPr>
          <p:cNvPr id="148" name="Curved Connector 147"/>
          <p:cNvCxnSpPr>
            <a:stCxn id="20" idx="3"/>
            <a:endCxn id="146" idx="1"/>
          </p:cNvCxnSpPr>
          <p:nvPr/>
        </p:nvCxnSpPr>
        <p:spPr>
          <a:xfrm>
            <a:off x="2524462" y="3096054"/>
            <a:ext cx="4470076" cy="424757"/>
          </a:xfrm>
          <a:prstGeom prst="curvedConnector3">
            <a:avLst/>
          </a:prstGeom>
          <a:ln w="19050"/>
        </p:spPr>
        <p:style>
          <a:lnRef idx="1">
            <a:schemeClr val="accent1"/>
          </a:lnRef>
          <a:fillRef idx="0">
            <a:schemeClr val="accent1"/>
          </a:fillRef>
          <a:effectRef idx="0">
            <a:schemeClr val="accent1"/>
          </a:effectRef>
          <a:fontRef idx="minor">
            <a:schemeClr val="tx1"/>
          </a:fontRef>
        </p:style>
      </p:cxnSp>
      <p:cxnSp>
        <p:nvCxnSpPr>
          <p:cNvPr id="150" name="Curved Connector 149"/>
          <p:cNvCxnSpPr>
            <a:stCxn id="28" idx="3"/>
            <a:endCxn id="141" idx="1"/>
          </p:cNvCxnSpPr>
          <p:nvPr/>
        </p:nvCxnSpPr>
        <p:spPr>
          <a:xfrm>
            <a:off x="2522987" y="3329527"/>
            <a:ext cx="4495807" cy="1559436"/>
          </a:xfrm>
          <a:prstGeom prst="curvedConnector3">
            <a:avLst/>
          </a:prstGeom>
          <a:ln w="19050"/>
        </p:spPr>
        <p:style>
          <a:lnRef idx="1">
            <a:schemeClr val="accent1"/>
          </a:lnRef>
          <a:fillRef idx="0">
            <a:schemeClr val="accent1"/>
          </a:fillRef>
          <a:effectRef idx="0">
            <a:schemeClr val="accent1"/>
          </a:effectRef>
          <a:fontRef idx="minor">
            <a:schemeClr val="tx1"/>
          </a:fontRef>
        </p:style>
      </p:cxnSp>
      <p:cxnSp>
        <p:nvCxnSpPr>
          <p:cNvPr id="152" name="Curved Connector 151"/>
          <p:cNvCxnSpPr>
            <a:stCxn id="31" idx="3"/>
            <a:endCxn id="141" idx="1"/>
          </p:cNvCxnSpPr>
          <p:nvPr/>
        </p:nvCxnSpPr>
        <p:spPr>
          <a:xfrm>
            <a:off x="2522987" y="3544486"/>
            <a:ext cx="4495807" cy="1344477"/>
          </a:xfrm>
          <a:prstGeom prst="curvedConnector3">
            <a:avLst/>
          </a:prstGeom>
          <a:ln w="19050"/>
        </p:spPr>
        <p:style>
          <a:lnRef idx="1">
            <a:schemeClr val="accent1"/>
          </a:lnRef>
          <a:fillRef idx="0">
            <a:schemeClr val="accent1"/>
          </a:fillRef>
          <a:effectRef idx="0">
            <a:schemeClr val="accent1"/>
          </a:effectRef>
          <a:fontRef idx="minor">
            <a:schemeClr val="tx1"/>
          </a:fontRef>
        </p:style>
      </p:cxnSp>
      <p:cxnSp>
        <p:nvCxnSpPr>
          <p:cNvPr id="157" name="Curved Connector 156"/>
          <p:cNvCxnSpPr>
            <a:stCxn id="47" idx="3"/>
            <a:endCxn id="110" idx="1"/>
          </p:cNvCxnSpPr>
          <p:nvPr/>
        </p:nvCxnSpPr>
        <p:spPr>
          <a:xfrm flipV="1">
            <a:off x="2524462" y="4131118"/>
            <a:ext cx="4469575" cy="223096"/>
          </a:xfrm>
          <a:prstGeom prst="curvedConnector3">
            <a:avLst/>
          </a:prstGeom>
          <a:ln w="19050"/>
        </p:spPr>
        <p:style>
          <a:lnRef idx="1">
            <a:schemeClr val="accent2"/>
          </a:lnRef>
          <a:fillRef idx="0">
            <a:schemeClr val="accent2"/>
          </a:fillRef>
          <a:effectRef idx="0">
            <a:schemeClr val="accent2"/>
          </a:effectRef>
          <a:fontRef idx="minor">
            <a:schemeClr val="tx1"/>
          </a:fontRef>
        </p:style>
      </p:cxnSp>
      <p:cxnSp>
        <p:nvCxnSpPr>
          <p:cNvPr id="161" name="Curved Connector 160"/>
          <p:cNvCxnSpPr>
            <a:stCxn id="55" idx="3"/>
            <a:endCxn id="164" idx="2"/>
          </p:cNvCxnSpPr>
          <p:nvPr/>
        </p:nvCxnSpPr>
        <p:spPr>
          <a:xfrm>
            <a:off x="2524462" y="4609621"/>
            <a:ext cx="2788041" cy="295658"/>
          </a:xfrm>
          <a:prstGeom prst="curvedConnector3">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65" name="Curved Connector 164"/>
          <p:cNvCxnSpPr>
            <a:stCxn id="95" idx="3"/>
            <a:endCxn id="164" idx="2"/>
          </p:cNvCxnSpPr>
          <p:nvPr/>
        </p:nvCxnSpPr>
        <p:spPr>
          <a:xfrm flipV="1">
            <a:off x="2524810" y="4905279"/>
            <a:ext cx="2787693" cy="151516"/>
          </a:xfrm>
          <a:prstGeom prst="curvedConnector3">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67" name="Curved Connector 166"/>
          <p:cNvCxnSpPr>
            <a:stCxn id="92" idx="3"/>
            <a:endCxn id="164" idx="2"/>
          </p:cNvCxnSpPr>
          <p:nvPr/>
        </p:nvCxnSpPr>
        <p:spPr>
          <a:xfrm flipV="1">
            <a:off x="2533219" y="4905279"/>
            <a:ext cx="2779284" cy="375940"/>
          </a:xfrm>
          <a:prstGeom prst="curvedConnector3">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81" name="Group 80"/>
          <p:cNvGrpSpPr/>
          <p:nvPr/>
        </p:nvGrpSpPr>
        <p:grpSpPr>
          <a:xfrm>
            <a:off x="6867061" y="3916843"/>
            <a:ext cx="1414505" cy="322275"/>
            <a:chOff x="4030901" y="2557927"/>
            <a:chExt cx="1414505" cy="322275"/>
          </a:xfrm>
        </p:grpSpPr>
        <p:sp>
          <p:nvSpPr>
            <p:cNvPr id="110" name="Rectangle 109"/>
            <p:cNvSpPr/>
            <p:nvPr/>
          </p:nvSpPr>
          <p:spPr>
            <a:xfrm>
              <a:off x="4157877" y="2664202"/>
              <a:ext cx="1287529" cy="2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6.0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12" name="Picture 1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0901" y="2557927"/>
              <a:ext cx="530318" cy="212549"/>
            </a:xfrm>
            <a:prstGeom prst="rect">
              <a:avLst/>
            </a:prstGeom>
          </p:spPr>
        </p:pic>
      </p:grpSp>
      <p:cxnSp>
        <p:nvCxnSpPr>
          <p:cNvPr id="24" name="Curved Connector 23"/>
          <p:cNvCxnSpPr>
            <a:stCxn id="40" idx="3"/>
            <a:endCxn id="110" idx="1"/>
          </p:cNvCxnSpPr>
          <p:nvPr/>
        </p:nvCxnSpPr>
        <p:spPr>
          <a:xfrm>
            <a:off x="2524463" y="3941558"/>
            <a:ext cx="4469574" cy="189560"/>
          </a:xfrm>
          <a:prstGeom prst="curvedConnector3">
            <a:avLst>
              <a:gd name="adj1" fmla="val 50000"/>
            </a:avLst>
          </a:prstGeom>
          <a:ln w="19050"/>
        </p:spPr>
        <p:style>
          <a:lnRef idx="1">
            <a:schemeClr val="accent2"/>
          </a:lnRef>
          <a:fillRef idx="0">
            <a:schemeClr val="accent2"/>
          </a:fillRef>
          <a:effectRef idx="0">
            <a:schemeClr val="accent2"/>
          </a:effectRef>
          <a:fontRef idx="minor">
            <a:schemeClr val="tx1"/>
          </a:fontRef>
        </p:style>
      </p:cxnSp>
      <p:cxnSp>
        <p:nvCxnSpPr>
          <p:cNvPr id="26" name="Curved Connector 25"/>
          <p:cNvCxnSpPr>
            <a:stCxn id="51" idx="3"/>
            <a:endCxn id="110" idx="1"/>
          </p:cNvCxnSpPr>
          <p:nvPr/>
        </p:nvCxnSpPr>
        <p:spPr>
          <a:xfrm>
            <a:off x="2987824" y="3751395"/>
            <a:ext cx="4006213" cy="379723"/>
          </a:xfrm>
          <a:prstGeom prst="curvedConnector3">
            <a:avLst/>
          </a:prstGeom>
          <a:ln w="19050"/>
        </p:spPr>
        <p:style>
          <a:lnRef idx="1">
            <a:schemeClr val="accent2"/>
          </a:lnRef>
          <a:fillRef idx="0">
            <a:schemeClr val="accent2"/>
          </a:fillRef>
          <a:effectRef idx="0">
            <a:schemeClr val="accent2"/>
          </a:effectRef>
          <a:fontRef idx="minor">
            <a:schemeClr val="tx1"/>
          </a:fontRef>
        </p:style>
      </p:cxnSp>
      <p:sp>
        <p:nvSpPr>
          <p:cNvPr id="132" name="TextBox 131"/>
          <p:cNvSpPr txBox="1"/>
          <p:nvPr/>
        </p:nvSpPr>
        <p:spPr>
          <a:xfrm rot="16200000">
            <a:off x="7401348" y="1361804"/>
            <a:ext cx="317967" cy="1656184"/>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smtClean="0"/>
              <a:t>TO-BE</a:t>
            </a:r>
            <a:r>
              <a:rPr lang="zh-CN" altLang="en-US" sz="1600" b="1" smtClean="0"/>
              <a:t>（</a:t>
            </a:r>
            <a:r>
              <a:rPr lang="en-US" altLang="zh-CN" sz="1600" b="1" smtClean="0"/>
              <a:t>2-5</a:t>
            </a:r>
            <a:r>
              <a:rPr lang="zh-CN" altLang="en-US" sz="1600" b="1" smtClean="0"/>
              <a:t>年）</a:t>
            </a:r>
            <a:endParaRPr lang="zh-CN" altLang="en-US" sz="1600" b="1"/>
          </a:p>
        </p:txBody>
      </p:sp>
      <p:grpSp>
        <p:nvGrpSpPr>
          <p:cNvPr id="34" name="组合 33"/>
          <p:cNvGrpSpPr/>
          <p:nvPr/>
        </p:nvGrpSpPr>
        <p:grpSpPr>
          <a:xfrm>
            <a:off x="6824555" y="2802482"/>
            <a:ext cx="1454239" cy="322273"/>
            <a:chOff x="6802770" y="2065153"/>
            <a:chExt cx="1454239" cy="322273"/>
          </a:xfrm>
        </p:grpSpPr>
        <p:sp>
          <p:nvSpPr>
            <p:cNvPr id="138" name="Rectangle 137"/>
            <p:cNvSpPr/>
            <p:nvPr/>
          </p:nvSpPr>
          <p:spPr>
            <a:xfrm>
              <a:off x="6997009" y="2171426"/>
              <a:ext cx="1260000" cy="2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6.0 </a:t>
              </a:r>
              <a:r>
                <a:rPr lang="zh-CN" altLang="en-US" sz="900" b="1" smtClean="0">
                  <a:solidFill>
                    <a:schemeClr val="tx1"/>
                  </a:solidFill>
                  <a:latin typeface="微软雅黑" panose="020b0503020204020204" pitchFamily="34" charset="-122"/>
                  <a:ea typeface="微软雅黑" panose="020b0503020204020204" pitchFamily="34" charset="-122"/>
                </a:rPr>
                <a:t>集团</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39" name="Picture 1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2770" y="2065153"/>
              <a:ext cx="530318" cy="212549"/>
            </a:xfrm>
            <a:prstGeom prst="rect">
              <a:avLst/>
            </a:prstGeom>
          </p:spPr>
        </p:pic>
      </p:grpSp>
      <p:grpSp>
        <p:nvGrpSpPr>
          <p:cNvPr id="33" name="组合 32"/>
          <p:cNvGrpSpPr/>
          <p:nvPr/>
        </p:nvGrpSpPr>
        <p:grpSpPr>
          <a:xfrm>
            <a:off x="6802770" y="4707883"/>
            <a:ext cx="1476024" cy="289080"/>
            <a:chOff x="6780985" y="2611064"/>
            <a:chExt cx="1476024" cy="289080"/>
          </a:xfrm>
        </p:grpSpPr>
        <p:sp>
          <p:nvSpPr>
            <p:cNvPr id="141" name="Rectangle 140"/>
            <p:cNvSpPr/>
            <p:nvPr/>
          </p:nvSpPr>
          <p:spPr>
            <a:xfrm>
              <a:off x="6997009" y="2684144"/>
              <a:ext cx="1260000" cy="2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6.5 (ERP) </a:t>
              </a:r>
              <a:r>
                <a:rPr lang="zh-CN" altLang="en-US" sz="900" b="1" smtClean="0">
                  <a:solidFill>
                    <a:schemeClr val="tx1"/>
                  </a:solidFill>
                  <a:latin typeface="微软雅黑" panose="020b0503020204020204" pitchFamily="34" charset="-122"/>
                  <a:ea typeface="微软雅黑" panose="020b0503020204020204" pitchFamily="34" charset="-122"/>
                </a:rPr>
                <a:t>集团</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42" name="Picture 1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0985" y="2611064"/>
              <a:ext cx="345680" cy="179355"/>
            </a:xfrm>
            <a:prstGeom prst="rect">
              <a:avLst/>
            </a:prstGeom>
          </p:spPr>
        </p:pic>
      </p:grpSp>
      <p:grpSp>
        <p:nvGrpSpPr>
          <p:cNvPr id="23" name="Group 22"/>
          <p:cNvGrpSpPr/>
          <p:nvPr/>
        </p:nvGrpSpPr>
        <p:grpSpPr>
          <a:xfrm>
            <a:off x="6856670" y="3339731"/>
            <a:ext cx="1425397" cy="289080"/>
            <a:chOff x="4020009" y="2143635"/>
            <a:chExt cx="1425397" cy="289080"/>
          </a:xfrm>
        </p:grpSpPr>
        <p:sp>
          <p:nvSpPr>
            <p:cNvPr id="146" name="Rectangle 145"/>
            <p:cNvSpPr/>
            <p:nvPr/>
          </p:nvSpPr>
          <p:spPr>
            <a:xfrm>
              <a:off x="4157877" y="2216715"/>
              <a:ext cx="1287529" cy="2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NC 6.5 </a:t>
              </a:r>
              <a:r>
                <a:rPr lang="zh-CN" altLang="en-US" sz="900" b="1" smtClean="0">
                  <a:solidFill>
                    <a:schemeClr val="tx1"/>
                  </a:solidFill>
                  <a:latin typeface="微软雅黑" panose="020b0503020204020204" pitchFamily="34" charset="-122"/>
                  <a:ea typeface="微软雅黑" panose="020b0503020204020204" pitchFamily="34" charset="-122"/>
                </a:rPr>
                <a:t>事业部</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47" name="Picture 1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0009" y="2143635"/>
              <a:ext cx="345680" cy="179355"/>
            </a:xfrm>
            <a:prstGeom prst="rect">
              <a:avLst/>
            </a:prstGeom>
          </p:spPr>
        </p:pic>
      </p:grpSp>
      <p:cxnSp>
        <p:nvCxnSpPr>
          <p:cNvPr id="149" name="Curved Connector 148"/>
          <p:cNvCxnSpPr>
            <a:stCxn id="86" idx="3"/>
            <a:endCxn id="164" idx="2"/>
          </p:cNvCxnSpPr>
          <p:nvPr/>
        </p:nvCxnSpPr>
        <p:spPr>
          <a:xfrm>
            <a:off x="2524207" y="4848903"/>
            <a:ext cx="2788296" cy="56376"/>
          </a:xfrm>
          <a:prstGeom prst="curvedConnector3">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3" name="Curved Connector 152"/>
          <p:cNvCxnSpPr>
            <a:stCxn id="58" idx="3"/>
            <a:endCxn id="164" idx="2"/>
          </p:cNvCxnSpPr>
          <p:nvPr/>
        </p:nvCxnSpPr>
        <p:spPr>
          <a:xfrm flipV="1">
            <a:off x="2543560" y="4905279"/>
            <a:ext cx="2768943" cy="601831"/>
          </a:xfrm>
          <a:prstGeom prst="curvedConnector3">
            <a:avLst>
              <a:gd name="adj1" fmla="val 50000"/>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87" name="Oval 186"/>
          <p:cNvSpPr/>
          <p:nvPr/>
        </p:nvSpPr>
        <p:spPr>
          <a:xfrm>
            <a:off x="6618243" y="3446897"/>
            <a:ext cx="216000" cy="15939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1</a:t>
            </a:r>
            <a:endParaRPr lang="zh-CN" altLang="en-US" sz="1200">
              <a:latin typeface="微软雅黑" panose="020b0503020204020204" pitchFamily="34" charset="-122"/>
              <a:ea typeface="微软雅黑" panose="020b0503020204020204" pitchFamily="34" charset="-122"/>
            </a:endParaRPr>
          </a:p>
        </p:txBody>
      </p:sp>
      <p:sp>
        <p:nvSpPr>
          <p:cNvPr id="188" name="Oval 187"/>
          <p:cNvSpPr/>
          <p:nvPr/>
        </p:nvSpPr>
        <p:spPr>
          <a:xfrm>
            <a:off x="6618243" y="4075606"/>
            <a:ext cx="216000" cy="15939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a:latin typeface="微软雅黑" panose="020b0503020204020204" pitchFamily="34" charset="-122"/>
                <a:ea typeface="微软雅黑" panose="020b0503020204020204" pitchFamily="34" charset="-122"/>
              </a:rPr>
              <a:t>2</a:t>
            </a:r>
            <a:endParaRPr lang="zh-CN" altLang="en-US" sz="120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948264" y="5333445"/>
            <a:ext cx="1326279" cy="255795"/>
            <a:chOff x="6973676" y="4528397"/>
            <a:chExt cx="1326279" cy="255795"/>
          </a:xfrm>
        </p:grpSpPr>
        <p:sp>
          <p:nvSpPr>
            <p:cNvPr id="144" name="Rectangle 143"/>
            <p:cNvSpPr/>
            <p:nvPr/>
          </p:nvSpPr>
          <p:spPr>
            <a:xfrm>
              <a:off x="7039955" y="4568192"/>
              <a:ext cx="1260000" cy="2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INFOR </a:t>
              </a:r>
              <a:r>
                <a:rPr lang="zh-CN" altLang="en-US" sz="900" b="1" smtClean="0">
                  <a:solidFill>
                    <a:schemeClr val="tx1"/>
                  </a:solidFill>
                  <a:latin typeface="微软雅黑" panose="020b0503020204020204" pitchFamily="34" charset="-122"/>
                  <a:ea typeface="微软雅黑" panose="020b0503020204020204" pitchFamily="34" charset="-122"/>
                </a:rPr>
                <a:t>事业部</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45" name="Picture 144"/>
            <p:cNvPicPr>
              <a:picLocks noChangeAspect="1"/>
            </p:cNvPicPr>
            <p:nvPr/>
          </p:nvPicPr>
          <p:blipFill>
            <a:blip r:embed="rId8"/>
            <a:stretch>
              <a:fillRect/>
            </a:stretch>
          </p:blipFill>
          <p:spPr>
            <a:xfrm>
              <a:off x="6973676" y="4528397"/>
              <a:ext cx="217000" cy="159394"/>
            </a:xfrm>
            <a:prstGeom prst="rect">
              <a:avLst/>
            </a:prstGeom>
          </p:spPr>
        </p:pic>
      </p:grpSp>
      <p:grpSp>
        <p:nvGrpSpPr>
          <p:cNvPr id="63" name="组合 62"/>
          <p:cNvGrpSpPr/>
          <p:nvPr/>
        </p:nvGrpSpPr>
        <p:grpSpPr>
          <a:xfrm>
            <a:off x="154100" y="5481240"/>
            <a:ext cx="6860443" cy="816491"/>
            <a:chOff x="179512" y="5140477"/>
            <a:chExt cx="6860443" cy="816491"/>
          </a:xfrm>
        </p:grpSpPr>
        <p:grpSp>
          <p:nvGrpSpPr>
            <p:cNvPr id="42" name="组合 41"/>
            <p:cNvGrpSpPr/>
            <p:nvPr/>
          </p:nvGrpSpPr>
          <p:grpSpPr>
            <a:xfrm>
              <a:off x="179512" y="5733256"/>
              <a:ext cx="3168353" cy="223712"/>
              <a:chOff x="179512" y="5733256"/>
              <a:chExt cx="3168353" cy="223712"/>
            </a:xfrm>
          </p:grpSpPr>
          <p:sp>
            <p:nvSpPr>
              <p:cNvPr id="114" name="Rectangle 113"/>
              <p:cNvSpPr/>
              <p:nvPr/>
            </p:nvSpPr>
            <p:spPr>
              <a:xfrm>
                <a:off x="179512" y="5797574"/>
                <a:ext cx="1007604" cy="15939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u="sng" smtClean="0">
                    <a:latin typeface="微软雅黑" panose="020b0503020204020204" pitchFamily="34" charset="-122"/>
                    <a:ea typeface="微软雅黑" panose="020b0503020204020204" pitchFamily="34" charset="-122"/>
                  </a:rPr>
                  <a:t>EQUIP</a:t>
                </a:r>
                <a:endParaRPr lang="zh-CN" altLang="en-US" sz="900" b="1" u="sng">
                  <a:latin typeface="微软雅黑" panose="020b0503020204020204" pitchFamily="34" charset="-122"/>
                  <a:ea typeface="微软雅黑" panose="020b0503020204020204" pitchFamily="34" charset="-122"/>
                </a:endParaRPr>
              </a:p>
            </p:txBody>
          </p:sp>
          <p:grpSp>
            <p:nvGrpSpPr>
              <p:cNvPr id="119" name="Group 118"/>
              <p:cNvGrpSpPr/>
              <p:nvPr/>
            </p:nvGrpSpPr>
            <p:grpSpPr>
              <a:xfrm>
                <a:off x="2339753" y="5733256"/>
                <a:ext cx="1008112" cy="220357"/>
                <a:chOff x="2699792" y="5985304"/>
                <a:chExt cx="1008112" cy="298612"/>
              </a:xfrm>
            </p:grpSpPr>
            <p:sp>
              <p:nvSpPr>
                <p:cNvPr id="115" name="Rectangle 114"/>
                <p:cNvSpPr/>
                <p:nvPr/>
              </p:nvSpPr>
              <p:spPr>
                <a:xfrm>
                  <a:off x="2771904" y="6067915"/>
                  <a:ext cx="936000" cy="216001"/>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ERP </a:t>
                  </a:r>
                  <a:r>
                    <a:rPr lang="zh-CN" altLang="en-US" sz="900" b="1" smtClean="0">
                      <a:solidFill>
                        <a:schemeClr val="tx1"/>
                      </a:solidFill>
                      <a:latin typeface="微软雅黑" panose="020b0503020204020204" pitchFamily="34" charset="-122"/>
                      <a:ea typeface="微软雅黑" panose="020b0503020204020204" pitchFamily="34" charset="-122"/>
                    </a:rPr>
                    <a:t>自建</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16" name="Picture 115"/>
                <p:cNvPicPr>
                  <a:picLocks noChangeAspect="1"/>
                </p:cNvPicPr>
                <p:nvPr/>
              </p:nvPicPr>
              <p:blipFill>
                <a:blip r:embed="rId8"/>
                <a:stretch>
                  <a:fillRect/>
                </a:stretch>
              </p:blipFill>
              <p:spPr>
                <a:xfrm>
                  <a:off x="2699792" y="5985304"/>
                  <a:ext cx="180833" cy="180000"/>
                </a:xfrm>
                <a:prstGeom prst="rect">
                  <a:avLst/>
                </a:prstGeom>
              </p:spPr>
            </p:pic>
          </p:grpSp>
          <p:cxnSp>
            <p:nvCxnSpPr>
              <p:cNvPr id="118" name="Straight Connector 117"/>
              <p:cNvCxnSpPr>
                <a:stCxn id="114" idx="3"/>
                <a:endCxn id="115" idx="1"/>
              </p:cNvCxnSpPr>
              <p:nvPr/>
            </p:nvCxnSpPr>
            <p:spPr>
              <a:xfrm flipV="1">
                <a:off x="1187116" y="5873916"/>
                <a:ext cx="1224749" cy="3355"/>
              </a:xfrm>
              <a:prstGeom prst="line">
                <a:avLst/>
              </a:prstGeom>
              <a:ln w="28575"/>
            </p:spPr>
            <p:style>
              <a:lnRef idx="1">
                <a:schemeClr val="accent3"/>
              </a:lnRef>
              <a:fillRef idx="0">
                <a:schemeClr val="accent3"/>
              </a:fillRef>
              <a:effectRef idx="0">
                <a:schemeClr val="accent3"/>
              </a:effectRef>
              <a:fontRef idx="minor">
                <a:schemeClr val="tx1"/>
              </a:fontRef>
            </p:style>
          </p:cxnSp>
        </p:grpSp>
        <p:cxnSp>
          <p:nvCxnSpPr>
            <p:cNvPr id="74" name="Curved Connector 73"/>
            <p:cNvCxnSpPr>
              <a:stCxn id="115" idx="3"/>
              <a:endCxn id="144" idx="1"/>
            </p:cNvCxnSpPr>
            <p:nvPr/>
          </p:nvCxnSpPr>
          <p:spPr>
            <a:xfrm flipV="1">
              <a:off x="3347865" y="5140477"/>
              <a:ext cx="3692090" cy="733439"/>
            </a:xfrm>
            <a:prstGeom prst="curvedConnector3">
              <a:avLst>
                <a:gd name="adj1" fmla="val 50000"/>
              </a:avLst>
            </a:prstGeom>
            <a:ln w="28575"/>
          </p:spPr>
          <p:style>
            <a:lnRef idx="1">
              <a:schemeClr val="accent6"/>
            </a:lnRef>
            <a:fillRef idx="0">
              <a:schemeClr val="accent6"/>
            </a:fillRef>
            <a:effectRef idx="0">
              <a:schemeClr val="accent6"/>
            </a:effectRef>
            <a:fontRef idx="minor">
              <a:schemeClr val="tx1"/>
            </a:fontRef>
          </p:style>
        </p:cxnSp>
      </p:grpSp>
      <p:grpSp>
        <p:nvGrpSpPr>
          <p:cNvPr id="151" name="Group 150"/>
          <p:cNvGrpSpPr/>
          <p:nvPr/>
        </p:nvGrpSpPr>
        <p:grpSpPr>
          <a:xfrm>
            <a:off x="1497109" y="5601144"/>
            <a:ext cx="1042059" cy="238964"/>
            <a:chOff x="1776828" y="2603879"/>
            <a:chExt cx="1195387" cy="317576"/>
          </a:xfrm>
        </p:grpSpPr>
        <p:sp>
          <p:nvSpPr>
            <p:cNvPr id="154" name="Rectangle 153"/>
            <p:cNvSpPr/>
            <p:nvPr/>
          </p:nvSpPr>
          <p:spPr>
            <a:xfrm>
              <a:off x="1898494" y="2708919"/>
              <a:ext cx="1073721" cy="2125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z="900" b="1" smtClean="0">
                  <a:solidFill>
                    <a:schemeClr val="tx1"/>
                  </a:solidFill>
                  <a:latin typeface="微软雅黑" panose="020b0503020204020204" pitchFamily="34" charset="-122"/>
                  <a:ea typeface="微软雅黑" panose="020b0503020204020204" pitchFamily="34" charset="-122"/>
                </a:rPr>
                <a:t>ECC 6.0 </a:t>
              </a:r>
              <a:r>
                <a:rPr lang="zh-CN" altLang="en-US" sz="900" b="1" smtClean="0">
                  <a:solidFill>
                    <a:schemeClr val="tx1"/>
                  </a:solidFill>
                  <a:latin typeface="微软雅黑" panose="020b0503020204020204" pitchFamily="34" charset="-122"/>
                  <a:ea typeface="微软雅黑" panose="020b0503020204020204" pitchFamily="34" charset="-122"/>
                </a:rPr>
                <a:t>合资</a:t>
              </a:r>
              <a:endParaRPr lang="zh-CN" altLang="en-US" sz="900" b="1">
                <a:solidFill>
                  <a:schemeClr val="tx1"/>
                </a:solidFill>
                <a:latin typeface="微软雅黑" panose="020b0503020204020204" pitchFamily="34" charset="-122"/>
                <a:ea typeface="微软雅黑" panose="020b0503020204020204" pitchFamily="34" charset="-122"/>
              </a:endParaRPr>
            </a:p>
          </p:txBody>
        </p:sp>
        <p:pic>
          <p:nvPicPr>
            <p:cNvPr id="155" name="Picture 1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28" y="2603879"/>
              <a:ext cx="390018" cy="211831"/>
            </a:xfrm>
            <a:prstGeom prst="rect">
              <a:avLst/>
            </a:prstGeom>
          </p:spPr>
        </p:pic>
      </p:grpSp>
      <p:cxnSp>
        <p:nvCxnSpPr>
          <p:cNvPr id="160" name="Elbow Connector 159"/>
          <p:cNvCxnSpPr>
            <a:stCxn id="53" idx="3"/>
            <a:endCxn id="154" idx="1"/>
          </p:cNvCxnSpPr>
          <p:nvPr/>
        </p:nvCxnSpPr>
        <p:spPr>
          <a:xfrm>
            <a:off x="1193545" y="4695304"/>
            <a:ext cx="409624" cy="1064842"/>
          </a:xfrm>
          <a:prstGeom prst="bentConnector3">
            <a:avLst>
              <a:gd name="adj1" fmla="val 50000"/>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64" name="Oval 163"/>
          <p:cNvSpPr/>
          <p:nvPr/>
        </p:nvSpPr>
        <p:spPr>
          <a:xfrm>
            <a:off x="5312503" y="4813595"/>
            <a:ext cx="596372" cy="1833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3.1</a:t>
            </a:r>
            <a:endParaRPr lang="zh-CN" altLang="en-US" sz="1200">
              <a:latin typeface="微软雅黑" panose="020b0503020204020204" pitchFamily="34" charset="-122"/>
              <a:ea typeface="微软雅黑" panose="020b0503020204020204" pitchFamily="34" charset="-122"/>
            </a:endParaRPr>
          </a:p>
        </p:txBody>
      </p:sp>
      <p:cxnSp>
        <p:nvCxnSpPr>
          <p:cNvPr id="175" name="Curved Connector 174"/>
          <p:cNvCxnSpPr>
            <a:stCxn id="164" idx="6"/>
            <a:endCxn id="141" idx="1"/>
          </p:cNvCxnSpPr>
          <p:nvPr/>
        </p:nvCxnSpPr>
        <p:spPr>
          <a:xfrm flipV="1">
            <a:off x="5908875" y="4888963"/>
            <a:ext cx="1109919" cy="16316"/>
          </a:xfrm>
          <a:prstGeom prst="curvedConnector3">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77" name="Curved Connector 176"/>
          <p:cNvCxnSpPr>
            <a:stCxn id="55" idx="3"/>
            <a:endCxn id="182" idx="2"/>
          </p:cNvCxnSpPr>
          <p:nvPr/>
        </p:nvCxnSpPr>
        <p:spPr>
          <a:xfrm flipV="1">
            <a:off x="2524462" y="3105079"/>
            <a:ext cx="2786050" cy="1504542"/>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sp>
        <p:nvSpPr>
          <p:cNvPr id="182" name="Oval 181"/>
          <p:cNvSpPr/>
          <p:nvPr/>
        </p:nvSpPr>
        <p:spPr>
          <a:xfrm>
            <a:off x="5310512" y="3013395"/>
            <a:ext cx="596372" cy="1833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3.2</a:t>
            </a:r>
            <a:endParaRPr lang="zh-CN" altLang="en-US" sz="1200">
              <a:latin typeface="微软雅黑" panose="020b0503020204020204" pitchFamily="34" charset="-122"/>
              <a:ea typeface="微软雅黑" panose="020b0503020204020204" pitchFamily="34" charset="-122"/>
            </a:endParaRPr>
          </a:p>
        </p:txBody>
      </p:sp>
      <p:cxnSp>
        <p:nvCxnSpPr>
          <p:cNvPr id="185" name="Curved Connector 184"/>
          <p:cNvCxnSpPr>
            <a:stCxn id="86" idx="3"/>
            <a:endCxn id="182" idx="2"/>
          </p:cNvCxnSpPr>
          <p:nvPr/>
        </p:nvCxnSpPr>
        <p:spPr>
          <a:xfrm flipV="1">
            <a:off x="2524207" y="3105079"/>
            <a:ext cx="2786305" cy="1743824"/>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cxnSp>
        <p:nvCxnSpPr>
          <p:cNvPr id="184" name="Curved Connector 183"/>
          <p:cNvCxnSpPr>
            <a:stCxn id="95" idx="3"/>
            <a:endCxn id="182" idx="2"/>
          </p:cNvCxnSpPr>
          <p:nvPr/>
        </p:nvCxnSpPr>
        <p:spPr>
          <a:xfrm flipV="1">
            <a:off x="2524810" y="3105079"/>
            <a:ext cx="2785702" cy="1951716"/>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cxnSp>
        <p:nvCxnSpPr>
          <p:cNvPr id="191" name="Curved Connector 190"/>
          <p:cNvCxnSpPr>
            <a:stCxn id="92" idx="3"/>
            <a:endCxn id="182" idx="2"/>
          </p:cNvCxnSpPr>
          <p:nvPr/>
        </p:nvCxnSpPr>
        <p:spPr>
          <a:xfrm flipV="1">
            <a:off x="2533219" y="3105079"/>
            <a:ext cx="2777293" cy="2176140"/>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cxnSp>
        <p:nvCxnSpPr>
          <p:cNvPr id="193" name="Curved Connector 192"/>
          <p:cNvCxnSpPr>
            <a:stCxn id="58" idx="3"/>
            <a:endCxn id="182" idx="2"/>
          </p:cNvCxnSpPr>
          <p:nvPr/>
        </p:nvCxnSpPr>
        <p:spPr>
          <a:xfrm flipV="1">
            <a:off x="2543560" y="3105079"/>
            <a:ext cx="2766952" cy="2402031"/>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cxnSp>
        <p:nvCxnSpPr>
          <p:cNvPr id="199" name="Curved Connector 198"/>
          <p:cNvCxnSpPr>
            <a:stCxn id="182" idx="6"/>
            <a:endCxn id="138" idx="1"/>
          </p:cNvCxnSpPr>
          <p:nvPr/>
        </p:nvCxnSpPr>
        <p:spPr>
          <a:xfrm flipV="1">
            <a:off x="5906884" y="3016755"/>
            <a:ext cx="1111910" cy="88324"/>
          </a:xfrm>
          <a:prstGeom prst="curvedConnector3">
            <a:avLst/>
          </a:prstGeom>
          <a:ln w="19050">
            <a:prstDash val="dash"/>
          </a:ln>
        </p:spPr>
        <p:style>
          <a:lnRef idx="1">
            <a:schemeClr val="accent2"/>
          </a:lnRef>
          <a:fillRef idx="0">
            <a:schemeClr val="accent2"/>
          </a:fillRef>
          <a:effectRef idx="0">
            <a:schemeClr val="accent2"/>
          </a:effectRef>
          <a:fontRef idx="minor">
            <a:schemeClr val="tx1"/>
          </a:fontRef>
        </p:style>
      </p:cxnSp>
      <p:sp>
        <p:nvSpPr>
          <p:cNvPr id="203" name="TextBox 202"/>
          <p:cNvSpPr txBox="1"/>
          <p:nvPr/>
        </p:nvSpPr>
        <p:spPr>
          <a:xfrm>
            <a:off x="709886" y="888461"/>
            <a:ext cx="8244000" cy="1208023"/>
          </a:xfrm>
          <a:prstGeom prst="rect">
            <a:avLst/>
          </a:prstGeom>
          <a:solidFill>
            <a:schemeClr val="accent3">
              <a:lumMod val="20000"/>
              <a:lumOff val="8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300"/>
              </a:spcBef>
            </a:pPr>
            <a:r>
              <a:rPr lang="en-US" altLang="zh-CN" sz="1000" smtClean="0">
                <a:latin typeface="微软雅黑" panose="020b0503020204020204" pitchFamily="34" charset="-122"/>
                <a:ea typeface="微软雅黑" panose="020b0503020204020204" pitchFamily="34" charset="-122"/>
              </a:rPr>
              <a:t>DFS</a:t>
            </a:r>
            <a:r>
              <a:rPr lang="zh-CN" altLang="en-US" sz="1000" smtClean="0">
                <a:latin typeface="微软雅黑" panose="020b0503020204020204" pitchFamily="34" charset="-122"/>
                <a:ea typeface="微软雅黑" panose="020b0503020204020204" pitchFamily="34" charset="-122"/>
              </a:rPr>
              <a:t>因其业务与其他企业不同，建议保持其自建的</a:t>
            </a:r>
            <a:r>
              <a:rPr lang="en-US" altLang="zh-CN" sz="1000" smtClean="0">
                <a:latin typeface="微软雅黑" panose="020b0503020204020204" pitchFamily="34" charset="-122"/>
                <a:ea typeface="微软雅黑" panose="020b0503020204020204" pitchFamily="34" charset="-122"/>
              </a:rPr>
              <a:t>NC6.5</a:t>
            </a:r>
            <a:r>
              <a:rPr lang="zh-CN" altLang="en-US" sz="1000" smtClean="0">
                <a:latin typeface="微软雅黑" panose="020b0503020204020204" pitchFamily="34" charset="-122"/>
                <a:ea typeface="微软雅黑" panose="020b0503020204020204" pitchFamily="34" charset="-122"/>
              </a:rPr>
              <a:t>， 但在合并系统上线前将</a:t>
            </a:r>
            <a:r>
              <a:rPr lang="en-US" altLang="zh-CN" sz="1000" smtClean="0">
                <a:latin typeface="微软雅黑" panose="020b0503020204020204" pitchFamily="34" charset="-122"/>
                <a:ea typeface="微软雅黑" panose="020b0503020204020204" pitchFamily="34" charset="-122"/>
              </a:rPr>
              <a:t>NC5.7</a:t>
            </a:r>
            <a:r>
              <a:rPr lang="zh-CN" altLang="en-US" sz="1000" smtClean="0">
                <a:latin typeface="微软雅黑" panose="020b0503020204020204" pitchFamily="34" charset="-122"/>
                <a:ea typeface="微软雅黑" panose="020b0503020204020204" pitchFamily="34" charset="-122"/>
              </a:rPr>
              <a:t>及</a:t>
            </a:r>
            <a:r>
              <a:rPr lang="en-US" altLang="zh-CN" sz="1000" smtClean="0">
                <a:latin typeface="微软雅黑" panose="020b0503020204020204" pitchFamily="34" charset="-122"/>
                <a:ea typeface="微软雅黑" panose="020b0503020204020204" pitchFamily="34" charset="-122"/>
              </a:rPr>
              <a:t>U8</a:t>
            </a:r>
            <a:r>
              <a:rPr lang="zh-CN" altLang="en-US" sz="1000" smtClean="0">
                <a:latin typeface="微软雅黑" panose="020b0503020204020204" pitchFamily="34" charset="-122"/>
                <a:ea typeface="微软雅黑" panose="020b0503020204020204" pitchFamily="34" charset="-122"/>
              </a:rPr>
              <a:t>的企业升级成</a:t>
            </a:r>
            <a:r>
              <a:rPr lang="en-US" altLang="zh-CN" sz="1000" smtClean="0">
                <a:latin typeface="微软雅黑" panose="020b0503020204020204" pitchFamily="34" charset="-122"/>
                <a:ea typeface="微软雅黑" panose="020b0503020204020204" pitchFamily="34" charset="-122"/>
              </a:rPr>
              <a:t>DFS NC6.5</a:t>
            </a:r>
            <a:r>
              <a:rPr lang="zh-CN" altLang="en-US" sz="1000" smtClean="0">
                <a:latin typeface="微软雅黑" panose="020b0503020204020204" pitchFamily="34" charset="-122"/>
                <a:ea typeface="微软雅黑" panose="020b0503020204020204" pitchFamily="34" charset="-122"/>
              </a:rPr>
              <a:t>。</a:t>
            </a:r>
            <a:endParaRPr lang="en-US" altLang="zh-CN" sz="1000" smtClean="0">
              <a:latin typeface="微软雅黑" panose="020b0503020204020204" pitchFamily="34" charset="-122"/>
              <a:ea typeface="微软雅黑" panose="020b0503020204020204" pitchFamily="34" charset="-122"/>
            </a:endParaRPr>
          </a:p>
          <a:p>
            <a:pPr>
              <a:spcBef>
                <a:spcPts val="300"/>
              </a:spcBef>
            </a:pPr>
            <a:r>
              <a:rPr lang="zh-CN" altLang="en-US" sz="1000" smtClean="0">
                <a:latin typeface="微软雅黑" panose="020b0503020204020204" pitchFamily="34" charset="-122"/>
                <a:ea typeface="微软雅黑" panose="020b0503020204020204" pitchFamily="34" charset="-122"/>
              </a:rPr>
              <a:t>因</a:t>
            </a:r>
            <a:r>
              <a:rPr lang="en-US" altLang="zh-CN" sz="1000" smtClean="0">
                <a:latin typeface="微软雅黑" panose="020b0503020204020204" pitchFamily="34" charset="-122"/>
                <a:ea typeface="微软雅黑" panose="020b0503020204020204" pitchFamily="34" charset="-122"/>
              </a:rPr>
              <a:t>DFAC</a:t>
            </a:r>
            <a:r>
              <a:rPr lang="zh-CN" altLang="en-US" sz="1000" smtClean="0">
                <a:latin typeface="微软雅黑" panose="020b0503020204020204" pitchFamily="34" charset="-122"/>
                <a:ea typeface="微软雅黑" panose="020b0503020204020204" pitchFamily="34" charset="-122"/>
              </a:rPr>
              <a:t>及</a:t>
            </a:r>
            <a:r>
              <a:rPr lang="en-US" altLang="zh-CN" sz="1000" smtClean="0">
                <a:latin typeface="微软雅黑" panose="020b0503020204020204" pitchFamily="34" charset="-122"/>
                <a:ea typeface="微软雅黑" panose="020b0503020204020204" pitchFamily="34" charset="-122"/>
              </a:rPr>
              <a:t>ZNA</a:t>
            </a:r>
            <a:r>
              <a:rPr lang="zh-CN" altLang="en-US" sz="1000" smtClean="0">
                <a:latin typeface="微软雅黑" panose="020b0503020204020204" pitchFamily="34" charset="-122"/>
                <a:ea typeface="微软雅黑" panose="020b0503020204020204" pitchFamily="34" charset="-122"/>
              </a:rPr>
              <a:t>有上市公司独立性要求，建议征求当地证监会意见后，再确定是否与集团</a:t>
            </a:r>
            <a:r>
              <a:rPr lang="en-US" altLang="zh-CN" sz="1000" smtClean="0">
                <a:latin typeface="微软雅黑" panose="020b0503020204020204" pitchFamily="34" charset="-122"/>
                <a:ea typeface="微软雅黑" panose="020b0503020204020204" pitchFamily="34" charset="-122"/>
              </a:rPr>
              <a:t>ECC6.0</a:t>
            </a:r>
            <a:r>
              <a:rPr lang="zh-CN" altLang="en-US" sz="1000" smtClean="0">
                <a:latin typeface="微软雅黑" panose="020b0503020204020204" pitchFamily="34" charset="-122"/>
                <a:ea typeface="微软雅黑" panose="020b0503020204020204" pitchFamily="34" charset="-122"/>
              </a:rPr>
              <a:t>合并。</a:t>
            </a:r>
            <a:endParaRPr lang="en-US" altLang="zh-CN" sz="1000" smtClean="0">
              <a:latin typeface="微软雅黑" panose="020b0503020204020204" pitchFamily="34" charset="-122"/>
              <a:ea typeface="微软雅黑" panose="020b0503020204020204" pitchFamily="34" charset="-122"/>
            </a:endParaRPr>
          </a:p>
          <a:p>
            <a:pPr>
              <a:spcBef>
                <a:spcPts val="300"/>
              </a:spcBef>
            </a:pPr>
            <a:r>
              <a:rPr lang="en-US" altLang="zh-CN" sz="1000" smtClean="0">
                <a:latin typeface="微软雅黑" panose="020b0503020204020204" pitchFamily="34" charset="-122"/>
                <a:ea typeface="微软雅黑" panose="020b0503020204020204" pitchFamily="34" charset="-122"/>
              </a:rPr>
              <a:t>DFPC</a:t>
            </a:r>
            <a:r>
              <a:rPr lang="zh-CN" altLang="en-US" sz="1000" smtClean="0">
                <a:latin typeface="微软雅黑" panose="020b0503020204020204" pitchFamily="34" charset="-122"/>
                <a:ea typeface="微软雅黑" panose="020b0503020204020204" pitchFamily="34" charset="-122"/>
              </a:rPr>
              <a:t>现状是核算系统版本多。</a:t>
            </a:r>
            <a:r>
              <a:rPr lang="en-US" altLang="zh-CN" sz="1000" smtClean="0">
                <a:latin typeface="微软雅黑" panose="020b0503020204020204" pitchFamily="34" charset="-122"/>
                <a:ea typeface="微软雅黑" panose="020b0503020204020204" pitchFamily="34" charset="-122"/>
              </a:rPr>
              <a:t>QAD</a:t>
            </a:r>
            <a:r>
              <a:rPr lang="zh-CN" altLang="en-US" sz="1000" smtClean="0">
                <a:latin typeface="微软雅黑" panose="020b0503020204020204" pitchFamily="34" charset="-122"/>
                <a:ea typeface="微软雅黑" panose="020b0503020204020204" pitchFamily="34" charset="-122"/>
              </a:rPr>
              <a:t>均为自建，并且版本不一。</a:t>
            </a:r>
            <a:endParaRPr lang="en-US" altLang="zh-CN" sz="1000" smtClean="0">
              <a:latin typeface="微软雅黑" panose="020b0503020204020204" pitchFamily="34" charset="-122"/>
              <a:ea typeface="微软雅黑" panose="020b0503020204020204" pitchFamily="34" charset="-122"/>
            </a:endParaRPr>
          </a:p>
          <a:p>
            <a:pPr>
              <a:spcBef>
                <a:spcPts val="300"/>
              </a:spcBef>
            </a:pPr>
            <a:r>
              <a:rPr lang="zh-CN" altLang="en-US" sz="1000" smtClean="0">
                <a:latin typeface="微软雅黑" panose="020b0503020204020204" pitchFamily="34" charset="-122"/>
                <a:ea typeface="微软雅黑" panose="020b0503020204020204" pitchFamily="34" charset="-122"/>
              </a:rPr>
              <a:t>方案一：统一到集团</a:t>
            </a:r>
            <a:r>
              <a:rPr lang="en-US" altLang="zh-CN" sz="1000" smtClean="0">
                <a:latin typeface="微软雅黑" panose="020b0503020204020204" pitchFamily="34" charset="-122"/>
                <a:ea typeface="微软雅黑" panose="020b0503020204020204" pitchFamily="34" charset="-122"/>
              </a:rPr>
              <a:t>NC 6.5</a:t>
            </a:r>
            <a:r>
              <a:rPr lang="zh-CN" altLang="en-US" sz="1000" smtClean="0">
                <a:latin typeface="微软雅黑" panose="020b0503020204020204" pitchFamily="34" charset="-122"/>
                <a:ea typeface="微软雅黑" panose="020b0503020204020204" pitchFamily="34" charset="-122"/>
              </a:rPr>
              <a:t>系统，但</a:t>
            </a:r>
            <a:r>
              <a:rPr lang="en-US" altLang="zh-CN" sz="1000" smtClean="0">
                <a:latin typeface="微软雅黑" panose="020b0503020204020204" pitchFamily="34" charset="-122"/>
                <a:ea typeface="微软雅黑" panose="020b0503020204020204" pitchFamily="34" charset="-122"/>
              </a:rPr>
              <a:t>NC6.5</a:t>
            </a:r>
            <a:r>
              <a:rPr lang="zh-CN" altLang="en-US" sz="1000" smtClean="0">
                <a:latin typeface="微软雅黑" panose="020b0503020204020204" pitchFamily="34" charset="-122"/>
                <a:ea typeface="微软雅黑" panose="020b0503020204020204" pitchFamily="34" charset="-122"/>
              </a:rPr>
              <a:t>系统需要增加库存，生产等模块，从而满足零部件制造企业核算需求。</a:t>
            </a:r>
            <a:endParaRPr lang="en-US" altLang="zh-CN" sz="1000" smtClean="0">
              <a:latin typeface="微软雅黑" panose="020b0503020204020204" pitchFamily="34" charset="-122"/>
              <a:ea typeface="微软雅黑" panose="020b0503020204020204" pitchFamily="34" charset="-122"/>
            </a:endParaRPr>
          </a:p>
          <a:p>
            <a:pPr>
              <a:spcBef>
                <a:spcPts val="300"/>
              </a:spcBef>
            </a:pPr>
            <a:r>
              <a:rPr lang="zh-CN" altLang="en-US" sz="1000" smtClean="0">
                <a:latin typeface="微软雅黑" panose="020b0503020204020204" pitchFamily="34" charset="-122"/>
                <a:ea typeface="微软雅黑" panose="020b0503020204020204" pitchFamily="34" charset="-122"/>
              </a:rPr>
              <a:t>方案二：统一升级至集团 </a:t>
            </a:r>
            <a:r>
              <a:rPr lang="en-US" altLang="zh-CN" sz="1000" smtClean="0">
                <a:latin typeface="微软雅黑" panose="020b0503020204020204" pitchFamily="34" charset="-122"/>
                <a:ea typeface="微软雅黑" panose="020b0503020204020204" pitchFamily="34" charset="-122"/>
              </a:rPr>
              <a:t>SAP ECC 6.0</a:t>
            </a:r>
            <a:r>
              <a:rPr lang="zh-CN" altLang="en-US" sz="1000" smtClean="0">
                <a:latin typeface="微软雅黑" panose="020b0503020204020204" pitchFamily="34" charset="-122"/>
                <a:ea typeface="微软雅黑" panose="020b0503020204020204" pitchFamily="34" charset="-122"/>
              </a:rPr>
              <a:t>。</a:t>
            </a:r>
            <a:endParaRPr lang="en-US" altLang="zh-CN" sz="1000" smtClean="0">
              <a:latin typeface="微软雅黑" panose="020b0503020204020204" pitchFamily="34" charset="-122"/>
              <a:ea typeface="微软雅黑" panose="020b0503020204020204" pitchFamily="34" charset="-122"/>
            </a:endParaRPr>
          </a:p>
          <a:p>
            <a:pPr>
              <a:spcBef>
                <a:spcPts val="300"/>
              </a:spcBef>
            </a:pPr>
            <a:r>
              <a:rPr lang="zh-CN" altLang="en-US" sz="1000">
                <a:latin typeface="微软雅黑" panose="020b0503020204020204" pitchFamily="34" charset="-122"/>
                <a:ea typeface="微软雅黑" panose="020b0503020204020204" pitchFamily="34" charset="-122"/>
              </a:rPr>
              <a:t>对</a:t>
            </a:r>
            <a:r>
              <a:rPr lang="zh-CN" altLang="en-US" sz="1000" smtClean="0">
                <a:latin typeface="微软雅黑" panose="020b0503020204020204" pitchFamily="34" charset="-122"/>
                <a:ea typeface="微软雅黑" panose="020b0503020204020204" pitchFamily="34" charset="-122"/>
              </a:rPr>
              <a:t>于合资企业，即使用</a:t>
            </a:r>
            <a:r>
              <a:rPr lang="en-US" altLang="zh-CN" sz="1000" smtClean="0">
                <a:latin typeface="微软雅黑" panose="020b0503020204020204" pitchFamily="34" charset="-122"/>
                <a:ea typeface="微软雅黑" panose="020b0503020204020204" pitchFamily="34" charset="-122"/>
              </a:rPr>
              <a:t>Oracle</a:t>
            </a:r>
            <a:r>
              <a:rPr lang="zh-CN" altLang="en-US" sz="1000" smtClean="0">
                <a:latin typeface="微软雅黑" panose="020b0503020204020204" pitchFamily="34" charset="-122"/>
                <a:ea typeface="微软雅黑" panose="020b0503020204020204" pitchFamily="34" charset="-122"/>
              </a:rPr>
              <a:t>及独立建设 </a:t>
            </a:r>
            <a:r>
              <a:rPr lang="en-US" altLang="zh-CN" sz="1000" smtClean="0">
                <a:latin typeface="微软雅黑" panose="020b0503020204020204" pitchFamily="34" charset="-122"/>
                <a:ea typeface="微软雅黑" panose="020b0503020204020204" pitchFamily="34" charset="-122"/>
              </a:rPr>
              <a:t>SAP ECC6.0</a:t>
            </a:r>
            <a:r>
              <a:rPr lang="zh-CN" altLang="en-US" sz="1000" smtClean="0">
                <a:latin typeface="微软雅黑" panose="020b0503020204020204" pitchFamily="34" charset="-122"/>
                <a:ea typeface="微软雅黑" panose="020b0503020204020204" pitchFamily="34" charset="-122"/>
              </a:rPr>
              <a:t>的企业，建议保持现状。</a:t>
            </a:r>
            <a:endParaRPr lang="en-US" altLang="zh-CN" sz="1000">
              <a:latin typeface="微软雅黑" panose="020b0503020204020204" pitchFamily="34" charset="-122"/>
              <a:ea typeface="微软雅黑" panose="020b0503020204020204" pitchFamily="34" charset="-122"/>
            </a:endParaRPr>
          </a:p>
        </p:txBody>
      </p:sp>
      <p:sp>
        <p:nvSpPr>
          <p:cNvPr id="204" name="Oval 203"/>
          <p:cNvSpPr/>
          <p:nvPr/>
        </p:nvSpPr>
        <p:spPr>
          <a:xfrm>
            <a:off x="325818" y="991563"/>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smtClean="0">
                <a:latin typeface="微软雅黑" panose="020b0503020204020204" pitchFamily="34" charset="-122"/>
                <a:ea typeface="微软雅黑" panose="020b0503020204020204" pitchFamily="34" charset="-122"/>
              </a:rPr>
              <a:t>1</a:t>
            </a:r>
            <a:endParaRPr lang="zh-CN" altLang="en-US" sz="1000">
              <a:latin typeface="微软雅黑" panose="020b0503020204020204" pitchFamily="34" charset="-122"/>
              <a:ea typeface="微软雅黑" panose="020b0503020204020204" pitchFamily="34" charset="-122"/>
            </a:endParaRPr>
          </a:p>
        </p:txBody>
      </p:sp>
      <p:sp>
        <p:nvSpPr>
          <p:cNvPr id="205" name="Oval 204"/>
          <p:cNvSpPr/>
          <p:nvPr/>
        </p:nvSpPr>
        <p:spPr>
          <a:xfrm>
            <a:off x="2407282" y="4050093"/>
            <a:ext cx="216000" cy="15939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4</a:t>
            </a:r>
            <a:endParaRPr lang="zh-CN" altLang="en-US" sz="1200">
              <a:latin typeface="微软雅黑" panose="020b0503020204020204" pitchFamily="34" charset="-122"/>
              <a:ea typeface="微软雅黑" panose="020b0503020204020204" pitchFamily="34" charset="-122"/>
            </a:endParaRPr>
          </a:p>
        </p:txBody>
      </p:sp>
      <p:sp>
        <p:nvSpPr>
          <p:cNvPr id="206" name="Oval 205"/>
          <p:cNvSpPr/>
          <p:nvPr/>
        </p:nvSpPr>
        <p:spPr>
          <a:xfrm>
            <a:off x="2447055" y="5688521"/>
            <a:ext cx="216000" cy="15939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4</a:t>
            </a:r>
            <a:endParaRPr lang="zh-CN" altLang="en-US" sz="1200">
              <a:latin typeface="微软雅黑" panose="020b0503020204020204" pitchFamily="34" charset="-122"/>
              <a:ea typeface="微软雅黑" panose="020b0503020204020204" pitchFamily="34" charset="-122"/>
            </a:endParaRPr>
          </a:p>
        </p:txBody>
      </p:sp>
      <p:sp>
        <p:nvSpPr>
          <p:cNvPr id="207" name="Oval 206"/>
          <p:cNvSpPr/>
          <p:nvPr/>
        </p:nvSpPr>
        <p:spPr>
          <a:xfrm>
            <a:off x="2452619" y="5894389"/>
            <a:ext cx="216000" cy="15939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200" smtClean="0">
                <a:latin typeface="微软雅黑" panose="020b0503020204020204" pitchFamily="34" charset="-122"/>
                <a:ea typeface="微软雅黑" panose="020b0503020204020204" pitchFamily="34" charset="-122"/>
              </a:rPr>
              <a:t>4</a:t>
            </a:r>
            <a:endParaRPr lang="zh-CN" altLang="en-US" sz="1200">
              <a:latin typeface="微软雅黑" panose="020b0503020204020204" pitchFamily="34" charset="-122"/>
              <a:ea typeface="微软雅黑" panose="020b0503020204020204" pitchFamily="34" charset="-122"/>
            </a:endParaRPr>
          </a:p>
        </p:txBody>
      </p:sp>
      <p:sp>
        <p:nvSpPr>
          <p:cNvPr id="208" name="Oval 207"/>
          <p:cNvSpPr/>
          <p:nvPr/>
        </p:nvSpPr>
        <p:spPr>
          <a:xfrm>
            <a:off x="325818" y="1194315"/>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a:latin typeface="微软雅黑" panose="020b0503020204020204" pitchFamily="34" charset="-122"/>
                <a:ea typeface="微软雅黑" panose="020b0503020204020204" pitchFamily="34" charset="-122"/>
              </a:rPr>
              <a:t>2</a:t>
            </a:r>
            <a:endParaRPr lang="zh-CN" altLang="en-US" sz="1000">
              <a:latin typeface="微软雅黑" panose="020b0503020204020204" pitchFamily="34" charset="-122"/>
              <a:ea typeface="微软雅黑" panose="020b0503020204020204" pitchFamily="34" charset="-122"/>
            </a:endParaRPr>
          </a:p>
        </p:txBody>
      </p:sp>
      <p:sp>
        <p:nvSpPr>
          <p:cNvPr id="212" name="Oval 211"/>
          <p:cNvSpPr/>
          <p:nvPr/>
        </p:nvSpPr>
        <p:spPr>
          <a:xfrm>
            <a:off x="127818" y="1397067"/>
            <a:ext cx="540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smtClean="0">
                <a:latin typeface="微软雅黑" panose="020b0503020204020204" pitchFamily="34" charset="-122"/>
                <a:ea typeface="微软雅黑" panose="020b0503020204020204" pitchFamily="34" charset="-122"/>
              </a:rPr>
              <a:t>3.1</a:t>
            </a:r>
            <a:endParaRPr lang="zh-CN" altLang="en-US" sz="1000">
              <a:latin typeface="微软雅黑" panose="020b0503020204020204" pitchFamily="34" charset="-122"/>
              <a:ea typeface="微软雅黑" panose="020b0503020204020204" pitchFamily="34" charset="-122"/>
            </a:endParaRPr>
          </a:p>
        </p:txBody>
      </p:sp>
      <p:sp>
        <p:nvSpPr>
          <p:cNvPr id="213" name="Oval 212"/>
          <p:cNvSpPr/>
          <p:nvPr/>
        </p:nvSpPr>
        <p:spPr>
          <a:xfrm>
            <a:off x="127818" y="1599819"/>
            <a:ext cx="540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smtClean="0">
                <a:latin typeface="微软雅黑" panose="020b0503020204020204" pitchFamily="34" charset="-122"/>
                <a:ea typeface="微软雅黑" panose="020b0503020204020204" pitchFamily="34" charset="-122"/>
              </a:rPr>
              <a:t>3.2</a:t>
            </a:r>
            <a:endParaRPr lang="zh-CN" altLang="en-US" sz="1000">
              <a:latin typeface="微软雅黑" panose="020b0503020204020204" pitchFamily="34" charset="-122"/>
              <a:ea typeface="微软雅黑" panose="020b0503020204020204" pitchFamily="34" charset="-122"/>
            </a:endParaRPr>
          </a:p>
        </p:txBody>
      </p:sp>
      <p:sp>
        <p:nvSpPr>
          <p:cNvPr id="214" name="Oval 213"/>
          <p:cNvSpPr/>
          <p:nvPr/>
        </p:nvSpPr>
        <p:spPr>
          <a:xfrm>
            <a:off x="325818" y="1802570"/>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1000" smtClean="0">
                <a:latin typeface="微软雅黑" panose="020b0503020204020204" pitchFamily="34" charset="-122"/>
                <a:ea typeface="微软雅黑" panose="020b0503020204020204" pitchFamily="34" charset="-122"/>
              </a:rPr>
              <a:t>4</a:t>
            </a:r>
            <a:endParaRPr lang="zh-CN" altLang="en-US" sz="1000">
              <a:latin typeface="微软雅黑" panose="020b0503020204020204" pitchFamily="34" charset="-122"/>
              <a:ea typeface="微软雅黑" panose="020b0503020204020204" pitchFamily="34" charset="-122"/>
            </a:endParaRPr>
          </a:p>
        </p:txBody>
      </p:sp>
      <p:sp>
        <p:nvSpPr>
          <p:cNvPr id="2" name="Rectangle 1"/>
          <p:cNvSpPr/>
          <p:nvPr/>
        </p:nvSpPr>
        <p:spPr>
          <a:xfrm>
            <a:off x="6990387" y="4211950"/>
            <a:ext cx="2046109"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mtClean="0">
                <a:latin typeface="微软雅黑" panose="020b0503020204020204" pitchFamily="34" charset="-122"/>
                <a:ea typeface="微软雅黑" panose="020b0503020204020204" pitchFamily="34" charset="-122"/>
              </a:rPr>
              <a:t>征求主管部门意见后决定是否与集团</a:t>
            </a:r>
            <a:r>
              <a:rPr lang="en-US" altLang="zh-CN" sz="1200" smtClean="0">
                <a:latin typeface="微软雅黑" panose="020b0503020204020204" pitchFamily="34" charset="-122"/>
                <a:ea typeface="微软雅黑" panose="020b0503020204020204" pitchFamily="34" charset="-122"/>
              </a:rPr>
              <a:t>ECC</a:t>
            </a:r>
            <a:r>
              <a:rPr lang="zh-CN" altLang="en-US" sz="1200" smtClean="0">
                <a:latin typeface="微软雅黑" panose="020b0503020204020204" pitchFamily="34" charset="-122"/>
                <a:ea typeface="微软雅黑" panose="020b0503020204020204" pitchFamily="34" charset="-122"/>
              </a:rPr>
              <a:t>合并。</a:t>
            </a:r>
            <a:endParaRPr lang="zh-CN" altLang="en-US" sz="1200">
              <a:latin typeface="微软雅黑" panose="020b0503020204020204" pitchFamily="34" charset="-122"/>
              <a:ea typeface="微软雅黑" panose="020b0503020204020204" pitchFamily="34" charset="-122"/>
            </a:endParaRPr>
          </a:p>
        </p:txBody>
      </p:sp>
      <p:sp>
        <p:nvSpPr>
          <p:cNvPr id="178" name="Title 2"/>
          <p:cNvSpPr txBox="1"/>
          <p:nvPr/>
        </p:nvSpPr>
        <p:spPr>
          <a:xfrm>
            <a:off x="0" y="0"/>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a:latin typeface="微软雅黑" panose="020b0503020204020204" pitchFamily="34" charset="-122"/>
                <a:ea typeface="微软雅黑" panose="020b0503020204020204" pitchFamily="34" charset="-122"/>
              </a:rPr>
              <a:t>系统整合及接口方案建议：按照推进事业部统一及集团统一的原则，逐步推进系统整合。</a:t>
            </a:r>
          </a:p>
        </p:txBody>
      </p:sp>
    </p:spTree>
    <p:extLst>
      <p:ext uri="{BB962C8B-B14F-4D97-AF65-F5344CB8AC3E}">
        <p14:creationId xmlns:p14="http://schemas.microsoft.com/office/powerpoint/2010/main" val="3330748385"/>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3"/>
          <p:cNvSpPr txBox="1"/>
          <p:nvPr/>
        </p:nvSpPr>
        <p:spPr>
          <a:xfrm>
            <a:off x="54635" y="179348"/>
            <a:ext cx="9144000" cy="369332"/>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1800" b="1" kern="1200">
                <a:solidFill>
                  <a:schemeClr val="tx1"/>
                </a:solidFill>
                <a:latin typeface="微软雅黑" panose="020b0503020204020204" pitchFamily="34" charset="-122"/>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详细解决方案</a:t>
            </a:r>
            <a:r>
              <a:rPr lang="en-US" altLang="zh-CN"/>
              <a:t>-COA</a:t>
            </a:r>
            <a:r>
              <a:rPr lang="zh-CN" altLang="en-US"/>
              <a:t>科目统一</a:t>
            </a:r>
          </a:p>
        </p:txBody>
      </p:sp>
      <p:sp>
        <p:nvSpPr>
          <p:cNvPr id="76" name="Rectangle 2"/>
          <p:cNvSpPr/>
          <p:nvPr/>
        </p:nvSpPr>
        <p:spPr>
          <a:xfrm>
            <a:off x="1841747" y="3084407"/>
            <a:ext cx="1181556" cy="1471151"/>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7" name="Rectangle 122"/>
          <p:cNvSpPr/>
          <p:nvPr/>
        </p:nvSpPr>
        <p:spPr>
          <a:xfrm>
            <a:off x="3095710" y="3090386"/>
            <a:ext cx="1177243" cy="1465172"/>
          </a:xfrm>
          <a:prstGeom prst="rect">
            <a:avLst/>
          </a:prstGeom>
          <a:solidFill>
            <a:srgbClr val="E2E2E2"/>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8" name="Rectangle 124"/>
          <p:cNvSpPr/>
          <p:nvPr/>
        </p:nvSpPr>
        <p:spPr>
          <a:xfrm>
            <a:off x="4331254" y="3084405"/>
            <a:ext cx="1189480" cy="147115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0" name="Rectangle 126"/>
          <p:cNvSpPr/>
          <p:nvPr/>
        </p:nvSpPr>
        <p:spPr>
          <a:xfrm>
            <a:off x="5564204" y="3090386"/>
            <a:ext cx="1195531" cy="1465172"/>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3" name="TextBox 6"/>
          <p:cNvSpPr txBox="1"/>
          <p:nvPr/>
        </p:nvSpPr>
        <p:spPr>
          <a:xfrm>
            <a:off x="1943212" y="3527506"/>
            <a:ext cx="1116586" cy="3139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smtClean="0">
                <a:solidFill>
                  <a:srgbClr val="000000"/>
                </a:solidFill>
                <a:latin typeface="微软雅黑" panose="020b0503020204020204" pitchFamily="34" charset="-122"/>
                <a:ea typeface="微软雅黑" panose="020b0503020204020204" pitchFamily="34" charset="-122"/>
              </a:rPr>
              <a:t>维度改造</a:t>
            </a:r>
            <a:endParaRPr lang="zh-CN" altLang="en-US" b="1" kern="0">
              <a:solidFill>
                <a:srgbClr val="000000"/>
              </a:solidFill>
              <a:latin typeface="微软雅黑" panose="020b0503020204020204" pitchFamily="34" charset="-122"/>
              <a:ea typeface="微软雅黑" panose="020b0503020204020204" pitchFamily="34" charset="-122"/>
            </a:endParaRPr>
          </a:p>
        </p:txBody>
      </p:sp>
      <p:sp>
        <p:nvSpPr>
          <p:cNvPr id="84" name="TextBox 172"/>
          <p:cNvSpPr txBox="1"/>
          <p:nvPr/>
        </p:nvSpPr>
        <p:spPr>
          <a:xfrm>
            <a:off x="3193578" y="3541872"/>
            <a:ext cx="985822" cy="274434"/>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lang="zh-CN" altLang="en-US" b="1" kern="0" noProof="0" smtClean="0">
                <a:solidFill>
                  <a:srgbClr val="000000"/>
                </a:solidFill>
                <a:latin typeface="微软雅黑" panose="020b0503020204020204" pitchFamily="34" charset="-122"/>
                <a:ea typeface="微软雅黑" panose="020b0503020204020204" pitchFamily="34" charset="-122"/>
              </a:rPr>
              <a:t>项目</a:t>
            </a:r>
            <a:r>
              <a:rPr lang="zh-CN" altLang="en-US" b="1" kern="0">
                <a:solidFill>
                  <a:srgbClr val="000000"/>
                </a:solidFill>
                <a:latin typeface="微软雅黑" panose="020b0503020204020204" pitchFamily="34" charset="-122"/>
                <a:ea typeface="微软雅黑" panose="020b0503020204020204" pitchFamily="34" charset="-122"/>
              </a:rPr>
              <a:t>改造</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5" name="TextBox 177"/>
          <p:cNvSpPr txBox="1"/>
          <p:nvPr/>
        </p:nvSpPr>
        <p:spPr>
          <a:xfrm>
            <a:off x="4501257" y="3535967"/>
            <a:ext cx="1112068" cy="8284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a:solidFill>
                  <a:srgbClr val="000000"/>
                </a:solidFill>
                <a:latin typeface="微软雅黑" panose="020b0503020204020204" pitchFamily="34" charset="-122"/>
                <a:ea typeface="微软雅黑" panose="020b0503020204020204" pitchFamily="34" charset="-122"/>
              </a:rPr>
              <a:t>账龄程序</a:t>
            </a:r>
            <a:endParaRPr lang="en-US" altLang="zh-CN" b="1" kern="0">
              <a:solidFill>
                <a:srgbClr val="000000"/>
              </a:solidFill>
              <a:latin typeface="微软雅黑" panose="020b0503020204020204" pitchFamily="34" charset="-122"/>
              <a:ea typeface="微软雅黑" panose="020b0503020204020204" pitchFamily="34" charset="-122"/>
            </a:endParaRPr>
          </a:p>
          <a:p>
            <a:r>
              <a:rPr lang="zh-CN" altLang="en-US" b="1" kern="0">
                <a:solidFill>
                  <a:srgbClr val="000000"/>
                </a:solidFill>
                <a:latin typeface="微软雅黑" panose="020b0503020204020204" pitchFamily="34" charset="-122"/>
                <a:ea typeface="微软雅黑" panose="020b0503020204020204" pitchFamily="34" charset="-122"/>
              </a:rPr>
              <a:t>库龄程序</a:t>
            </a: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 </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6" name="TextBox 189"/>
          <p:cNvSpPr txBox="1"/>
          <p:nvPr/>
        </p:nvSpPr>
        <p:spPr>
          <a:xfrm>
            <a:off x="5773913" y="3541872"/>
            <a:ext cx="815547" cy="507831"/>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固定资产信息</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0" name="Heptagon 209"/>
          <p:cNvSpPr/>
          <p:nvPr/>
        </p:nvSpPr>
        <p:spPr bwMode="auto">
          <a:xfrm>
            <a:off x="2312669" y="323718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3</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1" name="Heptagon 219"/>
          <p:cNvSpPr/>
          <p:nvPr/>
        </p:nvSpPr>
        <p:spPr bwMode="auto">
          <a:xfrm>
            <a:off x="6061830" y="321614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2" name="Heptagon 220"/>
          <p:cNvSpPr/>
          <p:nvPr/>
        </p:nvSpPr>
        <p:spPr bwMode="auto">
          <a:xfrm>
            <a:off x="4807866" y="3229980"/>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5</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3" name="Heptagon 221"/>
          <p:cNvSpPr/>
          <p:nvPr/>
        </p:nvSpPr>
        <p:spPr bwMode="auto">
          <a:xfrm>
            <a:off x="3523691" y="322997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835695" y="1852978"/>
            <a:ext cx="4917989" cy="556163"/>
            <a:chOff x="160787" y="1391849"/>
            <a:chExt cx="4917989" cy="556163"/>
          </a:xfrm>
        </p:grpSpPr>
        <p:sp>
          <p:nvSpPr>
            <p:cNvPr id="79" name="Rectangle 125"/>
            <p:cNvSpPr/>
            <p:nvPr/>
          </p:nvSpPr>
          <p:spPr>
            <a:xfrm>
              <a:off x="160787" y="1391849"/>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7" name="TextBox 190"/>
            <p:cNvSpPr txBox="1"/>
            <p:nvPr/>
          </p:nvSpPr>
          <p:spPr>
            <a:xfrm>
              <a:off x="1896233" y="1564276"/>
              <a:ext cx="121652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接口方案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4" name="Heptagon 222"/>
            <p:cNvSpPr/>
            <p:nvPr/>
          </p:nvSpPr>
          <p:spPr bwMode="auto">
            <a:xfrm>
              <a:off x="1753090" y="155406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35695" y="2476895"/>
            <a:ext cx="4917989" cy="556163"/>
            <a:chOff x="145222" y="1520576"/>
            <a:chExt cx="4917989" cy="556163"/>
          </a:xfrm>
        </p:grpSpPr>
        <p:sp>
          <p:nvSpPr>
            <p:cNvPr id="82" name="Rectangle 131"/>
            <p:cNvSpPr/>
            <p:nvPr/>
          </p:nvSpPr>
          <p:spPr>
            <a:xfrm>
              <a:off x="145222" y="1520576"/>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9" name="TextBox 208"/>
            <p:cNvSpPr txBox="1"/>
            <p:nvPr/>
          </p:nvSpPr>
          <p:spPr>
            <a:xfrm>
              <a:off x="1981311" y="1637672"/>
              <a:ext cx="1391359"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关账流程优化</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5" name="Heptagon 223"/>
            <p:cNvSpPr/>
            <p:nvPr/>
          </p:nvSpPr>
          <p:spPr bwMode="auto">
            <a:xfrm>
              <a:off x="1741600" y="165626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7</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835696" y="5229200"/>
            <a:ext cx="4917989" cy="556163"/>
            <a:chOff x="179511" y="4677543"/>
            <a:chExt cx="4917989" cy="556163"/>
          </a:xfrm>
          <a:solidFill>
            <a:srgbClr val="E2E2E2"/>
          </a:solidFill>
        </p:grpSpPr>
        <p:sp>
          <p:nvSpPr>
            <p:cNvPr id="81" name="Rectangle 130"/>
            <p:cNvSpPr/>
            <p:nvPr/>
          </p:nvSpPr>
          <p:spPr>
            <a:xfrm>
              <a:off x="179511" y="4677543"/>
              <a:ext cx="491798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8" name="TextBox 207"/>
            <p:cNvSpPr txBox="1"/>
            <p:nvPr/>
          </p:nvSpPr>
          <p:spPr>
            <a:xfrm>
              <a:off x="2011524" y="4857673"/>
              <a:ext cx="1925428" cy="272382"/>
            </a:xfrm>
            <a:prstGeom prst="rect">
              <a:avLst/>
            </a:prstGeom>
            <a:grp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核算系统整合方案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6" name="Heptagon 227"/>
            <p:cNvSpPr/>
            <p:nvPr/>
          </p:nvSpPr>
          <p:spPr bwMode="auto">
            <a:xfrm>
              <a:off x="1741600" y="4829542"/>
              <a:ext cx="239712" cy="252163"/>
            </a:xfrm>
            <a:prstGeom prst="heptagon">
              <a:avLst/>
            </a:prstGeom>
            <a:grp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835695" y="4619213"/>
            <a:ext cx="4917989" cy="560356"/>
            <a:chOff x="-24361" y="4216894"/>
            <a:chExt cx="4663668" cy="560356"/>
          </a:xfrm>
        </p:grpSpPr>
        <p:sp>
          <p:nvSpPr>
            <p:cNvPr id="102" name="Rectangle 130"/>
            <p:cNvSpPr/>
            <p:nvPr/>
          </p:nvSpPr>
          <p:spPr>
            <a:xfrm>
              <a:off x="3511338" y="4221087"/>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内部客商代码统一</a:t>
              </a:r>
              <a:endParaRPr lang="en-US" altLang="zh-CN" sz="1400" kern="0" smtClean="0">
                <a:solidFill>
                  <a:srgbClr val="000000"/>
                </a:solidFill>
                <a:latin typeface="微软雅黑" panose="020b0503020204020204" pitchFamily="34" charset="-122"/>
                <a:ea typeface="微软雅黑" panose="020b0503020204020204" pitchFamily="34" charset="-122"/>
              </a:endParaRPr>
            </a:p>
          </p:txBody>
        </p:sp>
        <p:sp>
          <p:nvSpPr>
            <p:cNvPr id="103" name="Rectangle 130"/>
            <p:cNvSpPr/>
            <p:nvPr/>
          </p:nvSpPr>
          <p:spPr>
            <a:xfrm>
              <a:off x="2342147" y="4221087"/>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费用类型代码统一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4" name="Rectangle 130"/>
            <p:cNvSpPr/>
            <p:nvPr/>
          </p:nvSpPr>
          <p:spPr>
            <a:xfrm>
              <a:off x="1158892" y="4216894"/>
              <a:ext cx="112796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现金流量代码统一</a:t>
              </a:r>
            </a:p>
          </p:txBody>
        </p:sp>
        <p:sp>
          <p:nvSpPr>
            <p:cNvPr id="105" name="Rectangle 130"/>
            <p:cNvSpPr/>
            <p:nvPr/>
          </p:nvSpPr>
          <p:spPr>
            <a:xfrm>
              <a:off x="-24361" y="4216894"/>
              <a:ext cx="1127969" cy="556163"/>
            </a:xfrm>
            <a:prstGeom prst="rect">
              <a:avLst/>
            </a:prstGeom>
            <a:solidFill>
              <a:schemeClr val="accent3">
                <a:alpha val="70000"/>
              </a:scheme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COA</a:t>
              </a: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科目</a:t>
              </a:r>
              <a:endPar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noProof="0">
                  <a:solidFill>
                    <a:srgbClr val="000000"/>
                  </a:solidFill>
                  <a:latin typeface="微软雅黑" panose="020b0503020204020204" pitchFamily="34" charset="-122"/>
                  <a:ea typeface="微软雅黑" panose="020b0503020204020204" pitchFamily="34" charset="-122"/>
                </a:rPr>
                <a:t>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845105" y="1217839"/>
            <a:ext cx="4908580" cy="565342"/>
            <a:chOff x="205244" y="1118732"/>
            <a:chExt cx="3942914" cy="565342"/>
          </a:xfrm>
        </p:grpSpPr>
        <p:sp>
          <p:nvSpPr>
            <p:cNvPr id="139" name="Rectangle 130"/>
            <p:cNvSpPr/>
            <p:nvPr/>
          </p:nvSpPr>
          <p:spPr>
            <a:xfrm>
              <a:off x="205244" y="1118732"/>
              <a:ext cx="1944570"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2" name="Rectangle 130"/>
            <p:cNvSpPr/>
            <p:nvPr/>
          </p:nvSpPr>
          <p:spPr>
            <a:xfrm>
              <a:off x="2202292" y="1127911"/>
              <a:ext cx="1945866"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145" name="TextBox 190"/>
          <p:cNvSpPr txBox="1"/>
          <p:nvPr/>
        </p:nvSpPr>
        <p:spPr>
          <a:xfrm>
            <a:off x="2196836" y="1360626"/>
            <a:ext cx="1824523" cy="584775"/>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600"/>
              </a:spcAft>
              <a:buClr>
                <a:srgbClr val="FFE600"/>
              </a:buClr>
              <a:buSzPct val="70000"/>
            </a:pPr>
            <a:r>
              <a:rPr lang="zh-CN" altLang="en-US" b="1" kern="0">
                <a:solidFill>
                  <a:srgbClr val="000000"/>
                </a:solidFill>
                <a:latin typeface="微软雅黑" panose="020b0503020204020204" pitchFamily="34" charset="-122"/>
                <a:ea typeface="微软雅黑" panose="020b0503020204020204" pitchFamily="34" charset="-122"/>
              </a:rPr>
              <a:t>合并现金流量表</a:t>
            </a:r>
            <a:endParaRPr lang="en-US" altLang="zh-CN" b="1" kern="0">
              <a:solidFill>
                <a:srgbClr val="000000"/>
              </a:solidFill>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6" name="Heptagon 222"/>
          <p:cNvSpPr/>
          <p:nvPr/>
        </p:nvSpPr>
        <p:spPr bwMode="auto">
          <a:xfrm>
            <a:off x="2053694" y="13504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9</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7" name="TextBox 190"/>
          <p:cNvSpPr txBox="1"/>
          <p:nvPr/>
        </p:nvSpPr>
        <p:spPr>
          <a:xfrm>
            <a:off x="4805279" y="1377014"/>
            <a:ext cx="166798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对账平台</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50" name="组合 149"/>
          <p:cNvGrpSpPr/>
          <p:nvPr/>
        </p:nvGrpSpPr>
        <p:grpSpPr>
          <a:xfrm>
            <a:off x="4787661" y="1367516"/>
            <a:ext cx="453970" cy="369332"/>
            <a:chOff x="6427520" y="5097426"/>
            <a:chExt cx="453970" cy="369332"/>
          </a:xfrm>
        </p:grpSpPr>
        <p:sp>
          <p:nvSpPr>
            <p:cNvPr id="148"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9" name="文本框 148"/>
            <p:cNvSpPr txBox="1"/>
            <p:nvPr/>
          </p:nvSpPr>
          <p:spPr>
            <a:xfrm>
              <a:off x="6427520" y="5097426"/>
              <a:ext cx="45397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latin typeface="微软雅黑" panose="020b0503020204020204" pitchFamily="34" charset="-122"/>
                  <a:ea typeface="微软雅黑" panose="020b0503020204020204" pitchFamily="34" charset="-122"/>
                </a:rPr>
                <a:t>10</a:t>
              </a:r>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13667473"/>
      </p:ext>
    </p:extLst>
  </p:cSld>
  <p:clrMapOvr>
    <a:masterClrMapping/>
  </p:clrMapOvr>
  <p:transition spd="slow">
    <p:fade/>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Slide Number Placeholder 1"/>
          <p:cNvSpPr>
            <a:spLocks noGrp="1"/>
          </p:cNvSpPr>
          <p:nvPr>
            <p:ph type="sldNum" sz="quarter" idx="12"/>
          </p:nvPr>
        </p:nvSpPr>
        <p:spPr/>
        <p:txBody>
          <a:bodyPr/>
          <a:lstStyle/>
          <a:p>
            <a:fld id="{8C01C351-E054-47FC-926B-DD4A9A2DD42F}" type="slidenum">
              <a:rPr lang="zh-CN" altLang="en-US" smtClean="0"/>
              <a:t>8</a:t>
            </a:fld>
            <a:endParaRPr lang="zh-CN" altLang="en-US"/>
          </a:p>
        </p:txBody>
      </p:sp>
      <p:graphicFrame>
        <p:nvGraphicFramePr>
          <p:cNvPr id="3" name="Table 2"/>
          <p:cNvGraphicFramePr>
            <a:graphicFrameLocks noGrp="1"/>
          </p:cNvGraphicFramePr>
          <p:nvPr>
            <p:extLst/>
          </p:nvPr>
        </p:nvGraphicFramePr>
        <p:xfrm>
          <a:off x="726405" y="837894"/>
          <a:ext cx="8213974" cy="5267931"/>
        </p:xfrm>
        <a:graphic>
          <a:graphicData uri="http://schemas.openxmlformats.org/drawingml/2006/table">
            <a:tbl>
              <a:tblPr firstRow="1" bandRow="1">
                <a:tableStyleId>{5C22544A-7EE6-4342-B048-85BDC9FD1C3A}</a:tableStyleId>
              </a:tblPr>
              <a:tblGrid>
                <a:gridCol w="1424421"/>
                <a:gridCol w="648072"/>
                <a:gridCol w="2565190"/>
                <a:gridCol w="2736304"/>
                <a:gridCol w="839987"/>
              </a:tblGrid>
              <a:tr h="196065">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被调研单位</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en-US" altLang="zh-CN" sz="1000" b="1" smtClean="0">
                          <a:solidFill>
                            <a:schemeClr val="bg1"/>
                          </a:solidFill>
                          <a:latin typeface="微软雅黑" panose="020b0503020204020204" pitchFamily="34" charset="-122"/>
                          <a:ea typeface="微软雅黑" panose="020b0503020204020204" pitchFamily="34" charset="-122"/>
                        </a:rPr>
                        <a:t>COA</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gridSpan="2">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说明</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hMerge="1">
                  <a:txBody>
                    <a:bodyPr vert="horz" wrap="square"/>
                    <a:lstStyle/>
                    <a:p>
                      <a:endParaRPr lang="zh-CN" altLang="en-US"/>
                    </a:p>
                  </a:txBody>
                  <a:tcPr/>
                </a:tc>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备注</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r>
              <a:tr h="666849">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smtClean="0">
                          <a:latin typeface="微软雅黑" panose="020b0503020204020204" pitchFamily="34" charset="-122"/>
                          <a:ea typeface="微软雅黑" panose="020b0503020204020204" pitchFamily="34" charset="-122"/>
                        </a:rPr>
                        <a:t>PV DFI</a:t>
                      </a:r>
                      <a:endParaRPr lang="zh-CN" altLang="en-US" sz="1000" b="0" smtClean="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gridSpan="2">
                  <a:txBody>
                    <a:bodyPr vert="horz" wrap="square"/>
                    <a:lstStyle/>
                    <a:p>
                      <a:r>
                        <a:rPr lang="zh-CN" altLang="en-US" sz="1000" b="0" smtClean="0">
                          <a:latin typeface="微软雅黑" panose="020b0503020204020204" pitchFamily="34" charset="-122"/>
                          <a:ea typeface="微软雅黑" panose="020b0503020204020204" pitchFamily="34" charset="-122"/>
                        </a:rPr>
                        <a:t>与集团</a:t>
                      </a:r>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科目部分一致：</a:t>
                      </a:r>
                      <a:endParaRPr lang="en-US" altLang="zh-CN" sz="1000" b="0" smtClean="0">
                        <a:latin typeface="微软雅黑" panose="020b0503020204020204" pitchFamily="34" charset="-122"/>
                        <a:ea typeface="微软雅黑" panose="020b0503020204020204" pitchFamily="34" charset="-122"/>
                      </a:endParaRPr>
                    </a:p>
                    <a:p>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853	51.26%</a:t>
                      </a:r>
                    </a:p>
                    <a:p>
                      <a:r>
                        <a:rPr lang="zh-CN" altLang="en-US" sz="1000" b="0" smtClean="0">
                          <a:latin typeface="微软雅黑" panose="020b0503020204020204" pitchFamily="34" charset="-122"/>
                          <a:ea typeface="微软雅黑" panose="020b0503020204020204" pitchFamily="34" charset="-122"/>
                        </a:rPr>
                        <a:t>编码一致，描述不一致	</a:t>
                      </a:r>
                      <a:r>
                        <a:rPr lang="en-US" altLang="zh-CN" sz="1000" b="0" smtClean="0">
                          <a:latin typeface="微软雅黑" panose="020b0503020204020204" pitchFamily="34" charset="-122"/>
                          <a:ea typeface="微软雅黑" panose="020b0503020204020204" pitchFamily="34" charset="-122"/>
                        </a:rPr>
                        <a:t>56	3.37%</a:t>
                      </a:r>
                    </a:p>
                    <a:p>
                      <a:r>
                        <a:rPr lang="zh-CN" altLang="en-US" sz="1000" b="0" smtClean="0">
                          <a:latin typeface="微软雅黑" panose="020b0503020204020204" pitchFamily="34" charset="-122"/>
                          <a:ea typeface="微软雅黑" panose="020b0503020204020204" pitchFamily="34" charset="-122"/>
                        </a:rPr>
                        <a:t>编码不一致，描述一致	</a:t>
                      </a:r>
                      <a:r>
                        <a:rPr lang="en-US" altLang="zh-CN" sz="1000" b="0" smtClean="0">
                          <a:latin typeface="微软雅黑" panose="020b0503020204020204" pitchFamily="34" charset="-122"/>
                          <a:ea typeface="微软雅黑" panose="020b0503020204020204" pitchFamily="34" charset="-122"/>
                        </a:rPr>
                        <a:t>340	20.43%</a:t>
                      </a:r>
                    </a:p>
                    <a:p>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科目只到三级，</a:t>
                      </a:r>
                      <a:r>
                        <a:rPr lang="en-US" altLang="zh-CN" sz="1000" b="0" smtClean="0">
                          <a:latin typeface="微软雅黑" panose="020b0503020204020204" pitchFamily="34" charset="-122"/>
                          <a:ea typeface="微软雅黑" panose="020b0503020204020204" pitchFamily="34" charset="-122"/>
                        </a:rPr>
                        <a:t>SAP</a:t>
                      </a:r>
                      <a:r>
                        <a:rPr lang="zh-CN" altLang="en-US" sz="1000" b="0" smtClean="0">
                          <a:latin typeface="微软雅黑" panose="020b0503020204020204" pitchFamily="34" charset="-122"/>
                          <a:ea typeface="微软雅黑" panose="020b0503020204020204" pitchFamily="34" charset="-122"/>
                        </a:rPr>
                        <a:t>到四级	</a:t>
                      </a:r>
                      <a:r>
                        <a:rPr lang="en-US" altLang="zh-CN" sz="1000" b="0" smtClean="0">
                          <a:latin typeface="微软雅黑" panose="020b0503020204020204" pitchFamily="34" charset="-122"/>
                          <a:ea typeface="微软雅黑" panose="020b0503020204020204" pitchFamily="34" charset="-122"/>
                        </a:rPr>
                        <a:t>5	0.30%</a:t>
                      </a:r>
                    </a:p>
                    <a:p>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科目无	                        </a:t>
                      </a:r>
                      <a:r>
                        <a:rPr lang="en-US" altLang="zh-CN" sz="1000" b="0" smtClean="0">
                          <a:latin typeface="微软雅黑" panose="020b0503020204020204" pitchFamily="34" charset="-122"/>
                          <a:ea typeface="微软雅黑" panose="020b0503020204020204" pitchFamily="34" charset="-122"/>
                        </a:rPr>
                        <a:t>2	0.12%</a:t>
                      </a:r>
                    </a:p>
                    <a:p>
                      <a:r>
                        <a:rPr lang="zh-CN" altLang="en-US" sz="1000" b="0" smtClean="0">
                          <a:latin typeface="微软雅黑" panose="020b0503020204020204" pitchFamily="34" charset="-122"/>
                          <a:ea typeface="微软雅黑" panose="020b0503020204020204" pitchFamily="34" charset="-122"/>
                        </a:rPr>
                        <a:t>银行科目	                       </a:t>
                      </a:r>
                      <a:r>
                        <a:rPr lang="en-US" altLang="zh-CN" sz="1000" b="0" smtClean="0">
                          <a:latin typeface="微软雅黑" panose="020b0503020204020204" pitchFamily="34" charset="-122"/>
                          <a:ea typeface="微软雅黑" panose="020b0503020204020204" pitchFamily="34" charset="-122"/>
                        </a:rPr>
                        <a:t>103	6.19%</a:t>
                      </a:r>
                    </a:p>
                    <a:p>
                      <a:r>
                        <a:rPr lang="zh-CN" altLang="en-US" sz="1000" b="0" smtClean="0">
                          <a:latin typeface="微软雅黑" panose="020b0503020204020204" pitchFamily="34" charset="-122"/>
                          <a:ea typeface="微软雅黑" panose="020b0503020204020204" pitchFamily="34" charset="-122"/>
                        </a:rPr>
                        <a:t>封存	                       </a:t>
                      </a:r>
                      <a:r>
                        <a:rPr lang="en-US" altLang="zh-CN" sz="1000" b="0" smtClean="0">
                          <a:latin typeface="微软雅黑" panose="020b0503020204020204" pitchFamily="34" charset="-122"/>
                          <a:ea typeface="微软雅黑" panose="020b0503020204020204" pitchFamily="34" charset="-122"/>
                        </a:rPr>
                        <a:t>293	17.61%</a:t>
                      </a:r>
                    </a:p>
                    <a:p>
                      <a:r>
                        <a:rPr lang="zh-CN" altLang="en-US" sz="1000" b="0" smtClean="0">
                          <a:latin typeface="微软雅黑" panose="020b0503020204020204" pitchFamily="34" charset="-122"/>
                          <a:ea typeface="微软雅黑" panose="020b0503020204020204" pitchFamily="34" charset="-122"/>
                        </a:rPr>
                        <a:t>调节科目	                       </a:t>
                      </a:r>
                      <a:r>
                        <a:rPr lang="en-US" altLang="zh-CN" sz="1000" b="0" smtClean="0">
                          <a:latin typeface="微软雅黑" panose="020b0503020204020204" pitchFamily="34" charset="-122"/>
                          <a:ea typeface="微软雅黑" panose="020b0503020204020204" pitchFamily="34" charset="-122"/>
                        </a:rPr>
                        <a:t>3	0.18%</a:t>
                      </a:r>
                    </a:p>
                    <a:p>
                      <a:r>
                        <a:rPr lang="zh-CN" altLang="en-US" sz="1000" b="0" smtClean="0">
                          <a:latin typeface="微软雅黑" panose="020b0503020204020204" pitchFamily="34" charset="-122"/>
                          <a:ea typeface="微软雅黑" panose="020b0503020204020204" pitchFamily="34" charset="-122"/>
                        </a:rPr>
                        <a:t>调整科目	                       </a:t>
                      </a:r>
                      <a:r>
                        <a:rPr lang="en-US" altLang="zh-CN" sz="1000" b="0" smtClean="0">
                          <a:latin typeface="微软雅黑" panose="020b0503020204020204" pitchFamily="34" charset="-122"/>
                          <a:ea typeface="微软雅黑" panose="020b0503020204020204" pitchFamily="34" charset="-122"/>
                        </a:rPr>
                        <a:t>6	0.36%</a:t>
                      </a:r>
                    </a:p>
                    <a:p>
                      <a:r>
                        <a:rPr lang="zh-CN" altLang="en-US" sz="1000" b="0" smtClean="0">
                          <a:latin typeface="微软雅黑" panose="020b0503020204020204" pitchFamily="34" charset="-122"/>
                          <a:ea typeface="微软雅黑" panose="020b0503020204020204" pitchFamily="34" charset="-122"/>
                        </a:rPr>
                        <a:t>修改</a:t>
                      </a:r>
                      <a:r>
                        <a:rPr lang="en-US" altLang="zh-CN" sz="1000" b="0" smtClean="0">
                          <a:latin typeface="微软雅黑" panose="020b0503020204020204" pitchFamily="34" charset="-122"/>
                          <a:ea typeface="微软雅黑" panose="020b0503020204020204" pitchFamily="34" charset="-122"/>
                        </a:rPr>
                        <a:t>SAP</a:t>
                      </a:r>
                      <a:r>
                        <a:rPr lang="zh-CN" altLang="en-US" sz="1000" b="0" smtClean="0">
                          <a:latin typeface="微软雅黑" panose="020b0503020204020204" pitchFamily="34" charset="-122"/>
                          <a:ea typeface="微软雅黑" panose="020b0503020204020204" pitchFamily="34" charset="-122"/>
                        </a:rPr>
                        <a:t>描述	                       </a:t>
                      </a:r>
                      <a:r>
                        <a:rPr lang="en-US" altLang="zh-CN" sz="1000" b="0" smtClean="0">
                          <a:latin typeface="微软雅黑" panose="020b0503020204020204" pitchFamily="34" charset="-122"/>
                          <a:ea typeface="微软雅黑" panose="020b0503020204020204" pitchFamily="34" charset="-122"/>
                        </a:rPr>
                        <a:t>3	0.18%</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vert="horz" wrap="square"/>
                    <a:lstStyle/>
                    <a:p>
                      <a:endParaRPr lang="zh-CN" altLang="en-US"/>
                    </a:p>
                  </a:txBody>
                  <a:tcPr/>
                </a:tc>
                <a:tc>
                  <a:txBody>
                    <a:bodyPr vert="horz" wrap="square"/>
                    <a:lstStyle/>
                    <a:p>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1306266">
                <a:tc>
                  <a:txBody>
                    <a:bodyPr vert="horz" wrap="square"/>
                    <a:lstStyle/>
                    <a:p>
                      <a:r>
                        <a:rPr lang="en-US" altLang="zh-CN" sz="1000" b="0" smtClean="0">
                          <a:latin typeface="微软雅黑" panose="020b0503020204020204" pitchFamily="34" charset="-122"/>
                          <a:ea typeface="微软雅黑" panose="020b0503020204020204" pitchFamily="34" charset="-122"/>
                        </a:rPr>
                        <a:t>DFS</a:t>
                      </a:r>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6B9B8"/>
                    </a:solidFill>
                  </a:tcPr>
                </a:tc>
                <a:tc gridSpan="2">
                  <a:txBody>
                    <a:bodyPr vert="horz" wrap="square"/>
                    <a:lstStyle/>
                    <a:p>
                      <a:r>
                        <a:rPr lang="en-US" altLang="zh-CN" sz="1000" b="0" smtClean="0">
                          <a:latin typeface="微软雅黑" panose="020b0503020204020204" pitchFamily="34" charset="-122"/>
                          <a:ea typeface="微软雅黑" panose="020b0503020204020204" pitchFamily="34" charset="-122"/>
                        </a:rPr>
                        <a:t>DFS</a:t>
                      </a:r>
                      <a:r>
                        <a:rPr lang="zh-CN" altLang="en-US" sz="1000" b="0" smtClean="0">
                          <a:latin typeface="微软雅黑" panose="020b0503020204020204" pitchFamily="34" charset="-122"/>
                          <a:ea typeface="微软雅黑" panose="020b0503020204020204" pitchFamily="34" charset="-122"/>
                        </a:rPr>
                        <a:t>使用非集团统一</a:t>
                      </a:r>
                      <a:r>
                        <a:rPr lang="en-US" altLang="zh-CN" sz="1000" b="0" smtClean="0">
                          <a:latin typeface="微软雅黑" panose="020b0503020204020204" pitchFamily="34" charset="-122"/>
                          <a:ea typeface="微软雅黑" panose="020b0503020204020204" pitchFamily="34" charset="-122"/>
                        </a:rPr>
                        <a:t>NC</a:t>
                      </a:r>
                      <a:r>
                        <a:rPr lang="zh-CN" altLang="en-US" sz="1000" b="0" smtClean="0">
                          <a:latin typeface="微软雅黑" panose="020b0503020204020204" pitchFamily="34" charset="-122"/>
                          <a:ea typeface="微软雅黑" panose="020b0503020204020204" pitchFamily="34" charset="-122"/>
                        </a:rPr>
                        <a:t>，对比结果如下</a:t>
                      </a:r>
                      <a:endParaRPr lang="en-US" altLang="zh-CN" sz="1000" b="0" smtClean="0">
                        <a:latin typeface="微软雅黑" panose="020b0503020204020204" pitchFamily="34" charset="-122"/>
                        <a:ea typeface="微软雅黑" panose="020b0503020204020204" pitchFamily="34" charset="-122"/>
                      </a:endParaRPr>
                    </a:p>
                    <a:p>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9	1%</a:t>
                      </a:r>
                    </a:p>
                    <a:p>
                      <a:r>
                        <a:rPr lang="zh-CN" altLang="en-US" sz="1000" b="0" smtClean="0">
                          <a:latin typeface="微软雅黑" panose="020b0503020204020204" pitchFamily="34" charset="-122"/>
                          <a:ea typeface="微软雅黑" panose="020b0503020204020204" pitchFamily="34" charset="-122"/>
                        </a:rPr>
                        <a:t>编码一致，描述不一致	</a:t>
                      </a:r>
                      <a:r>
                        <a:rPr lang="en-US" altLang="zh-CN" sz="1000" b="0" smtClean="0">
                          <a:latin typeface="微软雅黑" panose="020b0503020204020204" pitchFamily="34" charset="-122"/>
                          <a:ea typeface="微软雅黑" panose="020b0503020204020204" pitchFamily="34" charset="-122"/>
                        </a:rPr>
                        <a:t>77	6%</a:t>
                      </a:r>
                    </a:p>
                    <a:p>
                      <a:r>
                        <a:rPr lang="zh-CN" altLang="en-US" sz="1000" b="0" smtClean="0">
                          <a:latin typeface="微软雅黑" panose="020b0503020204020204" pitchFamily="34" charset="-122"/>
                          <a:ea typeface="微软雅黑" panose="020b0503020204020204" pitchFamily="34" charset="-122"/>
                        </a:rPr>
                        <a:t>编码不一致，描述一致	</a:t>
                      </a:r>
                      <a:r>
                        <a:rPr lang="en-US" altLang="zh-CN" sz="1000" b="0" smtClean="0">
                          <a:latin typeface="微软雅黑" panose="020b0503020204020204" pitchFamily="34" charset="-122"/>
                          <a:ea typeface="微软雅黑" panose="020b0503020204020204" pitchFamily="34" charset="-122"/>
                        </a:rPr>
                        <a:t>292	24%</a:t>
                      </a:r>
                    </a:p>
                    <a:p>
                      <a:r>
                        <a:rPr lang="zh-CN" altLang="en-US" sz="1000" b="0" smtClean="0">
                          <a:latin typeface="微软雅黑" panose="020b0503020204020204" pitchFamily="34" charset="-122"/>
                          <a:ea typeface="微软雅黑" panose="020b0503020204020204" pitchFamily="34" charset="-122"/>
                        </a:rPr>
                        <a:t>编码不一致，描述不一致	</a:t>
                      </a:r>
                      <a:r>
                        <a:rPr lang="en-US" altLang="zh-CN" sz="1000" b="0" smtClean="0">
                          <a:latin typeface="微软雅黑" panose="020b0503020204020204" pitchFamily="34" charset="-122"/>
                          <a:ea typeface="微软雅黑" panose="020b0503020204020204" pitchFamily="34" charset="-122"/>
                        </a:rPr>
                        <a:t>833	68%</a:t>
                      </a:r>
                    </a:p>
                    <a:p>
                      <a:r>
                        <a:rPr lang="zh-CN" altLang="en-US" sz="1000" b="0" smtClean="0">
                          <a:latin typeface="微软雅黑" panose="020b0503020204020204" pitchFamily="34" charset="-122"/>
                          <a:ea typeface="微软雅黑" panose="020b0503020204020204" pitchFamily="34" charset="-122"/>
                        </a:rPr>
                        <a:t>银行存款科目	                       </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21	 2%</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vert="horz" wrap="square"/>
                    <a:lstStyle/>
                    <a:p>
                      <a:endParaRPr lang="zh-CN" altLang="en-US"/>
                    </a:p>
                  </a:txBody>
                  <a:tcPr/>
                </a:tc>
                <a:tc>
                  <a:txBody>
                    <a:bodyPr vert="horz" wrap="square"/>
                    <a:lstStyle/>
                    <a:p>
                      <a:pPr marL="0" indent="0">
                        <a:lnSpc>
                          <a:spcPct val="120000"/>
                        </a:lnSpc>
                        <a:spcBef>
                          <a:spcPct val="40000"/>
                        </a:spcBef>
                        <a:buFont typeface="Wingdings" pitchFamily="2" charset="2"/>
                        <a:buNone/>
                        <a:defRPr/>
                      </a:pPr>
                      <a:endPar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r>
                        <a:rPr lang="en-US" altLang="zh-CN" sz="1000" b="0" smtClean="0">
                          <a:latin typeface="微软雅黑" panose="020b0503020204020204" pitchFamily="34" charset="-122"/>
                          <a:ea typeface="微软雅黑" panose="020b0503020204020204" pitchFamily="34" charset="-122"/>
                        </a:rPr>
                        <a:t>ZNA</a:t>
                      </a:r>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6B9B8"/>
                    </a:solidFill>
                  </a:tcPr>
                </a:tc>
                <a:tc gridSpan="2">
                  <a:txBody>
                    <a:bodyPr vert="horz" wrap="square"/>
                    <a:lstStyle/>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郑州日产核算科目与集团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科目匹配度：</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739	38%</a:t>
                      </a:r>
                    </a:p>
                    <a:p>
                      <a:r>
                        <a:rPr lang="zh-CN" altLang="en-US" sz="1000" b="0" smtClean="0">
                          <a:latin typeface="微软雅黑" panose="020b0503020204020204" pitchFamily="34" charset="-122"/>
                          <a:ea typeface="微软雅黑" panose="020b0503020204020204" pitchFamily="34" charset="-122"/>
                        </a:rPr>
                        <a:t>编码一致、描述不一致	</a:t>
                      </a:r>
                      <a:r>
                        <a:rPr lang="en-US" altLang="zh-CN" sz="1000" b="0" smtClean="0">
                          <a:latin typeface="微软雅黑" panose="020b0503020204020204" pitchFamily="34" charset="-122"/>
                          <a:ea typeface="微软雅黑" panose="020b0503020204020204" pitchFamily="34" charset="-122"/>
                        </a:rPr>
                        <a:t>174	9%</a:t>
                      </a:r>
                    </a:p>
                    <a:p>
                      <a:r>
                        <a:rPr lang="zh-CN" altLang="en-US" sz="1000" b="0" smtClean="0">
                          <a:latin typeface="微软雅黑" panose="020b0503020204020204" pitchFamily="34" charset="-122"/>
                          <a:ea typeface="微软雅黑" panose="020b0503020204020204" pitchFamily="34" charset="-122"/>
                        </a:rPr>
                        <a:t>编码不一致、描述一致	</a:t>
                      </a:r>
                      <a:r>
                        <a:rPr lang="en-US" altLang="zh-CN" sz="1000" b="0" smtClean="0">
                          <a:latin typeface="微软雅黑" panose="020b0503020204020204" pitchFamily="34" charset="-122"/>
                          <a:ea typeface="微软雅黑" panose="020b0503020204020204" pitchFamily="34" charset="-122"/>
                        </a:rPr>
                        <a:t>550	28%</a:t>
                      </a:r>
                    </a:p>
                    <a:p>
                      <a:r>
                        <a:rPr lang="zh-CN" altLang="en-US" sz="1000" b="0" smtClean="0">
                          <a:latin typeface="微软雅黑" panose="020b0503020204020204" pitchFamily="34" charset="-122"/>
                          <a:ea typeface="微软雅黑" panose="020b0503020204020204" pitchFamily="34" charset="-122"/>
                        </a:rPr>
                        <a:t>编码不一致、描述不一致	</a:t>
                      </a:r>
                      <a:r>
                        <a:rPr lang="en-US" altLang="zh-CN" sz="1000" b="0" smtClean="0">
                          <a:latin typeface="微软雅黑" panose="020b0503020204020204" pitchFamily="34" charset="-122"/>
                          <a:ea typeface="微软雅黑" panose="020b0503020204020204" pitchFamily="34" charset="-122"/>
                        </a:rPr>
                        <a:t>398	20%</a:t>
                      </a:r>
                    </a:p>
                    <a:p>
                      <a:r>
                        <a:rPr lang="zh-CN" altLang="en-US" sz="1000" b="0" smtClean="0">
                          <a:latin typeface="微软雅黑" panose="020b0503020204020204" pitchFamily="34" charset="-122"/>
                          <a:ea typeface="微软雅黑" panose="020b0503020204020204" pitchFamily="34" charset="-122"/>
                        </a:rPr>
                        <a:t>银行科目	                        </a:t>
                      </a:r>
                      <a:r>
                        <a:rPr lang="en-US" altLang="zh-CN" sz="1000" b="0" smtClean="0">
                          <a:latin typeface="微软雅黑" panose="020b0503020204020204" pitchFamily="34" charset="-122"/>
                          <a:ea typeface="微软雅黑" panose="020b0503020204020204" pitchFamily="34" charset="-122"/>
                        </a:rPr>
                        <a:t>102	5%</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hMerge="1">
                  <a:txBody>
                    <a:bodyPr vert="horz" wrap="square"/>
                    <a:lstStyle/>
                    <a:p>
                      <a:endParaRPr lang="zh-CN" altLang="en-US"/>
                    </a:p>
                  </a:txBody>
                  <a:tcPr/>
                </a:tc>
                <a:tc>
                  <a:txBody>
                    <a:bodyPr vert="horz" wrap="square"/>
                    <a:lstStyle/>
                    <a:p>
                      <a:pPr marL="0" indent="0">
                        <a:lnSpc>
                          <a:spcPct val="120000"/>
                        </a:lnSpc>
                        <a:spcBef>
                          <a:spcPct val="40000"/>
                        </a:spcBef>
                        <a:buFont typeface="Wingdings" pitchFamily="2" charset="2"/>
                        <a:buNone/>
                        <a:defRPr/>
                      </a:pPr>
                      <a:endPar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989065">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DFAC</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总部及襄阳工厂</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6B9B8"/>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DFAC</a:t>
                      </a:r>
                      <a:r>
                        <a:rPr lang="zh-CN" altLang="en-US" sz="1000" b="0" kern="1200" baseline="0" smtClean="0">
                          <a:solidFill>
                            <a:schemeClr val="dk1"/>
                          </a:solidFill>
                          <a:latin typeface="微软雅黑" panose="020b0503020204020204" pitchFamily="34" charset="-122"/>
                          <a:ea typeface="微软雅黑" panose="020b0503020204020204" pitchFamily="34" charset="-122"/>
                          <a:cs typeface="+mn-cs"/>
                        </a:rPr>
                        <a:t>系统</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核算科目与集团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科目匹配度：</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SAP</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系统</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编码一致，描述一致</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96</a:t>
                      </a:r>
                      <a:r>
                        <a:rPr lang="en-US" altLang="zh-CN"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62%</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编码一致，描述不一致</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128	    8%</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编码不一致，描述一致</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287    18%</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编码不一致，描述不一致</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177	    11%</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smtClean="0">
                          <a:latin typeface="微软雅黑" panose="020b0503020204020204" pitchFamily="34" charset="-122"/>
                          <a:ea typeface="微软雅黑" panose="020b0503020204020204" pitchFamily="34" charset="-122"/>
                        </a:rPr>
                        <a:t>NC</a:t>
                      </a:r>
                      <a:r>
                        <a:rPr lang="en-US" altLang="zh-CN" sz="1000" b="0" baseline="0" smtClean="0">
                          <a:latin typeface="微软雅黑" panose="020b0503020204020204" pitchFamily="34" charset="-122"/>
                          <a:ea typeface="微软雅黑" panose="020b0503020204020204" pitchFamily="34" charset="-122"/>
                        </a:rPr>
                        <a:t> </a:t>
                      </a:r>
                      <a:r>
                        <a:rPr lang="zh-CN" altLang="en-US" sz="1000" b="0" baseline="0" smtClean="0">
                          <a:latin typeface="微软雅黑" panose="020b0503020204020204" pitchFamily="34" charset="-122"/>
                          <a:ea typeface="微软雅黑" panose="020b0503020204020204" pitchFamily="34" charset="-122"/>
                        </a:rPr>
                        <a:t>系统</a:t>
                      </a:r>
                      <a:endParaRPr lang="en-US" altLang="zh-CN" sz="1000" b="0" baseline="0" smtClean="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1629         93.41%</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比</a:t>
                      </a:r>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科目核算细</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70</a:t>
                      </a:r>
                      <a:r>
                        <a:rPr lang="en-US" altLang="zh-CN"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4.01%</a:t>
                      </a: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科目无</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22</a:t>
                      </a:r>
                      <a:r>
                        <a:rPr lang="en-US" altLang="zh-CN"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1.26%</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科目重复</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9</a:t>
                      </a:r>
                      <a:r>
                        <a:rPr lang="en-US" altLang="zh-CN"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0.52%</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编码不一致，描述一致</a:t>
                      </a:r>
                      <a:r>
                        <a:rPr lang="zh-CN" altLang="en-US"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14</a:t>
                      </a:r>
                      <a:r>
                        <a:rPr lang="en-US" altLang="zh-CN" sz="1000" b="0" baseline="0" smtClean="0">
                          <a:latin typeface="微软雅黑" panose="020b0503020204020204" pitchFamily="34" charset="-122"/>
                          <a:ea typeface="微软雅黑" panose="020b0503020204020204" pitchFamily="34" charset="-122"/>
                        </a:rPr>
                        <a:t>            </a:t>
                      </a:r>
                      <a:r>
                        <a:rPr lang="en-US" altLang="zh-CN" sz="1000" b="0" smtClean="0">
                          <a:latin typeface="微软雅黑" panose="020b0503020204020204" pitchFamily="34" charset="-122"/>
                          <a:ea typeface="微软雅黑" panose="020b0503020204020204" pitchFamily="34" charset="-122"/>
                        </a:rPr>
                        <a:t>0.80%</a:t>
                      </a: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000" b="0" smtClean="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sz="1000" b="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bl>
          </a:graphicData>
        </a:graphic>
      </p:graphicFrame>
      <p:sp>
        <p:nvSpPr>
          <p:cNvPr id="4" name="椭圆 15"/>
          <p:cNvSpPr>
            <a:spLocks noChangeArrowheads="1"/>
          </p:cNvSpPr>
          <p:nvPr/>
        </p:nvSpPr>
        <p:spPr bwMode="auto">
          <a:xfrm>
            <a:off x="216984" y="2492896"/>
            <a:ext cx="486311" cy="35361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PVD</a:t>
            </a:r>
            <a:endParaRPr lang="en-US" altLang="zh-CN" sz="800" b="1">
              <a:latin typeface="Arial" pitchFamily="34" charset="0"/>
              <a:ea typeface="华文细黑" panose="02010600040101010101" pitchFamily="2" charset="-122"/>
              <a:cs typeface="Arial" pitchFamily="34" charset="0"/>
              <a:sym typeface="宋体" panose="02010600030101010101" pitchFamily="2" charset="-122"/>
            </a:endParaRPr>
          </a:p>
          <a:p>
            <a:pPr algn="ctr">
              <a:spcBef>
                <a:spcPct val="0"/>
              </a:spcBef>
              <a:buFont typeface="Arial" pitchFamily="34" charset="0"/>
              <a:buNone/>
            </a:pPr>
            <a:r>
              <a:rPr lang="en-US" altLang="zh-CN" sz="800" b="1">
                <a:latin typeface="Arial" pitchFamily="34" charset="0"/>
                <a:ea typeface="华文细黑" panose="02010600040101010101" pitchFamily="2" charset="-122"/>
                <a:cs typeface="Arial" pitchFamily="34" charset="0"/>
                <a:sym typeface="宋体" panose="02010600030101010101" pitchFamily="2" charset="-122"/>
              </a:rPr>
              <a:t>DFI</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5" name="椭圆 15"/>
          <p:cNvSpPr>
            <a:spLocks noChangeArrowheads="1"/>
          </p:cNvSpPr>
          <p:nvPr/>
        </p:nvSpPr>
        <p:spPr bwMode="auto">
          <a:xfrm>
            <a:off x="216983" y="4581128"/>
            <a:ext cx="486311" cy="4319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DFAC</a:t>
            </a:r>
          </a:p>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ZNA</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6" name="TextBox 5"/>
          <p:cNvSpPr txBox="1"/>
          <p:nvPr/>
        </p:nvSpPr>
        <p:spPr>
          <a:xfrm>
            <a:off x="29445" y="35724"/>
            <a:ext cx="6846811"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smtClean="0">
                <a:latin typeface="微软雅黑" panose="020b0503020204020204" pitchFamily="34" charset="-122"/>
                <a:ea typeface="微软雅黑" panose="020b0503020204020204" pitchFamily="34" charset="-122"/>
              </a:rPr>
              <a:t>下属各单位核算科目与集团</a:t>
            </a:r>
            <a:r>
              <a:rPr lang="en-US" altLang="zh-CN" b="1" smtClean="0">
                <a:latin typeface="微软雅黑" panose="020b0503020204020204" pitchFamily="34" charset="-122"/>
                <a:ea typeface="微软雅黑" panose="020b0503020204020204" pitchFamily="34" charset="-122"/>
              </a:rPr>
              <a:t>COA</a:t>
            </a:r>
            <a:r>
              <a:rPr lang="zh-CN" altLang="en-US" b="1" smtClean="0">
                <a:latin typeface="微软雅黑" panose="020b0503020204020204" pitchFamily="34" charset="-122"/>
                <a:ea typeface="微软雅黑" panose="020b0503020204020204" pitchFamily="34" charset="-122"/>
              </a:rPr>
              <a:t>科目匹配普遍不高，集团</a:t>
            </a:r>
            <a:r>
              <a:rPr lang="en-US" altLang="zh-CN" b="1" smtClean="0">
                <a:latin typeface="微软雅黑" panose="020b0503020204020204" pitchFamily="34" charset="-122"/>
                <a:ea typeface="微软雅黑" panose="020b0503020204020204" pitchFamily="34" charset="-122"/>
              </a:rPr>
              <a:t>SAP</a:t>
            </a:r>
            <a:r>
              <a:rPr lang="zh-CN" altLang="en-US" b="1" smtClean="0">
                <a:latin typeface="微软雅黑" panose="020b0503020204020204" pitchFamily="34" charset="-122"/>
                <a:ea typeface="微软雅黑" panose="020b0503020204020204" pitchFamily="34" charset="-122"/>
              </a:rPr>
              <a:t>系统中科目设置与集团</a:t>
            </a:r>
            <a:r>
              <a:rPr lang="en-US" altLang="zh-CN" b="1" smtClean="0">
                <a:latin typeface="微软雅黑" panose="020b0503020204020204" pitchFamily="34" charset="-122"/>
                <a:ea typeface="微软雅黑" panose="020b0503020204020204" pitchFamily="34" charset="-122"/>
              </a:rPr>
              <a:t>COA</a:t>
            </a:r>
            <a:r>
              <a:rPr lang="zh-CN" altLang="en-US" b="1" smtClean="0">
                <a:latin typeface="微软雅黑" panose="020b0503020204020204" pitchFamily="34" charset="-122"/>
                <a:ea typeface="微软雅黑" panose="020b0503020204020204" pitchFamily="34" charset="-122"/>
              </a:rPr>
              <a:t>科目（即</a:t>
            </a:r>
            <a:r>
              <a:rPr lang="en-US" altLang="zh-CN" b="1" smtClean="0">
                <a:latin typeface="微软雅黑" panose="020b0503020204020204" pitchFamily="34" charset="-122"/>
                <a:ea typeface="微软雅黑" panose="020b0503020204020204" pitchFamily="34" charset="-122"/>
              </a:rPr>
              <a:t>NC</a:t>
            </a:r>
            <a:r>
              <a:rPr lang="zh-CN" altLang="en-US" b="1" smtClean="0">
                <a:latin typeface="微软雅黑" panose="020b0503020204020204" pitchFamily="34" charset="-122"/>
                <a:ea typeface="微软雅黑" panose="020b0503020204020204" pitchFamily="34" charset="-122"/>
              </a:rPr>
              <a:t>科目）有差异。</a:t>
            </a:r>
            <a:endParaRPr lang="zh-CN" altLang="en-US" b="1">
              <a:latin typeface="微软雅黑" panose="020b0503020204020204" pitchFamily="34" charset="-122"/>
              <a:ea typeface="微软雅黑" panose="020b0503020204020204" pitchFamily="34" charset="-122"/>
            </a:endParaRPr>
          </a:p>
        </p:txBody>
      </p:sp>
      <p:grpSp>
        <p:nvGrpSpPr>
          <p:cNvPr id="7" name="组合 4"/>
          <p:cNvGrpSpPr/>
          <p:nvPr/>
        </p:nvGrpSpPr>
        <p:grpSpPr>
          <a:xfrm>
            <a:off x="5868144" y="379706"/>
            <a:ext cx="3154245" cy="415326"/>
            <a:chOff x="5868144" y="1530097"/>
            <a:chExt cx="3154245" cy="415326"/>
          </a:xfrm>
        </p:grpSpPr>
        <p:grpSp>
          <p:nvGrpSpPr>
            <p:cNvPr id="8" name="组合 3"/>
            <p:cNvGrpSpPr/>
            <p:nvPr/>
          </p:nvGrpSpPr>
          <p:grpSpPr>
            <a:xfrm>
              <a:off x="5868144" y="1530097"/>
              <a:ext cx="2037925" cy="246221"/>
              <a:chOff x="5868144" y="1530097"/>
              <a:chExt cx="2037925" cy="246221"/>
            </a:xfrm>
          </p:grpSpPr>
          <p:sp>
            <p:nvSpPr>
              <p:cNvPr id="10" name="Rectangle 9"/>
              <p:cNvSpPr/>
              <p:nvPr/>
            </p:nvSpPr>
            <p:spPr>
              <a:xfrm>
                <a:off x="5868144" y="1581207"/>
                <a:ext cx="288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1" name="TextBox 10"/>
              <p:cNvSpPr txBox="1"/>
              <p:nvPr/>
            </p:nvSpPr>
            <p:spPr>
              <a:xfrm>
                <a:off x="6131454" y="1530097"/>
                <a:ext cx="1044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一致</a:t>
                </a:r>
                <a:endParaRPr lang="zh-CN" altLang="en-US" sz="1000">
                  <a:latin typeface="微软雅黑" panose="020b0503020204020204" pitchFamily="34" charset="-122"/>
                  <a:ea typeface="微软雅黑" panose="020b0503020204020204" pitchFamily="34" charset="-122"/>
                </a:endParaRPr>
              </a:p>
            </p:txBody>
          </p:sp>
          <p:sp>
            <p:nvSpPr>
              <p:cNvPr id="12" name="TextBox 11"/>
              <p:cNvSpPr txBox="1"/>
              <p:nvPr/>
            </p:nvSpPr>
            <p:spPr>
              <a:xfrm>
                <a:off x="6959430" y="1530097"/>
                <a:ext cx="576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a:latin typeface="微软雅黑" panose="020b0503020204020204" pitchFamily="34" charset="-122"/>
                    <a:ea typeface="微软雅黑" panose="020b0503020204020204" pitchFamily="34" charset="-122"/>
                  </a:rPr>
                  <a:t>不一致</a:t>
                </a:r>
              </a:p>
            </p:txBody>
          </p:sp>
          <p:sp>
            <p:nvSpPr>
              <p:cNvPr id="13" name="Rectangle 12"/>
              <p:cNvSpPr/>
              <p:nvPr/>
            </p:nvSpPr>
            <p:spPr>
              <a:xfrm>
                <a:off x="6646093" y="1581207"/>
                <a:ext cx="288000" cy="144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Rectangle 13"/>
              <p:cNvSpPr/>
              <p:nvPr/>
            </p:nvSpPr>
            <p:spPr>
              <a:xfrm>
                <a:off x="7618069" y="1581207"/>
                <a:ext cx="288000" cy="14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9" name="TextBox 8"/>
            <p:cNvSpPr txBox="1"/>
            <p:nvPr/>
          </p:nvSpPr>
          <p:spPr>
            <a:xfrm>
              <a:off x="7942333" y="1545313"/>
              <a:ext cx="108005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已经在系统中建立对照</a:t>
              </a: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81477353"/>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Slide Number Placeholder 1"/>
          <p:cNvSpPr>
            <a:spLocks noGrp="1"/>
          </p:cNvSpPr>
          <p:nvPr>
            <p:ph type="sldNum" sz="quarter" idx="12"/>
          </p:nvPr>
        </p:nvSpPr>
        <p:spPr/>
        <p:txBody>
          <a:bodyPr/>
          <a:lstStyle/>
          <a:p>
            <a:fld id="{8C01C351-E054-47FC-926B-DD4A9A2DD42F}" type="slidenum">
              <a:rPr lang="zh-CN" altLang="en-US" smtClean="0"/>
              <a:t>9</a:t>
            </a:fld>
            <a:endParaRPr lang="zh-CN" altLang="en-US"/>
          </a:p>
        </p:txBody>
      </p:sp>
      <p:graphicFrame>
        <p:nvGraphicFramePr>
          <p:cNvPr id="3" name="Table 2"/>
          <p:cNvGraphicFramePr>
            <a:graphicFrameLocks noGrp="1"/>
          </p:cNvGraphicFramePr>
          <p:nvPr>
            <p:extLst/>
          </p:nvPr>
        </p:nvGraphicFramePr>
        <p:xfrm>
          <a:off x="726405" y="837894"/>
          <a:ext cx="8213974" cy="5299691"/>
        </p:xfrm>
        <a:graphic>
          <a:graphicData uri="http://schemas.openxmlformats.org/drawingml/2006/table">
            <a:tbl>
              <a:tblPr firstRow="1" bandRow="1">
                <a:tableStyleId>{5C22544A-7EE6-4342-B048-85BDC9FD1C3A}</a:tableStyleId>
              </a:tblPr>
              <a:tblGrid>
                <a:gridCol w="1424421"/>
                <a:gridCol w="648072"/>
                <a:gridCol w="5301494"/>
                <a:gridCol w="839987"/>
              </a:tblGrid>
              <a:tr h="196065">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被调研单位</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en-US" altLang="zh-CN" sz="1000" b="1" smtClean="0">
                          <a:solidFill>
                            <a:schemeClr val="bg1"/>
                          </a:solidFill>
                          <a:latin typeface="微软雅黑" panose="020b0503020204020204" pitchFamily="34" charset="-122"/>
                          <a:ea typeface="微软雅黑" panose="020b0503020204020204" pitchFamily="34" charset="-122"/>
                        </a:rPr>
                        <a:t>COA</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说明</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备注</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r>
              <a:tr h="738857">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solidFill>
                            <a:schemeClr val="tx1"/>
                          </a:solidFill>
                          <a:latin typeface="微软雅黑" panose="020b0503020204020204" pitchFamily="34" charset="-122"/>
                          <a:ea typeface="微软雅黑" panose="020b0503020204020204" pitchFamily="34" charset="-122"/>
                        </a:rPr>
                        <a:t>襄阳专汽，嘉华，新晨动力，佳华</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vert="horz" wrap="square"/>
                    <a:lstStyle/>
                    <a:p>
                      <a:pPr marL="0" algn="l" defTabSz="914400" rtl="0" eaLnBrk="1" latinLnBrk="0" hangingPunct="1"/>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未验证</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60040">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康明斯</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6B9B8"/>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康明斯使用</a:t>
                      </a:r>
                      <a:r>
                        <a:rPr lang="en-US" altLang="zh-CN" sz="1000" b="0" smtClean="0">
                          <a:latin typeface="微软雅黑" panose="020b0503020204020204" pitchFamily="34" charset="-122"/>
                          <a:ea typeface="微软雅黑" panose="020b0503020204020204" pitchFamily="34" charset="-122"/>
                        </a:rPr>
                        <a:t>QAD</a:t>
                      </a:r>
                      <a:r>
                        <a:rPr lang="zh-CN" altLang="en-US" sz="1000" b="0" smtClean="0">
                          <a:latin typeface="微软雅黑" panose="020b0503020204020204" pitchFamily="34" charset="-122"/>
                          <a:ea typeface="微软雅黑" panose="020b0503020204020204" pitchFamily="34" charset="-122"/>
                        </a:rPr>
                        <a:t>系统，正在实施</a:t>
                      </a:r>
                      <a:r>
                        <a:rPr lang="en-US" altLang="zh-CN" sz="1000" b="0" smtClean="0">
                          <a:latin typeface="微软雅黑" panose="020b0503020204020204" pitchFamily="34" charset="-122"/>
                          <a:ea typeface="微软雅黑" panose="020b0503020204020204" pitchFamily="34" charset="-122"/>
                        </a:rPr>
                        <a:t>oracle</a:t>
                      </a:r>
                      <a:r>
                        <a:rPr lang="zh-CN" altLang="en-US" sz="1000" b="0" smtClean="0">
                          <a:latin typeface="微软雅黑" panose="020b0503020204020204" pitchFamily="34" charset="-122"/>
                          <a:ea typeface="微软雅黑" panose="020b0503020204020204" pitchFamily="34" charset="-122"/>
                        </a:rPr>
                        <a:t>系统，预计</a:t>
                      </a:r>
                      <a:r>
                        <a:rPr lang="en-US" altLang="zh-CN" sz="1000" b="0" smtClean="0">
                          <a:latin typeface="微软雅黑" panose="020b0503020204020204" pitchFamily="34" charset="-122"/>
                          <a:ea typeface="微软雅黑" panose="020b0503020204020204" pitchFamily="34" charset="-122"/>
                        </a:rPr>
                        <a:t>2018</a:t>
                      </a:r>
                      <a:r>
                        <a:rPr lang="zh-CN" altLang="en-US" sz="1000" b="0" smtClean="0">
                          <a:latin typeface="微软雅黑" panose="020b0503020204020204" pitchFamily="34" charset="-122"/>
                          <a:ea typeface="微软雅黑" panose="020b0503020204020204" pitchFamily="34" charset="-122"/>
                        </a:rPr>
                        <a:t>年上线。</a:t>
                      </a:r>
                      <a:endParaRPr lang="en-US" altLang="zh-CN" sz="1000" b="0" smtClean="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康明斯： 建议在</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oracle</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实施过程中考虑将核算科目和集团</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COA</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科目一致</a:t>
                      </a:r>
                      <a:endParaRPr lang="zh-CN" altLang="en-US" sz="1000" b="0" kern="1200" smtClean="0">
                        <a:solidFill>
                          <a:schemeClr val="dk1"/>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en-US" sz="1000" b="0" smtClean="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514912">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裕隆</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保险经纪</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solidFill>
                  </a:tcPr>
                </a:tc>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NC6.5</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服务器，科目与集团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匹配度</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:100%</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东浦</a:t>
                      </a:r>
                    </a:p>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郑州日产核算科目与集团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科目匹配度：</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178	67%</a:t>
                      </a: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15	6%</a:t>
                      </a: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29	11%</a:t>
                      </a: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42	16%</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465679">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1000" b="0" i="0" u="none" strike="noStrike" smtClean="0">
                          <a:solidFill>
                            <a:srgbClr val="000000"/>
                          </a:solidFill>
                          <a:effectLst/>
                          <a:latin typeface="微软雅黑" panose="020b0503020204020204" pitchFamily="34" charset="-122"/>
                          <a:ea typeface="微软雅黑" panose="020b0503020204020204" pitchFamily="34" charset="-122"/>
                        </a:rPr>
                        <a:t>弗列加</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lumMod val="40000"/>
                        <a:lumOff val="60000"/>
                      </a:schemeClr>
                    </a:solidFill>
                  </a:tcPr>
                </a:tc>
                <a:tc>
                  <a:txBody>
                    <a:bodyPr vert="horz" wrap="square"/>
                    <a:lstStyle/>
                    <a:p>
                      <a:pPr marL="0" algn="l" defTabSz="914400" rtl="0" eaLnBrk="1" latinLnBrk="0" hangingPunct="1"/>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90%</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科目已经在系统中建立对照</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1 </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费用属性科目对照</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COA</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共性费用科目</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费用类型     </a:t>
                      </a:r>
                      <a:endPar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2 </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核算科目改为共性费用科目</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费用类型或者共性费用</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成本中心</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功能范围</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252127">
                <a:tc>
                  <a:txBody>
                    <a:bodyPr vert="horz" wrap="square"/>
                    <a:lstStyle/>
                    <a:p>
                      <a:pPr algn="l" fontAlgn="ctr"/>
                      <a:r>
                        <a:rPr lang="zh-CN" altLang="en-US" sz="1000" b="0" i="0" u="none" strike="noStrike">
                          <a:solidFill>
                            <a:srgbClr val="000000"/>
                          </a:solidFill>
                          <a:effectLst/>
                          <a:latin typeface="微软雅黑" panose="020b0503020204020204" pitchFamily="34" charset="-122"/>
                          <a:ea typeface="微软雅黑" panose="020b0503020204020204" pitchFamily="34" charset="-122"/>
                        </a:rPr>
                        <a:t>贝洱</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lumMod val="40000"/>
                        <a:lumOff val="60000"/>
                      </a:schemeClr>
                    </a:solidFill>
                  </a:tcPr>
                </a:tc>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已经在系统建立对照</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pPr algn="l" fontAlgn="ctr"/>
                      <a:r>
                        <a:rPr lang="zh-CN" altLang="en-US" sz="1000" b="0" i="0" u="none" strike="noStrike">
                          <a:solidFill>
                            <a:srgbClr val="000000"/>
                          </a:solidFill>
                          <a:effectLst/>
                          <a:latin typeface="微软雅黑" panose="020b0503020204020204" pitchFamily="34" charset="-122"/>
                          <a:ea typeface="微软雅黑" panose="020b0503020204020204" pitchFamily="34" charset="-122"/>
                        </a:rPr>
                        <a:t>汤姆森</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baseline="0" smtClean="0">
                          <a:solidFill>
                            <a:schemeClr val="dk1"/>
                          </a:solidFill>
                          <a:latin typeface="微软雅黑" panose="020b0503020204020204" pitchFamily="34" charset="-122"/>
                          <a:ea typeface="微软雅黑" panose="020b0503020204020204" pitchFamily="34" charset="-122"/>
                          <a:cs typeface="+mn-cs"/>
                        </a:rPr>
                        <a:t>汤姆森系统</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核算科目与集团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科目匹配度：</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709	67%</a:t>
                      </a:r>
                    </a:p>
                    <a:p>
                      <a:r>
                        <a:rPr lang="zh-CN" altLang="en-US" sz="1000" b="0" smtClean="0">
                          <a:latin typeface="微软雅黑" panose="020b0503020204020204" pitchFamily="34" charset="-122"/>
                          <a:ea typeface="微软雅黑" panose="020b0503020204020204" pitchFamily="34" charset="-122"/>
                        </a:rPr>
                        <a:t>编码一致、描述不一致	</a:t>
                      </a:r>
                      <a:r>
                        <a:rPr lang="en-US" altLang="zh-CN" sz="1000" b="0" smtClean="0">
                          <a:latin typeface="微软雅黑" panose="020b0503020204020204" pitchFamily="34" charset="-122"/>
                          <a:ea typeface="微软雅黑" panose="020b0503020204020204" pitchFamily="34" charset="-122"/>
                        </a:rPr>
                        <a:t>115	11%</a:t>
                      </a:r>
                    </a:p>
                    <a:p>
                      <a:r>
                        <a:rPr lang="zh-CN" altLang="en-US" sz="1000" b="0" smtClean="0">
                          <a:latin typeface="微软雅黑" panose="020b0503020204020204" pitchFamily="34" charset="-122"/>
                          <a:ea typeface="微软雅黑" panose="020b0503020204020204" pitchFamily="34" charset="-122"/>
                        </a:rPr>
                        <a:t>编码不一致、描述一致	</a:t>
                      </a:r>
                      <a:r>
                        <a:rPr lang="en-US" altLang="zh-CN" sz="1000" b="0" smtClean="0">
                          <a:latin typeface="微软雅黑" panose="020b0503020204020204" pitchFamily="34" charset="-122"/>
                          <a:ea typeface="微软雅黑" panose="020b0503020204020204" pitchFamily="34" charset="-122"/>
                        </a:rPr>
                        <a:t>30	3%</a:t>
                      </a:r>
                    </a:p>
                    <a:p>
                      <a:r>
                        <a:rPr lang="zh-CN" altLang="en-US" sz="1000" b="0" smtClean="0">
                          <a:latin typeface="微软雅黑" panose="020b0503020204020204" pitchFamily="34" charset="-122"/>
                          <a:ea typeface="微软雅黑" panose="020b0503020204020204" pitchFamily="34" charset="-122"/>
                        </a:rPr>
                        <a:t>编码不一致、描述不一致	</a:t>
                      </a:r>
                      <a:r>
                        <a:rPr lang="en-US" altLang="zh-CN" sz="1000" b="0" smtClean="0">
                          <a:latin typeface="微软雅黑" panose="020b0503020204020204" pitchFamily="34" charset="-122"/>
                          <a:ea typeface="微软雅黑" panose="020b0503020204020204" pitchFamily="34" charset="-122"/>
                        </a:rPr>
                        <a:t>198	19%</a:t>
                      </a:r>
                    </a:p>
                    <a:p>
                      <a:r>
                        <a:rPr lang="zh-CN" altLang="en-US" sz="1000" b="0" smtClean="0">
                          <a:latin typeface="微软雅黑" panose="020b0503020204020204" pitchFamily="34" charset="-122"/>
                          <a:ea typeface="微软雅黑" panose="020b0503020204020204" pitchFamily="34" charset="-122"/>
                        </a:rPr>
                        <a:t>银行科目	</a:t>
                      </a:r>
                      <a:r>
                        <a:rPr lang="en-US" altLang="zh-CN" sz="1000" b="0" smtClean="0">
                          <a:latin typeface="微软雅黑" panose="020b0503020204020204" pitchFamily="34" charset="-122"/>
                          <a:ea typeface="微软雅黑" panose="020b0503020204020204" pitchFamily="34" charset="-122"/>
                        </a:rPr>
                        <a:t>13	1%</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pPr algn="l" fontAlgn="ctr"/>
                      <a:r>
                        <a:rPr lang="zh-CN" altLang="en-US" sz="1000" b="0" i="0" u="none" strike="noStrike">
                          <a:solidFill>
                            <a:srgbClr val="000000"/>
                          </a:solidFill>
                          <a:effectLst/>
                          <a:latin typeface="微软雅黑" panose="020b0503020204020204" pitchFamily="34" charset="-122"/>
                          <a:ea typeface="微软雅黑" panose="020b0503020204020204" pitchFamily="34" charset="-122"/>
                        </a:rPr>
                        <a:t>电子科技</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总部及下属单位</a:t>
                      </a:r>
                      <a:r>
                        <a:rPr lang="en-US" altLang="zh-CN" sz="1000" b="0" smtClean="0">
                          <a:latin typeface="微软雅黑" panose="020b0503020204020204" pitchFamily="34" charset="-122"/>
                          <a:ea typeface="微软雅黑" panose="020b0503020204020204" pitchFamily="34" charset="-122"/>
                        </a:rPr>
                        <a:t>(17</a:t>
                      </a:r>
                      <a:r>
                        <a:rPr lang="zh-CN" altLang="en-US" sz="1000" b="0" smtClean="0">
                          <a:latin typeface="微软雅黑" panose="020b0503020204020204" pitchFamily="34" charset="-122"/>
                          <a:ea typeface="微软雅黑" panose="020b0503020204020204" pitchFamily="34" charset="-122"/>
                        </a:rPr>
                        <a:t>家</a:t>
                      </a:r>
                      <a:r>
                        <a:rPr lang="en-US" altLang="zh-CN" sz="1000" b="0" smtClean="0">
                          <a:latin typeface="微软雅黑" panose="020b0503020204020204" pitchFamily="34" charset="-122"/>
                          <a:ea typeface="微软雅黑" panose="020b0503020204020204" pitchFamily="34" charset="-122"/>
                        </a:rPr>
                        <a:t>)</a:t>
                      </a:r>
                      <a:r>
                        <a:rPr lang="zh-CN" altLang="en-US" sz="1000" b="0" smtClean="0">
                          <a:latin typeface="微软雅黑" panose="020b0503020204020204" pitchFamily="34" charset="-122"/>
                          <a:ea typeface="微软雅黑" panose="020b0503020204020204" pitchFamily="34" charset="-122"/>
                        </a:rPr>
                        <a:t>使用集团</a:t>
                      </a:r>
                      <a:r>
                        <a:rPr lang="en-US" altLang="zh-CN" sz="1000" b="0" smtClean="0">
                          <a:latin typeface="微软雅黑" panose="020b0503020204020204" pitchFamily="34" charset="-122"/>
                          <a:ea typeface="微软雅黑" panose="020b0503020204020204" pitchFamily="34" charset="-122"/>
                        </a:rPr>
                        <a:t>NC6.5</a:t>
                      </a:r>
                      <a:r>
                        <a:rPr lang="zh-CN" altLang="en-US" sz="1000" b="0" smtClean="0">
                          <a:latin typeface="微软雅黑" panose="020b0503020204020204" pitchFamily="34" charset="-122"/>
                          <a:ea typeface="微软雅黑" panose="020b0503020204020204" pitchFamily="34" charset="-122"/>
                        </a:rPr>
                        <a:t>，</a:t>
                      </a:r>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一致。德利</a:t>
                      </a:r>
                      <a:r>
                        <a:rPr lang="en-US" altLang="zh-CN" sz="1000" b="0" smtClean="0">
                          <a:latin typeface="微软雅黑" panose="020b0503020204020204" pitchFamily="34" charset="-122"/>
                          <a:ea typeface="微软雅黑" panose="020b0503020204020204" pitchFamily="34" charset="-122"/>
                        </a:rPr>
                        <a:t>(3</a:t>
                      </a:r>
                      <a:r>
                        <a:rPr lang="zh-CN" altLang="en-US" sz="1000" b="0" smtClean="0">
                          <a:latin typeface="微软雅黑" panose="020b0503020204020204" pitchFamily="34" charset="-122"/>
                          <a:ea typeface="微软雅黑" panose="020b0503020204020204" pitchFamily="34" charset="-122"/>
                        </a:rPr>
                        <a:t>家</a:t>
                      </a:r>
                      <a:r>
                        <a:rPr lang="en-US" altLang="zh-CN" sz="1000" b="0" smtClean="0">
                          <a:latin typeface="微软雅黑" panose="020b0503020204020204" pitchFamily="34" charset="-122"/>
                          <a:ea typeface="微软雅黑" panose="020b0503020204020204" pitchFamily="34" charset="-122"/>
                        </a:rPr>
                        <a:t>)</a:t>
                      </a:r>
                      <a:r>
                        <a:rPr lang="zh-CN" altLang="en-US" sz="1000" b="0" smtClean="0">
                          <a:latin typeface="微软雅黑" panose="020b0503020204020204" pitchFamily="34" charset="-122"/>
                          <a:ea typeface="微软雅黑" panose="020b0503020204020204" pitchFamily="34" charset="-122"/>
                        </a:rPr>
                        <a:t>公司使用用友</a:t>
                      </a:r>
                      <a:r>
                        <a:rPr lang="en-US" altLang="zh-CN" sz="1000" b="0" smtClean="0">
                          <a:latin typeface="微软雅黑" panose="020b0503020204020204" pitchFamily="34" charset="-122"/>
                          <a:ea typeface="微软雅黑" panose="020b0503020204020204" pitchFamily="34" charset="-122"/>
                        </a:rPr>
                        <a:t>U9</a:t>
                      </a:r>
                      <a:r>
                        <a:rPr lang="zh-CN" altLang="en-US" sz="1000" b="0" smtClean="0">
                          <a:latin typeface="微软雅黑" panose="020b0503020204020204" pitchFamily="34" charset="-122"/>
                          <a:ea typeface="微软雅黑" panose="020b0503020204020204" pitchFamily="34" charset="-122"/>
                        </a:rPr>
                        <a:t>，东科克诺尔使用</a:t>
                      </a:r>
                      <a:r>
                        <a:rPr lang="en-US" altLang="zh-CN" sz="1000" b="0" smtClean="0">
                          <a:latin typeface="微软雅黑" panose="020b0503020204020204" pitchFamily="34" charset="-122"/>
                          <a:ea typeface="微软雅黑" panose="020b0503020204020204" pitchFamily="34" charset="-122"/>
                        </a:rPr>
                        <a:t>SAP</a:t>
                      </a:r>
                      <a:r>
                        <a:rPr lang="zh-CN" altLang="en-US" sz="1000" b="0" smtClean="0">
                          <a:latin typeface="微软雅黑" panose="020b0503020204020204" pitchFamily="34" charset="-122"/>
                          <a:ea typeface="微软雅黑" panose="020b0503020204020204" pitchFamily="34" charset="-122"/>
                        </a:rPr>
                        <a:t>系统，服务器独立建立，科目未验证。</a:t>
                      </a:r>
                    </a:p>
                  </a:txBody>
                  <a:tcPr marL="36000" marR="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bl>
          </a:graphicData>
        </a:graphic>
      </p:graphicFrame>
      <p:sp>
        <p:nvSpPr>
          <p:cNvPr id="4" name="椭圆 15"/>
          <p:cNvSpPr>
            <a:spLocks noChangeArrowheads="1"/>
          </p:cNvSpPr>
          <p:nvPr/>
        </p:nvSpPr>
        <p:spPr bwMode="auto">
          <a:xfrm>
            <a:off x="107504" y="1412776"/>
            <a:ext cx="486311" cy="4319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DFAC</a:t>
            </a:r>
          </a:p>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ZNA</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6" name="椭圆 15"/>
          <p:cNvSpPr>
            <a:spLocks noChangeArrowheads="1"/>
          </p:cNvSpPr>
          <p:nvPr/>
        </p:nvSpPr>
        <p:spPr bwMode="auto">
          <a:xfrm>
            <a:off x="107504" y="2564904"/>
            <a:ext cx="486311" cy="36274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Othes</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7" name="椭圆 15"/>
          <p:cNvSpPr>
            <a:spLocks noChangeArrowheads="1"/>
          </p:cNvSpPr>
          <p:nvPr/>
        </p:nvSpPr>
        <p:spPr bwMode="auto">
          <a:xfrm>
            <a:off x="107503" y="4221088"/>
            <a:ext cx="486311" cy="4319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DFPC</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grpSp>
        <p:nvGrpSpPr>
          <p:cNvPr id="8" name="组合 4"/>
          <p:cNvGrpSpPr/>
          <p:nvPr/>
        </p:nvGrpSpPr>
        <p:grpSpPr>
          <a:xfrm>
            <a:off x="5868144" y="295043"/>
            <a:ext cx="3154245" cy="415326"/>
            <a:chOff x="5868144" y="1530097"/>
            <a:chExt cx="3154245" cy="415326"/>
          </a:xfrm>
        </p:grpSpPr>
        <p:grpSp>
          <p:nvGrpSpPr>
            <p:cNvPr id="9" name="组合 3"/>
            <p:cNvGrpSpPr/>
            <p:nvPr/>
          </p:nvGrpSpPr>
          <p:grpSpPr>
            <a:xfrm>
              <a:off x="5868144" y="1530097"/>
              <a:ext cx="2037925" cy="246221"/>
              <a:chOff x="5868144" y="1530097"/>
              <a:chExt cx="2037925" cy="246221"/>
            </a:xfrm>
          </p:grpSpPr>
          <p:sp>
            <p:nvSpPr>
              <p:cNvPr id="11" name="Rectangle 10"/>
              <p:cNvSpPr/>
              <p:nvPr/>
            </p:nvSpPr>
            <p:spPr>
              <a:xfrm>
                <a:off x="5868144" y="1581207"/>
                <a:ext cx="288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2" name="TextBox 11"/>
              <p:cNvSpPr txBox="1"/>
              <p:nvPr/>
            </p:nvSpPr>
            <p:spPr>
              <a:xfrm>
                <a:off x="6131454" y="1530097"/>
                <a:ext cx="1044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一致</a:t>
                </a:r>
                <a:endParaRPr lang="zh-CN" altLang="en-US" sz="1000">
                  <a:latin typeface="微软雅黑" panose="020b0503020204020204" pitchFamily="34" charset="-122"/>
                  <a:ea typeface="微软雅黑" panose="020b0503020204020204" pitchFamily="34" charset="-122"/>
                </a:endParaRPr>
              </a:p>
            </p:txBody>
          </p:sp>
          <p:sp>
            <p:nvSpPr>
              <p:cNvPr id="13" name="TextBox 12"/>
              <p:cNvSpPr txBox="1"/>
              <p:nvPr/>
            </p:nvSpPr>
            <p:spPr>
              <a:xfrm>
                <a:off x="6959430" y="1530097"/>
                <a:ext cx="576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a:latin typeface="微软雅黑" panose="020b0503020204020204" pitchFamily="34" charset="-122"/>
                    <a:ea typeface="微软雅黑" panose="020b0503020204020204" pitchFamily="34" charset="-122"/>
                  </a:rPr>
                  <a:t>不一致</a:t>
                </a:r>
              </a:p>
            </p:txBody>
          </p:sp>
          <p:sp>
            <p:nvSpPr>
              <p:cNvPr id="14" name="Rectangle 13"/>
              <p:cNvSpPr/>
              <p:nvPr/>
            </p:nvSpPr>
            <p:spPr>
              <a:xfrm>
                <a:off x="6646093" y="1581207"/>
                <a:ext cx="288000" cy="144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Rectangle 14"/>
              <p:cNvSpPr/>
              <p:nvPr/>
            </p:nvSpPr>
            <p:spPr>
              <a:xfrm>
                <a:off x="7618069" y="1581207"/>
                <a:ext cx="288000" cy="14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10" name="TextBox 9"/>
            <p:cNvSpPr txBox="1"/>
            <p:nvPr/>
          </p:nvSpPr>
          <p:spPr>
            <a:xfrm>
              <a:off x="7942333" y="1545313"/>
              <a:ext cx="108005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已经在系统中建立对照</a:t>
              </a:r>
              <a:endParaRPr lang="zh-CN" altLang="en-US" sz="1000">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9445" y="35724"/>
            <a:ext cx="6846811"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smtClean="0">
                <a:latin typeface="微软雅黑" panose="020b0503020204020204" pitchFamily="34" charset="-122"/>
                <a:ea typeface="微软雅黑" panose="020b0503020204020204" pitchFamily="34" charset="-122"/>
              </a:rPr>
              <a:t>COA</a:t>
            </a:r>
            <a:r>
              <a:rPr lang="zh-CN" altLang="en-US" b="1" smtClean="0">
                <a:latin typeface="微软雅黑" panose="020b0503020204020204" pitchFamily="34" charset="-122"/>
                <a:ea typeface="微软雅黑" panose="020b0503020204020204" pitchFamily="34" charset="-122"/>
              </a:rPr>
              <a:t>科目（</a:t>
            </a:r>
            <a:r>
              <a:rPr lang="en-US" altLang="zh-CN" b="1" smtClean="0">
                <a:latin typeface="微软雅黑" panose="020b0503020204020204" pitchFamily="34" charset="-122"/>
                <a:ea typeface="微软雅黑" panose="020b0503020204020204" pitchFamily="34" charset="-122"/>
              </a:rPr>
              <a:t>2</a:t>
            </a:r>
            <a:r>
              <a:rPr lang="zh-CN" altLang="en-US" b="1" smtClean="0">
                <a:latin typeface="微软雅黑" panose="020b0503020204020204" pitchFamily="34" charset="-122"/>
                <a:ea typeface="微软雅黑" panose="020b0503020204020204" pitchFamily="34" charset="-122"/>
              </a:rPr>
              <a:t>）</a:t>
            </a:r>
            <a:endParaRPr lang="zh-CN" altLang="en-US"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9626361"/>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Slide Number Placeholder 1"/>
          <p:cNvSpPr>
            <a:spLocks noGrp="1"/>
          </p:cNvSpPr>
          <p:nvPr>
            <p:ph type="sldNum" sz="quarter" idx="12"/>
          </p:nvPr>
        </p:nvSpPr>
        <p:spPr/>
        <p:txBody>
          <a:bodyPr/>
          <a:lstStyle/>
          <a:p>
            <a:fld id="{8C01C351-E054-47FC-926B-DD4A9A2DD42F}" type="slidenum">
              <a:rPr lang="zh-CN" altLang="en-US" smtClean="0"/>
              <a:t>10</a:t>
            </a:fld>
            <a:endParaRPr lang="zh-CN" altLang="en-US"/>
          </a:p>
        </p:txBody>
      </p:sp>
      <p:graphicFrame>
        <p:nvGraphicFramePr>
          <p:cNvPr id="3" name="Table 2"/>
          <p:cNvGraphicFramePr>
            <a:graphicFrameLocks noGrp="1"/>
          </p:cNvGraphicFramePr>
          <p:nvPr>
            <p:extLst/>
          </p:nvPr>
        </p:nvGraphicFramePr>
        <p:xfrm>
          <a:off x="726405" y="837894"/>
          <a:ext cx="8213974" cy="5293779"/>
        </p:xfrm>
        <a:graphic>
          <a:graphicData uri="http://schemas.openxmlformats.org/drawingml/2006/table">
            <a:tbl>
              <a:tblPr firstRow="1" bandRow="1">
                <a:tableStyleId>{5C22544A-7EE6-4342-B048-85BDC9FD1C3A}</a:tableStyleId>
              </a:tblPr>
              <a:tblGrid>
                <a:gridCol w="1424421"/>
                <a:gridCol w="648072"/>
                <a:gridCol w="5301494"/>
                <a:gridCol w="839987"/>
              </a:tblGrid>
              <a:tr h="196065">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被调研单位</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en-US" altLang="zh-CN" sz="1000" b="1" smtClean="0">
                          <a:solidFill>
                            <a:schemeClr val="bg1"/>
                          </a:solidFill>
                          <a:latin typeface="微软雅黑" panose="020b0503020204020204" pitchFamily="34" charset="-122"/>
                          <a:ea typeface="微软雅黑" panose="020b0503020204020204" pitchFamily="34" charset="-122"/>
                        </a:rPr>
                        <a:t>COA</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说明</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c>
                  <a:txBody>
                    <a:bodyPr vert="horz" wrap="square"/>
                    <a:lstStyle/>
                    <a:p>
                      <a:r>
                        <a:rPr lang="zh-CN" altLang="en-US" sz="1000" b="1" smtClean="0">
                          <a:solidFill>
                            <a:schemeClr val="bg1"/>
                          </a:solidFill>
                          <a:latin typeface="微软雅黑" panose="020b0503020204020204" pitchFamily="34" charset="-122"/>
                          <a:ea typeface="微软雅黑" panose="020b0503020204020204" pitchFamily="34" charset="-122"/>
                        </a:rPr>
                        <a:t>备注</a:t>
                      </a:r>
                      <a:endParaRPr lang="zh-CN" altLang="en-US" sz="1000" b="1">
                        <a:solidFill>
                          <a:schemeClr val="bg1"/>
                        </a:solidFill>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50000"/>
                      </a:schemeClr>
                    </a:solidFill>
                  </a:tcPr>
                </a:tc>
              </a:tr>
              <a:tr h="738857">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solidFill>
                            <a:schemeClr val="tx1"/>
                          </a:solidFill>
                          <a:latin typeface="微软雅黑" panose="020b0503020204020204" pitchFamily="34" charset="-122"/>
                          <a:ea typeface="微软雅黑" panose="020b0503020204020204" pitchFamily="34" charset="-122"/>
                        </a:rPr>
                        <a:t>弗列加</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lumMod val="40000"/>
                        <a:lumOff val="60000"/>
                      </a:scheme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使用</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Oracle</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系统，</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90%</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科目已经在系统中建立对照</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15	2%</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92	11%</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192	23%</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526	64%</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银行科目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0	0%</a:t>
                      </a:r>
                      <a:endParaRPr lang="zh-CN" altLang="en-US" sz="1000" b="0" kern="1200" smtClean="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60040">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东风车轮</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使用</a:t>
                      </a:r>
                      <a:r>
                        <a:rPr lang="en-US" altLang="zh-CN" sz="1000" b="0" smtClean="0">
                          <a:latin typeface="微软雅黑" panose="020b0503020204020204" pitchFamily="34" charset="-122"/>
                          <a:ea typeface="微软雅黑" panose="020b0503020204020204" pitchFamily="34" charset="-122"/>
                        </a:rPr>
                        <a:t>U8</a:t>
                      </a:r>
                      <a:r>
                        <a:rPr lang="zh-CN" altLang="en-US" sz="1000" b="0" smtClean="0">
                          <a:latin typeface="微软雅黑" panose="020b0503020204020204" pitchFamily="34" charset="-122"/>
                          <a:ea typeface="微软雅黑" panose="020b0503020204020204" pitchFamily="34" charset="-122"/>
                        </a:rPr>
                        <a:t>系统，科目差异如下：</a:t>
                      </a:r>
                      <a:endParaRPr lang="en-US" altLang="zh-CN" sz="1000" b="0" smtClean="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编码一致、描述一致	</a:t>
                      </a:r>
                      <a:r>
                        <a:rPr lang="en-US" altLang="zh-CN" sz="1000" b="0" smtClean="0">
                          <a:latin typeface="微软雅黑" panose="020b0503020204020204" pitchFamily="34" charset="-122"/>
                          <a:ea typeface="微软雅黑" panose="020b0503020204020204" pitchFamily="34" charset="-122"/>
                        </a:rPr>
                        <a:t>405	99%</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编码一致、描述不一致	</a:t>
                      </a:r>
                      <a:r>
                        <a:rPr lang="en-US" altLang="zh-CN" sz="1000" b="0" smtClean="0">
                          <a:latin typeface="微软雅黑" panose="020b0503020204020204" pitchFamily="34" charset="-122"/>
                          <a:ea typeface="微软雅黑" panose="020b0503020204020204" pitchFamily="34" charset="-122"/>
                        </a:rPr>
                        <a:t>4	1%</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514912">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湛江德利</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使用</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U9</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系统，科目差异如下，差异小：</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80%</a:t>
                      </a:r>
                    </a:p>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2%</a:t>
                      </a:r>
                    </a:p>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18% </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重庆德重</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使用</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U9</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系统，科目差异如下，差异小：</a:t>
                      </a:r>
                      <a:endParaRPr lang="en-US" altLang="zh-CN" sz="1000" b="0" kern="1200" smtClean="0">
                        <a:solidFill>
                          <a:schemeClr val="dk1"/>
                        </a:solidFill>
                        <a:latin typeface="微软雅黑" panose="020b0503020204020204" pitchFamily="34" charset="-122"/>
                        <a:ea typeface="微软雅黑" panose="020b0503020204020204" pitchFamily="34" charset="-122"/>
                        <a:cs typeface="+mn-cs"/>
                      </a:endParaRP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码一致、描述一致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80%</a:t>
                      </a: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2%</a:t>
                      </a:r>
                    </a:p>
                    <a:p>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编码不一致、描述不一致 </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18% </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465679">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1000" b="0" i="0" u="none" strike="noStrike" smtClean="0">
                          <a:solidFill>
                            <a:srgbClr val="000000"/>
                          </a:solidFill>
                          <a:effectLst/>
                          <a:latin typeface="微软雅黑" panose="020b0503020204020204" pitchFamily="34" charset="-122"/>
                          <a:ea typeface="微软雅黑" panose="020b0503020204020204" pitchFamily="34" charset="-122"/>
                        </a:rPr>
                        <a:t>广州德利</a:t>
                      </a: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algn="l" defTabSz="914400" rtl="0" eaLnBrk="1" latinLnBrk="0" hangingPunct="1"/>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使用独立建立</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U9</a:t>
                      </a:r>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，科目差异大：</a:t>
                      </a:r>
                      <a:endPar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endParaRPr>
                    </a:p>
                    <a:p>
                      <a:pPr marL="0" algn="l" defTabSz="914400" rtl="0" eaLnBrk="1" latinLnBrk="0" hangingPunct="1"/>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编码一致、描述一致  </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1%</a:t>
                      </a:r>
                    </a:p>
                    <a:p>
                      <a:pPr marL="0" algn="l" defTabSz="914400" rtl="0" eaLnBrk="1" latinLnBrk="0" hangingPunct="1"/>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编码一致、描述不一致 </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9%</a:t>
                      </a:r>
                    </a:p>
                    <a:p>
                      <a:pPr marL="0" algn="l" defTabSz="914400" rtl="0" eaLnBrk="1" latinLnBrk="0" hangingPunct="1"/>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编码不一致、描述一致 </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13%</a:t>
                      </a:r>
                    </a:p>
                    <a:p>
                      <a:pPr marL="0" algn="l" defTabSz="914400" rtl="0" eaLnBrk="1" latinLnBrk="0" hangingPunct="1"/>
                      <a:r>
                        <a:rPr lang="zh-CN" altLang="en-US" sz="1000" b="0" kern="0" smtClean="0">
                          <a:solidFill>
                            <a:sysClr val="windowText" lastClr="000000"/>
                          </a:solidFill>
                          <a:latin typeface="微软雅黑" panose="020b0503020204020204" pitchFamily="34" charset="-122"/>
                          <a:ea typeface="微软雅黑" panose="020b0503020204020204" pitchFamily="34" charset="-122"/>
                          <a:cs typeface="Arial"/>
                        </a:rPr>
                        <a:t>编码不一致、描述不一致 </a:t>
                      </a:r>
                      <a:r>
                        <a:rPr lang="en-US" altLang="zh-CN" sz="1000" b="0" kern="0" smtClean="0">
                          <a:solidFill>
                            <a:sysClr val="windowText" lastClr="000000"/>
                          </a:solidFill>
                          <a:latin typeface="微软雅黑" panose="020b0503020204020204" pitchFamily="34" charset="-122"/>
                          <a:ea typeface="微软雅黑" panose="020b0503020204020204" pitchFamily="34" charset="-122"/>
                          <a:cs typeface="Arial"/>
                        </a:rPr>
                        <a:t>77% </a:t>
                      </a: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endParaRPr lang="zh-CN" altLang="en-US"/>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549584">
                <a:tc>
                  <a:txBody>
                    <a:bodyPr vert="horz" wrap="square"/>
                    <a:lstStyle/>
                    <a:p>
                      <a:pPr algn="l" fontAlgn="ctr"/>
                      <a:r>
                        <a:rPr lang="zh-CN" altLang="en-US" sz="1000" b="0" i="0" u="none" strike="noStrike" smtClean="0">
                          <a:solidFill>
                            <a:srgbClr val="000000"/>
                          </a:solidFill>
                          <a:effectLst/>
                          <a:latin typeface="微软雅黑" panose="020b0503020204020204" pitchFamily="34" charset="-122"/>
                          <a:ea typeface="微软雅黑" panose="020b0503020204020204" pitchFamily="34" charset="-122"/>
                        </a:rPr>
                        <a:t>使用</a:t>
                      </a:r>
                      <a:r>
                        <a:rPr lang="en-US" altLang="zh-CN" sz="1000" b="0" i="0" u="none" strike="noStrike" smtClean="0">
                          <a:solidFill>
                            <a:srgbClr val="000000"/>
                          </a:solidFill>
                          <a:effectLst/>
                          <a:latin typeface="微软雅黑" panose="020b0503020204020204" pitchFamily="34" charset="-122"/>
                          <a:ea typeface="微软雅黑" panose="020b0503020204020204" pitchFamily="34" charset="-122"/>
                        </a:rPr>
                        <a:t>QAD</a:t>
                      </a:r>
                      <a:r>
                        <a:rPr lang="zh-CN" altLang="en-US" sz="1000" b="0" i="0" u="none" strike="noStrike" smtClean="0">
                          <a:solidFill>
                            <a:srgbClr val="000000"/>
                          </a:solidFill>
                          <a:effectLst/>
                          <a:latin typeface="微软雅黑" panose="020b0503020204020204" pitchFamily="34" charset="-122"/>
                          <a:ea typeface="微软雅黑" panose="020b0503020204020204" pitchFamily="34" charset="-122"/>
                        </a:rPr>
                        <a:t>企业</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2">
                        <a:lumMod val="40000"/>
                        <a:lumOff val="60000"/>
                      </a:schemeClr>
                    </a:solidFill>
                  </a:tcPr>
                </a:tc>
                <a:tc>
                  <a:txBody>
                    <a:bodyPr vert="horz" wrap="square"/>
                    <a:lstStyle/>
                    <a:p>
                      <a:pPr marL="0" algn="l" defTabSz="914400" rtl="0" eaLnBrk="1" latinLnBrk="0" hangingPunct="1"/>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与集团科目不一致，并且各家</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QAD</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独立搭建。同时</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QAD</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系统编码规则未</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8</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位与集团不一致。与集团</a:t>
                      </a:r>
                      <a:r>
                        <a:rPr lang="en-US" altLang="zh-CN" sz="1000" b="0" kern="1200" smtClean="0">
                          <a:solidFill>
                            <a:schemeClr val="dk1"/>
                          </a:solidFill>
                          <a:latin typeface="微软雅黑" panose="020b0503020204020204" pitchFamily="34" charset="-122"/>
                          <a:ea typeface="微软雅黑" panose="020b0503020204020204" pitchFamily="34" charset="-122"/>
                          <a:cs typeface="+mn-cs"/>
                        </a:rPr>
                        <a:t>COA</a:t>
                      </a:r>
                      <a:r>
                        <a:rPr lang="zh-CN" altLang="en-US" sz="1000" b="0" kern="1200" smtClean="0">
                          <a:solidFill>
                            <a:schemeClr val="dk1"/>
                          </a:solidFill>
                          <a:latin typeface="微软雅黑" panose="020b0503020204020204" pitchFamily="34" charset="-122"/>
                          <a:ea typeface="微软雅黑" panose="020b0503020204020204" pitchFamily="34" charset="-122"/>
                          <a:cs typeface="+mn-cs"/>
                        </a:rPr>
                        <a:t>科目差异大</a:t>
                      </a:r>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830465">
                <a:tc>
                  <a:txBody>
                    <a:bodyPr vert="horz" wrap="square"/>
                    <a:lstStyle/>
                    <a:p>
                      <a:pPr algn="l" fontAlgn="ctr"/>
                      <a:r>
                        <a:rPr lang="zh-CN" altLang="en-US" sz="1000" b="0" i="0" u="none" strike="noStrike" smtClean="0">
                          <a:solidFill>
                            <a:srgbClr val="000000"/>
                          </a:solidFill>
                          <a:effectLst/>
                          <a:latin typeface="微软雅黑" panose="020b0503020204020204" pitchFamily="34" charset="-122"/>
                          <a:ea typeface="微软雅黑" panose="020b0503020204020204" pitchFamily="34" charset="-122"/>
                        </a:rPr>
                        <a:t>装备事业部</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7620" marR="762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3">
                        <a:lumMod val="40000"/>
                        <a:lumOff val="60000"/>
                      </a:scheme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0" b="0" smtClean="0">
                          <a:latin typeface="微软雅黑" panose="020b0503020204020204" pitchFamily="34" charset="-122"/>
                          <a:ea typeface="微软雅黑" panose="020b0503020204020204" pitchFamily="34" charset="-122"/>
                        </a:rPr>
                        <a:t>与集团</a:t>
                      </a:r>
                      <a:r>
                        <a:rPr lang="en-US" altLang="zh-CN" sz="1000" b="0" smtClean="0">
                          <a:latin typeface="微软雅黑" panose="020b0503020204020204" pitchFamily="34" charset="-122"/>
                          <a:ea typeface="微软雅黑" panose="020b0503020204020204" pitchFamily="34" charset="-122"/>
                        </a:rPr>
                        <a:t>COA</a:t>
                      </a:r>
                      <a:r>
                        <a:rPr lang="zh-CN" altLang="en-US" sz="1000" b="0" smtClean="0">
                          <a:latin typeface="微软雅黑" panose="020b0503020204020204" pitchFamily="34" charset="-122"/>
                          <a:ea typeface="微软雅黑" panose="020b0503020204020204" pitchFamily="34" charset="-122"/>
                        </a:rPr>
                        <a:t>科目已经建立对应关系。</a:t>
                      </a:r>
                      <a:endParaRPr lang="en-US" altLang="zh-CN" sz="1000" b="0" smtClean="0">
                        <a:latin typeface="微软雅黑" panose="020b0503020204020204" pitchFamily="34" charset="-122"/>
                        <a:ea typeface="微软雅黑" panose="020b0503020204020204" pitchFamily="34" charset="-122"/>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vert="horz" wrap="square"/>
                    <a:lstStyle/>
                    <a:p>
                      <a:pPr marL="0" algn="l" defTabSz="914400" rtl="0" eaLnBrk="1" latinLnBrk="0" hangingPunct="1"/>
                      <a:endParaRPr lang="zh-CN" altLang="en-US" sz="1000" b="0" kern="1200">
                        <a:solidFill>
                          <a:schemeClr val="dk1"/>
                        </a:solidFill>
                        <a:latin typeface="微软雅黑" panose="020b0503020204020204" pitchFamily="34" charset="-122"/>
                        <a:ea typeface="微软雅黑" panose="020b0503020204020204" pitchFamily="34" charset="-122"/>
                        <a:cs typeface="+mn-cs"/>
                      </a:endParaRPr>
                    </a:p>
                  </a:txBody>
                  <a:tcPr marL="36000" marR="36000" marT="18000" marB="18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bl>
          </a:graphicData>
        </a:graphic>
      </p:graphicFrame>
      <p:sp>
        <p:nvSpPr>
          <p:cNvPr id="4" name="椭圆 15"/>
          <p:cNvSpPr>
            <a:spLocks noChangeArrowheads="1"/>
          </p:cNvSpPr>
          <p:nvPr/>
        </p:nvSpPr>
        <p:spPr bwMode="auto">
          <a:xfrm>
            <a:off x="107504" y="2708920"/>
            <a:ext cx="486311" cy="4319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DFPC</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
        <p:nvSpPr>
          <p:cNvPr id="6" name="TextBox 5"/>
          <p:cNvSpPr txBox="1"/>
          <p:nvPr/>
        </p:nvSpPr>
        <p:spPr>
          <a:xfrm>
            <a:off x="29445" y="35724"/>
            <a:ext cx="6846811"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smtClean="0">
                <a:latin typeface="微软雅黑" panose="020b0503020204020204" pitchFamily="34" charset="-122"/>
                <a:ea typeface="微软雅黑" panose="020b0503020204020204" pitchFamily="34" charset="-122"/>
              </a:rPr>
              <a:t>COA</a:t>
            </a:r>
            <a:r>
              <a:rPr lang="zh-CN" altLang="en-US" b="1" smtClean="0">
                <a:latin typeface="微软雅黑" panose="020b0503020204020204" pitchFamily="34" charset="-122"/>
                <a:ea typeface="微软雅黑" panose="020b0503020204020204" pitchFamily="34" charset="-122"/>
              </a:rPr>
              <a:t>科目（</a:t>
            </a:r>
            <a:r>
              <a:rPr lang="en-US" altLang="zh-CN" b="1" smtClean="0">
                <a:latin typeface="微软雅黑" panose="020b0503020204020204" pitchFamily="34" charset="-122"/>
                <a:ea typeface="微软雅黑" panose="020b0503020204020204" pitchFamily="34" charset="-122"/>
              </a:rPr>
              <a:t>3</a:t>
            </a:r>
            <a:r>
              <a:rPr lang="zh-CN" altLang="en-US" b="1" smtClean="0">
                <a:latin typeface="微软雅黑" panose="020b0503020204020204" pitchFamily="34" charset="-122"/>
                <a:ea typeface="微软雅黑" panose="020b0503020204020204" pitchFamily="34" charset="-122"/>
              </a:rPr>
              <a:t>）</a:t>
            </a:r>
            <a:endParaRPr lang="zh-CN" altLang="en-US" b="1">
              <a:latin typeface="微软雅黑" panose="020b0503020204020204" pitchFamily="34" charset="-122"/>
              <a:ea typeface="微软雅黑" panose="020b0503020204020204" pitchFamily="34" charset="-122"/>
            </a:endParaRPr>
          </a:p>
        </p:txBody>
      </p:sp>
      <p:grpSp>
        <p:nvGrpSpPr>
          <p:cNvPr id="7" name="组合 4"/>
          <p:cNvGrpSpPr/>
          <p:nvPr/>
        </p:nvGrpSpPr>
        <p:grpSpPr>
          <a:xfrm>
            <a:off x="5868144" y="295043"/>
            <a:ext cx="3154245" cy="415326"/>
            <a:chOff x="5868144" y="1530097"/>
            <a:chExt cx="3154245" cy="415326"/>
          </a:xfrm>
        </p:grpSpPr>
        <p:grpSp>
          <p:nvGrpSpPr>
            <p:cNvPr id="8" name="组合 3"/>
            <p:cNvGrpSpPr/>
            <p:nvPr/>
          </p:nvGrpSpPr>
          <p:grpSpPr>
            <a:xfrm>
              <a:off x="5868144" y="1530097"/>
              <a:ext cx="2037925" cy="246221"/>
              <a:chOff x="5868144" y="1530097"/>
              <a:chExt cx="2037925" cy="246221"/>
            </a:xfrm>
          </p:grpSpPr>
          <p:sp>
            <p:nvSpPr>
              <p:cNvPr id="10" name="Rectangle 9"/>
              <p:cNvSpPr/>
              <p:nvPr/>
            </p:nvSpPr>
            <p:spPr>
              <a:xfrm>
                <a:off x="5868144" y="1581207"/>
                <a:ext cx="288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1" name="TextBox 10"/>
              <p:cNvSpPr txBox="1"/>
              <p:nvPr/>
            </p:nvSpPr>
            <p:spPr>
              <a:xfrm>
                <a:off x="6131454" y="1530097"/>
                <a:ext cx="1044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一致</a:t>
                </a:r>
                <a:endParaRPr lang="zh-CN" altLang="en-US" sz="1000">
                  <a:latin typeface="微软雅黑" panose="020b0503020204020204" pitchFamily="34" charset="-122"/>
                  <a:ea typeface="微软雅黑" panose="020b0503020204020204" pitchFamily="34" charset="-122"/>
                </a:endParaRPr>
              </a:p>
            </p:txBody>
          </p:sp>
          <p:sp>
            <p:nvSpPr>
              <p:cNvPr id="12" name="TextBox 11"/>
              <p:cNvSpPr txBox="1"/>
              <p:nvPr/>
            </p:nvSpPr>
            <p:spPr>
              <a:xfrm>
                <a:off x="6959430" y="1530097"/>
                <a:ext cx="576000" cy="2462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a:latin typeface="微软雅黑" panose="020b0503020204020204" pitchFamily="34" charset="-122"/>
                    <a:ea typeface="微软雅黑" panose="020b0503020204020204" pitchFamily="34" charset="-122"/>
                  </a:rPr>
                  <a:t>不一致</a:t>
                </a:r>
              </a:p>
            </p:txBody>
          </p:sp>
          <p:sp>
            <p:nvSpPr>
              <p:cNvPr id="13" name="Rectangle 12"/>
              <p:cNvSpPr/>
              <p:nvPr/>
            </p:nvSpPr>
            <p:spPr>
              <a:xfrm>
                <a:off x="6646093" y="1581207"/>
                <a:ext cx="288000" cy="144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4" name="Rectangle 13"/>
              <p:cNvSpPr/>
              <p:nvPr/>
            </p:nvSpPr>
            <p:spPr>
              <a:xfrm>
                <a:off x="7618069" y="1581207"/>
                <a:ext cx="288000" cy="14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9" name="TextBox 8"/>
            <p:cNvSpPr txBox="1"/>
            <p:nvPr/>
          </p:nvSpPr>
          <p:spPr>
            <a:xfrm>
              <a:off x="7942333" y="1545313"/>
              <a:ext cx="108005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smtClean="0">
                  <a:latin typeface="微软雅黑" panose="020b0503020204020204" pitchFamily="34" charset="-122"/>
                  <a:ea typeface="微软雅黑" panose="020b0503020204020204" pitchFamily="34" charset="-122"/>
                </a:rPr>
                <a:t>已经在系统中建立对照</a:t>
              </a:r>
              <a:endParaRPr lang="zh-CN" altLang="en-US" sz="1000">
                <a:latin typeface="微软雅黑" panose="020b0503020204020204" pitchFamily="34" charset="-122"/>
                <a:ea typeface="微软雅黑" panose="020b0503020204020204" pitchFamily="34" charset="-122"/>
              </a:endParaRPr>
            </a:p>
          </p:txBody>
        </p:sp>
      </p:grpSp>
      <p:sp>
        <p:nvSpPr>
          <p:cNvPr id="15" name="椭圆 15"/>
          <p:cNvSpPr>
            <a:spLocks noChangeArrowheads="1"/>
          </p:cNvSpPr>
          <p:nvPr/>
        </p:nvSpPr>
        <p:spPr bwMode="auto">
          <a:xfrm>
            <a:off x="107504" y="5517232"/>
            <a:ext cx="486311" cy="4319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0" rIns="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spcBef>
                <a:spcPct val="0"/>
              </a:spcBef>
              <a:buFont typeface="Arial" pitchFamily="34" charset="0"/>
              <a:buNone/>
            </a:pPr>
            <a:r>
              <a:rPr lang="en-US" altLang="zh-CN" sz="800" b="1" smtClean="0">
                <a:latin typeface="Arial" pitchFamily="34" charset="0"/>
                <a:ea typeface="华文细黑" panose="02010600040101010101" pitchFamily="2" charset="-122"/>
                <a:cs typeface="Arial" pitchFamily="34" charset="0"/>
                <a:sym typeface="宋体" panose="02010600030101010101" pitchFamily="2" charset="-122"/>
              </a:rPr>
              <a:t>Equip</a:t>
            </a:r>
            <a:endParaRPr lang="zh-CN" altLang="zh-CN" sz="800" b="1">
              <a:latin typeface="Arial" pitchFamily="34" charset="0"/>
              <a:ea typeface="华文细黑" panose="02010600040101010101" pitchFamily="2" charset="-122"/>
              <a:cs typeface="Arial" pitchFamily="34" charset="0"/>
              <a:sym typeface="宋体" panose="02010600030101010101" pitchFamily="2" charset="-122"/>
            </a:endParaRPr>
          </a:p>
        </p:txBody>
      </p:sp>
    </p:spTree>
    <p:extLst>
      <p:ext uri="{BB962C8B-B14F-4D97-AF65-F5344CB8AC3E}">
        <p14:creationId xmlns:p14="http://schemas.microsoft.com/office/powerpoint/2010/main" val="2343331789"/>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0" name="Rectangle 59"/>
          <p:cNvSpPr/>
          <p:nvPr/>
        </p:nvSpPr>
        <p:spPr>
          <a:xfrm>
            <a:off x="-972616" y="1772816"/>
            <a:ext cx="10657184" cy="1728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2" name="TextBox 1"/>
          <p:cNvSpPr txBox="1"/>
          <p:nvPr/>
        </p:nvSpPr>
        <p:spPr>
          <a:xfrm>
            <a:off x="272108" y="960927"/>
            <a:ext cx="629573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设计原则</a:t>
            </a:r>
            <a:endParaRPr lang="en-US" sz="1600">
              <a:latin typeface="微软雅黑" panose="020b0503020204020204" pitchFamily="34" charset="-122"/>
              <a:ea typeface="微软雅黑" panose="020b0503020204020204" pitchFamily="34" charset="-122"/>
            </a:endParaRPr>
          </a:p>
        </p:txBody>
      </p:sp>
      <p:sp>
        <p:nvSpPr>
          <p:cNvPr id="6" name="Title 2"/>
          <p:cNvSpPr txBox="1"/>
          <p:nvPr/>
        </p:nvSpPr>
        <p:spPr>
          <a:xfrm>
            <a:off x="0" y="0"/>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集团</a:t>
            </a:r>
            <a:r>
              <a:rPr lang="en-US" altLang="zh-CN" sz="1800" b="1" smtClean="0">
                <a:latin typeface="微软雅黑" panose="020b0503020204020204" pitchFamily="34" charset="-122"/>
                <a:ea typeface="微软雅黑" panose="020b0503020204020204" pitchFamily="34" charset="-122"/>
              </a:rPr>
              <a:t>COA</a:t>
            </a:r>
            <a:r>
              <a:rPr lang="zh-CN" altLang="en-US" sz="1800" b="1" smtClean="0">
                <a:latin typeface="微软雅黑" panose="020b0503020204020204" pitchFamily="34" charset="-122"/>
                <a:ea typeface="微软雅黑" panose="020b0503020204020204" pitchFamily="34" charset="-122"/>
              </a:rPr>
              <a:t>优化设计：</a:t>
            </a:r>
            <a:r>
              <a:rPr lang="en-US" altLang="zh-CN" sz="1800" b="1" smtClean="0">
                <a:latin typeface="微软雅黑" panose="020b0503020204020204" pitchFamily="34" charset="-122"/>
                <a:ea typeface="微软雅黑" panose="020b0503020204020204" pitchFamily="34" charset="-122"/>
              </a:rPr>
              <a:t>COA</a:t>
            </a:r>
            <a:r>
              <a:rPr lang="zh-CN" altLang="en-US" sz="1800" b="1" smtClean="0">
                <a:latin typeface="微软雅黑" panose="020b0503020204020204" pitchFamily="34" charset="-122"/>
                <a:ea typeface="微软雅黑" panose="020b0503020204020204" pitchFamily="34" charset="-122"/>
              </a:rPr>
              <a:t>设计原则</a:t>
            </a:r>
            <a:endParaRPr lang="zh-CN" altLang="en-US" sz="1800" b="1">
              <a:latin typeface="微软雅黑" panose="020b0503020204020204" pitchFamily="34" charset="-122"/>
              <a:ea typeface="微软雅黑" panose="020b0503020204020204" pitchFamily="34" charset="-122"/>
            </a:endParaRPr>
          </a:p>
        </p:txBody>
      </p:sp>
      <p:graphicFrame>
        <p:nvGraphicFramePr>
          <p:cNvPr id="9" name="Table 8"/>
          <p:cNvGraphicFramePr>
            <a:graphicFrameLocks noGrp="1"/>
          </p:cNvGraphicFramePr>
          <p:nvPr>
            <p:extLst/>
          </p:nvPr>
        </p:nvGraphicFramePr>
        <p:xfrm>
          <a:off x="435105" y="3580899"/>
          <a:ext cx="8273790" cy="2667902"/>
        </p:xfrm>
        <a:graphic>
          <a:graphicData uri="http://schemas.openxmlformats.org/drawingml/2006/table">
            <a:tbl>
              <a:tblPr firstRow="1" bandRow="1">
                <a:tableStyleId>{5C22544A-7EE6-4342-B048-85BDC9FD1C3A}</a:tableStyleId>
              </a:tblPr>
              <a:tblGrid>
                <a:gridCol w="376029"/>
                <a:gridCol w="735586"/>
                <a:gridCol w="2277370"/>
                <a:gridCol w="1528467"/>
                <a:gridCol w="3356338"/>
              </a:tblGrid>
              <a:tr h="247862">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100" b="1" kern="1200">
                          <a:solidFill>
                            <a:schemeClr val="lt1"/>
                          </a:solidFill>
                          <a:latin typeface="微软雅黑" panose="020b0503020204020204" pitchFamily="34" charset="-122"/>
                          <a:ea typeface="微软雅黑" panose="020b0503020204020204" pitchFamily="34" charset="-122"/>
                          <a:cs typeface="+mn-cs"/>
                        </a:rPr>
                        <a:t>序号</a:t>
                      </a:r>
                    </a:p>
                  </a:txBody>
                  <a:tcPr marL="36000" marR="36000" marT="36000" marB="36000" anchor="ctr">
                    <a:solidFill>
                      <a:schemeClr val="accent3"/>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100" b="1" kern="1200">
                          <a:solidFill>
                            <a:schemeClr val="lt1"/>
                          </a:solidFill>
                          <a:latin typeface="微软雅黑" panose="020b0503020204020204" pitchFamily="34" charset="-122"/>
                          <a:ea typeface="微软雅黑" panose="020b0503020204020204" pitchFamily="34" charset="-122"/>
                          <a:cs typeface="+mn-cs"/>
                        </a:rPr>
                        <a:t>考虑因素</a:t>
                      </a:r>
                    </a:p>
                  </a:txBody>
                  <a:tcPr marL="36000" marR="36000" marT="36000" marB="36000" anchor="ctr">
                    <a:solidFill>
                      <a:schemeClr val="accent3"/>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100" b="1" kern="1200">
                          <a:solidFill>
                            <a:schemeClr val="lt1"/>
                          </a:solidFill>
                          <a:latin typeface="微软雅黑" panose="020b0503020204020204" pitchFamily="34" charset="-122"/>
                          <a:ea typeface="微软雅黑" panose="020b0503020204020204" pitchFamily="34" charset="-122"/>
                          <a:cs typeface="+mn-cs"/>
                        </a:rPr>
                        <a:t>场景</a:t>
                      </a:r>
                    </a:p>
                  </a:txBody>
                  <a:tcPr marL="36000" marR="36000" marT="36000" marB="36000" anchor="ctr">
                    <a:solidFill>
                      <a:schemeClr val="accent3"/>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1" kern="1200">
                          <a:solidFill>
                            <a:schemeClr val="lt1"/>
                          </a:solidFill>
                          <a:latin typeface="微软雅黑" panose="020b0503020204020204" pitchFamily="34" charset="-122"/>
                          <a:ea typeface="微软雅黑" panose="020b0503020204020204" pitchFamily="34" charset="-122"/>
                          <a:cs typeface="+mn-cs"/>
                        </a:rPr>
                        <a:t>COA</a:t>
                      </a:r>
                      <a:r>
                        <a:rPr lang="zh-CN" altLang="en-US" sz="1100" b="1" kern="1200">
                          <a:solidFill>
                            <a:schemeClr val="lt1"/>
                          </a:solidFill>
                          <a:latin typeface="微软雅黑" panose="020b0503020204020204" pitchFamily="34" charset="-122"/>
                          <a:ea typeface="微软雅黑" panose="020b0503020204020204" pitchFamily="34" charset="-122"/>
                          <a:cs typeface="+mn-cs"/>
                        </a:rPr>
                        <a:t>设计</a:t>
                      </a:r>
                    </a:p>
                  </a:txBody>
                  <a:tcPr marL="36000" marR="36000" marT="36000" marB="36000" anchor="ctr">
                    <a:solidFill>
                      <a:schemeClr val="accent3"/>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100" b="1" kern="1200">
                          <a:solidFill>
                            <a:schemeClr val="lt1"/>
                          </a:solidFill>
                          <a:latin typeface="微软雅黑" panose="020b0503020204020204" pitchFamily="34" charset="-122"/>
                          <a:ea typeface="微软雅黑" panose="020b0503020204020204" pitchFamily="34" charset="-122"/>
                          <a:cs typeface="+mn-cs"/>
                        </a:rPr>
                        <a:t>举例</a:t>
                      </a:r>
                    </a:p>
                  </a:txBody>
                  <a:tcPr marL="36000" marR="36000" marT="36000" marB="36000" anchor="ctr">
                    <a:solidFill>
                      <a:schemeClr val="accent3"/>
                    </a:solidFill>
                  </a:tcPr>
                </a:tc>
              </a:tr>
              <a:tr h="121112">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1</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东会报表</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en-US" altLang="zh-CN" sz="1100" u="none" strike="noStrike">
                          <a:effectLst/>
                          <a:latin typeface="微软雅黑" panose="020b0503020204020204" pitchFamily="34" charset="-122"/>
                          <a:ea typeface="微软雅黑" panose="020b0503020204020204" pitchFamily="34" charset="-122"/>
                        </a:rPr>
                        <a:t>COA</a:t>
                      </a:r>
                      <a:r>
                        <a:rPr lang="zh-CN" altLang="en-US" sz="1100" u="none" strike="noStrike">
                          <a:effectLst/>
                          <a:latin typeface="微软雅黑" panose="020b0503020204020204" pitchFamily="34" charset="-122"/>
                          <a:ea typeface="微软雅黑" panose="020b0503020204020204" pitchFamily="34" charset="-122"/>
                        </a:rPr>
                        <a:t>颗粒度小于报表项</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新增</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“应收股利”设置明细科目、“银行存款”分为“受限”和“非受限”</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0">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2</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东会报表</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en-US" altLang="zh-CN" sz="1100" u="none" strike="noStrike">
                          <a:effectLst/>
                          <a:latin typeface="微软雅黑" panose="020b0503020204020204" pitchFamily="34" charset="-122"/>
                          <a:ea typeface="微软雅黑" panose="020b0503020204020204" pitchFamily="34" charset="-122"/>
                        </a:rPr>
                        <a:t>COA</a:t>
                      </a:r>
                      <a:r>
                        <a:rPr lang="zh-CN" altLang="en-US" sz="1100" u="none" strike="noStrike">
                          <a:effectLst/>
                          <a:latin typeface="微软雅黑" panose="020b0503020204020204" pitchFamily="34" charset="-122"/>
                          <a:ea typeface="微软雅黑" panose="020b0503020204020204" pitchFamily="34" charset="-122"/>
                        </a:rPr>
                        <a:t>与报表项不同</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修改或删除</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根据东会</a:t>
                      </a:r>
                      <a:r>
                        <a:rPr lang="en-US" altLang="zh-CN" sz="1100" u="none" strike="noStrike">
                          <a:effectLst/>
                          <a:latin typeface="微软雅黑" panose="020b0503020204020204" pitchFamily="34" charset="-122"/>
                          <a:ea typeface="微软雅黑" panose="020b0503020204020204" pitchFamily="34" charset="-122"/>
                        </a:rPr>
                        <a:t>15</a:t>
                      </a:r>
                      <a:r>
                        <a:rPr lang="zh-CN" altLang="en-US" sz="1100" u="none" strike="noStrike">
                          <a:effectLst/>
                          <a:latin typeface="微软雅黑" panose="020b0503020204020204" pitchFamily="34" charset="-122"/>
                          <a:ea typeface="微软雅黑" panose="020b0503020204020204" pitchFamily="34" charset="-122"/>
                        </a:rPr>
                        <a:t>表，删除“其他应收款</a:t>
                      </a:r>
                      <a:r>
                        <a:rPr lang="en-US" altLang="zh-CN" sz="1100" u="none" strike="noStrike">
                          <a:effectLst/>
                          <a:latin typeface="微软雅黑" panose="020b0503020204020204" pitchFamily="34" charset="-122"/>
                          <a:ea typeface="微软雅黑" panose="020b0503020204020204" pitchFamily="34" charset="-122"/>
                        </a:rPr>
                        <a:t>-</a:t>
                      </a:r>
                      <a:r>
                        <a:rPr lang="zh-CN" altLang="en-US" sz="1100" u="none" strike="noStrike">
                          <a:effectLst/>
                          <a:latin typeface="微软雅黑" panose="020b0503020204020204" pitchFamily="34" charset="-122"/>
                          <a:ea typeface="微软雅黑" panose="020b0503020204020204" pitchFamily="34" charset="-122"/>
                        </a:rPr>
                        <a:t>罚款”科目</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113719">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3</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会计准则</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现有</a:t>
                      </a:r>
                      <a:r>
                        <a:rPr lang="en-US" altLang="zh-CN" sz="1100" u="none" strike="noStrike">
                          <a:effectLst/>
                          <a:latin typeface="微软雅黑" panose="020b0503020204020204" pitchFamily="34" charset="-122"/>
                          <a:ea typeface="微软雅黑" panose="020b0503020204020204" pitchFamily="34" charset="-122"/>
                        </a:rPr>
                        <a:t>COA</a:t>
                      </a:r>
                      <a:r>
                        <a:rPr lang="zh-CN" altLang="en-US" sz="1100" u="none" strike="noStrike">
                          <a:effectLst/>
                          <a:latin typeface="微软雅黑" panose="020b0503020204020204" pitchFamily="34" charset="-122"/>
                          <a:ea typeface="微软雅黑" panose="020b0503020204020204" pitchFamily="34" charset="-122"/>
                        </a:rPr>
                        <a:t>科目与会计准则规定不同</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新增、修改或删除</a:t>
                      </a:r>
                      <a:r>
                        <a:rPr lang="en-US" altLang="zh-CN" sz="1100" u="none" strike="noStrike">
                          <a:effectLst/>
                          <a:latin typeface="微软雅黑" panose="020b0503020204020204" pitchFamily="34" charset="-122"/>
                          <a:ea typeface="微软雅黑" panose="020b0503020204020204" pitchFamily="34" charset="-122"/>
                        </a:rPr>
                        <a:t>COA</a:t>
                      </a:r>
                      <a:endParaRPr lang="en-US" altLang="zh-CN"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删除</a:t>
                      </a:r>
                      <a:r>
                        <a:rPr lang="zh-CN" altLang="en-US" sz="1100" u="none" strike="noStrike" smtClean="0">
                          <a:effectLst/>
                          <a:latin typeface="微软雅黑" panose="020b0503020204020204" pitchFamily="34" charset="-122"/>
                          <a:ea typeface="微软雅黑" panose="020b0503020204020204" pitchFamily="34" charset="-122"/>
                        </a:rPr>
                        <a:t>“待摊费用”“</a:t>
                      </a:r>
                      <a:r>
                        <a:rPr lang="zh-CN" altLang="en-US" sz="1100" u="none" strike="noStrike">
                          <a:effectLst/>
                          <a:latin typeface="微软雅黑" panose="020b0503020204020204" pitchFamily="34" charset="-122"/>
                          <a:ea typeface="微软雅黑" panose="020b0503020204020204" pitchFamily="34" charset="-122"/>
                        </a:rPr>
                        <a:t>长投成本法下的股票投资”科目</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396066">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4</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集团业务</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集团有新业务</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新增</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新增“银行存款＜</a:t>
                      </a:r>
                      <a:r>
                        <a:rPr lang="en-US" altLang="zh-CN" sz="1100" u="none" strike="noStrike">
                          <a:effectLst/>
                          <a:latin typeface="微软雅黑" panose="020b0503020204020204" pitchFamily="34" charset="-122"/>
                          <a:ea typeface="微软雅黑" panose="020b0503020204020204" pitchFamily="34" charset="-122"/>
                        </a:rPr>
                        <a:t>3</a:t>
                      </a:r>
                      <a:r>
                        <a:rPr lang="zh-CN" altLang="en-US" sz="1100" u="none" strike="noStrike">
                          <a:effectLst/>
                          <a:latin typeface="微软雅黑" panose="020b0503020204020204" pitchFamily="34" charset="-122"/>
                          <a:ea typeface="微软雅黑" panose="020b0503020204020204" pitchFamily="34" charset="-122"/>
                        </a:rPr>
                        <a:t>个月</a:t>
                      </a:r>
                      <a:r>
                        <a:rPr lang="en-US" altLang="zh-CN" sz="1100" u="none" strike="noStrike">
                          <a:effectLst/>
                          <a:latin typeface="微软雅黑" panose="020b0503020204020204" pitchFamily="34" charset="-122"/>
                          <a:ea typeface="微软雅黑" panose="020b0503020204020204" pitchFamily="34" charset="-122"/>
                        </a:rPr>
                        <a:t>-</a:t>
                      </a:r>
                      <a:r>
                        <a:rPr lang="zh-CN" altLang="en-US" sz="1100" u="none" strike="noStrike">
                          <a:effectLst/>
                          <a:latin typeface="微软雅黑" panose="020b0503020204020204" pitchFamily="34" charset="-122"/>
                          <a:ea typeface="微软雅黑" panose="020b0503020204020204" pitchFamily="34" charset="-122"/>
                        </a:rPr>
                        <a:t>电子货币”，核算支付宝或微信等网络收款方式的资金</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131867">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5</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集团业务</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集团没有业务</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封存</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删除“套期工具”、“被套期工具”科目</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99706">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6</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集团业务</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en-US" altLang="zh-CN" sz="1100" u="none" strike="noStrike">
                          <a:effectLst/>
                          <a:latin typeface="微软雅黑" panose="020b0503020204020204" pitchFamily="34" charset="-122"/>
                          <a:ea typeface="微软雅黑" panose="020b0503020204020204" pitchFamily="34" charset="-122"/>
                        </a:rPr>
                        <a:t>COA</a:t>
                      </a:r>
                      <a:r>
                        <a:rPr lang="zh-CN" altLang="en-US" sz="1100" u="none" strike="noStrike">
                          <a:effectLst/>
                          <a:latin typeface="微软雅黑" panose="020b0503020204020204" pitchFamily="34" charset="-122"/>
                          <a:ea typeface="微软雅黑" panose="020b0503020204020204" pitchFamily="34" charset="-122"/>
                        </a:rPr>
                        <a:t>颗粒度与对应科目匹配</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新增</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“在建工程减值准备” 颗粒度</a:t>
                      </a:r>
                      <a:r>
                        <a:rPr lang="zh-CN" altLang="en-US" sz="1100" u="none" strike="noStrike" smtClean="0">
                          <a:effectLst/>
                          <a:latin typeface="微软雅黑" panose="020b0503020204020204" pitchFamily="34" charset="-122"/>
                          <a:ea typeface="微软雅黑" panose="020b0503020204020204" pitchFamily="34" charset="-122"/>
                        </a:rPr>
                        <a:t>与“在建工程”匹配</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211561">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7</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项目核算</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通过项目核算，不再通过科目</a:t>
                      </a:r>
                      <a:r>
                        <a:rPr lang="zh-CN" altLang="en-US" sz="1100" u="none" strike="noStrike" smtClean="0">
                          <a:effectLst/>
                          <a:latin typeface="微软雅黑" panose="020b0503020204020204" pitchFamily="34" charset="-122"/>
                          <a:ea typeface="微软雅黑" panose="020b0503020204020204" pitchFamily="34" charset="-122"/>
                        </a:rPr>
                        <a:t>区分</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封存</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“长期借款”一年以内与一年</a:t>
                      </a:r>
                      <a:r>
                        <a:rPr lang="zh-CN" altLang="en-US" sz="1100" u="none" strike="noStrike" smtClean="0">
                          <a:effectLst/>
                          <a:latin typeface="微软雅黑" panose="020b0503020204020204" pitchFamily="34" charset="-122"/>
                          <a:ea typeface="微软雅黑" panose="020b0503020204020204" pitchFamily="34" charset="-122"/>
                        </a:rPr>
                        <a:t>以上</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r h="396066">
                <a:tc>
                  <a:txBody>
                    <a:bodyPr vert="horz" wrap="square"/>
                    <a:lstStyle/>
                    <a:p>
                      <a:pPr algn="ctr" fontAlgn="ctr"/>
                      <a:r>
                        <a:rPr lang="en-US" sz="1100" u="none" strike="noStrike">
                          <a:effectLst/>
                          <a:latin typeface="微软雅黑" panose="020b0503020204020204" pitchFamily="34" charset="-122"/>
                          <a:ea typeface="微软雅黑" panose="020b0503020204020204" pitchFamily="34" charset="-122"/>
                        </a:rPr>
                        <a:t>8</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ctr" fontAlgn="ctr"/>
                      <a:r>
                        <a:rPr lang="zh-CN" altLang="en-US" sz="1100" u="none" strike="noStrike">
                          <a:effectLst/>
                          <a:latin typeface="微软雅黑" panose="020b0503020204020204" pitchFamily="34" charset="-122"/>
                          <a:ea typeface="微软雅黑" panose="020b0503020204020204" pitchFamily="34" charset="-122"/>
                        </a:rPr>
                        <a:t>新增字段</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通过新增字段“到期日”来核算，不再通过科目区分</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封存</a:t>
                      </a:r>
                      <a:r>
                        <a:rPr lang="en-US" sz="1100" u="none" strike="noStrike">
                          <a:effectLst/>
                          <a:latin typeface="微软雅黑" panose="020b0503020204020204" pitchFamily="34" charset="-122"/>
                          <a:ea typeface="微软雅黑" panose="020b0503020204020204" pitchFamily="34" charset="-122"/>
                        </a:rPr>
                        <a:t>COA</a:t>
                      </a:r>
                      <a:endParaRPr 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c>
                  <a:txBody>
                    <a:bodyPr vert="horz" wrap="square"/>
                    <a:lstStyle/>
                    <a:p>
                      <a:pPr algn="l" fontAlgn="ctr"/>
                      <a:r>
                        <a:rPr lang="zh-CN" altLang="en-US" sz="1100" u="none" strike="noStrike">
                          <a:effectLst/>
                          <a:latin typeface="微软雅黑" panose="020b0503020204020204" pitchFamily="34" charset="-122"/>
                          <a:ea typeface="微软雅黑" panose="020b0503020204020204" pitchFamily="34" charset="-122"/>
                        </a:rPr>
                        <a:t>“长期应收款”一年以内与一年以上</a:t>
                      </a:r>
                      <a:endParaRPr lang="zh-CN" altLang="en-US" sz="1100" b="0" i="0" u="none" strike="noStrike">
                        <a:solidFill>
                          <a:srgbClr val="000000"/>
                        </a:solidFill>
                        <a:effectLst/>
                        <a:latin typeface="微软雅黑" panose="020b0503020204020204" pitchFamily="34" charset="-122"/>
                        <a:ea typeface="微软雅黑" panose="020b0503020204020204" pitchFamily="34" charset="-122"/>
                      </a:endParaRPr>
                    </a:p>
                  </a:txBody>
                  <a:tcPr marL="36000" marR="36000" marT="36000" marB="36000" anchor="ctr">
                    <a:solidFill>
                      <a:schemeClr val="bg1">
                        <a:lumMod val="85000"/>
                      </a:schemeClr>
                    </a:solidFill>
                  </a:tcPr>
                </a:tc>
              </a:tr>
            </a:tbl>
          </a:graphicData>
        </a:graphic>
      </p:graphicFrame>
      <p:sp>
        <p:nvSpPr>
          <p:cNvPr id="14" name="Rectangle 13"/>
          <p:cNvSpPr/>
          <p:nvPr/>
        </p:nvSpPr>
        <p:spPr>
          <a:xfrm>
            <a:off x="272108" y="1353199"/>
            <a:ext cx="8608206"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在不对现有</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rPr>
              <a:t>COA</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进行大</a:t>
            </a:r>
            <a:r>
              <a:rPr lang="zh-CN" altLang="en-US" sz="1400" smtClean="0">
                <a:solidFill>
                  <a:schemeClr val="tx1">
                    <a:lumMod val="95000"/>
                    <a:lumOff val="5000"/>
                  </a:schemeClr>
                </a:solidFill>
                <a:latin typeface="微软雅黑" panose="020b0503020204020204" pitchFamily="34" charset="-122"/>
                <a:ea typeface="微软雅黑" panose="020b0503020204020204" pitchFamily="34" charset="-122"/>
              </a:rPr>
              <a:t>改的</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前提下</a:t>
            </a:r>
            <a:r>
              <a:rPr lang="zh-CN" altLang="en-US" sz="1400" smtClean="0">
                <a:solidFill>
                  <a:schemeClr val="tx1">
                    <a:lumMod val="95000"/>
                    <a:lumOff val="5000"/>
                  </a:schemeClr>
                </a:solidFill>
                <a:latin typeface="微软雅黑" panose="020b0503020204020204" pitchFamily="34" charset="-122"/>
                <a:ea typeface="微软雅黑" panose="020b0503020204020204" pitchFamily="34" charset="-122"/>
              </a:rPr>
              <a:t>，依据以下原则，共调整</a:t>
            </a:r>
            <a:r>
              <a:rPr lang="en-US" altLang="zh-CN" sz="1400" smtClean="0">
                <a:solidFill>
                  <a:schemeClr val="tx1">
                    <a:lumMod val="95000"/>
                    <a:lumOff val="5000"/>
                  </a:schemeClr>
                </a:solidFill>
                <a:latin typeface="微软雅黑" panose="020b0503020204020204" pitchFamily="34" charset="-122"/>
                <a:ea typeface="微软雅黑" panose="020b0503020204020204" pitchFamily="34" charset="-122"/>
              </a:rPr>
              <a:t>COA260</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项，占集团</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rPr>
              <a:t>COA</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的</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rPr>
              <a:t>14%</a:t>
            </a:r>
          </a:p>
          <a:p>
            <a:r>
              <a:rPr lang="zh-CN" altLang="en-US" sz="140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140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0" name="Group 49"/>
          <p:cNvGrpSpPr/>
          <p:nvPr/>
        </p:nvGrpSpPr>
        <p:grpSpPr>
          <a:xfrm>
            <a:off x="2095210" y="1988840"/>
            <a:ext cx="908616" cy="908616"/>
            <a:chOff x="1307231" y="4510530"/>
            <a:chExt cx="1000800" cy="1000800"/>
          </a:xfrm>
        </p:grpSpPr>
        <p:sp>
          <p:nvSpPr>
            <p:cNvPr id="54" name="Oval 53"/>
            <p:cNvSpPr/>
            <p:nvPr/>
          </p:nvSpPr>
          <p:spPr>
            <a:xfrm>
              <a:off x="1307231" y="4510530"/>
              <a:ext cx="1000800" cy="10008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a:solidFill>
                  <a:schemeClr val="tx1">
                    <a:lumMod val="75000"/>
                    <a:lumOff val="25000"/>
                  </a:schemeClr>
                </a:solidFill>
                <a:latin typeface="Calibri" panose="020f0502020204030204" pitchFamily="34" charset="0"/>
              </a:endParaRPr>
            </a:p>
          </p:txBody>
        </p:sp>
        <p:sp>
          <p:nvSpPr>
            <p:cNvPr id="55" name="Freeform 54"/>
            <p:cNvSpPr>
              <a:spLocks noEditPoints="1"/>
            </p:cNvSpPr>
            <p:nvPr/>
          </p:nvSpPr>
          <p:spPr bwMode="auto">
            <a:xfrm>
              <a:off x="1555431" y="4729129"/>
              <a:ext cx="504401" cy="563603"/>
            </a:xfrm>
            <a:custGeom>
              <a:gdLst>
                <a:gd name="T0" fmla="*/ 401 w 426"/>
                <a:gd name="T1" fmla="*/ 297 h 476"/>
                <a:gd name="T2" fmla="*/ 314 w 426"/>
                <a:gd name="T3" fmla="*/ 128 h 476"/>
                <a:gd name="T4" fmla="*/ 329 w 426"/>
                <a:gd name="T5" fmla="*/ 0 h 476"/>
                <a:gd name="T6" fmla="*/ 251 w 426"/>
                <a:gd name="T7" fmla="*/ 105 h 476"/>
                <a:gd name="T8" fmla="*/ 251 w 426"/>
                <a:gd name="T9" fmla="*/ 160 h 476"/>
                <a:gd name="T10" fmla="*/ 190 w 426"/>
                <a:gd name="T11" fmla="*/ 122 h 476"/>
                <a:gd name="T12" fmla="*/ 175 w 426"/>
                <a:gd name="T13" fmla="*/ 133 h 476"/>
                <a:gd name="T14" fmla="*/ 205 w 426"/>
                <a:gd name="T15" fmla="*/ 105 h 476"/>
                <a:gd name="T16" fmla="*/ 97 w 426"/>
                <a:gd name="T17" fmla="*/ 105 h 476"/>
                <a:gd name="T18" fmla="*/ 67 w 426"/>
                <a:gd name="T19" fmla="*/ 128 h 476"/>
                <a:gd name="T20" fmla="*/ 39 w 426"/>
                <a:gd name="T21" fmla="*/ 297 h 476"/>
                <a:gd name="T22" fmla="*/ 0 w 426"/>
                <a:gd name="T23" fmla="*/ 476 h 476"/>
                <a:gd name="T24" fmla="*/ 164 w 426"/>
                <a:gd name="T25" fmla="*/ 414 h 476"/>
                <a:gd name="T26" fmla="*/ 175 w 426"/>
                <a:gd name="T27" fmla="*/ 243 h 476"/>
                <a:gd name="T28" fmla="*/ 236 w 426"/>
                <a:gd name="T29" fmla="*/ 273 h 476"/>
                <a:gd name="T30" fmla="*/ 251 w 426"/>
                <a:gd name="T31" fmla="*/ 297 h 476"/>
                <a:gd name="T32" fmla="*/ 256 w 426"/>
                <a:gd name="T33" fmla="*/ 414 h 476"/>
                <a:gd name="T34" fmla="*/ 426 w 426"/>
                <a:gd name="T35" fmla="*/ 414 h 476"/>
                <a:gd name="T36" fmla="*/ 14 w 426"/>
                <a:gd name="T37" fmla="*/ 462 h 476"/>
                <a:gd name="T38" fmla="*/ 155 w 426"/>
                <a:gd name="T39" fmla="*/ 462 h 476"/>
                <a:gd name="T40" fmla="*/ 235 w 426"/>
                <a:gd name="T41" fmla="*/ 26 h 476"/>
                <a:gd name="T42" fmla="*/ 235 w 426"/>
                <a:gd name="T43" fmla="*/ 40 h 476"/>
                <a:gd name="T44" fmla="*/ 235 w 426"/>
                <a:gd name="T45" fmla="*/ 91 h 476"/>
                <a:gd name="T46" fmla="*/ 300 w 426"/>
                <a:gd name="T47" fmla="*/ 105 h 476"/>
                <a:gd name="T48" fmla="*/ 265 w 426"/>
                <a:gd name="T49" fmla="*/ 105 h 476"/>
                <a:gd name="T50" fmla="*/ 221 w 426"/>
                <a:gd name="T51" fmla="*/ 160 h 476"/>
                <a:gd name="T52" fmla="*/ 205 w 426"/>
                <a:gd name="T53" fmla="*/ 160 h 476"/>
                <a:gd name="T54" fmla="*/ 221 w 426"/>
                <a:gd name="T55" fmla="*/ 229 h 476"/>
                <a:gd name="T56" fmla="*/ 205 w 426"/>
                <a:gd name="T57" fmla="*/ 229 h 476"/>
                <a:gd name="T58" fmla="*/ 217 w 426"/>
                <a:gd name="T59" fmla="*/ 174 h 476"/>
                <a:gd name="T60" fmla="*/ 190 w 426"/>
                <a:gd name="T61" fmla="*/ 26 h 476"/>
                <a:gd name="T62" fmla="*/ 190 w 426"/>
                <a:gd name="T63" fmla="*/ 14 h 476"/>
                <a:gd name="T64" fmla="*/ 190 w 426"/>
                <a:gd name="T65" fmla="*/ 91 h 476"/>
                <a:gd name="T66" fmla="*/ 126 w 426"/>
                <a:gd name="T67" fmla="*/ 105 h 476"/>
                <a:gd name="T68" fmla="*/ 126 w 426"/>
                <a:gd name="T69" fmla="*/ 128 h 476"/>
                <a:gd name="T70" fmla="*/ 20 w 426"/>
                <a:gd name="T71" fmla="*/ 414 h 476"/>
                <a:gd name="T72" fmla="*/ 149 w 426"/>
                <a:gd name="T73" fmla="*/ 414 h 476"/>
                <a:gd name="T74" fmla="*/ 39 w 426"/>
                <a:gd name="T75" fmla="*/ 250 h 476"/>
                <a:gd name="T76" fmla="*/ 39 w 426"/>
                <a:gd name="T77" fmla="*/ 236 h 476"/>
                <a:gd name="T78" fmla="*/ 59 w 426"/>
                <a:gd name="T79" fmla="*/ 210 h 476"/>
                <a:gd name="T80" fmla="*/ 59 w 426"/>
                <a:gd name="T81" fmla="*/ 198 h 476"/>
                <a:gd name="T82" fmla="*/ 39 w 426"/>
                <a:gd name="T83" fmla="*/ 172 h 476"/>
                <a:gd name="T84" fmla="*/ 161 w 426"/>
                <a:gd name="T85" fmla="*/ 160 h 476"/>
                <a:gd name="T86" fmla="*/ 161 w 426"/>
                <a:gd name="T87" fmla="*/ 174 h 476"/>
                <a:gd name="T88" fmla="*/ 133 w 426"/>
                <a:gd name="T89" fmla="*/ 243 h 476"/>
                <a:gd name="T90" fmla="*/ 175 w 426"/>
                <a:gd name="T91" fmla="*/ 229 h 476"/>
                <a:gd name="T92" fmla="*/ 190 w 426"/>
                <a:gd name="T93" fmla="*/ 229 h 476"/>
                <a:gd name="T94" fmla="*/ 205 w 426"/>
                <a:gd name="T95" fmla="*/ 259 h 476"/>
                <a:gd name="T96" fmla="*/ 217 w 426"/>
                <a:gd name="T97" fmla="*/ 243 h 476"/>
                <a:gd name="T98" fmla="*/ 236 w 426"/>
                <a:gd name="T99" fmla="*/ 229 h 476"/>
                <a:gd name="T100" fmla="*/ 251 w 426"/>
                <a:gd name="T101" fmla="*/ 229 h 476"/>
                <a:gd name="T102" fmla="*/ 293 w 426"/>
                <a:gd name="T103" fmla="*/ 243 h 476"/>
                <a:gd name="T104" fmla="*/ 265 w 426"/>
                <a:gd name="T105" fmla="*/ 174 h 476"/>
                <a:gd name="T106" fmla="*/ 265 w 426"/>
                <a:gd name="T107" fmla="*/ 160 h 476"/>
                <a:gd name="T108" fmla="*/ 387 w 426"/>
                <a:gd name="T109" fmla="*/ 172 h 476"/>
                <a:gd name="T110" fmla="*/ 367 w 426"/>
                <a:gd name="T111" fmla="*/ 198 h 476"/>
                <a:gd name="T112" fmla="*/ 367 w 426"/>
                <a:gd name="T113" fmla="*/ 210 h 476"/>
                <a:gd name="T114" fmla="*/ 387 w 426"/>
                <a:gd name="T115" fmla="*/ 236 h 476"/>
                <a:gd name="T116" fmla="*/ 387 w 426"/>
                <a:gd name="T117" fmla="*/ 250 h 476"/>
                <a:gd name="T118" fmla="*/ 265 w 426"/>
                <a:gd name="T119" fmla="*/ 243 h 476"/>
                <a:gd name="T120" fmla="*/ 405 w 426"/>
                <a:gd name="T121" fmla="*/ 414 h 476"/>
                <a:gd name="T122" fmla="*/ 412 w 426"/>
                <a:gd name="T123" fmla="*/ 462 h 476"/>
                <a:gd name="T124" fmla="*/ 412 w 426"/>
                <a:gd name="T125" fmla="*/ 428 h 4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6" h="476">
                  <a:moveTo>
                    <a:pt x="420" y="414"/>
                  </a:moveTo>
                  <a:lnTo>
                    <a:pt x="386" y="297"/>
                  </a:lnTo>
                  <a:lnTo>
                    <a:pt x="401" y="297"/>
                  </a:lnTo>
                  <a:lnTo>
                    <a:pt x="401" y="165"/>
                  </a:lnTo>
                  <a:lnTo>
                    <a:pt x="358" y="128"/>
                  </a:lnTo>
                  <a:lnTo>
                    <a:pt x="314" y="128"/>
                  </a:lnTo>
                  <a:lnTo>
                    <a:pt x="314" y="105"/>
                  </a:lnTo>
                  <a:lnTo>
                    <a:pt x="329" y="105"/>
                  </a:lnTo>
                  <a:lnTo>
                    <a:pt x="329" y="0"/>
                  </a:lnTo>
                  <a:lnTo>
                    <a:pt x="221" y="0"/>
                  </a:lnTo>
                  <a:lnTo>
                    <a:pt x="221" y="105"/>
                  </a:lnTo>
                  <a:lnTo>
                    <a:pt x="251" y="105"/>
                  </a:lnTo>
                  <a:lnTo>
                    <a:pt x="251" y="128"/>
                  </a:lnTo>
                  <a:lnTo>
                    <a:pt x="251" y="133"/>
                  </a:lnTo>
                  <a:lnTo>
                    <a:pt x="251" y="160"/>
                  </a:lnTo>
                  <a:lnTo>
                    <a:pt x="236" y="160"/>
                  </a:lnTo>
                  <a:lnTo>
                    <a:pt x="236" y="122"/>
                  </a:lnTo>
                  <a:lnTo>
                    <a:pt x="190" y="122"/>
                  </a:lnTo>
                  <a:lnTo>
                    <a:pt x="190" y="160"/>
                  </a:lnTo>
                  <a:lnTo>
                    <a:pt x="175" y="160"/>
                  </a:lnTo>
                  <a:lnTo>
                    <a:pt x="175" y="133"/>
                  </a:lnTo>
                  <a:lnTo>
                    <a:pt x="175" y="128"/>
                  </a:lnTo>
                  <a:lnTo>
                    <a:pt x="175" y="105"/>
                  </a:lnTo>
                  <a:lnTo>
                    <a:pt x="205" y="105"/>
                  </a:lnTo>
                  <a:lnTo>
                    <a:pt x="205" y="0"/>
                  </a:lnTo>
                  <a:lnTo>
                    <a:pt x="97" y="0"/>
                  </a:lnTo>
                  <a:lnTo>
                    <a:pt x="97" y="105"/>
                  </a:lnTo>
                  <a:lnTo>
                    <a:pt x="112" y="105"/>
                  </a:lnTo>
                  <a:lnTo>
                    <a:pt x="112" y="128"/>
                  </a:lnTo>
                  <a:lnTo>
                    <a:pt x="67" y="128"/>
                  </a:lnTo>
                  <a:lnTo>
                    <a:pt x="25" y="165"/>
                  </a:lnTo>
                  <a:lnTo>
                    <a:pt x="25" y="297"/>
                  </a:lnTo>
                  <a:lnTo>
                    <a:pt x="39" y="297"/>
                  </a:lnTo>
                  <a:lnTo>
                    <a:pt x="6" y="414"/>
                  </a:lnTo>
                  <a:lnTo>
                    <a:pt x="0" y="414"/>
                  </a:lnTo>
                  <a:lnTo>
                    <a:pt x="0" y="476"/>
                  </a:lnTo>
                  <a:lnTo>
                    <a:pt x="169" y="476"/>
                  </a:lnTo>
                  <a:lnTo>
                    <a:pt x="169" y="414"/>
                  </a:lnTo>
                  <a:lnTo>
                    <a:pt x="164" y="414"/>
                  </a:lnTo>
                  <a:lnTo>
                    <a:pt x="130" y="297"/>
                  </a:lnTo>
                  <a:lnTo>
                    <a:pt x="175" y="297"/>
                  </a:lnTo>
                  <a:lnTo>
                    <a:pt x="175" y="243"/>
                  </a:lnTo>
                  <a:lnTo>
                    <a:pt x="190" y="243"/>
                  </a:lnTo>
                  <a:lnTo>
                    <a:pt x="190" y="273"/>
                  </a:lnTo>
                  <a:lnTo>
                    <a:pt x="236" y="273"/>
                  </a:lnTo>
                  <a:lnTo>
                    <a:pt x="236" y="243"/>
                  </a:lnTo>
                  <a:lnTo>
                    <a:pt x="251" y="243"/>
                  </a:lnTo>
                  <a:lnTo>
                    <a:pt x="251" y="297"/>
                  </a:lnTo>
                  <a:lnTo>
                    <a:pt x="296" y="297"/>
                  </a:lnTo>
                  <a:lnTo>
                    <a:pt x="262" y="414"/>
                  </a:lnTo>
                  <a:lnTo>
                    <a:pt x="256" y="414"/>
                  </a:lnTo>
                  <a:lnTo>
                    <a:pt x="256" y="476"/>
                  </a:lnTo>
                  <a:lnTo>
                    <a:pt x="426" y="476"/>
                  </a:lnTo>
                  <a:lnTo>
                    <a:pt x="426" y="414"/>
                  </a:lnTo>
                  <a:lnTo>
                    <a:pt x="420" y="414"/>
                  </a:lnTo>
                  <a:close/>
                  <a:moveTo>
                    <a:pt x="155" y="462"/>
                  </a:moveTo>
                  <a:lnTo>
                    <a:pt x="14" y="462"/>
                  </a:lnTo>
                  <a:lnTo>
                    <a:pt x="14" y="428"/>
                  </a:lnTo>
                  <a:lnTo>
                    <a:pt x="155" y="428"/>
                  </a:lnTo>
                  <a:lnTo>
                    <a:pt x="155" y="462"/>
                  </a:lnTo>
                  <a:close/>
                  <a:moveTo>
                    <a:pt x="315" y="14"/>
                  </a:moveTo>
                  <a:lnTo>
                    <a:pt x="315" y="26"/>
                  </a:lnTo>
                  <a:lnTo>
                    <a:pt x="235" y="26"/>
                  </a:lnTo>
                  <a:lnTo>
                    <a:pt x="235" y="14"/>
                  </a:lnTo>
                  <a:lnTo>
                    <a:pt x="315" y="14"/>
                  </a:lnTo>
                  <a:close/>
                  <a:moveTo>
                    <a:pt x="235" y="40"/>
                  </a:moveTo>
                  <a:lnTo>
                    <a:pt x="315" y="40"/>
                  </a:lnTo>
                  <a:lnTo>
                    <a:pt x="315" y="91"/>
                  </a:lnTo>
                  <a:lnTo>
                    <a:pt x="235" y="91"/>
                  </a:lnTo>
                  <a:lnTo>
                    <a:pt x="235" y="40"/>
                  </a:lnTo>
                  <a:close/>
                  <a:moveTo>
                    <a:pt x="265" y="105"/>
                  </a:moveTo>
                  <a:lnTo>
                    <a:pt x="300" y="105"/>
                  </a:lnTo>
                  <a:lnTo>
                    <a:pt x="300" y="128"/>
                  </a:lnTo>
                  <a:lnTo>
                    <a:pt x="265" y="128"/>
                  </a:lnTo>
                  <a:lnTo>
                    <a:pt x="265" y="105"/>
                  </a:lnTo>
                  <a:close/>
                  <a:moveTo>
                    <a:pt x="205" y="136"/>
                  </a:moveTo>
                  <a:lnTo>
                    <a:pt x="221" y="136"/>
                  </a:lnTo>
                  <a:lnTo>
                    <a:pt x="221" y="160"/>
                  </a:lnTo>
                  <a:lnTo>
                    <a:pt x="217" y="160"/>
                  </a:lnTo>
                  <a:lnTo>
                    <a:pt x="208" y="160"/>
                  </a:lnTo>
                  <a:lnTo>
                    <a:pt x="205" y="160"/>
                  </a:lnTo>
                  <a:lnTo>
                    <a:pt x="205" y="136"/>
                  </a:lnTo>
                  <a:close/>
                  <a:moveTo>
                    <a:pt x="221" y="174"/>
                  </a:moveTo>
                  <a:lnTo>
                    <a:pt x="221" y="229"/>
                  </a:lnTo>
                  <a:lnTo>
                    <a:pt x="217" y="229"/>
                  </a:lnTo>
                  <a:lnTo>
                    <a:pt x="208" y="229"/>
                  </a:lnTo>
                  <a:lnTo>
                    <a:pt x="205" y="229"/>
                  </a:lnTo>
                  <a:lnTo>
                    <a:pt x="205" y="174"/>
                  </a:lnTo>
                  <a:lnTo>
                    <a:pt x="208" y="174"/>
                  </a:lnTo>
                  <a:lnTo>
                    <a:pt x="217" y="174"/>
                  </a:lnTo>
                  <a:lnTo>
                    <a:pt x="221" y="174"/>
                  </a:lnTo>
                  <a:close/>
                  <a:moveTo>
                    <a:pt x="190" y="14"/>
                  </a:moveTo>
                  <a:lnTo>
                    <a:pt x="190" y="26"/>
                  </a:lnTo>
                  <a:lnTo>
                    <a:pt x="111" y="26"/>
                  </a:lnTo>
                  <a:lnTo>
                    <a:pt x="111" y="14"/>
                  </a:lnTo>
                  <a:lnTo>
                    <a:pt x="190" y="14"/>
                  </a:lnTo>
                  <a:close/>
                  <a:moveTo>
                    <a:pt x="111" y="40"/>
                  </a:moveTo>
                  <a:lnTo>
                    <a:pt x="190" y="40"/>
                  </a:lnTo>
                  <a:lnTo>
                    <a:pt x="190" y="91"/>
                  </a:lnTo>
                  <a:lnTo>
                    <a:pt x="111" y="91"/>
                  </a:lnTo>
                  <a:lnTo>
                    <a:pt x="111" y="40"/>
                  </a:lnTo>
                  <a:close/>
                  <a:moveTo>
                    <a:pt x="126" y="105"/>
                  </a:moveTo>
                  <a:lnTo>
                    <a:pt x="161" y="105"/>
                  </a:lnTo>
                  <a:lnTo>
                    <a:pt x="161" y="128"/>
                  </a:lnTo>
                  <a:lnTo>
                    <a:pt x="126" y="128"/>
                  </a:lnTo>
                  <a:lnTo>
                    <a:pt x="126" y="105"/>
                  </a:lnTo>
                  <a:close/>
                  <a:moveTo>
                    <a:pt x="149" y="414"/>
                  </a:moveTo>
                  <a:lnTo>
                    <a:pt x="20" y="414"/>
                  </a:lnTo>
                  <a:lnTo>
                    <a:pt x="54" y="297"/>
                  </a:lnTo>
                  <a:lnTo>
                    <a:pt x="115" y="297"/>
                  </a:lnTo>
                  <a:lnTo>
                    <a:pt x="149" y="414"/>
                  </a:lnTo>
                  <a:close/>
                  <a:moveTo>
                    <a:pt x="161" y="283"/>
                  </a:moveTo>
                  <a:lnTo>
                    <a:pt x="39" y="283"/>
                  </a:lnTo>
                  <a:lnTo>
                    <a:pt x="39" y="250"/>
                  </a:lnTo>
                  <a:lnTo>
                    <a:pt x="59" y="250"/>
                  </a:lnTo>
                  <a:lnTo>
                    <a:pt x="59" y="236"/>
                  </a:lnTo>
                  <a:lnTo>
                    <a:pt x="39" y="236"/>
                  </a:lnTo>
                  <a:lnTo>
                    <a:pt x="39" y="224"/>
                  </a:lnTo>
                  <a:lnTo>
                    <a:pt x="59" y="224"/>
                  </a:lnTo>
                  <a:lnTo>
                    <a:pt x="59" y="210"/>
                  </a:lnTo>
                  <a:lnTo>
                    <a:pt x="39" y="210"/>
                  </a:lnTo>
                  <a:lnTo>
                    <a:pt x="39" y="198"/>
                  </a:lnTo>
                  <a:lnTo>
                    <a:pt x="59" y="198"/>
                  </a:lnTo>
                  <a:lnTo>
                    <a:pt x="59" y="184"/>
                  </a:lnTo>
                  <a:lnTo>
                    <a:pt x="39" y="184"/>
                  </a:lnTo>
                  <a:lnTo>
                    <a:pt x="39" y="172"/>
                  </a:lnTo>
                  <a:lnTo>
                    <a:pt x="72" y="142"/>
                  </a:lnTo>
                  <a:lnTo>
                    <a:pt x="161" y="142"/>
                  </a:lnTo>
                  <a:lnTo>
                    <a:pt x="161" y="160"/>
                  </a:lnTo>
                  <a:lnTo>
                    <a:pt x="133" y="160"/>
                  </a:lnTo>
                  <a:lnTo>
                    <a:pt x="133" y="174"/>
                  </a:lnTo>
                  <a:lnTo>
                    <a:pt x="161" y="174"/>
                  </a:lnTo>
                  <a:lnTo>
                    <a:pt x="161" y="229"/>
                  </a:lnTo>
                  <a:lnTo>
                    <a:pt x="133" y="229"/>
                  </a:lnTo>
                  <a:lnTo>
                    <a:pt x="133" y="243"/>
                  </a:lnTo>
                  <a:lnTo>
                    <a:pt x="161" y="243"/>
                  </a:lnTo>
                  <a:lnTo>
                    <a:pt x="161" y="283"/>
                  </a:lnTo>
                  <a:close/>
                  <a:moveTo>
                    <a:pt x="175" y="229"/>
                  </a:moveTo>
                  <a:lnTo>
                    <a:pt x="175" y="174"/>
                  </a:lnTo>
                  <a:lnTo>
                    <a:pt x="190" y="174"/>
                  </a:lnTo>
                  <a:lnTo>
                    <a:pt x="190" y="229"/>
                  </a:lnTo>
                  <a:lnTo>
                    <a:pt x="175" y="229"/>
                  </a:lnTo>
                  <a:close/>
                  <a:moveTo>
                    <a:pt x="221" y="259"/>
                  </a:moveTo>
                  <a:lnTo>
                    <a:pt x="205" y="259"/>
                  </a:lnTo>
                  <a:lnTo>
                    <a:pt x="205" y="243"/>
                  </a:lnTo>
                  <a:lnTo>
                    <a:pt x="208" y="243"/>
                  </a:lnTo>
                  <a:lnTo>
                    <a:pt x="217" y="243"/>
                  </a:lnTo>
                  <a:lnTo>
                    <a:pt x="221" y="243"/>
                  </a:lnTo>
                  <a:lnTo>
                    <a:pt x="221" y="259"/>
                  </a:lnTo>
                  <a:close/>
                  <a:moveTo>
                    <a:pt x="236" y="229"/>
                  </a:moveTo>
                  <a:lnTo>
                    <a:pt x="236" y="174"/>
                  </a:lnTo>
                  <a:lnTo>
                    <a:pt x="251" y="174"/>
                  </a:lnTo>
                  <a:lnTo>
                    <a:pt x="251" y="229"/>
                  </a:lnTo>
                  <a:lnTo>
                    <a:pt x="236" y="229"/>
                  </a:lnTo>
                  <a:close/>
                  <a:moveTo>
                    <a:pt x="265" y="243"/>
                  </a:moveTo>
                  <a:lnTo>
                    <a:pt x="293" y="243"/>
                  </a:lnTo>
                  <a:lnTo>
                    <a:pt x="293" y="229"/>
                  </a:lnTo>
                  <a:lnTo>
                    <a:pt x="265" y="229"/>
                  </a:lnTo>
                  <a:lnTo>
                    <a:pt x="265" y="174"/>
                  </a:lnTo>
                  <a:lnTo>
                    <a:pt x="293" y="174"/>
                  </a:lnTo>
                  <a:lnTo>
                    <a:pt x="293" y="160"/>
                  </a:lnTo>
                  <a:lnTo>
                    <a:pt x="265" y="160"/>
                  </a:lnTo>
                  <a:lnTo>
                    <a:pt x="265" y="142"/>
                  </a:lnTo>
                  <a:lnTo>
                    <a:pt x="353" y="142"/>
                  </a:lnTo>
                  <a:lnTo>
                    <a:pt x="387" y="172"/>
                  </a:lnTo>
                  <a:lnTo>
                    <a:pt x="387" y="184"/>
                  </a:lnTo>
                  <a:lnTo>
                    <a:pt x="367" y="184"/>
                  </a:lnTo>
                  <a:lnTo>
                    <a:pt x="367" y="198"/>
                  </a:lnTo>
                  <a:lnTo>
                    <a:pt x="387" y="198"/>
                  </a:lnTo>
                  <a:lnTo>
                    <a:pt x="387" y="210"/>
                  </a:lnTo>
                  <a:lnTo>
                    <a:pt x="367" y="210"/>
                  </a:lnTo>
                  <a:lnTo>
                    <a:pt x="367" y="224"/>
                  </a:lnTo>
                  <a:lnTo>
                    <a:pt x="387" y="224"/>
                  </a:lnTo>
                  <a:lnTo>
                    <a:pt x="387" y="236"/>
                  </a:lnTo>
                  <a:lnTo>
                    <a:pt x="367" y="236"/>
                  </a:lnTo>
                  <a:lnTo>
                    <a:pt x="367" y="250"/>
                  </a:lnTo>
                  <a:lnTo>
                    <a:pt x="387" y="250"/>
                  </a:lnTo>
                  <a:lnTo>
                    <a:pt x="387" y="283"/>
                  </a:lnTo>
                  <a:lnTo>
                    <a:pt x="265" y="283"/>
                  </a:lnTo>
                  <a:lnTo>
                    <a:pt x="265" y="243"/>
                  </a:lnTo>
                  <a:close/>
                  <a:moveTo>
                    <a:pt x="311" y="297"/>
                  </a:moveTo>
                  <a:lnTo>
                    <a:pt x="372" y="297"/>
                  </a:lnTo>
                  <a:lnTo>
                    <a:pt x="405" y="414"/>
                  </a:lnTo>
                  <a:lnTo>
                    <a:pt x="277" y="414"/>
                  </a:lnTo>
                  <a:lnTo>
                    <a:pt x="311" y="297"/>
                  </a:lnTo>
                  <a:close/>
                  <a:moveTo>
                    <a:pt x="412" y="462"/>
                  </a:moveTo>
                  <a:lnTo>
                    <a:pt x="270" y="462"/>
                  </a:lnTo>
                  <a:lnTo>
                    <a:pt x="270" y="428"/>
                  </a:lnTo>
                  <a:lnTo>
                    <a:pt x="412" y="428"/>
                  </a:lnTo>
                  <a:lnTo>
                    <a:pt x="412" y="462"/>
                  </a:lnTo>
                  <a:close/>
                </a:path>
              </a:pathLst>
            </a:custGeom>
            <a:solidFill>
              <a:schemeClr val="bg1"/>
            </a:solidFill>
            <a:ln>
              <a:noFill/>
            </a:ln>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grpSp>
      <p:grpSp>
        <p:nvGrpSpPr>
          <p:cNvPr id="40" name="Group 39"/>
          <p:cNvGrpSpPr/>
          <p:nvPr/>
        </p:nvGrpSpPr>
        <p:grpSpPr>
          <a:xfrm>
            <a:off x="3730536" y="1988840"/>
            <a:ext cx="908616" cy="908616"/>
            <a:chOff x="3513075" y="4445876"/>
            <a:chExt cx="1000800" cy="1000800"/>
          </a:xfrm>
        </p:grpSpPr>
        <p:sp>
          <p:nvSpPr>
            <p:cNvPr id="44" name="Oval 43"/>
            <p:cNvSpPr/>
            <p:nvPr/>
          </p:nvSpPr>
          <p:spPr>
            <a:xfrm>
              <a:off x="3513075" y="4445876"/>
              <a:ext cx="1000800" cy="1000800"/>
            </a:xfrm>
            <a:prstGeom prst="ellipse">
              <a:avLst/>
            </a:prstGeom>
            <a:solidFill>
              <a:srgbClr val="91BA5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a:solidFill>
                  <a:schemeClr val="tx1">
                    <a:lumMod val="75000"/>
                    <a:lumOff val="25000"/>
                  </a:schemeClr>
                </a:solidFill>
                <a:latin typeface="Calibri" panose="020f0502020204030204" pitchFamily="34" charset="0"/>
              </a:endParaRPr>
            </a:p>
          </p:txBody>
        </p:sp>
        <p:grpSp>
          <p:nvGrpSpPr>
            <p:cNvPr id="45" name="Group 44"/>
            <p:cNvGrpSpPr/>
            <p:nvPr/>
          </p:nvGrpSpPr>
          <p:grpSpPr>
            <a:xfrm>
              <a:off x="3743514" y="4677499"/>
              <a:ext cx="539923" cy="537554"/>
              <a:chOff x="2840038" y="4406900"/>
              <a:chExt cx="723900" cy="720725"/>
            </a:xfrm>
            <a:solidFill>
              <a:schemeClr val="bg1"/>
            </a:solidFill>
          </p:grpSpPr>
          <p:sp>
            <p:nvSpPr>
              <p:cNvPr id="46" name="Freeform 45"/>
              <p:cNvSpPr>
                <a:spLocks noEditPoints="1"/>
              </p:cNvSpPr>
              <p:nvPr/>
            </p:nvSpPr>
            <p:spPr bwMode="auto">
              <a:xfrm>
                <a:off x="2840038" y="4406900"/>
                <a:ext cx="723900" cy="720725"/>
              </a:xfrm>
              <a:custGeom>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2">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47" name="Freeform 46"/>
              <p:cNvSpPr>
                <a:spLocks noEditPoints="1"/>
              </p:cNvSpPr>
              <p:nvPr/>
            </p:nvSpPr>
            <p:spPr bwMode="auto">
              <a:xfrm>
                <a:off x="3022600" y="4586288"/>
                <a:ext cx="360363" cy="361950"/>
              </a:xfrm>
              <a:custGeom>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6"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48" name="Freeform 47"/>
              <p:cNvSpPr>
                <a:spLocks noEditPoints="1"/>
              </p:cNvSpPr>
              <p:nvPr/>
            </p:nvSpPr>
            <p:spPr bwMode="auto">
              <a:xfrm>
                <a:off x="3060700" y="4625975"/>
                <a:ext cx="282575" cy="282575"/>
              </a:xfrm>
              <a:custGeom>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49" name="Freeform 48"/>
              <p:cNvSpPr>
                <a:spLocks noEditPoints="1"/>
              </p:cNvSpPr>
              <p:nvPr/>
            </p:nvSpPr>
            <p:spPr bwMode="auto">
              <a:xfrm>
                <a:off x="3152775" y="4668838"/>
                <a:ext cx="98425" cy="188913"/>
              </a:xfrm>
              <a:custGeom>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grpSp>
      </p:grpSp>
      <p:grpSp>
        <p:nvGrpSpPr>
          <p:cNvPr id="34" name="Group 33"/>
          <p:cNvGrpSpPr/>
          <p:nvPr/>
        </p:nvGrpSpPr>
        <p:grpSpPr>
          <a:xfrm>
            <a:off x="5348856" y="1988840"/>
            <a:ext cx="908616" cy="908616"/>
            <a:chOff x="6331147" y="4510530"/>
            <a:chExt cx="1000800" cy="1000800"/>
          </a:xfrm>
        </p:grpSpPr>
        <p:sp>
          <p:nvSpPr>
            <p:cNvPr id="38" name="Oval 37"/>
            <p:cNvSpPr/>
            <p:nvPr/>
          </p:nvSpPr>
          <p:spPr>
            <a:xfrm>
              <a:off x="6331147" y="4510530"/>
              <a:ext cx="1000800" cy="1000800"/>
            </a:xfrm>
            <a:prstGeom prst="ellipse">
              <a:avLst/>
            </a:prstGeom>
            <a:solidFill>
              <a:srgbClr val="4154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a:solidFill>
                  <a:schemeClr val="tx1">
                    <a:lumMod val="75000"/>
                    <a:lumOff val="25000"/>
                  </a:schemeClr>
                </a:solidFill>
                <a:latin typeface="Calibri" panose="020f0502020204030204" pitchFamily="34" charset="0"/>
              </a:endParaRPr>
            </a:p>
          </p:txBody>
        </p:sp>
        <p:sp>
          <p:nvSpPr>
            <p:cNvPr id="39" name="Freeform 38"/>
            <p:cNvSpPr>
              <a:spLocks noEditPoints="1"/>
            </p:cNvSpPr>
            <p:nvPr/>
          </p:nvSpPr>
          <p:spPr bwMode="auto">
            <a:xfrm>
              <a:off x="6517184" y="4734457"/>
              <a:ext cx="628726" cy="552947"/>
            </a:xfrm>
            <a:custGeom>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grpSp>
      <p:grpSp>
        <p:nvGrpSpPr>
          <p:cNvPr id="17" name="Group 16"/>
          <p:cNvGrpSpPr/>
          <p:nvPr/>
        </p:nvGrpSpPr>
        <p:grpSpPr>
          <a:xfrm>
            <a:off x="7053390" y="1988903"/>
            <a:ext cx="909888" cy="909888"/>
            <a:chOff x="8741934" y="4445876"/>
            <a:chExt cx="1002200" cy="1002200"/>
          </a:xfrm>
        </p:grpSpPr>
        <p:sp>
          <p:nvSpPr>
            <p:cNvPr id="21" name="Oval 20"/>
            <p:cNvSpPr/>
            <p:nvPr/>
          </p:nvSpPr>
          <p:spPr>
            <a:xfrm>
              <a:off x="8741934" y="4445876"/>
              <a:ext cx="1002200" cy="1002200"/>
            </a:xfrm>
            <a:prstGeom prst="ellipse">
              <a:avLst/>
            </a:pr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000">
                <a:solidFill>
                  <a:schemeClr val="tx1">
                    <a:lumMod val="75000"/>
                    <a:lumOff val="25000"/>
                  </a:schemeClr>
                </a:solidFill>
                <a:latin typeface="Calibri" panose="020f0502020204030204" pitchFamily="34" charset="0"/>
              </a:endParaRPr>
            </a:p>
          </p:txBody>
        </p:sp>
        <p:grpSp>
          <p:nvGrpSpPr>
            <p:cNvPr id="22" name="Group 21"/>
            <p:cNvGrpSpPr/>
            <p:nvPr/>
          </p:nvGrpSpPr>
          <p:grpSpPr>
            <a:xfrm>
              <a:off x="9020434" y="4649336"/>
              <a:ext cx="445200" cy="574260"/>
              <a:chOff x="8693150" y="3081338"/>
              <a:chExt cx="596901" cy="769938"/>
            </a:xfrm>
            <a:solidFill>
              <a:schemeClr val="bg1"/>
            </a:solidFill>
          </p:grpSpPr>
          <p:sp>
            <p:nvSpPr>
              <p:cNvPr id="23" name="Freeform 22"/>
              <p:cNvSpPr>
                <a:spLocks noEditPoints="1"/>
              </p:cNvSpPr>
              <p:nvPr/>
            </p:nvSpPr>
            <p:spPr bwMode="auto">
              <a:xfrm>
                <a:off x="8693150" y="3081338"/>
                <a:ext cx="508000" cy="769938"/>
              </a:xfrm>
              <a:custGeom>
                <a:gdLst>
                  <a:gd name="T0" fmla="*/ 217 w 320"/>
                  <a:gd name="T1" fmla="*/ 57 h 485"/>
                  <a:gd name="T2" fmla="*/ 181 w 320"/>
                  <a:gd name="T3" fmla="*/ 43 h 485"/>
                  <a:gd name="T4" fmla="*/ 182 w 320"/>
                  <a:gd name="T5" fmla="*/ 34 h 485"/>
                  <a:gd name="T6" fmla="*/ 182 w 320"/>
                  <a:gd name="T7" fmla="*/ 24 h 485"/>
                  <a:gd name="T8" fmla="*/ 173 w 320"/>
                  <a:gd name="T9" fmla="*/ 8 h 485"/>
                  <a:gd name="T10" fmla="*/ 159 w 320"/>
                  <a:gd name="T11" fmla="*/ 1 h 485"/>
                  <a:gd name="T12" fmla="*/ 154 w 320"/>
                  <a:gd name="T13" fmla="*/ 0 h 485"/>
                  <a:gd name="T14" fmla="*/ 147 w 320"/>
                  <a:gd name="T15" fmla="*/ 1 h 485"/>
                  <a:gd name="T16" fmla="*/ 133 w 320"/>
                  <a:gd name="T17" fmla="*/ 8 h 485"/>
                  <a:gd name="T18" fmla="*/ 125 w 320"/>
                  <a:gd name="T19" fmla="*/ 24 h 485"/>
                  <a:gd name="T20" fmla="*/ 125 w 320"/>
                  <a:gd name="T21" fmla="*/ 34 h 485"/>
                  <a:gd name="T22" fmla="*/ 106 w 320"/>
                  <a:gd name="T23" fmla="*/ 43 h 485"/>
                  <a:gd name="T24" fmla="*/ 92 w 320"/>
                  <a:gd name="T25" fmla="*/ 63 h 485"/>
                  <a:gd name="T26" fmla="*/ 16 w 320"/>
                  <a:gd name="T27" fmla="*/ 63 h 485"/>
                  <a:gd name="T28" fmla="*/ 6 w 320"/>
                  <a:gd name="T29" fmla="*/ 68 h 485"/>
                  <a:gd name="T30" fmla="*/ 0 w 320"/>
                  <a:gd name="T31" fmla="*/ 79 h 485"/>
                  <a:gd name="T32" fmla="*/ 1 w 320"/>
                  <a:gd name="T33" fmla="*/ 475 h 485"/>
                  <a:gd name="T34" fmla="*/ 16 w 320"/>
                  <a:gd name="T35" fmla="*/ 485 h 485"/>
                  <a:gd name="T36" fmla="*/ 310 w 320"/>
                  <a:gd name="T37" fmla="*/ 484 h 485"/>
                  <a:gd name="T38" fmla="*/ 320 w 320"/>
                  <a:gd name="T39" fmla="*/ 470 h 485"/>
                  <a:gd name="T40" fmla="*/ 319 w 320"/>
                  <a:gd name="T41" fmla="*/ 73 h 485"/>
                  <a:gd name="T42" fmla="*/ 305 w 320"/>
                  <a:gd name="T43" fmla="*/ 63 h 485"/>
                  <a:gd name="T44" fmla="*/ 134 w 320"/>
                  <a:gd name="T45" fmla="*/ 57 h 485"/>
                  <a:gd name="T46" fmla="*/ 144 w 320"/>
                  <a:gd name="T47" fmla="*/ 40 h 485"/>
                  <a:gd name="T48" fmla="*/ 138 w 320"/>
                  <a:gd name="T49" fmla="*/ 29 h 485"/>
                  <a:gd name="T50" fmla="*/ 143 w 320"/>
                  <a:gd name="T51" fmla="*/ 18 h 485"/>
                  <a:gd name="T52" fmla="*/ 154 w 320"/>
                  <a:gd name="T53" fmla="*/ 15 h 485"/>
                  <a:gd name="T54" fmla="*/ 163 w 320"/>
                  <a:gd name="T55" fmla="*/ 18 h 485"/>
                  <a:gd name="T56" fmla="*/ 168 w 320"/>
                  <a:gd name="T57" fmla="*/ 29 h 485"/>
                  <a:gd name="T58" fmla="*/ 162 w 320"/>
                  <a:gd name="T59" fmla="*/ 40 h 485"/>
                  <a:gd name="T60" fmla="*/ 203 w 320"/>
                  <a:gd name="T61" fmla="*/ 57 h 485"/>
                  <a:gd name="T62" fmla="*/ 106 w 320"/>
                  <a:gd name="T63" fmla="*/ 57 h 485"/>
                  <a:gd name="T64" fmla="*/ 217 w 320"/>
                  <a:gd name="T65" fmla="*/ 113 h 485"/>
                  <a:gd name="T66" fmla="*/ 279 w 320"/>
                  <a:gd name="T67" fmla="*/ 440 h 485"/>
                  <a:gd name="T68" fmla="*/ 92 w 320"/>
                  <a:gd name="T69" fmla="*/ 102 h 485"/>
                  <a:gd name="T70" fmla="*/ 306 w 320"/>
                  <a:gd name="T71" fmla="*/ 470 h 485"/>
                  <a:gd name="T72" fmla="*/ 304 w 320"/>
                  <a:gd name="T73" fmla="*/ 471 h 485"/>
                  <a:gd name="T74" fmla="*/ 15 w 320"/>
                  <a:gd name="T75" fmla="*/ 471 h 485"/>
                  <a:gd name="T76" fmla="*/ 15 w 320"/>
                  <a:gd name="T77" fmla="*/ 79 h 485"/>
                  <a:gd name="T78" fmla="*/ 16 w 320"/>
                  <a:gd name="T79" fmla="*/ 78 h 485"/>
                  <a:gd name="T80" fmla="*/ 92 w 320"/>
                  <a:gd name="T81" fmla="*/ 88 h 485"/>
                  <a:gd name="T82" fmla="*/ 293 w 320"/>
                  <a:gd name="T83" fmla="*/ 454 h 485"/>
                  <a:gd name="T84" fmla="*/ 217 w 320"/>
                  <a:gd name="T85" fmla="*/ 78 h 485"/>
                  <a:gd name="T86" fmla="*/ 306 w 320"/>
                  <a:gd name="T87" fmla="*/ 78 h 4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485">
                    <a:moveTo>
                      <a:pt x="305" y="63"/>
                    </a:moveTo>
                    <a:lnTo>
                      <a:pt x="217" y="63"/>
                    </a:lnTo>
                    <a:lnTo>
                      <a:pt x="217" y="57"/>
                    </a:lnTo>
                    <a:lnTo>
                      <a:pt x="217" y="43"/>
                    </a:lnTo>
                    <a:lnTo>
                      <a:pt x="203" y="43"/>
                    </a:lnTo>
                    <a:lnTo>
                      <a:pt x="181" y="43"/>
                    </a:lnTo>
                    <a:lnTo>
                      <a:pt x="179" y="40"/>
                    </a:lnTo>
                    <a:lnTo>
                      <a:pt x="179" y="40"/>
                    </a:lnTo>
                    <a:lnTo>
                      <a:pt x="182" y="34"/>
                    </a:lnTo>
                    <a:lnTo>
                      <a:pt x="182" y="29"/>
                    </a:lnTo>
                    <a:lnTo>
                      <a:pt x="182" y="29"/>
                    </a:lnTo>
                    <a:lnTo>
                      <a:pt x="182" y="24"/>
                    </a:lnTo>
                    <a:lnTo>
                      <a:pt x="179" y="18"/>
                    </a:lnTo>
                    <a:lnTo>
                      <a:pt x="177" y="13"/>
                    </a:lnTo>
                    <a:lnTo>
                      <a:pt x="173" y="8"/>
                    </a:lnTo>
                    <a:lnTo>
                      <a:pt x="169" y="5"/>
                    </a:lnTo>
                    <a:lnTo>
                      <a:pt x="164" y="3"/>
                    </a:lnTo>
                    <a:lnTo>
                      <a:pt x="159" y="1"/>
                    </a:lnTo>
                    <a:lnTo>
                      <a:pt x="154" y="0"/>
                    </a:lnTo>
                    <a:lnTo>
                      <a:pt x="154" y="0"/>
                    </a:lnTo>
                    <a:lnTo>
                      <a:pt x="154" y="0"/>
                    </a:lnTo>
                    <a:lnTo>
                      <a:pt x="154" y="0"/>
                    </a:lnTo>
                    <a:lnTo>
                      <a:pt x="154" y="0"/>
                    </a:lnTo>
                    <a:lnTo>
                      <a:pt x="147" y="1"/>
                    </a:lnTo>
                    <a:lnTo>
                      <a:pt x="142" y="3"/>
                    </a:lnTo>
                    <a:lnTo>
                      <a:pt x="137" y="5"/>
                    </a:lnTo>
                    <a:lnTo>
                      <a:pt x="133" y="8"/>
                    </a:lnTo>
                    <a:lnTo>
                      <a:pt x="130" y="13"/>
                    </a:lnTo>
                    <a:lnTo>
                      <a:pt x="127" y="18"/>
                    </a:lnTo>
                    <a:lnTo>
                      <a:pt x="125" y="24"/>
                    </a:lnTo>
                    <a:lnTo>
                      <a:pt x="124" y="29"/>
                    </a:lnTo>
                    <a:lnTo>
                      <a:pt x="124" y="29"/>
                    </a:lnTo>
                    <a:lnTo>
                      <a:pt x="125" y="34"/>
                    </a:lnTo>
                    <a:lnTo>
                      <a:pt x="127" y="40"/>
                    </a:lnTo>
                    <a:lnTo>
                      <a:pt x="125" y="43"/>
                    </a:lnTo>
                    <a:lnTo>
                      <a:pt x="106" y="43"/>
                    </a:lnTo>
                    <a:lnTo>
                      <a:pt x="92" y="43"/>
                    </a:lnTo>
                    <a:lnTo>
                      <a:pt x="92" y="57"/>
                    </a:lnTo>
                    <a:lnTo>
                      <a:pt x="92" y="63"/>
                    </a:lnTo>
                    <a:lnTo>
                      <a:pt x="16" y="63"/>
                    </a:lnTo>
                    <a:lnTo>
                      <a:pt x="16" y="63"/>
                    </a:lnTo>
                    <a:lnTo>
                      <a:pt x="16" y="63"/>
                    </a:lnTo>
                    <a:lnTo>
                      <a:pt x="16" y="63"/>
                    </a:lnTo>
                    <a:lnTo>
                      <a:pt x="10" y="65"/>
                    </a:lnTo>
                    <a:lnTo>
                      <a:pt x="6" y="68"/>
                    </a:lnTo>
                    <a:lnTo>
                      <a:pt x="6" y="68"/>
                    </a:lnTo>
                    <a:lnTo>
                      <a:pt x="2" y="72"/>
                    </a:lnTo>
                    <a:lnTo>
                      <a:pt x="0" y="79"/>
                    </a:lnTo>
                    <a:lnTo>
                      <a:pt x="0" y="470"/>
                    </a:lnTo>
                    <a:lnTo>
                      <a:pt x="0" y="470"/>
                    </a:lnTo>
                    <a:lnTo>
                      <a:pt x="1" y="475"/>
                    </a:lnTo>
                    <a:lnTo>
                      <a:pt x="5" y="480"/>
                    </a:lnTo>
                    <a:lnTo>
                      <a:pt x="10" y="484"/>
                    </a:lnTo>
                    <a:lnTo>
                      <a:pt x="16" y="485"/>
                    </a:lnTo>
                    <a:lnTo>
                      <a:pt x="304" y="485"/>
                    </a:lnTo>
                    <a:lnTo>
                      <a:pt x="304" y="485"/>
                    </a:lnTo>
                    <a:lnTo>
                      <a:pt x="310" y="484"/>
                    </a:lnTo>
                    <a:lnTo>
                      <a:pt x="316" y="480"/>
                    </a:lnTo>
                    <a:lnTo>
                      <a:pt x="319" y="476"/>
                    </a:lnTo>
                    <a:lnTo>
                      <a:pt x="320" y="470"/>
                    </a:lnTo>
                    <a:lnTo>
                      <a:pt x="320" y="79"/>
                    </a:lnTo>
                    <a:lnTo>
                      <a:pt x="320" y="79"/>
                    </a:lnTo>
                    <a:lnTo>
                      <a:pt x="319" y="73"/>
                    </a:lnTo>
                    <a:lnTo>
                      <a:pt x="316" y="68"/>
                    </a:lnTo>
                    <a:lnTo>
                      <a:pt x="310" y="65"/>
                    </a:lnTo>
                    <a:lnTo>
                      <a:pt x="305" y="63"/>
                    </a:lnTo>
                    <a:lnTo>
                      <a:pt x="305" y="63"/>
                    </a:lnTo>
                    <a:close/>
                    <a:moveTo>
                      <a:pt x="106" y="57"/>
                    </a:moveTo>
                    <a:lnTo>
                      <a:pt x="134" y="57"/>
                    </a:lnTo>
                    <a:lnTo>
                      <a:pt x="137" y="52"/>
                    </a:lnTo>
                    <a:lnTo>
                      <a:pt x="144" y="40"/>
                    </a:lnTo>
                    <a:lnTo>
                      <a:pt x="144" y="40"/>
                    </a:lnTo>
                    <a:lnTo>
                      <a:pt x="141" y="34"/>
                    </a:lnTo>
                    <a:lnTo>
                      <a:pt x="140" y="32"/>
                    </a:lnTo>
                    <a:lnTo>
                      <a:pt x="138" y="29"/>
                    </a:lnTo>
                    <a:lnTo>
                      <a:pt x="138" y="29"/>
                    </a:lnTo>
                    <a:lnTo>
                      <a:pt x="140" y="24"/>
                    </a:lnTo>
                    <a:lnTo>
                      <a:pt x="143" y="18"/>
                    </a:lnTo>
                    <a:lnTo>
                      <a:pt x="147" y="16"/>
                    </a:lnTo>
                    <a:lnTo>
                      <a:pt x="154" y="15"/>
                    </a:lnTo>
                    <a:lnTo>
                      <a:pt x="154" y="15"/>
                    </a:lnTo>
                    <a:lnTo>
                      <a:pt x="154" y="15"/>
                    </a:lnTo>
                    <a:lnTo>
                      <a:pt x="159" y="16"/>
                    </a:lnTo>
                    <a:lnTo>
                      <a:pt x="163" y="18"/>
                    </a:lnTo>
                    <a:lnTo>
                      <a:pt x="167" y="24"/>
                    </a:lnTo>
                    <a:lnTo>
                      <a:pt x="168" y="29"/>
                    </a:lnTo>
                    <a:lnTo>
                      <a:pt x="168" y="29"/>
                    </a:lnTo>
                    <a:lnTo>
                      <a:pt x="168" y="32"/>
                    </a:lnTo>
                    <a:lnTo>
                      <a:pt x="167" y="34"/>
                    </a:lnTo>
                    <a:lnTo>
                      <a:pt x="162" y="40"/>
                    </a:lnTo>
                    <a:lnTo>
                      <a:pt x="170" y="52"/>
                    </a:lnTo>
                    <a:lnTo>
                      <a:pt x="173" y="57"/>
                    </a:lnTo>
                    <a:lnTo>
                      <a:pt x="203" y="57"/>
                    </a:lnTo>
                    <a:lnTo>
                      <a:pt x="203" y="98"/>
                    </a:lnTo>
                    <a:lnTo>
                      <a:pt x="106" y="98"/>
                    </a:lnTo>
                    <a:lnTo>
                      <a:pt x="106" y="57"/>
                    </a:lnTo>
                    <a:close/>
                    <a:moveTo>
                      <a:pt x="106" y="113"/>
                    </a:moveTo>
                    <a:lnTo>
                      <a:pt x="203" y="113"/>
                    </a:lnTo>
                    <a:lnTo>
                      <a:pt x="217" y="113"/>
                    </a:lnTo>
                    <a:lnTo>
                      <a:pt x="217" y="102"/>
                    </a:lnTo>
                    <a:lnTo>
                      <a:pt x="279" y="102"/>
                    </a:lnTo>
                    <a:lnTo>
                      <a:pt x="279" y="440"/>
                    </a:lnTo>
                    <a:lnTo>
                      <a:pt x="44" y="440"/>
                    </a:lnTo>
                    <a:lnTo>
                      <a:pt x="44" y="102"/>
                    </a:lnTo>
                    <a:lnTo>
                      <a:pt x="92" y="102"/>
                    </a:lnTo>
                    <a:lnTo>
                      <a:pt x="92" y="113"/>
                    </a:lnTo>
                    <a:lnTo>
                      <a:pt x="106" y="113"/>
                    </a:lnTo>
                    <a:close/>
                    <a:moveTo>
                      <a:pt x="306" y="470"/>
                    </a:moveTo>
                    <a:lnTo>
                      <a:pt x="306" y="470"/>
                    </a:lnTo>
                    <a:lnTo>
                      <a:pt x="305" y="471"/>
                    </a:lnTo>
                    <a:lnTo>
                      <a:pt x="304" y="471"/>
                    </a:lnTo>
                    <a:lnTo>
                      <a:pt x="16" y="471"/>
                    </a:lnTo>
                    <a:lnTo>
                      <a:pt x="16" y="471"/>
                    </a:lnTo>
                    <a:lnTo>
                      <a:pt x="15" y="471"/>
                    </a:lnTo>
                    <a:lnTo>
                      <a:pt x="14" y="470"/>
                    </a:lnTo>
                    <a:lnTo>
                      <a:pt x="15" y="79"/>
                    </a:lnTo>
                    <a:lnTo>
                      <a:pt x="15" y="79"/>
                    </a:lnTo>
                    <a:lnTo>
                      <a:pt x="15" y="78"/>
                    </a:lnTo>
                    <a:lnTo>
                      <a:pt x="15" y="78"/>
                    </a:lnTo>
                    <a:lnTo>
                      <a:pt x="16" y="78"/>
                    </a:lnTo>
                    <a:lnTo>
                      <a:pt x="16" y="78"/>
                    </a:lnTo>
                    <a:lnTo>
                      <a:pt x="92" y="78"/>
                    </a:lnTo>
                    <a:lnTo>
                      <a:pt x="92" y="88"/>
                    </a:lnTo>
                    <a:lnTo>
                      <a:pt x="30" y="88"/>
                    </a:lnTo>
                    <a:lnTo>
                      <a:pt x="29" y="454"/>
                    </a:lnTo>
                    <a:lnTo>
                      <a:pt x="293" y="454"/>
                    </a:lnTo>
                    <a:lnTo>
                      <a:pt x="293" y="88"/>
                    </a:lnTo>
                    <a:lnTo>
                      <a:pt x="217" y="88"/>
                    </a:lnTo>
                    <a:lnTo>
                      <a:pt x="217" y="78"/>
                    </a:lnTo>
                    <a:lnTo>
                      <a:pt x="305" y="78"/>
                    </a:lnTo>
                    <a:lnTo>
                      <a:pt x="305" y="78"/>
                    </a:lnTo>
                    <a:lnTo>
                      <a:pt x="306" y="78"/>
                    </a:lnTo>
                    <a:lnTo>
                      <a:pt x="306" y="79"/>
                    </a:lnTo>
                    <a:lnTo>
                      <a:pt x="306" y="4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4" name="Freeform 23"/>
              <p:cNvSpPr/>
              <p:nvPr/>
            </p:nvSpPr>
            <p:spPr bwMode="auto">
              <a:xfrm>
                <a:off x="8924925" y="3116263"/>
                <a:ext cx="22225" cy="20638"/>
              </a:xfrm>
              <a:custGeom>
                <a:gdLst>
                  <a:gd name="T0" fmla="*/ 8 w 14"/>
                  <a:gd name="T1" fmla="*/ 0 h 13"/>
                  <a:gd name="T2" fmla="*/ 8 w 14"/>
                  <a:gd name="T3" fmla="*/ 0 h 13"/>
                  <a:gd name="T4" fmla="*/ 4 w 14"/>
                  <a:gd name="T5" fmla="*/ 0 h 13"/>
                  <a:gd name="T6" fmla="*/ 2 w 14"/>
                  <a:gd name="T7" fmla="*/ 2 h 13"/>
                  <a:gd name="T8" fmla="*/ 1 w 14"/>
                  <a:gd name="T9" fmla="*/ 4 h 13"/>
                  <a:gd name="T10" fmla="*/ 0 w 14"/>
                  <a:gd name="T11" fmla="*/ 7 h 13"/>
                  <a:gd name="T12" fmla="*/ 0 w 14"/>
                  <a:gd name="T13" fmla="*/ 7 h 13"/>
                  <a:gd name="T14" fmla="*/ 1 w 14"/>
                  <a:gd name="T15" fmla="*/ 9 h 13"/>
                  <a:gd name="T16" fmla="*/ 2 w 14"/>
                  <a:gd name="T17" fmla="*/ 11 h 13"/>
                  <a:gd name="T18" fmla="*/ 4 w 14"/>
                  <a:gd name="T19" fmla="*/ 13 h 13"/>
                  <a:gd name="T20" fmla="*/ 8 w 14"/>
                  <a:gd name="T21" fmla="*/ 13 h 13"/>
                  <a:gd name="T22" fmla="*/ 8 w 14"/>
                  <a:gd name="T23" fmla="*/ 13 h 13"/>
                  <a:gd name="T24" fmla="*/ 8 w 14"/>
                  <a:gd name="T25" fmla="*/ 13 h 13"/>
                  <a:gd name="T26" fmla="*/ 8 w 14"/>
                  <a:gd name="T27" fmla="*/ 13 h 13"/>
                  <a:gd name="T28" fmla="*/ 10 w 14"/>
                  <a:gd name="T29" fmla="*/ 13 h 13"/>
                  <a:gd name="T30" fmla="*/ 12 w 14"/>
                  <a:gd name="T31" fmla="*/ 11 h 13"/>
                  <a:gd name="T32" fmla="*/ 13 w 14"/>
                  <a:gd name="T33" fmla="*/ 9 h 13"/>
                  <a:gd name="T34" fmla="*/ 14 w 14"/>
                  <a:gd name="T35" fmla="*/ 7 h 13"/>
                  <a:gd name="T36" fmla="*/ 14 w 14"/>
                  <a:gd name="T37" fmla="*/ 7 h 13"/>
                  <a:gd name="T38" fmla="*/ 13 w 14"/>
                  <a:gd name="T39" fmla="*/ 4 h 13"/>
                  <a:gd name="T40" fmla="*/ 12 w 14"/>
                  <a:gd name="T41" fmla="*/ 2 h 13"/>
                  <a:gd name="T42" fmla="*/ 10 w 14"/>
                  <a:gd name="T43" fmla="*/ 0 h 13"/>
                  <a:gd name="T44" fmla="*/ 8 w 14"/>
                  <a:gd name="T45" fmla="*/ 0 h 13"/>
                  <a:gd name="T46" fmla="*/ 8 w 14"/>
                  <a:gd name="T47" fmla="*/ 0 h 1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3">
                    <a:moveTo>
                      <a:pt x="8" y="0"/>
                    </a:moveTo>
                    <a:lnTo>
                      <a:pt x="8" y="0"/>
                    </a:lnTo>
                    <a:lnTo>
                      <a:pt x="4" y="0"/>
                    </a:lnTo>
                    <a:lnTo>
                      <a:pt x="2" y="2"/>
                    </a:lnTo>
                    <a:lnTo>
                      <a:pt x="1" y="4"/>
                    </a:lnTo>
                    <a:lnTo>
                      <a:pt x="0" y="7"/>
                    </a:lnTo>
                    <a:lnTo>
                      <a:pt x="0" y="7"/>
                    </a:lnTo>
                    <a:lnTo>
                      <a:pt x="1" y="9"/>
                    </a:lnTo>
                    <a:lnTo>
                      <a:pt x="2" y="11"/>
                    </a:lnTo>
                    <a:lnTo>
                      <a:pt x="4" y="13"/>
                    </a:lnTo>
                    <a:lnTo>
                      <a:pt x="8" y="13"/>
                    </a:lnTo>
                    <a:lnTo>
                      <a:pt x="8" y="13"/>
                    </a:lnTo>
                    <a:lnTo>
                      <a:pt x="8" y="13"/>
                    </a:lnTo>
                    <a:lnTo>
                      <a:pt x="8" y="13"/>
                    </a:lnTo>
                    <a:lnTo>
                      <a:pt x="10" y="13"/>
                    </a:lnTo>
                    <a:lnTo>
                      <a:pt x="12" y="11"/>
                    </a:lnTo>
                    <a:lnTo>
                      <a:pt x="13" y="9"/>
                    </a:lnTo>
                    <a:lnTo>
                      <a:pt x="14" y="7"/>
                    </a:lnTo>
                    <a:lnTo>
                      <a:pt x="14" y="7"/>
                    </a:lnTo>
                    <a:lnTo>
                      <a:pt x="13" y="4"/>
                    </a:lnTo>
                    <a:lnTo>
                      <a:pt x="12" y="2"/>
                    </a:lnTo>
                    <a:lnTo>
                      <a:pt x="10" y="0"/>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5" name="Rectangle 24"/>
              <p:cNvSpPr>
                <a:spLocks noChangeArrowheads="1"/>
              </p:cNvSpPr>
              <p:nvPr/>
            </p:nvSpPr>
            <p:spPr bwMode="auto">
              <a:xfrm>
                <a:off x="8866188" y="3378200"/>
                <a:ext cx="2222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6" name="Freeform 25"/>
              <p:cNvSpPr>
                <a:spLocks noEditPoints="1"/>
              </p:cNvSpPr>
              <p:nvPr/>
            </p:nvSpPr>
            <p:spPr bwMode="auto">
              <a:xfrm>
                <a:off x="8797925" y="3362325"/>
                <a:ext cx="53975" cy="52388"/>
              </a:xfrm>
              <a:custGeom>
                <a:gdLst>
                  <a:gd name="T0" fmla="*/ 0 w 34"/>
                  <a:gd name="T1" fmla="*/ 33 h 33"/>
                  <a:gd name="T2" fmla="*/ 34 w 34"/>
                  <a:gd name="T3" fmla="*/ 33 h 33"/>
                  <a:gd name="T4" fmla="*/ 34 w 34"/>
                  <a:gd name="T5" fmla="*/ 0 h 33"/>
                  <a:gd name="T6" fmla="*/ 0 w 34"/>
                  <a:gd name="T7" fmla="*/ 0 h 33"/>
                  <a:gd name="T8" fmla="*/ 0 w 34"/>
                  <a:gd name="T9" fmla="*/ 33 h 33"/>
                  <a:gd name="T10" fmla="*/ 14 w 34"/>
                  <a:gd name="T11" fmla="*/ 14 h 33"/>
                  <a:gd name="T12" fmla="*/ 20 w 34"/>
                  <a:gd name="T13" fmla="*/ 14 h 33"/>
                  <a:gd name="T14" fmla="*/ 20 w 34"/>
                  <a:gd name="T15" fmla="*/ 19 h 33"/>
                  <a:gd name="T16" fmla="*/ 14 w 34"/>
                  <a:gd name="T17" fmla="*/ 19 h 33"/>
                  <a:gd name="T18" fmla="*/ 14 w 34"/>
                  <a:gd name="T19" fmla="*/ 14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4" y="14"/>
                    </a:moveTo>
                    <a:lnTo>
                      <a:pt x="20" y="14"/>
                    </a:lnTo>
                    <a:lnTo>
                      <a:pt x="20" y="19"/>
                    </a:lnTo>
                    <a:lnTo>
                      <a:pt x="14" y="19"/>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7" name="Rectangle 26"/>
              <p:cNvSpPr>
                <a:spLocks noChangeArrowheads="1"/>
              </p:cNvSpPr>
              <p:nvPr/>
            </p:nvSpPr>
            <p:spPr bwMode="auto">
              <a:xfrm>
                <a:off x="8866188" y="3452813"/>
                <a:ext cx="2222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8" name="Freeform 27"/>
              <p:cNvSpPr>
                <a:spLocks noEditPoints="1"/>
              </p:cNvSpPr>
              <p:nvPr/>
            </p:nvSpPr>
            <p:spPr bwMode="auto">
              <a:xfrm>
                <a:off x="8797925" y="3436938"/>
                <a:ext cx="53975" cy="53975"/>
              </a:xfrm>
              <a:custGeom>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19 h 34"/>
                  <a:gd name="T16" fmla="*/ 14 w 34"/>
                  <a:gd name="T17" fmla="*/ 19 h 34"/>
                  <a:gd name="T18" fmla="*/ 14 w 34"/>
                  <a:gd name="T19" fmla="*/ 14 h 3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19"/>
                    </a:lnTo>
                    <a:lnTo>
                      <a:pt x="14" y="19"/>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29" name="Rectangle 28"/>
              <p:cNvSpPr>
                <a:spLocks noChangeArrowheads="1"/>
              </p:cNvSpPr>
              <p:nvPr/>
            </p:nvSpPr>
            <p:spPr bwMode="auto">
              <a:xfrm>
                <a:off x="8866188" y="3527425"/>
                <a:ext cx="2222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30" name="Freeform 29"/>
              <p:cNvSpPr>
                <a:spLocks noEditPoints="1"/>
              </p:cNvSpPr>
              <p:nvPr/>
            </p:nvSpPr>
            <p:spPr bwMode="auto">
              <a:xfrm>
                <a:off x="8797925" y="3513138"/>
                <a:ext cx="53975" cy="50800"/>
              </a:xfrm>
              <a:custGeom>
                <a:gdLst>
                  <a:gd name="T0" fmla="*/ 0 w 34"/>
                  <a:gd name="T1" fmla="*/ 32 h 32"/>
                  <a:gd name="T2" fmla="*/ 34 w 34"/>
                  <a:gd name="T3" fmla="*/ 32 h 32"/>
                  <a:gd name="T4" fmla="*/ 34 w 34"/>
                  <a:gd name="T5" fmla="*/ 0 h 32"/>
                  <a:gd name="T6" fmla="*/ 0 w 34"/>
                  <a:gd name="T7" fmla="*/ 0 h 32"/>
                  <a:gd name="T8" fmla="*/ 0 w 34"/>
                  <a:gd name="T9" fmla="*/ 32 h 32"/>
                  <a:gd name="T10" fmla="*/ 14 w 34"/>
                  <a:gd name="T11" fmla="*/ 14 h 32"/>
                  <a:gd name="T12" fmla="*/ 20 w 34"/>
                  <a:gd name="T13" fmla="*/ 14 h 32"/>
                  <a:gd name="T14" fmla="*/ 20 w 34"/>
                  <a:gd name="T15" fmla="*/ 18 h 32"/>
                  <a:gd name="T16" fmla="*/ 14 w 34"/>
                  <a:gd name="T17" fmla="*/ 18 h 32"/>
                  <a:gd name="T18" fmla="*/ 14 w 34"/>
                  <a:gd name="T19" fmla="*/ 14 h 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2">
                    <a:moveTo>
                      <a:pt x="0" y="32"/>
                    </a:moveTo>
                    <a:lnTo>
                      <a:pt x="34" y="32"/>
                    </a:lnTo>
                    <a:lnTo>
                      <a:pt x="34" y="0"/>
                    </a:lnTo>
                    <a:lnTo>
                      <a:pt x="0" y="0"/>
                    </a:lnTo>
                    <a:lnTo>
                      <a:pt x="0" y="32"/>
                    </a:lnTo>
                    <a:close/>
                    <a:moveTo>
                      <a:pt x="14" y="14"/>
                    </a:moveTo>
                    <a:lnTo>
                      <a:pt x="20" y="14"/>
                    </a:lnTo>
                    <a:lnTo>
                      <a:pt x="20" y="18"/>
                    </a:lnTo>
                    <a:lnTo>
                      <a:pt x="14" y="18"/>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31" name="Rectangle 30"/>
              <p:cNvSpPr>
                <a:spLocks noChangeArrowheads="1"/>
              </p:cNvSpPr>
              <p:nvPr/>
            </p:nvSpPr>
            <p:spPr bwMode="auto">
              <a:xfrm>
                <a:off x="8866188" y="3602038"/>
                <a:ext cx="2222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32" name="Freeform 31"/>
              <p:cNvSpPr>
                <a:spLocks noEditPoints="1"/>
              </p:cNvSpPr>
              <p:nvPr/>
            </p:nvSpPr>
            <p:spPr bwMode="auto">
              <a:xfrm>
                <a:off x="8797925" y="3586163"/>
                <a:ext cx="53975" cy="53975"/>
              </a:xfrm>
              <a:custGeom>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20 h 34"/>
                  <a:gd name="T16" fmla="*/ 14 w 34"/>
                  <a:gd name="T17" fmla="*/ 20 h 34"/>
                  <a:gd name="T18" fmla="*/ 14 w 34"/>
                  <a:gd name="T19" fmla="*/ 14 h 3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20"/>
                    </a:lnTo>
                    <a:lnTo>
                      <a:pt x="14" y="20"/>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sp>
            <p:nvSpPr>
              <p:cNvPr id="33" name="Freeform 32"/>
              <p:cNvSpPr>
                <a:spLocks noEditPoints="1"/>
              </p:cNvSpPr>
              <p:nvPr/>
            </p:nvSpPr>
            <p:spPr bwMode="auto">
              <a:xfrm>
                <a:off x="9231313" y="3211513"/>
                <a:ext cx="58738" cy="620713"/>
              </a:xfrm>
              <a:custGeom>
                <a:gdLst>
                  <a:gd name="T0" fmla="*/ 37 w 37"/>
                  <a:gd name="T1" fmla="*/ 29 h 391"/>
                  <a:gd name="T2" fmla="*/ 37 w 37"/>
                  <a:gd name="T3" fmla="*/ 10 h 391"/>
                  <a:gd name="T4" fmla="*/ 37 w 37"/>
                  <a:gd name="T5" fmla="*/ 10 h 391"/>
                  <a:gd name="T6" fmla="*/ 36 w 37"/>
                  <a:gd name="T7" fmla="*/ 6 h 391"/>
                  <a:gd name="T8" fmla="*/ 34 w 37"/>
                  <a:gd name="T9" fmla="*/ 3 h 391"/>
                  <a:gd name="T10" fmla="*/ 31 w 37"/>
                  <a:gd name="T11" fmla="*/ 1 h 391"/>
                  <a:gd name="T12" fmla="*/ 27 w 37"/>
                  <a:gd name="T13" fmla="*/ 0 h 391"/>
                  <a:gd name="T14" fmla="*/ 10 w 37"/>
                  <a:gd name="T15" fmla="*/ 0 h 391"/>
                  <a:gd name="T16" fmla="*/ 10 w 37"/>
                  <a:gd name="T17" fmla="*/ 0 h 391"/>
                  <a:gd name="T18" fmla="*/ 7 w 37"/>
                  <a:gd name="T19" fmla="*/ 1 h 391"/>
                  <a:gd name="T20" fmla="*/ 4 w 37"/>
                  <a:gd name="T21" fmla="*/ 3 h 391"/>
                  <a:gd name="T22" fmla="*/ 1 w 37"/>
                  <a:gd name="T23" fmla="*/ 6 h 391"/>
                  <a:gd name="T24" fmla="*/ 0 w 37"/>
                  <a:gd name="T25" fmla="*/ 10 h 391"/>
                  <a:gd name="T26" fmla="*/ 0 w 37"/>
                  <a:gd name="T27" fmla="*/ 30 h 391"/>
                  <a:gd name="T28" fmla="*/ 0 w 37"/>
                  <a:gd name="T29" fmla="*/ 30 h 391"/>
                  <a:gd name="T30" fmla="*/ 0 w 37"/>
                  <a:gd name="T31" fmla="*/ 31 h 391"/>
                  <a:gd name="T32" fmla="*/ 0 w 37"/>
                  <a:gd name="T33" fmla="*/ 57 h 391"/>
                  <a:gd name="T34" fmla="*/ 0 w 37"/>
                  <a:gd name="T35" fmla="*/ 57 h 391"/>
                  <a:gd name="T36" fmla="*/ 0 w 37"/>
                  <a:gd name="T37" fmla="*/ 57 h 391"/>
                  <a:gd name="T38" fmla="*/ 0 w 37"/>
                  <a:gd name="T39" fmla="*/ 341 h 391"/>
                  <a:gd name="T40" fmla="*/ 0 w 37"/>
                  <a:gd name="T41" fmla="*/ 341 h 391"/>
                  <a:gd name="T42" fmla="*/ 1 w 37"/>
                  <a:gd name="T43" fmla="*/ 344 h 391"/>
                  <a:gd name="T44" fmla="*/ 1 w 37"/>
                  <a:gd name="T45" fmla="*/ 344 h 391"/>
                  <a:gd name="T46" fmla="*/ 11 w 37"/>
                  <a:gd name="T47" fmla="*/ 391 h 391"/>
                  <a:gd name="T48" fmla="*/ 25 w 37"/>
                  <a:gd name="T49" fmla="*/ 391 h 391"/>
                  <a:gd name="T50" fmla="*/ 36 w 37"/>
                  <a:gd name="T51" fmla="*/ 344 h 391"/>
                  <a:gd name="T52" fmla="*/ 36 w 37"/>
                  <a:gd name="T53" fmla="*/ 344 h 391"/>
                  <a:gd name="T54" fmla="*/ 37 w 37"/>
                  <a:gd name="T55" fmla="*/ 341 h 391"/>
                  <a:gd name="T56" fmla="*/ 37 w 37"/>
                  <a:gd name="T57" fmla="*/ 58 h 391"/>
                  <a:gd name="T58" fmla="*/ 37 w 37"/>
                  <a:gd name="T59" fmla="*/ 58 h 391"/>
                  <a:gd name="T60" fmla="*/ 37 w 37"/>
                  <a:gd name="T61" fmla="*/ 57 h 391"/>
                  <a:gd name="T62" fmla="*/ 37 w 37"/>
                  <a:gd name="T63" fmla="*/ 31 h 391"/>
                  <a:gd name="T64" fmla="*/ 37 w 37"/>
                  <a:gd name="T65" fmla="*/ 31 h 391"/>
                  <a:gd name="T66" fmla="*/ 37 w 37"/>
                  <a:gd name="T67" fmla="*/ 29 h 391"/>
                  <a:gd name="T68" fmla="*/ 37 w 37"/>
                  <a:gd name="T69" fmla="*/ 29 h 391"/>
                  <a:gd name="T70" fmla="*/ 19 w 37"/>
                  <a:gd name="T71" fmla="*/ 356 h 391"/>
                  <a:gd name="T72" fmla="*/ 17 w 37"/>
                  <a:gd name="T73" fmla="*/ 350 h 391"/>
                  <a:gd name="T74" fmla="*/ 20 w 37"/>
                  <a:gd name="T75" fmla="*/ 350 h 391"/>
                  <a:gd name="T76" fmla="*/ 19 w 37"/>
                  <a:gd name="T77" fmla="*/ 356 h 391"/>
                  <a:gd name="T78" fmla="*/ 22 w 37"/>
                  <a:gd name="T79" fmla="*/ 334 h 391"/>
                  <a:gd name="T80" fmla="*/ 14 w 37"/>
                  <a:gd name="T81" fmla="*/ 334 h 391"/>
                  <a:gd name="T82" fmla="*/ 14 w 37"/>
                  <a:gd name="T83" fmla="*/ 64 h 391"/>
                  <a:gd name="T84" fmla="*/ 22 w 37"/>
                  <a:gd name="T85" fmla="*/ 64 h 391"/>
                  <a:gd name="T86" fmla="*/ 22 w 37"/>
                  <a:gd name="T87" fmla="*/ 334 h 391"/>
                  <a:gd name="T88" fmla="*/ 22 w 37"/>
                  <a:gd name="T89" fmla="*/ 50 h 391"/>
                  <a:gd name="T90" fmla="*/ 14 w 37"/>
                  <a:gd name="T91" fmla="*/ 50 h 391"/>
                  <a:gd name="T92" fmla="*/ 14 w 37"/>
                  <a:gd name="T93" fmla="*/ 39 h 391"/>
                  <a:gd name="T94" fmla="*/ 22 w 37"/>
                  <a:gd name="T95" fmla="*/ 39 h 391"/>
                  <a:gd name="T96" fmla="*/ 22 w 37"/>
                  <a:gd name="T97" fmla="*/ 50 h 391"/>
                  <a:gd name="T98" fmla="*/ 22 w 37"/>
                  <a:gd name="T99" fmla="*/ 24 h 391"/>
                  <a:gd name="T100" fmla="*/ 14 w 37"/>
                  <a:gd name="T101" fmla="*/ 24 h 391"/>
                  <a:gd name="T102" fmla="*/ 14 w 37"/>
                  <a:gd name="T103" fmla="*/ 14 h 391"/>
                  <a:gd name="T104" fmla="*/ 22 w 37"/>
                  <a:gd name="T105" fmla="*/ 14 h 391"/>
                  <a:gd name="T106" fmla="*/ 22 w 37"/>
                  <a:gd name="T107" fmla="*/ 24 h 39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91">
                    <a:moveTo>
                      <a:pt x="37" y="29"/>
                    </a:moveTo>
                    <a:lnTo>
                      <a:pt x="37" y="10"/>
                    </a:lnTo>
                    <a:lnTo>
                      <a:pt x="37" y="10"/>
                    </a:lnTo>
                    <a:lnTo>
                      <a:pt x="36" y="6"/>
                    </a:lnTo>
                    <a:lnTo>
                      <a:pt x="34" y="3"/>
                    </a:lnTo>
                    <a:lnTo>
                      <a:pt x="31" y="1"/>
                    </a:lnTo>
                    <a:lnTo>
                      <a:pt x="27" y="0"/>
                    </a:lnTo>
                    <a:lnTo>
                      <a:pt x="10" y="0"/>
                    </a:lnTo>
                    <a:lnTo>
                      <a:pt x="10" y="0"/>
                    </a:lnTo>
                    <a:lnTo>
                      <a:pt x="7" y="1"/>
                    </a:lnTo>
                    <a:lnTo>
                      <a:pt x="4" y="3"/>
                    </a:lnTo>
                    <a:lnTo>
                      <a:pt x="1" y="6"/>
                    </a:lnTo>
                    <a:lnTo>
                      <a:pt x="0" y="10"/>
                    </a:lnTo>
                    <a:lnTo>
                      <a:pt x="0" y="30"/>
                    </a:lnTo>
                    <a:lnTo>
                      <a:pt x="0" y="30"/>
                    </a:lnTo>
                    <a:lnTo>
                      <a:pt x="0" y="31"/>
                    </a:lnTo>
                    <a:lnTo>
                      <a:pt x="0" y="57"/>
                    </a:lnTo>
                    <a:lnTo>
                      <a:pt x="0" y="57"/>
                    </a:lnTo>
                    <a:lnTo>
                      <a:pt x="0" y="57"/>
                    </a:lnTo>
                    <a:lnTo>
                      <a:pt x="0" y="341"/>
                    </a:lnTo>
                    <a:lnTo>
                      <a:pt x="0" y="341"/>
                    </a:lnTo>
                    <a:lnTo>
                      <a:pt x="1" y="344"/>
                    </a:lnTo>
                    <a:lnTo>
                      <a:pt x="1" y="344"/>
                    </a:lnTo>
                    <a:lnTo>
                      <a:pt x="11" y="391"/>
                    </a:lnTo>
                    <a:lnTo>
                      <a:pt x="25" y="391"/>
                    </a:lnTo>
                    <a:lnTo>
                      <a:pt x="36" y="344"/>
                    </a:lnTo>
                    <a:lnTo>
                      <a:pt x="36" y="344"/>
                    </a:lnTo>
                    <a:lnTo>
                      <a:pt x="37" y="341"/>
                    </a:lnTo>
                    <a:lnTo>
                      <a:pt x="37" y="58"/>
                    </a:lnTo>
                    <a:lnTo>
                      <a:pt x="37" y="58"/>
                    </a:lnTo>
                    <a:lnTo>
                      <a:pt x="37" y="57"/>
                    </a:lnTo>
                    <a:lnTo>
                      <a:pt x="37" y="31"/>
                    </a:lnTo>
                    <a:lnTo>
                      <a:pt x="37" y="31"/>
                    </a:lnTo>
                    <a:lnTo>
                      <a:pt x="37" y="29"/>
                    </a:lnTo>
                    <a:lnTo>
                      <a:pt x="37" y="29"/>
                    </a:lnTo>
                    <a:close/>
                    <a:moveTo>
                      <a:pt x="19" y="356"/>
                    </a:moveTo>
                    <a:lnTo>
                      <a:pt x="17" y="350"/>
                    </a:lnTo>
                    <a:lnTo>
                      <a:pt x="20" y="350"/>
                    </a:lnTo>
                    <a:lnTo>
                      <a:pt x="19" y="356"/>
                    </a:lnTo>
                    <a:close/>
                    <a:moveTo>
                      <a:pt x="22" y="334"/>
                    </a:moveTo>
                    <a:lnTo>
                      <a:pt x="14" y="334"/>
                    </a:lnTo>
                    <a:lnTo>
                      <a:pt x="14" y="64"/>
                    </a:lnTo>
                    <a:lnTo>
                      <a:pt x="22" y="64"/>
                    </a:lnTo>
                    <a:lnTo>
                      <a:pt x="22" y="334"/>
                    </a:lnTo>
                    <a:close/>
                    <a:moveTo>
                      <a:pt x="22" y="50"/>
                    </a:moveTo>
                    <a:lnTo>
                      <a:pt x="14" y="50"/>
                    </a:lnTo>
                    <a:lnTo>
                      <a:pt x="14" y="39"/>
                    </a:lnTo>
                    <a:lnTo>
                      <a:pt x="22" y="39"/>
                    </a:lnTo>
                    <a:lnTo>
                      <a:pt x="22" y="50"/>
                    </a:lnTo>
                    <a:close/>
                    <a:moveTo>
                      <a:pt x="22" y="24"/>
                    </a:moveTo>
                    <a:lnTo>
                      <a:pt x="14" y="24"/>
                    </a:lnTo>
                    <a:lnTo>
                      <a:pt x="14" y="14"/>
                    </a:lnTo>
                    <a:lnTo>
                      <a:pt x="22" y="14"/>
                    </a:lnTo>
                    <a:lnTo>
                      <a:pt x="2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sz="2000">
                  <a:solidFill>
                    <a:schemeClr val="tx1">
                      <a:lumMod val="75000"/>
                      <a:lumOff val="25000"/>
                    </a:schemeClr>
                  </a:solidFill>
                  <a:latin typeface="Calibri" panose="020f0502020204030204" pitchFamily="34" charset="0"/>
                </a:endParaRPr>
              </a:p>
            </p:txBody>
          </p:sp>
        </p:grpSp>
      </p:grpSp>
      <p:sp>
        <p:nvSpPr>
          <p:cNvPr id="56" name="TextBox 55"/>
          <p:cNvSpPr txBox="1"/>
          <p:nvPr/>
        </p:nvSpPr>
        <p:spPr>
          <a:xfrm>
            <a:off x="272107" y="2128260"/>
            <a:ext cx="142105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考虑因素</a:t>
            </a:r>
            <a:endParaRPr lang="en-US" sz="1600" b="1">
              <a:latin typeface="微软雅黑" panose="020b0503020204020204" pitchFamily="34" charset="-122"/>
              <a:ea typeface="微软雅黑" panose="020b0503020204020204" pitchFamily="34" charset="-122"/>
            </a:endParaRPr>
          </a:p>
        </p:txBody>
      </p:sp>
      <p:sp>
        <p:nvSpPr>
          <p:cNvPr id="3" name="TextBox 2"/>
          <p:cNvSpPr txBox="1"/>
          <p:nvPr/>
        </p:nvSpPr>
        <p:spPr>
          <a:xfrm>
            <a:off x="1835696" y="2956658"/>
            <a:ext cx="1686900"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微软雅黑" panose="020b0503020204020204" pitchFamily="34" charset="-122"/>
                <a:ea typeface="微软雅黑" panose="020b0503020204020204" pitchFamily="34" charset="-122"/>
              </a:rPr>
              <a:t>东</a:t>
            </a:r>
            <a:r>
              <a:rPr lang="zh-CN" altLang="en-US" sz="1400" b="1" smtClean="0">
                <a:latin typeface="微软雅黑" panose="020b0503020204020204" pitchFamily="34" charset="-122"/>
                <a:ea typeface="微软雅黑" panose="020b0503020204020204" pitchFamily="34" charset="-122"/>
              </a:rPr>
              <a:t>会与日产报表</a:t>
            </a:r>
            <a:endParaRPr lang="en-US" altLang="zh-CN" sz="1400" b="1" smtClean="0">
              <a:latin typeface="微软雅黑" panose="020b0503020204020204" pitchFamily="34" charset="-122"/>
              <a:ea typeface="微软雅黑" panose="020b0503020204020204" pitchFamily="34" charset="-122"/>
            </a:endParaRPr>
          </a:p>
          <a:p>
            <a:r>
              <a:rPr lang="en-US" sz="1400" smtClean="0">
                <a:latin typeface="微软雅黑" panose="020b0503020204020204" pitchFamily="34" charset="-122"/>
                <a:ea typeface="微软雅黑" panose="020b0503020204020204" pitchFamily="34" charset="-122"/>
              </a:rPr>
              <a:t>(</a:t>
            </a:r>
            <a:r>
              <a:rPr lang="zh-CN" altLang="en-US" sz="1400" smtClean="0">
                <a:latin typeface="微软雅黑" panose="020b0503020204020204" pitchFamily="34" charset="-122"/>
                <a:ea typeface="微软雅黑" panose="020b0503020204020204" pitchFamily="34" charset="-122"/>
              </a:rPr>
              <a:t>主要考虑因素）</a:t>
            </a:r>
            <a:endParaRPr lang="en-US" sz="1400"/>
          </a:p>
        </p:txBody>
      </p:sp>
      <p:sp>
        <p:nvSpPr>
          <p:cNvPr id="57" name="TextBox 56"/>
          <p:cNvSpPr txBox="1"/>
          <p:nvPr/>
        </p:nvSpPr>
        <p:spPr>
          <a:xfrm>
            <a:off x="3732156" y="2956658"/>
            <a:ext cx="118446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会计准则</a:t>
            </a:r>
            <a:endParaRPr lang="en-US" sz="1400" b="1">
              <a:latin typeface="微软雅黑" panose="020b0503020204020204" pitchFamily="34" charset="-122"/>
              <a:ea typeface="微软雅黑" panose="020b0503020204020204" pitchFamily="34" charset="-122"/>
            </a:endParaRPr>
          </a:p>
        </p:txBody>
      </p:sp>
      <p:sp>
        <p:nvSpPr>
          <p:cNvPr id="58" name="TextBox 57"/>
          <p:cNvSpPr txBox="1"/>
          <p:nvPr/>
        </p:nvSpPr>
        <p:spPr>
          <a:xfrm>
            <a:off x="5332578" y="2956658"/>
            <a:ext cx="1184469"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集团业务</a:t>
            </a:r>
            <a:endParaRPr lang="en-US" sz="1400" b="1">
              <a:latin typeface="微软雅黑" panose="020b0503020204020204" pitchFamily="34" charset="-122"/>
              <a:ea typeface="微软雅黑" panose="020b0503020204020204" pitchFamily="34" charset="-122"/>
            </a:endParaRPr>
          </a:p>
        </p:txBody>
      </p:sp>
      <p:sp>
        <p:nvSpPr>
          <p:cNvPr id="59" name="TextBox 58"/>
          <p:cNvSpPr txBox="1"/>
          <p:nvPr/>
        </p:nvSpPr>
        <p:spPr>
          <a:xfrm>
            <a:off x="6784637" y="2956658"/>
            <a:ext cx="1459771"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项目核算与字段</a:t>
            </a:r>
            <a:endParaRPr lang="en-US" sz="14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1503795"/>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0" name="Rectangle 119"/>
          <p:cNvSpPr/>
          <p:nvPr/>
        </p:nvSpPr>
        <p:spPr>
          <a:xfrm>
            <a:off x="-972616" y="2996017"/>
            <a:ext cx="9661715" cy="19420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119" name="Rectangle 118"/>
          <p:cNvSpPr/>
          <p:nvPr/>
        </p:nvSpPr>
        <p:spPr>
          <a:xfrm>
            <a:off x="-871100" y="2095531"/>
            <a:ext cx="10657184" cy="2841182"/>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34" name="Rectangle 33"/>
          <p:cNvSpPr/>
          <p:nvPr/>
        </p:nvSpPr>
        <p:spPr>
          <a:xfrm>
            <a:off x="328574" y="2400106"/>
            <a:ext cx="8281912" cy="2400893"/>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lvl="2"/>
            <a:r>
              <a:rPr lang="zh-CN" altLang="en-US" sz="1200" b="1" smtClean="0">
                <a:latin typeface="微软雅黑" panose="020b0503020204020204" pitchFamily="34" charset="-122"/>
                <a:ea typeface="微软雅黑" panose="020b0503020204020204" pitchFamily="34" charset="-122"/>
              </a:rPr>
              <a:t>层级统一法：</a:t>
            </a:r>
            <a:endParaRPr lang="en-US" altLang="zh-CN" sz="1200" b="1" smtClean="0">
              <a:latin typeface="微软雅黑" panose="020b0503020204020204" pitchFamily="34" charset="-122"/>
              <a:ea typeface="微软雅黑" panose="020b0503020204020204" pitchFamily="34" charset="-122"/>
            </a:endParaRPr>
          </a:p>
          <a:p>
            <a:pPr marL="1200150" lvl="2"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集团</a:t>
            </a:r>
            <a:r>
              <a:rPr lang="zh-CN" altLang="en-US" sz="1200">
                <a:latin typeface="微软雅黑" panose="020b0503020204020204" pitchFamily="34" charset="-122"/>
                <a:ea typeface="微软雅黑" panose="020b0503020204020204" pitchFamily="34" charset="-122"/>
              </a:rPr>
              <a:t>原则上统一三级及三级以上科目，三级以下科目可自行添加；</a:t>
            </a:r>
          </a:p>
          <a:p>
            <a:pPr marL="1200150" lvl="2" indent="-285750">
              <a:buFont typeface="Arial" pitchFamily="34" charset="0"/>
              <a:buChar char="•"/>
            </a:pPr>
            <a:r>
              <a:rPr lang="zh-CN" altLang="en-US" sz="1200">
                <a:latin typeface="微软雅黑" panose="020b0503020204020204" pitchFamily="34" charset="-122"/>
                <a:ea typeface="微软雅黑" panose="020b0503020204020204" pitchFamily="34" charset="-122"/>
              </a:rPr>
              <a:t>长期股权投资、固定资产等</a:t>
            </a:r>
            <a:r>
              <a:rPr lang="en-US" altLang="zh-CN" sz="1200">
                <a:latin typeface="微软雅黑" panose="020b0503020204020204" pitchFamily="34" charset="-122"/>
                <a:ea typeface="微软雅黑" panose="020b0503020204020204" pitchFamily="34" charset="-122"/>
              </a:rPr>
              <a:t>11</a:t>
            </a:r>
            <a:r>
              <a:rPr lang="zh-CN" altLang="en-US" sz="1200">
                <a:latin typeface="微软雅黑" panose="020b0503020204020204" pitchFamily="34" charset="-122"/>
                <a:ea typeface="微软雅黑" panose="020b0503020204020204" pitchFamily="34" charset="-122"/>
              </a:rPr>
              <a:t>类科目大类已细化到四级，下级单位可按需向集团提出申请。</a:t>
            </a:r>
            <a:endParaRPr lang="en-US" altLang="zh-CN" sz="1200" smtClean="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742950" lvl="1"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p:txBody>
      </p:sp>
      <p:sp>
        <p:nvSpPr>
          <p:cNvPr id="66" name="Rectangle 65"/>
          <p:cNvSpPr/>
          <p:nvPr/>
        </p:nvSpPr>
        <p:spPr>
          <a:xfrm>
            <a:off x="1204866" y="1341239"/>
            <a:ext cx="3252626"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实现下属公司</a:t>
            </a:r>
            <a:r>
              <a:rPr lang="en-US" altLang="zh-CN" sz="1200">
                <a:latin typeface="微软雅黑" panose="020b0503020204020204" pitchFamily="34" charset="-122"/>
                <a:ea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rPr>
              <a:t>级科目在各核算系统的统一，直接接口对接，保证报表数据的准确性。</a:t>
            </a:r>
          </a:p>
        </p:txBody>
      </p:sp>
      <p:sp>
        <p:nvSpPr>
          <p:cNvPr id="68" name="Rectangle 67"/>
          <p:cNvSpPr/>
          <p:nvPr/>
        </p:nvSpPr>
        <p:spPr>
          <a:xfrm>
            <a:off x="1204866" y="5502237"/>
            <a:ext cx="349512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可拓展性，对于集团未规范至</a:t>
            </a:r>
            <a:r>
              <a:rPr lang="en-US" altLang="zh-CN" sz="1200">
                <a:latin typeface="微软雅黑" panose="020b0503020204020204" pitchFamily="34" charset="-122"/>
                <a:ea typeface="微软雅黑" panose="020b0503020204020204" pitchFamily="34" charset="-122"/>
              </a:rPr>
              <a:t>4</a:t>
            </a:r>
            <a:r>
              <a:rPr lang="zh-CN" altLang="en-US" sz="1200">
                <a:latin typeface="微软雅黑" panose="020b0503020204020204" pitchFamily="34" charset="-122"/>
                <a:ea typeface="微软雅黑" panose="020b0503020204020204" pitchFamily="34" charset="-122"/>
              </a:rPr>
              <a:t>级的科目，各企业可根据需求细化科目至</a:t>
            </a:r>
            <a:r>
              <a:rPr lang="en-US" altLang="zh-CN" sz="1200">
                <a:latin typeface="微软雅黑" panose="020b0503020204020204" pitchFamily="34" charset="-122"/>
                <a:ea typeface="微软雅黑" panose="020b0503020204020204" pitchFamily="34" charset="-122"/>
              </a:rPr>
              <a:t>4</a:t>
            </a:r>
            <a:r>
              <a:rPr lang="zh-CN" altLang="en-US" sz="1200">
                <a:latin typeface="微软雅黑" panose="020b0503020204020204" pitchFamily="34" charset="-122"/>
                <a:ea typeface="微软雅黑" panose="020b0503020204020204" pitchFamily="34" charset="-122"/>
              </a:rPr>
              <a:t>级</a:t>
            </a:r>
            <a:r>
              <a:rPr lang="zh-CN" altLang="en-US" sz="1200" smtClean="0">
                <a:latin typeface="微软雅黑" panose="020b0503020204020204" pitchFamily="34" charset="-122"/>
                <a:ea typeface="微软雅黑" panose="020b0503020204020204" pitchFamily="34" charset="-122"/>
              </a:rPr>
              <a:t>科目</a:t>
            </a: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数据准确性：应无对照关系的建立，因此不存在多对一的情况。数据准确性得以保证。更好的协助管理层进行报表的分析。</a:t>
            </a:r>
            <a:endParaRPr lang="en-US" altLang="zh-CN" sz="1200">
              <a:latin typeface="微软雅黑" panose="020b0503020204020204" pitchFamily="34" charset="-122"/>
              <a:ea typeface="微软雅黑" panose="020b0503020204020204" pitchFamily="34" charset="-122"/>
            </a:endParaRPr>
          </a:p>
        </p:txBody>
      </p:sp>
      <p:grpSp>
        <p:nvGrpSpPr>
          <p:cNvPr id="69" name="Group 68"/>
          <p:cNvGrpSpPr/>
          <p:nvPr/>
        </p:nvGrpSpPr>
        <p:grpSpPr>
          <a:xfrm>
            <a:off x="281637" y="989372"/>
            <a:ext cx="900000" cy="900000"/>
            <a:chOff x="3396415" y="2348880"/>
            <a:chExt cx="910390" cy="910390"/>
          </a:xfrm>
        </p:grpSpPr>
        <p:sp>
          <p:nvSpPr>
            <p:cNvPr id="85" name="Oval 84"/>
            <p:cNvSpPr/>
            <p:nvPr/>
          </p:nvSpPr>
          <p:spPr>
            <a:xfrm>
              <a:off x="3396415" y="2348880"/>
              <a:ext cx="910390" cy="910390"/>
            </a:xfrm>
            <a:prstGeom prst="ellipse">
              <a:avLst/>
            </a:prstGeom>
            <a:solidFill>
              <a:schemeClr val="bg1">
                <a:lumMod val="6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86" name="Group 85"/>
            <p:cNvGrpSpPr/>
            <p:nvPr/>
          </p:nvGrpSpPr>
          <p:grpSpPr>
            <a:xfrm>
              <a:off x="3676004" y="2574070"/>
              <a:ext cx="351212" cy="460011"/>
              <a:chOff x="6388100" y="1835150"/>
              <a:chExt cx="584200" cy="765175"/>
            </a:xfrm>
            <a:solidFill>
              <a:schemeClr val="bg1"/>
            </a:solidFill>
          </p:grpSpPr>
          <p:sp>
            <p:nvSpPr>
              <p:cNvPr id="87" name="Freeform 18"/>
              <p:cNvSpPr>
                <a:spLocks noEditPoints="1"/>
              </p:cNvSpPr>
              <p:nvPr/>
            </p:nvSpPr>
            <p:spPr bwMode="auto">
              <a:xfrm>
                <a:off x="6388100" y="1835150"/>
                <a:ext cx="584200" cy="765175"/>
              </a:xfrm>
              <a:custGeom>
                <a:gdLst>
                  <a:gd name="T0" fmla="*/ 73 w 368"/>
                  <a:gd name="T1" fmla="*/ 5 h 482"/>
                  <a:gd name="T2" fmla="*/ 0 w 368"/>
                  <a:gd name="T3" fmla="*/ 43 h 482"/>
                  <a:gd name="T4" fmla="*/ 24 w 368"/>
                  <a:gd name="T5" fmla="*/ 122 h 482"/>
                  <a:gd name="T6" fmla="*/ 77 w 368"/>
                  <a:gd name="T7" fmla="*/ 180 h 482"/>
                  <a:gd name="T8" fmla="*/ 135 w 368"/>
                  <a:gd name="T9" fmla="*/ 220 h 482"/>
                  <a:gd name="T10" fmla="*/ 107 w 368"/>
                  <a:gd name="T11" fmla="*/ 317 h 482"/>
                  <a:gd name="T12" fmla="*/ 92 w 368"/>
                  <a:gd name="T13" fmla="*/ 326 h 482"/>
                  <a:gd name="T14" fmla="*/ 67 w 368"/>
                  <a:gd name="T15" fmla="*/ 442 h 482"/>
                  <a:gd name="T16" fmla="*/ 300 w 368"/>
                  <a:gd name="T17" fmla="*/ 340 h 482"/>
                  <a:gd name="T18" fmla="*/ 275 w 368"/>
                  <a:gd name="T19" fmla="*/ 326 h 482"/>
                  <a:gd name="T20" fmla="*/ 240 w 368"/>
                  <a:gd name="T21" fmla="*/ 317 h 482"/>
                  <a:gd name="T22" fmla="*/ 233 w 368"/>
                  <a:gd name="T23" fmla="*/ 220 h 482"/>
                  <a:gd name="T24" fmla="*/ 290 w 368"/>
                  <a:gd name="T25" fmla="*/ 180 h 482"/>
                  <a:gd name="T26" fmla="*/ 343 w 368"/>
                  <a:gd name="T27" fmla="*/ 122 h 482"/>
                  <a:gd name="T28" fmla="*/ 367 w 368"/>
                  <a:gd name="T29" fmla="*/ 43 h 482"/>
                  <a:gd name="T30" fmla="*/ 87 w 368"/>
                  <a:gd name="T31" fmla="*/ 169 h 482"/>
                  <a:gd name="T32" fmla="*/ 44 w 368"/>
                  <a:gd name="T33" fmla="*/ 126 h 482"/>
                  <a:gd name="T34" fmla="*/ 18 w 368"/>
                  <a:gd name="T35" fmla="*/ 69 h 482"/>
                  <a:gd name="T36" fmla="*/ 65 w 368"/>
                  <a:gd name="T37" fmla="*/ 36 h 482"/>
                  <a:gd name="T38" fmla="*/ 63 w 368"/>
                  <a:gd name="T39" fmla="*/ 65 h 482"/>
                  <a:gd name="T40" fmla="*/ 65 w 368"/>
                  <a:gd name="T41" fmla="*/ 92 h 482"/>
                  <a:gd name="T42" fmla="*/ 70 w 368"/>
                  <a:gd name="T43" fmla="*/ 113 h 482"/>
                  <a:gd name="T44" fmla="*/ 75 w 368"/>
                  <a:gd name="T45" fmla="*/ 132 h 482"/>
                  <a:gd name="T46" fmla="*/ 83 w 368"/>
                  <a:gd name="T47" fmla="*/ 152 h 482"/>
                  <a:gd name="T48" fmla="*/ 92 w 368"/>
                  <a:gd name="T49" fmla="*/ 170 h 482"/>
                  <a:gd name="T50" fmla="*/ 73 w 368"/>
                  <a:gd name="T51" fmla="*/ 456 h 482"/>
                  <a:gd name="T52" fmla="*/ 82 w 368"/>
                  <a:gd name="T53" fmla="*/ 354 h 482"/>
                  <a:gd name="T54" fmla="*/ 262 w 368"/>
                  <a:gd name="T55" fmla="*/ 331 h 482"/>
                  <a:gd name="T56" fmla="*/ 103 w 368"/>
                  <a:gd name="T57" fmla="*/ 337 h 482"/>
                  <a:gd name="T58" fmla="*/ 126 w 368"/>
                  <a:gd name="T59" fmla="*/ 331 h 482"/>
                  <a:gd name="T60" fmla="*/ 226 w 368"/>
                  <a:gd name="T61" fmla="*/ 311 h 482"/>
                  <a:gd name="T62" fmla="*/ 175 w 368"/>
                  <a:gd name="T63" fmla="*/ 231 h 482"/>
                  <a:gd name="T64" fmla="*/ 124 w 368"/>
                  <a:gd name="T65" fmla="*/ 190 h 482"/>
                  <a:gd name="T66" fmla="*/ 115 w 368"/>
                  <a:gd name="T67" fmla="*/ 179 h 482"/>
                  <a:gd name="T68" fmla="*/ 98 w 368"/>
                  <a:gd name="T69" fmla="*/ 150 h 482"/>
                  <a:gd name="T70" fmla="*/ 88 w 368"/>
                  <a:gd name="T71" fmla="*/ 127 h 482"/>
                  <a:gd name="T72" fmla="*/ 82 w 368"/>
                  <a:gd name="T73" fmla="*/ 101 h 482"/>
                  <a:gd name="T74" fmla="*/ 78 w 368"/>
                  <a:gd name="T75" fmla="*/ 76 h 482"/>
                  <a:gd name="T76" fmla="*/ 78 w 368"/>
                  <a:gd name="T77" fmla="*/ 50 h 482"/>
                  <a:gd name="T78" fmla="*/ 85 w 368"/>
                  <a:gd name="T79" fmla="*/ 14 h 482"/>
                  <a:gd name="T80" fmla="*/ 98 w 368"/>
                  <a:gd name="T81" fmla="*/ 68 h 482"/>
                  <a:gd name="T82" fmla="*/ 119 w 368"/>
                  <a:gd name="T83" fmla="*/ 118 h 482"/>
                  <a:gd name="T84" fmla="*/ 112 w 368"/>
                  <a:gd name="T85" fmla="*/ 68 h 482"/>
                  <a:gd name="T86" fmla="*/ 283 w 368"/>
                  <a:gd name="T87" fmla="*/ 14 h 482"/>
                  <a:gd name="T88" fmla="*/ 289 w 368"/>
                  <a:gd name="T89" fmla="*/ 50 h 482"/>
                  <a:gd name="T90" fmla="*/ 289 w 368"/>
                  <a:gd name="T91" fmla="*/ 76 h 482"/>
                  <a:gd name="T92" fmla="*/ 288 w 368"/>
                  <a:gd name="T93" fmla="*/ 90 h 482"/>
                  <a:gd name="T94" fmla="*/ 279 w 368"/>
                  <a:gd name="T95" fmla="*/ 125 h 482"/>
                  <a:gd name="T96" fmla="*/ 271 w 368"/>
                  <a:gd name="T97" fmla="*/ 149 h 482"/>
                  <a:gd name="T98" fmla="*/ 257 w 368"/>
                  <a:gd name="T99" fmla="*/ 171 h 482"/>
                  <a:gd name="T100" fmla="*/ 244 w 368"/>
                  <a:gd name="T101" fmla="*/ 190 h 482"/>
                  <a:gd name="T102" fmla="*/ 196 w 368"/>
                  <a:gd name="T103" fmla="*/ 230 h 482"/>
                  <a:gd name="T104" fmla="*/ 278 w 368"/>
                  <a:gd name="T105" fmla="*/ 164 h 482"/>
                  <a:gd name="T106" fmla="*/ 287 w 368"/>
                  <a:gd name="T107" fmla="*/ 145 h 482"/>
                  <a:gd name="T108" fmla="*/ 294 w 368"/>
                  <a:gd name="T109" fmla="*/ 126 h 482"/>
                  <a:gd name="T110" fmla="*/ 299 w 368"/>
                  <a:gd name="T111" fmla="*/ 107 h 482"/>
                  <a:gd name="T112" fmla="*/ 302 w 368"/>
                  <a:gd name="T113" fmla="*/ 84 h 482"/>
                  <a:gd name="T114" fmla="*/ 303 w 368"/>
                  <a:gd name="T115" fmla="*/ 50 h 482"/>
                  <a:gd name="T116" fmla="*/ 301 w 368"/>
                  <a:gd name="T117" fmla="*/ 35 h 482"/>
                  <a:gd name="T118" fmla="*/ 346 w 368"/>
                  <a:gd name="T119" fmla="*/ 78 h 482"/>
                  <a:gd name="T120" fmla="*/ 318 w 368"/>
                  <a:gd name="T121" fmla="*/ 135 h 482"/>
                  <a:gd name="T122" fmla="*/ 272 w 368"/>
                  <a:gd name="T123" fmla="*/ 175 h 4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8" h="482">
                    <a:moveTo>
                      <a:pt x="299" y="21"/>
                    </a:moveTo>
                    <a:lnTo>
                      <a:pt x="299" y="21"/>
                    </a:lnTo>
                    <a:lnTo>
                      <a:pt x="294" y="5"/>
                    </a:lnTo>
                    <a:lnTo>
                      <a:pt x="292" y="0"/>
                    </a:lnTo>
                    <a:lnTo>
                      <a:pt x="74" y="0"/>
                    </a:lnTo>
                    <a:lnTo>
                      <a:pt x="73" y="5"/>
                    </a:lnTo>
                    <a:lnTo>
                      <a:pt x="73" y="5"/>
                    </a:lnTo>
                    <a:lnTo>
                      <a:pt x="69" y="21"/>
                    </a:lnTo>
                    <a:lnTo>
                      <a:pt x="0" y="21"/>
                    </a:lnTo>
                    <a:lnTo>
                      <a:pt x="0" y="29"/>
                    </a:lnTo>
                    <a:lnTo>
                      <a:pt x="0" y="29"/>
                    </a:lnTo>
                    <a:lnTo>
                      <a:pt x="0" y="43"/>
                    </a:lnTo>
                    <a:lnTo>
                      <a:pt x="2" y="57"/>
                    </a:lnTo>
                    <a:lnTo>
                      <a:pt x="4" y="71"/>
                    </a:lnTo>
                    <a:lnTo>
                      <a:pt x="8" y="84"/>
                    </a:lnTo>
                    <a:lnTo>
                      <a:pt x="13" y="98"/>
                    </a:lnTo>
                    <a:lnTo>
                      <a:pt x="18" y="110"/>
                    </a:lnTo>
                    <a:lnTo>
                      <a:pt x="24" y="122"/>
                    </a:lnTo>
                    <a:lnTo>
                      <a:pt x="31" y="134"/>
                    </a:lnTo>
                    <a:lnTo>
                      <a:pt x="38" y="144"/>
                    </a:lnTo>
                    <a:lnTo>
                      <a:pt x="47" y="154"/>
                    </a:lnTo>
                    <a:lnTo>
                      <a:pt x="57" y="164"/>
                    </a:lnTo>
                    <a:lnTo>
                      <a:pt x="67" y="172"/>
                    </a:lnTo>
                    <a:lnTo>
                      <a:pt x="77" y="180"/>
                    </a:lnTo>
                    <a:lnTo>
                      <a:pt x="88" y="186"/>
                    </a:lnTo>
                    <a:lnTo>
                      <a:pt x="100" y="193"/>
                    </a:lnTo>
                    <a:lnTo>
                      <a:pt x="112" y="198"/>
                    </a:lnTo>
                    <a:lnTo>
                      <a:pt x="112" y="198"/>
                    </a:lnTo>
                    <a:lnTo>
                      <a:pt x="123" y="209"/>
                    </a:lnTo>
                    <a:lnTo>
                      <a:pt x="135" y="220"/>
                    </a:lnTo>
                    <a:lnTo>
                      <a:pt x="148" y="231"/>
                    </a:lnTo>
                    <a:lnTo>
                      <a:pt x="161" y="239"/>
                    </a:lnTo>
                    <a:lnTo>
                      <a:pt x="161" y="297"/>
                    </a:lnTo>
                    <a:lnTo>
                      <a:pt x="126" y="297"/>
                    </a:lnTo>
                    <a:lnTo>
                      <a:pt x="126" y="317"/>
                    </a:lnTo>
                    <a:lnTo>
                      <a:pt x="107" y="317"/>
                    </a:lnTo>
                    <a:lnTo>
                      <a:pt x="107" y="317"/>
                    </a:lnTo>
                    <a:lnTo>
                      <a:pt x="103" y="317"/>
                    </a:lnTo>
                    <a:lnTo>
                      <a:pt x="100" y="318"/>
                    </a:lnTo>
                    <a:lnTo>
                      <a:pt x="97" y="320"/>
                    </a:lnTo>
                    <a:lnTo>
                      <a:pt x="95" y="323"/>
                    </a:lnTo>
                    <a:lnTo>
                      <a:pt x="92" y="326"/>
                    </a:lnTo>
                    <a:lnTo>
                      <a:pt x="90" y="329"/>
                    </a:lnTo>
                    <a:lnTo>
                      <a:pt x="89" y="333"/>
                    </a:lnTo>
                    <a:lnTo>
                      <a:pt x="89" y="337"/>
                    </a:lnTo>
                    <a:lnTo>
                      <a:pt x="89" y="340"/>
                    </a:lnTo>
                    <a:lnTo>
                      <a:pt x="67" y="340"/>
                    </a:lnTo>
                    <a:lnTo>
                      <a:pt x="67" y="442"/>
                    </a:lnTo>
                    <a:lnTo>
                      <a:pt x="58" y="442"/>
                    </a:lnTo>
                    <a:lnTo>
                      <a:pt x="58" y="482"/>
                    </a:lnTo>
                    <a:lnTo>
                      <a:pt x="308" y="482"/>
                    </a:lnTo>
                    <a:lnTo>
                      <a:pt x="308" y="442"/>
                    </a:lnTo>
                    <a:lnTo>
                      <a:pt x="300" y="442"/>
                    </a:lnTo>
                    <a:lnTo>
                      <a:pt x="300" y="340"/>
                    </a:lnTo>
                    <a:lnTo>
                      <a:pt x="278" y="340"/>
                    </a:lnTo>
                    <a:lnTo>
                      <a:pt x="278" y="337"/>
                    </a:lnTo>
                    <a:lnTo>
                      <a:pt x="278" y="337"/>
                    </a:lnTo>
                    <a:lnTo>
                      <a:pt x="277" y="333"/>
                    </a:lnTo>
                    <a:lnTo>
                      <a:pt x="277" y="329"/>
                    </a:lnTo>
                    <a:lnTo>
                      <a:pt x="275" y="326"/>
                    </a:lnTo>
                    <a:lnTo>
                      <a:pt x="273" y="323"/>
                    </a:lnTo>
                    <a:lnTo>
                      <a:pt x="271" y="320"/>
                    </a:lnTo>
                    <a:lnTo>
                      <a:pt x="267" y="318"/>
                    </a:lnTo>
                    <a:lnTo>
                      <a:pt x="264" y="317"/>
                    </a:lnTo>
                    <a:lnTo>
                      <a:pt x="260" y="317"/>
                    </a:lnTo>
                    <a:lnTo>
                      <a:pt x="240" y="317"/>
                    </a:lnTo>
                    <a:lnTo>
                      <a:pt x="240" y="297"/>
                    </a:lnTo>
                    <a:lnTo>
                      <a:pt x="207" y="297"/>
                    </a:lnTo>
                    <a:lnTo>
                      <a:pt x="207" y="239"/>
                    </a:lnTo>
                    <a:lnTo>
                      <a:pt x="207" y="239"/>
                    </a:lnTo>
                    <a:lnTo>
                      <a:pt x="220" y="231"/>
                    </a:lnTo>
                    <a:lnTo>
                      <a:pt x="233" y="220"/>
                    </a:lnTo>
                    <a:lnTo>
                      <a:pt x="244" y="209"/>
                    </a:lnTo>
                    <a:lnTo>
                      <a:pt x="254" y="198"/>
                    </a:lnTo>
                    <a:lnTo>
                      <a:pt x="254" y="198"/>
                    </a:lnTo>
                    <a:lnTo>
                      <a:pt x="267" y="193"/>
                    </a:lnTo>
                    <a:lnTo>
                      <a:pt x="279" y="186"/>
                    </a:lnTo>
                    <a:lnTo>
                      <a:pt x="290" y="180"/>
                    </a:lnTo>
                    <a:lnTo>
                      <a:pt x="301" y="172"/>
                    </a:lnTo>
                    <a:lnTo>
                      <a:pt x="311" y="164"/>
                    </a:lnTo>
                    <a:lnTo>
                      <a:pt x="319" y="154"/>
                    </a:lnTo>
                    <a:lnTo>
                      <a:pt x="328" y="144"/>
                    </a:lnTo>
                    <a:lnTo>
                      <a:pt x="337" y="134"/>
                    </a:lnTo>
                    <a:lnTo>
                      <a:pt x="343" y="122"/>
                    </a:lnTo>
                    <a:lnTo>
                      <a:pt x="350" y="110"/>
                    </a:lnTo>
                    <a:lnTo>
                      <a:pt x="355" y="98"/>
                    </a:lnTo>
                    <a:lnTo>
                      <a:pt x="359" y="84"/>
                    </a:lnTo>
                    <a:lnTo>
                      <a:pt x="362" y="71"/>
                    </a:lnTo>
                    <a:lnTo>
                      <a:pt x="366" y="57"/>
                    </a:lnTo>
                    <a:lnTo>
                      <a:pt x="367" y="43"/>
                    </a:lnTo>
                    <a:lnTo>
                      <a:pt x="368" y="29"/>
                    </a:lnTo>
                    <a:lnTo>
                      <a:pt x="368" y="21"/>
                    </a:lnTo>
                    <a:lnTo>
                      <a:pt x="299" y="21"/>
                    </a:lnTo>
                    <a:close/>
                    <a:moveTo>
                      <a:pt x="96" y="175"/>
                    </a:moveTo>
                    <a:lnTo>
                      <a:pt x="96" y="175"/>
                    </a:lnTo>
                    <a:lnTo>
                      <a:pt x="87" y="169"/>
                    </a:lnTo>
                    <a:lnTo>
                      <a:pt x="78" y="164"/>
                    </a:lnTo>
                    <a:lnTo>
                      <a:pt x="71" y="157"/>
                    </a:lnTo>
                    <a:lnTo>
                      <a:pt x="63" y="150"/>
                    </a:lnTo>
                    <a:lnTo>
                      <a:pt x="56" y="143"/>
                    </a:lnTo>
                    <a:lnTo>
                      <a:pt x="49" y="135"/>
                    </a:lnTo>
                    <a:lnTo>
                      <a:pt x="44" y="126"/>
                    </a:lnTo>
                    <a:lnTo>
                      <a:pt x="37" y="117"/>
                    </a:lnTo>
                    <a:lnTo>
                      <a:pt x="33" y="109"/>
                    </a:lnTo>
                    <a:lnTo>
                      <a:pt x="29" y="99"/>
                    </a:lnTo>
                    <a:lnTo>
                      <a:pt x="24" y="89"/>
                    </a:lnTo>
                    <a:lnTo>
                      <a:pt x="21" y="78"/>
                    </a:lnTo>
                    <a:lnTo>
                      <a:pt x="18" y="69"/>
                    </a:lnTo>
                    <a:lnTo>
                      <a:pt x="16" y="58"/>
                    </a:lnTo>
                    <a:lnTo>
                      <a:pt x="15" y="47"/>
                    </a:lnTo>
                    <a:lnTo>
                      <a:pt x="14" y="35"/>
                    </a:lnTo>
                    <a:lnTo>
                      <a:pt x="65" y="35"/>
                    </a:lnTo>
                    <a:lnTo>
                      <a:pt x="65" y="35"/>
                    </a:lnTo>
                    <a:lnTo>
                      <a:pt x="65" y="36"/>
                    </a:lnTo>
                    <a:lnTo>
                      <a:pt x="65" y="36"/>
                    </a:lnTo>
                    <a:lnTo>
                      <a:pt x="64" y="50"/>
                    </a:lnTo>
                    <a:lnTo>
                      <a:pt x="64" y="50"/>
                    </a:lnTo>
                    <a:lnTo>
                      <a:pt x="64" y="50"/>
                    </a:lnTo>
                    <a:lnTo>
                      <a:pt x="64" y="50"/>
                    </a:lnTo>
                    <a:lnTo>
                      <a:pt x="63" y="65"/>
                    </a:lnTo>
                    <a:lnTo>
                      <a:pt x="63" y="65"/>
                    </a:lnTo>
                    <a:lnTo>
                      <a:pt x="64" y="80"/>
                    </a:lnTo>
                    <a:lnTo>
                      <a:pt x="64" y="80"/>
                    </a:lnTo>
                    <a:lnTo>
                      <a:pt x="64" y="84"/>
                    </a:lnTo>
                    <a:lnTo>
                      <a:pt x="64" y="84"/>
                    </a:lnTo>
                    <a:lnTo>
                      <a:pt x="65" y="92"/>
                    </a:lnTo>
                    <a:lnTo>
                      <a:pt x="65" y="92"/>
                    </a:lnTo>
                    <a:lnTo>
                      <a:pt x="67" y="99"/>
                    </a:lnTo>
                    <a:lnTo>
                      <a:pt x="67" y="99"/>
                    </a:lnTo>
                    <a:lnTo>
                      <a:pt x="68" y="107"/>
                    </a:lnTo>
                    <a:lnTo>
                      <a:pt x="68" y="107"/>
                    </a:lnTo>
                    <a:lnTo>
                      <a:pt x="70" y="113"/>
                    </a:lnTo>
                    <a:lnTo>
                      <a:pt x="70" y="113"/>
                    </a:lnTo>
                    <a:lnTo>
                      <a:pt x="71" y="119"/>
                    </a:lnTo>
                    <a:lnTo>
                      <a:pt x="71" y="119"/>
                    </a:lnTo>
                    <a:lnTo>
                      <a:pt x="73" y="126"/>
                    </a:lnTo>
                    <a:lnTo>
                      <a:pt x="73" y="126"/>
                    </a:lnTo>
                    <a:lnTo>
                      <a:pt x="75" y="132"/>
                    </a:lnTo>
                    <a:lnTo>
                      <a:pt x="75" y="132"/>
                    </a:lnTo>
                    <a:lnTo>
                      <a:pt x="77" y="139"/>
                    </a:lnTo>
                    <a:lnTo>
                      <a:pt x="77" y="139"/>
                    </a:lnTo>
                    <a:lnTo>
                      <a:pt x="81" y="145"/>
                    </a:lnTo>
                    <a:lnTo>
                      <a:pt x="81" y="145"/>
                    </a:lnTo>
                    <a:lnTo>
                      <a:pt x="83" y="152"/>
                    </a:lnTo>
                    <a:lnTo>
                      <a:pt x="83" y="152"/>
                    </a:lnTo>
                    <a:lnTo>
                      <a:pt x="86" y="157"/>
                    </a:lnTo>
                    <a:lnTo>
                      <a:pt x="86" y="157"/>
                    </a:lnTo>
                    <a:lnTo>
                      <a:pt x="89" y="164"/>
                    </a:lnTo>
                    <a:lnTo>
                      <a:pt x="89" y="164"/>
                    </a:lnTo>
                    <a:lnTo>
                      <a:pt x="92" y="170"/>
                    </a:lnTo>
                    <a:lnTo>
                      <a:pt x="92" y="170"/>
                    </a:lnTo>
                    <a:lnTo>
                      <a:pt x="96" y="175"/>
                    </a:lnTo>
                    <a:lnTo>
                      <a:pt x="96" y="175"/>
                    </a:lnTo>
                    <a:close/>
                    <a:moveTo>
                      <a:pt x="294" y="468"/>
                    </a:moveTo>
                    <a:lnTo>
                      <a:pt x="73" y="468"/>
                    </a:lnTo>
                    <a:lnTo>
                      <a:pt x="73" y="456"/>
                    </a:lnTo>
                    <a:lnTo>
                      <a:pt x="294" y="456"/>
                    </a:lnTo>
                    <a:lnTo>
                      <a:pt x="294" y="468"/>
                    </a:lnTo>
                    <a:close/>
                    <a:moveTo>
                      <a:pt x="286" y="354"/>
                    </a:moveTo>
                    <a:lnTo>
                      <a:pt x="286" y="442"/>
                    </a:lnTo>
                    <a:lnTo>
                      <a:pt x="82" y="442"/>
                    </a:lnTo>
                    <a:lnTo>
                      <a:pt x="82" y="354"/>
                    </a:lnTo>
                    <a:lnTo>
                      <a:pt x="89" y="354"/>
                    </a:lnTo>
                    <a:lnTo>
                      <a:pt x="278" y="354"/>
                    </a:lnTo>
                    <a:lnTo>
                      <a:pt x="286" y="354"/>
                    </a:lnTo>
                    <a:close/>
                    <a:moveTo>
                      <a:pt x="260" y="331"/>
                    </a:moveTo>
                    <a:lnTo>
                      <a:pt x="260" y="331"/>
                    </a:lnTo>
                    <a:lnTo>
                      <a:pt x="262" y="331"/>
                    </a:lnTo>
                    <a:lnTo>
                      <a:pt x="263" y="333"/>
                    </a:lnTo>
                    <a:lnTo>
                      <a:pt x="263" y="334"/>
                    </a:lnTo>
                    <a:lnTo>
                      <a:pt x="264" y="337"/>
                    </a:lnTo>
                    <a:lnTo>
                      <a:pt x="264" y="340"/>
                    </a:lnTo>
                    <a:lnTo>
                      <a:pt x="103" y="340"/>
                    </a:lnTo>
                    <a:lnTo>
                      <a:pt x="103" y="337"/>
                    </a:lnTo>
                    <a:lnTo>
                      <a:pt x="103" y="337"/>
                    </a:lnTo>
                    <a:lnTo>
                      <a:pt x="103" y="334"/>
                    </a:lnTo>
                    <a:lnTo>
                      <a:pt x="104" y="333"/>
                    </a:lnTo>
                    <a:lnTo>
                      <a:pt x="105" y="331"/>
                    </a:lnTo>
                    <a:lnTo>
                      <a:pt x="107" y="331"/>
                    </a:lnTo>
                    <a:lnTo>
                      <a:pt x="126" y="331"/>
                    </a:lnTo>
                    <a:lnTo>
                      <a:pt x="240" y="331"/>
                    </a:lnTo>
                    <a:lnTo>
                      <a:pt x="260" y="331"/>
                    </a:lnTo>
                    <a:close/>
                    <a:moveTo>
                      <a:pt x="226" y="317"/>
                    </a:moveTo>
                    <a:lnTo>
                      <a:pt x="141" y="317"/>
                    </a:lnTo>
                    <a:lnTo>
                      <a:pt x="141" y="311"/>
                    </a:lnTo>
                    <a:lnTo>
                      <a:pt x="226" y="311"/>
                    </a:lnTo>
                    <a:lnTo>
                      <a:pt x="226" y="317"/>
                    </a:lnTo>
                    <a:close/>
                    <a:moveTo>
                      <a:pt x="196" y="230"/>
                    </a:moveTo>
                    <a:lnTo>
                      <a:pt x="193" y="231"/>
                    </a:lnTo>
                    <a:lnTo>
                      <a:pt x="193" y="297"/>
                    </a:lnTo>
                    <a:lnTo>
                      <a:pt x="175" y="297"/>
                    </a:lnTo>
                    <a:lnTo>
                      <a:pt x="175" y="231"/>
                    </a:lnTo>
                    <a:lnTo>
                      <a:pt x="171" y="230"/>
                    </a:lnTo>
                    <a:lnTo>
                      <a:pt x="171" y="230"/>
                    </a:lnTo>
                    <a:lnTo>
                      <a:pt x="158" y="221"/>
                    </a:lnTo>
                    <a:lnTo>
                      <a:pt x="145" y="211"/>
                    </a:lnTo>
                    <a:lnTo>
                      <a:pt x="135" y="202"/>
                    </a:lnTo>
                    <a:lnTo>
                      <a:pt x="124" y="190"/>
                    </a:lnTo>
                    <a:lnTo>
                      <a:pt x="124" y="190"/>
                    </a:lnTo>
                    <a:lnTo>
                      <a:pt x="124" y="190"/>
                    </a:lnTo>
                    <a:lnTo>
                      <a:pt x="117" y="181"/>
                    </a:lnTo>
                    <a:lnTo>
                      <a:pt x="117" y="181"/>
                    </a:lnTo>
                    <a:lnTo>
                      <a:pt x="115" y="179"/>
                    </a:lnTo>
                    <a:lnTo>
                      <a:pt x="115" y="179"/>
                    </a:lnTo>
                    <a:lnTo>
                      <a:pt x="110" y="171"/>
                    </a:lnTo>
                    <a:lnTo>
                      <a:pt x="110" y="171"/>
                    </a:lnTo>
                    <a:lnTo>
                      <a:pt x="109" y="169"/>
                    </a:lnTo>
                    <a:lnTo>
                      <a:pt x="109" y="169"/>
                    </a:lnTo>
                    <a:lnTo>
                      <a:pt x="103" y="159"/>
                    </a:lnTo>
                    <a:lnTo>
                      <a:pt x="98" y="150"/>
                    </a:lnTo>
                    <a:lnTo>
                      <a:pt x="98" y="150"/>
                    </a:lnTo>
                    <a:lnTo>
                      <a:pt x="97" y="149"/>
                    </a:lnTo>
                    <a:lnTo>
                      <a:pt x="97" y="149"/>
                    </a:lnTo>
                    <a:lnTo>
                      <a:pt x="92" y="138"/>
                    </a:lnTo>
                    <a:lnTo>
                      <a:pt x="88" y="127"/>
                    </a:lnTo>
                    <a:lnTo>
                      <a:pt x="88" y="127"/>
                    </a:lnTo>
                    <a:lnTo>
                      <a:pt x="88" y="125"/>
                    </a:lnTo>
                    <a:lnTo>
                      <a:pt x="88" y="125"/>
                    </a:lnTo>
                    <a:lnTo>
                      <a:pt x="85" y="114"/>
                    </a:lnTo>
                    <a:lnTo>
                      <a:pt x="82" y="103"/>
                    </a:lnTo>
                    <a:lnTo>
                      <a:pt x="82" y="103"/>
                    </a:lnTo>
                    <a:lnTo>
                      <a:pt x="82" y="101"/>
                    </a:lnTo>
                    <a:lnTo>
                      <a:pt x="82" y="101"/>
                    </a:lnTo>
                    <a:lnTo>
                      <a:pt x="80" y="90"/>
                    </a:lnTo>
                    <a:lnTo>
                      <a:pt x="78" y="80"/>
                    </a:lnTo>
                    <a:lnTo>
                      <a:pt x="78" y="80"/>
                    </a:lnTo>
                    <a:lnTo>
                      <a:pt x="78" y="76"/>
                    </a:lnTo>
                    <a:lnTo>
                      <a:pt x="78" y="76"/>
                    </a:lnTo>
                    <a:lnTo>
                      <a:pt x="78" y="65"/>
                    </a:lnTo>
                    <a:lnTo>
                      <a:pt x="78" y="65"/>
                    </a:lnTo>
                    <a:lnTo>
                      <a:pt x="78" y="54"/>
                    </a:lnTo>
                    <a:lnTo>
                      <a:pt x="78" y="54"/>
                    </a:lnTo>
                    <a:lnTo>
                      <a:pt x="78" y="50"/>
                    </a:lnTo>
                    <a:lnTo>
                      <a:pt x="78" y="50"/>
                    </a:lnTo>
                    <a:lnTo>
                      <a:pt x="80" y="41"/>
                    </a:lnTo>
                    <a:lnTo>
                      <a:pt x="80" y="41"/>
                    </a:lnTo>
                    <a:lnTo>
                      <a:pt x="80" y="38"/>
                    </a:lnTo>
                    <a:lnTo>
                      <a:pt x="80" y="38"/>
                    </a:lnTo>
                    <a:lnTo>
                      <a:pt x="82" y="27"/>
                    </a:lnTo>
                    <a:lnTo>
                      <a:pt x="85" y="14"/>
                    </a:lnTo>
                    <a:lnTo>
                      <a:pt x="105" y="14"/>
                    </a:lnTo>
                    <a:lnTo>
                      <a:pt x="105" y="14"/>
                    </a:lnTo>
                    <a:lnTo>
                      <a:pt x="102" y="27"/>
                    </a:lnTo>
                    <a:lnTo>
                      <a:pt x="100" y="41"/>
                    </a:lnTo>
                    <a:lnTo>
                      <a:pt x="98" y="55"/>
                    </a:lnTo>
                    <a:lnTo>
                      <a:pt x="98" y="68"/>
                    </a:lnTo>
                    <a:lnTo>
                      <a:pt x="98" y="68"/>
                    </a:lnTo>
                    <a:lnTo>
                      <a:pt x="98" y="82"/>
                    </a:lnTo>
                    <a:lnTo>
                      <a:pt x="100" y="96"/>
                    </a:lnTo>
                    <a:lnTo>
                      <a:pt x="102" y="110"/>
                    </a:lnTo>
                    <a:lnTo>
                      <a:pt x="105" y="123"/>
                    </a:lnTo>
                    <a:lnTo>
                      <a:pt x="119" y="118"/>
                    </a:lnTo>
                    <a:lnTo>
                      <a:pt x="119" y="118"/>
                    </a:lnTo>
                    <a:lnTo>
                      <a:pt x="116" y="107"/>
                    </a:lnTo>
                    <a:lnTo>
                      <a:pt x="114" y="94"/>
                    </a:lnTo>
                    <a:lnTo>
                      <a:pt x="112" y="81"/>
                    </a:lnTo>
                    <a:lnTo>
                      <a:pt x="112" y="68"/>
                    </a:lnTo>
                    <a:lnTo>
                      <a:pt x="112" y="68"/>
                    </a:lnTo>
                    <a:lnTo>
                      <a:pt x="112" y="55"/>
                    </a:lnTo>
                    <a:lnTo>
                      <a:pt x="114" y="41"/>
                    </a:lnTo>
                    <a:lnTo>
                      <a:pt x="116" y="27"/>
                    </a:lnTo>
                    <a:lnTo>
                      <a:pt x="119" y="14"/>
                    </a:lnTo>
                    <a:lnTo>
                      <a:pt x="283" y="14"/>
                    </a:lnTo>
                    <a:lnTo>
                      <a:pt x="283" y="14"/>
                    </a:lnTo>
                    <a:lnTo>
                      <a:pt x="285" y="27"/>
                    </a:lnTo>
                    <a:lnTo>
                      <a:pt x="287" y="38"/>
                    </a:lnTo>
                    <a:lnTo>
                      <a:pt x="287" y="38"/>
                    </a:lnTo>
                    <a:lnTo>
                      <a:pt x="288" y="41"/>
                    </a:lnTo>
                    <a:lnTo>
                      <a:pt x="288" y="41"/>
                    </a:lnTo>
                    <a:lnTo>
                      <a:pt x="289" y="50"/>
                    </a:lnTo>
                    <a:lnTo>
                      <a:pt x="289" y="50"/>
                    </a:lnTo>
                    <a:lnTo>
                      <a:pt x="289" y="54"/>
                    </a:lnTo>
                    <a:lnTo>
                      <a:pt x="289" y="54"/>
                    </a:lnTo>
                    <a:lnTo>
                      <a:pt x="289" y="65"/>
                    </a:lnTo>
                    <a:lnTo>
                      <a:pt x="289" y="65"/>
                    </a:lnTo>
                    <a:lnTo>
                      <a:pt x="289" y="76"/>
                    </a:lnTo>
                    <a:lnTo>
                      <a:pt x="289" y="76"/>
                    </a:lnTo>
                    <a:lnTo>
                      <a:pt x="289" y="80"/>
                    </a:lnTo>
                    <a:lnTo>
                      <a:pt x="289" y="80"/>
                    </a:lnTo>
                    <a:lnTo>
                      <a:pt x="288" y="90"/>
                    </a:lnTo>
                    <a:lnTo>
                      <a:pt x="288" y="90"/>
                    </a:lnTo>
                    <a:lnTo>
                      <a:pt x="288" y="90"/>
                    </a:lnTo>
                    <a:lnTo>
                      <a:pt x="286" y="101"/>
                    </a:lnTo>
                    <a:lnTo>
                      <a:pt x="286" y="101"/>
                    </a:lnTo>
                    <a:lnTo>
                      <a:pt x="285" y="103"/>
                    </a:lnTo>
                    <a:lnTo>
                      <a:pt x="285" y="103"/>
                    </a:lnTo>
                    <a:lnTo>
                      <a:pt x="283" y="114"/>
                    </a:lnTo>
                    <a:lnTo>
                      <a:pt x="279" y="125"/>
                    </a:lnTo>
                    <a:lnTo>
                      <a:pt x="279" y="125"/>
                    </a:lnTo>
                    <a:lnTo>
                      <a:pt x="278" y="127"/>
                    </a:lnTo>
                    <a:lnTo>
                      <a:pt x="278" y="127"/>
                    </a:lnTo>
                    <a:lnTo>
                      <a:pt x="275" y="138"/>
                    </a:lnTo>
                    <a:lnTo>
                      <a:pt x="271" y="149"/>
                    </a:lnTo>
                    <a:lnTo>
                      <a:pt x="271" y="149"/>
                    </a:lnTo>
                    <a:lnTo>
                      <a:pt x="270" y="150"/>
                    </a:lnTo>
                    <a:lnTo>
                      <a:pt x="270" y="150"/>
                    </a:lnTo>
                    <a:lnTo>
                      <a:pt x="264" y="159"/>
                    </a:lnTo>
                    <a:lnTo>
                      <a:pt x="259" y="169"/>
                    </a:lnTo>
                    <a:lnTo>
                      <a:pt x="259" y="169"/>
                    </a:lnTo>
                    <a:lnTo>
                      <a:pt x="257" y="171"/>
                    </a:lnTo>
                    <a:lnTo>
                      <a:pt x="257" y="171"/>
                    </a:lnTo>
                    <a:lnTo>
                      <a:pt x="251" y="179"/>
                    </a:lnTo>
                    <a:lnTo>
                      <a:pt x="251" y="179"/>
                    </a:lnTo>
                    <a:lnTo>
                      <a:pt x="250" y="181"/>
                    </a:lnTo>
                    <a:lnTo>
                      <a:pt x="250" y="181"/>
                    </a:lnTo>
                    <a:lnTo>
                      <a:pt x="244" y="190"/>
                    </a:lnTo>
                    <a:lnTo>
                      <a:pt x="243" y="190"/>
                    </a:lnTo>
                    <a:lnTo>
                      <a:pt x="243" y="190"/>
                    </a:lnTo>
                    <a:lnTo>
                      <a:pt x="233" y="202"/>
                    </a:lnTo>
                    <a:lnTo>
                      <a:pt x="221" y="211"/>
                    </a:lnTo>
                    <a:lnTo>
                      <a:pt x="209" y="221"/>
                    </a:lnTo>
                    <a:lnTo>
                      <a:pt x="196" y="230"/>
                    </a:lnTo>
                    <a:lnTo>
                      <a:pt x="196" y="230"/>
                    </a:lnTo>
                    <a:close/>
                    <a:moveTo>
                      <a:pt x="272" y="175"/>
                    </a:moveTo>
                    <a:lnTo>
                      <a:pt x="272" y="175"/>
                    </a:lnTo>
                    <a:lnTo>
                      <a:pt x="274" y="170"/>
                    </a:lnTo>
                    <a:lnTo>
                      <a:pt x="274" y="170"/>
                    </a:lnTo>
                    <a:lnTo>
                      <a:pt x="278" y="164"/>
                    </a:lnTo>
                    <a:lnTo>
                      <a:pt x="278" y="164"/>
                    </a:lnTo>
                    <a:lnTo>
                      <a:pt x="281" y="157"/>
                    </a:lnTo>
                    <a:lnTo>
                      <a:pt x="281" y="157"/>
                    </a:lnTo>
                    <a:lnTo>
                      <a:pt x="284" y="152"/>
                    </a:lnTo>
                    <a:lnTo>
                      <a:pt x="284" y="152"/>
                    </a:lnTo>
                    <a:lnTo>
                      <a:pt x="287" y="145"/>
                    </a:lnTo>
                    <a:lnTo>
                      <a:pt x="287" y="145"/>
                    </a:lnTo>
                    <a:lnTo>
                      <a:pt x="289" y="139"/>
                    </a:lnTo>
                    <a:lnTo>
                      <a:pt x="289" y="139"/>
                    </a:lnTo>
                    <a:lnTo>
                      <a:pt x="292" y="132"/>
                    </a:lnTo>
                    <a:lnTo>
                      <a:pt x="292" y="132"/>
                    </a:lnTo>
                    <a:lnTo>
                      <a:pt x="294" y="126"/>
                    </a:lnTo>
                    <a:lnTo>
                      <a:pt x="294" y="126"/>
                    </a:lnTo>
                    <a:lnTo>
                      <a:pt x="296" y="119"/>
                    </a:lnTo>
                    <a:lnTo>
                      <a:pt x="296" y="119"/>
                    </a:lnTo>
                    <a:lnTo>
                      <a:pt x="298" y="113"/>
                    </a:lnTo>
                    <a:lnTo>
                      <a:pt x="298" y="113"/>
                    </a:lnTo>
                    <a:lnTo>
                      <a:pt x="299" y="107"/>
                    </a:lnTo>
                    <a:lnTo>
                      <a:pt x="299" y="107"/>
                    </a:lnTo>
                    <a:lnTo>
                      <a:pt x="301" y="99"/>
                    </a:lnTo>
                    <a:lnTo>
                      <a:pt x="301" y="99"/>
                    </a:lnTo>
                    <a:lnTo>
                      <a:pt x="301" y="92"/>
                    </a:lnTo>
                    <a:lnTo>
                      <a:pt x="301" y="92"/>
                    </a:lnTo>
                    <a:lnTo>
                      <a:pt x="302" y="84"/>
                    </a:lnTo>
                    <a:lnTo>
                      <a:pt x="302" y="84"/>
                    </a:lnTo>
                    <a:lnTo>
                      <a:pt x="303" y="80"/>
                    </a:lnTo>
                    <a:lnTo>
                      <a:pt x="303" y="80"/>
                    </a:lnTo>
                    <a:lnTo>
                      <a:pt x="303" y="65"/>
                    </a:lnTo>
                    <a:lnTo>
                      <a:pt x="303" y="65"/>
                    </a:lnTo>
                    <a:lnTo>
                      <a:pt x="303" y="50"/>
                    </a:lnTo>
                    <a:lnTo>
                      <a:pt x="303" y="50"/>
                    </a:lnTo>
                    <a:lnTo>
                      <a:pt x="303" y="50"/>
                    </a:lnTo>
                    <a:lnTo>
                      <a:pt x="303" y="50"/>
                    </a:lnTo>
                    <a:lnTo>
                      <a:pt x="301" y="36"/>
                    </a:lnTo>
                    <a:lnTo>
                      <a:pt x="301" y="36"/>
                    </a:lnTo>
                    <a:lnTo>
                      <a:pt x="301" y="35"/>
                    </a:lnTo>
                    <a:lnTo>
                      <a:pt x="354" y="35"/>
                    </a:lnTo>
                    <a:lnTo>
                      <a:pt x="354" y="35"/>
                    </a:lnTo>
                    <a:lnTo>
                      <a:pt x="353" y="47"/>
                    </a:lnTo>
                    <a:lnTo>
                      <a:pt x="351" y="58"/>
                    </a:lnTo>
                    <a:lnTo>
                      <a:pt x="348" y="69"/>
                    </a:lnTo>
                    <a:lnTo>
                      <a:pt x="346" y="78"/>
                    </a:lnTo>
                    <a:lnTo>
                      <a:pt x="343" y="89"/>
                    </a:lnTo>
                    <a:lnTo>
                      <a:pt x="339" y="99"/>
                    </a:lnTo>
                    <a:lnTo>
                      <a:pt x="334" y="109"/>
                    </a:lnTo>
                    <a:lnTo>
                      <a:pt x="329" y="117"/>
                    </a:lnTo>
                    <a:lnTo>
                      <a:pt x="324" y="126"/>
                    </a:lnTo>
                    <a:lnTo>
                      <a:pt x="318" y="135"/>
                    </a:lnTo>
                    <a:lnTo>
                      <a:pt x="311" y="143"/>
                    </a:lnTo>
                    <a:lnTo>
                      <a:pt x="304" y="150"/>
                    </a:lnTo>
                    <a:lnTo>
                      <a:pt x="297" y="157"/>
                    </a:lnTo>
                    <a:lnTo>
                      <a:pt x="289" y="164"/>
                    </a:lnTo>
                    <a:lnTo>
                      <a:pt x="280" y="169"/>
                    </a:lnTo>
                    <a:lnTo>
                      <a:pt x="272" y="175"/>
                    </a:lnTo>
                    <a:lnTo>
                      <a:pt x="272"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8" name="Freeform 19"/>
              <p:cNvSpPr>
                <a:spLocks noEditPoints="1"/>
              </p:cNvSpPr>
              <p:nvPr/>
            </p:nvSpPr>
            <p:spPr bwMode="auto">
              <a:xfrm>
                <a:off x="6534150" y="2414588"/>
                <a:ext cx="288925" cy="106363"/>
              </a:xfrm>
              <a:custGeom>
                <a:gdLst>
                  <a:gd name="T0" fmla="*/ 182 w 182"/>
                  <a:gd name="T1" fmla="*/ 0 h 67"/>
                  <a:gd name="T2" fmla="*/ 0 w 182"/>
                  <a:gd name="T3" fmla="*/ 0 h 67"/>
                  <a:gd name="T4" fmla="*/ 0 w 182"/>
                  <a:gd name="T5" fmla="*/ 67 h 67"/>
                  <a:gd name="T6" fmla="*/ 182 w 182"/>
                  <a:gd name="T7" fmla="*/ 67 h 67"/>
                  <a:gd name="T8" fmla="*/ 182 w 182"/>
                  <a:gd name="T9" fmla="*/ 0 h 67"/>
                  <a:gd name="T10" fmla="*/ 168 w 182"/>
                  <a:gd name="T11" fmla="*/ 51 h 67"/>
                  <a:gd name="T12" fmla="*/ 15 w 182"/>
                  <a:gd name="T13" fmla="*/ 51 h 67"/>
                  <a:gd name="T14" fmla="*/ 15 w 182"/>
                  <a:gd name="T15" fmla="*/ 15 h 67"/>
                  <a:gd name="T16" fmla="*/ 168 w 182"/>
                  <a:gd name="T17" fmla="*/ 15 h 67"/>
                  <a:gd name="T18" fmla="*/ 168 w 182"/>
                  <a:gd name="T19" fmla="*/ 51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67">
                    <a:moveTo>
                      <a:pt x="182" y="0"/>
                    </a:moveTo>
                    <a:lnTo>
                      <a:pt x="0" y="0"/>
                    </a:lnTo>
                    <a:lnTo>
                      <a:pt x="0" y="67"/>
                    </a:lnTo>
                    <a:lnTo>
                      <a:pt x="182" y="67"/>
                    </a:lnTo>
                    <a:lnTo>
                      <a:pt x="182" y="0"/>
                    </a:lnTo>
                    <a:close/>
                    <a:moveTo>
                      <a:pt x="168" y="51"/>
                    </a:moveTo>
                    <a:lnTo>
                      <a:pt x="15" y="51"/>
                    </a:lnTo>
                    <a:lnTo>
                      <a:pt x="15" y="15"/>
                    </a:lnTo>
                    <a:lnTo>
                      <a:pt x="168" y="15"/>
                    </a:lnTo>
                    <a:lnTo>
                      <a:pt x="16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grpSp>
        <p:nvGrpSpPr>
          <p:cNvPr id="70" name="Group 69"/>
          <p:cNvGrpSpPr/>
          <p:nvPr/>
        </p:nvGrpSpPr>
        <p:grpSpPr>
          <a:xfrm>
            <a:off x="281637" y="1988840"/>
            <a:ext cx="900000" cy="900000"/>
            <a:chOff x="3396415" y="4711290"/>
            <a:chExt cx="910390" cy="910390"/>
          </a:xfrm>
        </p:grpSpPr>
        <p:sp>
          <p:nvSpPr>
            <p:cNvPr id="77" name="Oval 76"/>
            <p:cNvSpPr/>
            <p:nvPr/>
          </p:nvSpPr>
          <p:spPr>
            <a:xfrm>
              <a:off x="3396415" y="4711290"/>
              <a:ext cx="910390" cy="910390"/>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78" name="Group 77"/>
            <p:cNvGrpSpPr/>
            <p:nvPr/>
          </p:nvGrpSpPr>
          <p:grpSpPr>
            <a:xfrm>
              <a:off x="3679765" y="4938389"/>
              <a:ext cx="400840" cy="456193"/>
              <a:chOff x="8605838" y="5640388"/>
              <a:chExt cx="666750" cy="758825"/>
            </a:xfrm>
            <a:solidFill>
              <a:schemeClr val="bg1"/>
            </a:solidFill>
          </p:grpSpPr>
          <p:sp>
            <p:nvSpPr>
              <p:cNvPr id="79" name="Freeform 71"/>
              <p:cNvSpPr>
                <a:spLocks noEditPoints="1"/>
              </p:cNvSpPr>
              <p:nvPr/>
            </p:nvSpPr>
            <p:spPr bwMode="auto">
              <a:xfrm>
                <a:off x="8610600" y="5640388"/>
                <a:ext cx="661988" cy="468313"/>
              </a:xfrm>
              <a:custGeom>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0" name="Freeform 72"/>
              <p:cNvSpPr>
                <a:spLocks noEditPoints="1"/>
              </p:cNvSpPr>
              <p:nvPr/>
            </p:nvSpPr>
            <p:spPr bwMode="auto">
              <a:xfrm>
                <a:off x="8605838" y="6008688"/>
                <a:ext cx="488950" cy="390525"/>
              </a:xfrm>
              <a:custGeom>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1" name="Freeform 73"/>
              <p:cNvSpPr>
                <a:spLocks noEditPoints="1"/>
              </p:cNvSpPr>
              <p:nvPr/>
            </p:nvSpPr>
            <p:spPr bwMode="auto">
              <a:xfrm>
                <a:off x="8704263" y="6319838"/>
                <a:ext cx="52388" cy="52388"/>
              </a:xfrm>
              <a:custGeom>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2" name="Rectangle 74"/>
              <p:cNvSpPr>
                <a:spLocks noChangeArrowheads="1"/>
              </p:cNvSpPr>
              <p:nvPr/>
            </p:nvSpPr>
            <p:spPr bwMode="auto">
              <a:xfrm>
                <a:off x="8712200" y="575151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3" name="Rectangle 75"/>
              <p:cNvSpPr>
                <a:spLocks noChangeArrowheads="1"/>
              </p:cNvSpPr>
              <p:nvPr/>
            </p:nvSpPr>
            <p:spPr bwMode="auto">
              <a:xfrm>
                <a:off x="8712200" y="5799138"/>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4" name="Rectangle 76"/>
              <p:cNvSpPr>
                <a:spLocks noChangeArrowheads="1"/>
              </p:cNvSpPr>
              <p:nvPr/>
            </p:nvSpPr>
            <p:spPr bwMode="auto">
              <a:xfrm>
                <a:off x="8712200" y="584676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71" name="TextBox 70"/>
          <p:cNvSpPr txBox="1"/>
          <p:nvPr/>
        </p:nvSpPr>
        <p:spPr>
          <a:xfrm>
            <a:off x="1228622" y="101085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目标</a:t>
            </a:r>
            <a:endParaRPr lang="en-US" sz="1600" b="1">
              <a:latin typeface="微软雅黑" panose="020b0503020204020204" pitchFamily="34" charset="-122"/>
              <a:ea typeface="微软雅黑" panose="020b0503020204020204" pitchFamily="34" charset="-122"/>
            </a:endParaRPr>
          </a:p>
        </p:txBody>
      </p:sp>
      <p:sp>
        <p:nvSpPr>
          <p:cNvPr id="72" name="TextBox 71"/>
          <p:cNvSpPr txBox="1"/>
          <p:nvPr/>
        </p:nvSpPr>
        <p:spPr>
          <a:xfrm>
            <a:off x="1228622" y="207660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建议方案</a:t>
            </a:r>
            <a:endParaRPr lang="en-US" sz="1600" b="1">
              <a:latin typeface="微软雅黑" panose="020b0503020204020204" pitchFamily="34" charset="-122"/>
              <a:ea typeface="微软雅黑" panose="020b0503020204020204" pitchFamily="34" charset="-122"/>
            </a:endParaRPr>
          </a:p>
        </p:txBody>
      </p:sp>
      <p:grpSp>
        <p:nvGrpSpPr>
          <p:cNvPr id="73" name="Group 72"/>
          <p:cNvGrpSpPr/>
          <p:nvPr/>
        </p:nvGrpSpPr>
        <p:grpSpPr>
          <a:xfrm>
            <a:off x="281637" y="4977272"/>
            <a:ext cx="900000" cy="900000"/>
            <a:chOff x="2990677" y="1635418"/>
            <a:chExt cx="900000" cy="900000"/>
          </a:xfrm>
        </p:grpSpPr>
        <p:sp>
          <p:nvSpPr>
            <p:cNvPr id="75" name="타원 69"/>
            <p:cNvSpPr/>
            <p:nvPr/>
          </p:nvSpPr>
          <p:spPr>
            <a:xfrm>
              <a:off x="2990677" y="1635418"/>
              <a:ext cx="900000" cy="900000"/>
            </a:xfrm>
            <a:prstGeom prst="ellipse">
              <a:avLst/>
            </a:prstGeom>
            <a:solidFill>
              <a:srgbClr val="41546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76" name="Freeform 67"/>
            <p:cNvSpPr>
              <a:spLocks noEditPoints="1"/>
            </p:cNvSpPr>
            <p:nvPr/>
          </p:nvSpPr>
          <p:spPr bwMode="auto">
            <a:xfrm>
              <a:off x="3188583" y="1853864"/>
              <a:ext cx="513872" cy="467438"/>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sp>
        <p:nvSpPr>
          <p:cNvPr id="74" name="TextBox 73"/>
          <p:cNvSpPr txBox="1"/>
          <p:nvPr/>
        </p:nvSpPr>
        <p:spPr>
          <a:xfrm>
            <a:off x="1228622" y="502629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建议优点</a:t>
            </a:r>
            <a:endParaRPr lang="en-US" sz="1600" b="1">
              <a:latin typeface="微软雅黑" panose="020b0503020204020204" pitchFamily="34" charset="-122"/>
              <a:ea typeface="微软雅黑" panose="020b0503020204020204" pitchFamily="34" charset="-122"/>
            </a:endParaRPr>
          </a:p>
        </p:txBody>
      </p:sp>
      <p:sp>
        <p:nvSpPr>
          <p:cNvPr id="89" name="Rectangle 88"/>
          <p:cNvSpPr/>
          <p:nvPr/>
        </p:nvSpPr>
        <p:spPr>
          <a:xfrm>
            <a:off x="5622047" y="5451084"/>
            <a:ext cx="328307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对于</a:t>
            </a:r>
            <a:r>
              <a:rPr lang="zh-CN" altLang="en-US" sz="1200">
                <a:latin typeface="微软雅黑" panose="020b0503020204020204" pitchFamily="34" charset="-122"/>
                <a:ea typeface="微软雅黑" panose="020b0503020204020204" pitchFamily="34" charset="-122"/>
              </a:rPr>
              <a:t>科目与集团有较大差异的企业，需要进行数据清理工作。同时，需要对前端业务接口进行修改。对于会计凭证由业务系统触发核算系统自动生成的，需要就业务系统与核算系统的接口进行改造</a:t>
            </a:r>
            <a:endParaRPr lang="en-US" altLang="zh-CN" sz="1200">
              <a:latin typeface="微软雅黑" panose="020b0503020204020204" pitchFamily="34" charset="-122"/>
              <a:ea typeface="微软雅黑" panose="020b0503020204020204" pitchFamily="34" charset="-122"/>
            </a:endParaRPr>
          </a:p>
        </p:txBody>
      </p:sp>
      <p:sp>
        <p:nvSpPr>
          <p:cNvPr id="93" name="TextBox 92"/>
          <p:cNvSpPr txBox="1"/>
          <p:nvPr/>
        </p:nvSpPr>
        <p:spPr>
          <a:xfrm>
            <a:off x="5576441" y="4975144"/>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实施难点</a:t>
            </a:r>
            <a:endParaRPr lang="en-US" sz="1600" b="1">
              <a:latin typeface="微软雅黑" panose="020b0503020204020204" pitchFamily="34" charset="-122"/>
              <a:ea typeface="微软雅黑" panose="020b0503020204020204" pitchFamily="34" charset="-122"/>
            </a:endParaRPr>
          </a:p>
        </p:txBody>
      </p:sp>
      <p:grpSp>
        <p:nvGrpSpPr>
          <p:cNvPr id="94" name="Group 93"/>
          <p:cNvGrpSpPr/>
          <p:nvPr/>
        </p:nvGrpSpPr>
        <p:grpSpPr>
          <a:xfrm>
            <a:off x="4608104" y="954042"/>
            <a:ext cx="900000" cy="900000"/>
            <a:chOff x="4491126" y="5216218"/>
            <a:chExt cx="932682" cy="932682"/>
          </a:xfrm>
        </p:grpSpPr>
        <p:sp>
          <p:nvSpPr>
            <p:cNvPr id="95" name="타원 72"/>
            <p:cNvSpPr/>
            <p:nvPr/>
          </p:nvSpPr>
          <p:spPr>
            <a:xfrm>
              <a:off x="4491126" y="5216218"/>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96" name="Group 95"/>
            <p:cNvGrpSpPr/>
            <p:nvPr/>
          </p:nvGrpSpPr>
          <p:grpSpPr>
            <a:xfrm>
              <a:off x="4707252" y="5390652"/>
              <a:ext cx="500452" cy="510075"/>
              <a:chOff x="7427913" y="5637213"/>
              <a:chExt cx="742950" cy="757237"/>
            </a:xfrm>
            <a:solidFill>
              <a:schemeClr val="bg1"/>
            </a:solidFill>
          </p:grpSpPr>
          <p:sp>
            <p:nvSpPr>
              <p:cNvPr id="97" name="Freeform 96"/>
              <p:cNvSpPr>
                <a:spLocks noEditPoints="1"/>
              </p:cNvSpPr>
              <p:nvPr/>
            </p:nvSpPr>
            <p:spPr bwMode="auto">
              <a:xfrm>
                <a:off x="7689850" y="5637213"/>
                <a:ext cx="220663" cy="279400"/>
              </a:xfrm>
              <a:custGeom>
                <a:gdLst>
                  <a:gd name="T0" fmla="*/ 139 w 139"/>
                  <a:gd name="T1" fmla="*/ 100 h 176"/>
                  <a:gd name="T2" fmla="*/ 136 w 139"/>
                  <a:gd name="T3" fmla="*/ 91 h 176"/>
                  <a:gd name="T4" fmla="*/ 132 w 139"/>
                  <a:gd name="T5" fmla="*/ 82 h 176"/>
                  <a:gd name="T6" fmla="*/ 126 w 139"/>
                  <a:gd name="T7" fmla="*/ 76 h 176"/>
                  <a:gd name="T8" fmla="*/ 118 w 139"/>
                  <a:gd name="T9" fmla="*/ 71 h 176"/>
                  <a:gd name="T10" fmla="*/ 107 w 139"/>
                  <a:gd name="T11" fmla="*/ 69 h 176"/>
                  <a:gd name="T12" fmla="*/ 95 w 139"/>
                  <a:gd name="T13" fmla="*/ 67 h 176"/>
                  <a:gd name="T14" fmla="*/ 104 w 139"/>
                  <a:gd name="T15" fmla="*/ 54 h 176"/>
                  <a:gd name="T16" fmla="*/ 107 w 139"/>
                  <a:gd name="T17" fmla="*/ 39 h 176"/>
                  <a:gd name="T18" fmla="*/ 107 w 139"/>
                  <a:gd name="T19" fmla="*/ 31 h 176"/>
                  <a:gd name="T20" fmla="*/ 101 w 139"/>
                  <a:gd name="T21" fmla="*/ 17 h 176"/>
                  <a:gd name="T22" fmla="*/ 91 w 139"/>
                  <a:gd name="T23" fmla="*/ 7 h 176"/>
                  <a:gd name="T24" fmla="*/ 77 w 139"/>
                  <a:gd name="T25" fmla="*/ 1 h 176"/>
                  <a:gd name="T26" fmla="*/ 70 w 139"/>
                  <a:gd name="T27" fmla="*/ 0 h 176"/>
                  <a:gd name="T28" fmla="*/ 54 w 139"/>
                  <a:gd name="T29" fmla="*/ 3 h 176"/>
                  <a:gd name="T30" fmla="*/ 41 w 139"/>
                  <a:gd name="T31" fmla="*/ 12 h 176"/>
                  <a:gd name="T32" fmla="*/ 34 w 139"/>
                  <a:gd name="T33" fmla="*/ 24 h 176"/>
                  <a:gd name="T34" fmla="*/ 31 w 139"/>
                  <a:gd name="T35" fmla="*/ 39 h 176"/>
                  <a:gd name="T36" fmla="*/ 32 w 139"/>
                  <a:gd name="T37" fmla="*/ 46 h 176"/>
                  <a:gd name="T38" fmla="*/ 37 w 139"/>
                  <a:gd name="T39" fmla="*/ 61 h 176"/>
                  <a:gd name="T40" fmla="*/ 43 w 139"/>
                  <a:gd name="T41" fmla="*/ 67 h 176"/>
                  <a:gd name="T42" fmla="*/ 21 w 139"/>
                  <a:gd name="T43" fmla="*/ 71 h 176"/>
                  <a:gd name="T44" fmla="*/ 17 w 139"/>
                  <a:gd name="T45" fmla="*/ 73 h 176"/>
                  <a:gd name="T46" fmla="*/ 9 w 139"/>
                  <a:gd name="T47" fmla="*/ 79 h 176"/>
                  <a:gd name="T48" fmla="*/ 4 w 139"/>
                  <a:gd name="T49" fmla="*/ 86 h 176"/>
                  <a:gd name="T50" fmla="*/ 0 w 139"/>
                  <a:gd name="T51" fmla="*/ 95 h 176"/>
                  <a:gd name="T52" fmla="*/ 0 w 139"/>
                  <a:gd name="T53" fmla="*/ 176 h 176"/>
                  <a:gd name="T54" fmla="*/ 139 w 139"/>
                  <a:gd name="T55" fmla="*/ 100 h 176"/>
                  <a:gd name="T56" fmla="*/ 70 w 139"/>
                  <a:gd name="T57" fmla="*/ 14 h 176"/>
                  <a:gd name="T58" fmla="*/ 78 w 139"/>
                  <a:gd name="T59" fmla="*/ 16 h 176"/>
                  <a:gd name="T60" fmla="*/ 87 w 139"/>
                  <a:gd name="T61" fmla="*/ 22 h 176"/>
                  <a:gd name="T62" fmla="*/ 92 w 139"/>
                  <a:gd name="T63" fmla="*/ 29 h 176"/>
                  <a:gd name="T64" fmla="*/ 93 w 139"/>
                  <a:gd name="T65" fmla="*/ 39 h 176"/>
                  <a:gd name="T66" fmla="*/ 93 w 139"/>
                  <a:gd name="T67" fmla="*/ 43 h 176"/>
                  <a:gd name="T68" fmla="*/ 89 w 139"/>
                  <a:gd name="T69" fmla="*/ 53 h 176"/>
                  <a:gd name="T70" fmla="*/ 82 w 139"/>
                  <a:gd name="T71" fmla="*/ 59 h 176"/>
                  <a:gd name="T72" fmla="*/ 74 w 139"/>
                  <a:gd name="T73" fmla="*/ 63 h 176"/>
                  <a:gd name="T74" fmla="*/ 70 w 139"/>
                  <a:gd name="T75" fmla="*/ 64 h 176"/>
                  <a:gd name="T76" fmla="*/ 60 w 139"/>
                  <a:gd name="T77" fmla="*/ 62 h 176"/>
                  <a:gd name="T78" fmla="*/ 52 w 139"/>
                  <a:gd name="T79" fmla="*/ 56 h 176"/>
                  <a:gd name="T80" fmla="*/ 47 w 139"/>
                  <a:gd name="T81" fmla="*/ 49 h 176"/>
                  <a:gd name="T82" fmla="*/ 45 w 139"/>
                  <a:gd name="T83" fmla="*/ 39 h 176"/>
                  <a:gd name="T84" fmla="*/ 45 w 139"/>
                  <a:gd name="T85" fmla="*/ 34 h 176"/>
                  <a:gd name="T86" fmla="*/ 49 w 139"/>
                  <a:gd name="T87" fmla="*/ 25 h 176"/>
                  <a:gd name="T88" fmla="*/ 55 w 139"/>
                  <a:gd name="T89" fmla="*/ 18 h 176"/>
                  <a:gd name="T90" fmla="*/ 64 w 139"/>
                  <a:gd name="T91" fmla="*/ 15 h 176"/>
                  <a:gd name="T92" fmla="*/ 70 w 139"/>
                  <a:gd name="T93" fmla="*/ 14 h 176"/>
                  <a:gd name="T94" fmla="*/ 109 w 139"/>
                  <a:gd name="T95" fmla="*/ 162 h 176"/>
                  <a:gd name="T96" fmla="*/ 95 w 139"/>
                  <a:gd name="T97" fmla="*/ 106 h 176"/>
                  <a:gd name="T98" fmla="*/ 43 w 139"/>
                  <a:gd name="T99" fmla="*/ 162 h 176"/>
                  <a:gd name="T100" fmla="*/ 28 w 139"/>
                  <a:gd name="T101" fmla="*/ 106 h 176"/>
                  <a:gd name="T102" fmla="*/ 14 w 139"/>
                  <a:gd name="T103" fmla="*/ 162 h 176"/>
                  <a:gd name="T104" fmla="*/ 14 w 139"/>
                  <a:gd name="T105" fmla="*/ 100 h 176"/>
                  <a:gd name="T106" fmla="*/ 18 w 139"/>
                  <a:gd name="T107" fmla="*/ 91 h 176"/>
                  <a:gd name="T108" fmla="*/ 25 w 139"/>
                  <a:gd name="T109" fmla="*/ 85 h 176"/>
                  <a:gd name="T110" fmla="*/ 36 w 139"/>
                  <a:gd name="T111" fmla="*/ 82 h 176"/>
                  <a:gd name="T112" fmla="*/ 58 w 139"/>
                  <a:gd name="T113" fmla="*/ 79 h 176"/>
                  <a:gd name="T114" fmla="*/ 80 w 139"/>
                  <a:gd name="T115" fmla="*/ 79 h 176"/>
                  <a:gd name="T116" fmla="*/ 103 w 139"/>
                  <a:gd name="T117" fmla="*/ 82 h 176"/>
                  <a:gd name="T118" fmla="*/ 114 w 139"/>
                  <a:gd name="T119" fmla="*/ 85 h 176"/>
                  <a:gd name="T120" fmla="*/ 121 w 139"/>
                  <a:gd name="T121" fmla="*/ 91 h 176"/>
                  <a:gd name="T122" fmla="*/ 125 w 139"/>
                  <a:gd name="T123" fmla="*/ 100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9" h="176">
                    <a:moveTo>
                      <a:pt x="139" y="100"/>
                    </a:moveTo>
                    <a:lnTo>
                      <a:pt x="139" y="100"/>
                    </a:lnTo>
                    <a:lnTo>
                      <a:pt x="138" y="95"/>
                    </a:lnTo>
                    <a:lnTo>
                      <a:pt x="136" y="91"/>
                    </a:lnTo>
                    <a:lnTo>
                      <a:pt x="134" y="86"/>
                    </a:lnTo>
                    <a:lnTo>
                      <a:pt x="132" y="82"/>
                    </a:lnTo>
                    <a:lnTo>
                      <a:pt x="129" y="79"/>
                    </a:lnTo>
                    <a:lnTo>
                      <a:pt x="126" y="76"/>
                    </a:lnTo>
                    <a:lnTo>
                      <a:pt x="121" y="73"/>
                    </a:lnTo>
                    <a:lnTo>
                      <a:pt x="118" y="71"/>
                    </a:lnTo>
                    <a:lnTo>
                      <a:pt x="118" y="71"/>
                    </a:lnTo>
                    <a:lnTo>
                      <a:pt x="107" y="69"/>
                    </a:lnTo>
                    <a:lnTo>
                      <a:pt x="95" y="67"/>
                    </a:lnTo>
                    <a:lnTo>
                      <a:pt x="95" y="67"/>
                    </a:lnTo>
                    <a:lnTo>
                      <a:pt x="101" y="61"/>
                    </a:lnTo>
                    <a:lnTo>
                      <a:pt x="104" y="54"/>
                    </a:lnTo>
                    <a:lnTo>
                      <a:pt x="107" y="46"/>
                    </a:lnTo>
                    <a:lnTo>
                      <a:pt x="107" y="39"/>
                    </a:lnTo>
                    <a:lnTo>
                      <a:pt x="107" y="39"/>
                    </a:lnTo>
                    <a:lnTo>
                      <a:pt x="107" y="31"/>
                    </a:lnTo>
                    <a:lnTo>
                      <a:pt x="105" y="24"/>
                    </a:lnTo>
                    <a:lnTo>
                      <a:pt x="101" y="17"/>
                    </a:lnTo>
                    <a:lnTo>
                      <a:pt x="97" y="12"/>
                    </a:lnTo>
                    <a:lnTo>
                      <a:pt x="91" y="7"/>
                    </a:lnTo>
                    <a:lnTo>
                      <a:pt x="85" y="3"/>
                    </a:lnTo>
                    <a:lnTo>
                      <a:pt x="77" y="1"/>
                    </a:lnTo>
                    <a:lnTo>
                      <a:pt x="70" y="0"/>
                    </a:lnTo>
                    <a:lnTo>
                      <a:pt x="70" y="0"/>
                    </a:lnTo>
                    <a:lnTo>
                      <a:pt x="61" y="1"/>
                    </a:lnTo>
                    <a:lnTo>
                      <a:pt x="54" y="3"/>
                    </a:lnTo>
                    <a:lnTo>
                      <a:pt x="48" y="7"/>
                    </a:lnTo>
                    <a:lnTo>
                      <a:pt x="41" y="12"/>
                    </a:lnTo>
                    <a:lnTo>
                      <a:pt x="37" y="17"/>
                    </a:lnTo>
                    <a:lnTo>
                      <a:pt x="34" y="24"/>
                    </a:lnTo>
                    <a:lnTo>
                      <a:pt x="32" y="31"/>
                    </a:lnTo>
                    <a:lnTo>
                      <a:pt x="31" y="39"/>
                    </a:lnTo>
                    <a:lnTo>
                      <a:pt x="31" y="39"/>
                    </a:lnTo>
                    <a:lnTo>
                      <a:pt x="32" y="46"/>
                    </a:lnTo>
                    <a:lnTo>
                      <a:pt x="34" y="54"/>
                    </a:lnTo>
                    <a:lnTo>
                      <a:pt x="37" y="61"/>
                    </a:lnTo>
                    <a:lnTo>
                      <a:pt x="43" y="67"/>
                    </a:lnTo>
                    <a:lnTo>
                      <a:pt x="43" y="67"/>
                    </a:lnTo>
                    <a:lnTo>
                      <a:pt x="32" y="69"/>
                    </a:lnTo>
                    <a:lnTo>
                      <a:pt x="21" y="71"/>
                    </a:lnTo>
                    <a:lnTo>
                      <a:pt x="21" y="71"/>
                    </a:lnTo>
                    <a:lnTo>
                      <a:pt x="17" y="73"/>
                    </a:lnTo>
                    <a:lnTo>
                      <a:pt x="12" y="76"/>
                    </a:lnTo>
                    <a:lnTo>
                      <a:pt x="9" y="79"/>
                    </a:lnTo>
                    <a:lnTo>
                      <a:pt x="6" y="82"/>
                    </a:lnTo>
                    <a:lnTo>
                      <a:pt x="4" y="86"/>
                    </a:lnTo>
                    <a:lnTo>
                      <a:pt x="1" y="91"/>
                    </a:lnTo>
                    <a:lnTo>
                      <a:pt x="0" y="95"/>
                    </a:lnTo>
                    <a:lnTo>
                      <a:pt x="0" y="100"/>
                    </a:lnTo>
                    <a:lnTo>
                      <a:pt x="0" y="176"/>
                    </a:lnTo>
                    <a:lnTo>
                      <a:pt x="139" y="176"/>
                    </a:lnTo>
                    <a:lnTo>
                      <a:pt x="139" y="100"/>
                    </a:lnTo>
                    <a:close/>
                    <a:moveTo>
                      <a:pt x="70" y="14"/>
                    </a:moveTo>
                    <a:lnTo>
                      <a:pt x="70" y="14"/>
                    </a:lnTo>
                    <a:lnTo>
                      <a:pt x="74" y="15"/>
                    </a:lnTo>
                    <a:lnTo>
                      <a:pt x="78" y="16"/>
                    </a:lnTo>
                    <a:lnTo>
                      <a:pt x="82" y="18"/>
                    </a:lnTo>
                    <a:lnTo>
                      <a:pt x="87" y="22"/>
                    </a:lnTo>
                    <a:lnTo>
                      <a:pt x="89" y="25"/>
                    </a:lnTo>
                    <a:lnTo>
                      <a:pt x="92" y="29"/>
                    </a:lnTo>
                    <a:lnTo>
                      <a:pt x="93" y="34"/>
                    </a:lnTo>
                    <a:lnTo>
                      <a:pt x="93" y="39"/>
                    </a:lnTo>
                    <a:lnTo>
                      <a:pt x="93" y="39"/>
                    </a:lnTo>
                    <a:lnTo>
                      <a:pt x="93" y="43"/>
                    </a:lnTo>
                    <a:lnTo>
                      <a:pt x="92" y="49"/>
                    </a:lnTo>
                    <a:lnTo>
                      <a:pt x="89" y="53"/>
                    </a:lnTo>
                    <a:lnTo>
                      <a:pt x="87" y="56"/>
                    </a:lnTo>
                    <a:lnTo>
                      <a:pt x="82" y="59"/>
                    </a:lnTo>
                    <a:lnTo>
                      <a:pt x="78" y="62"/>
                    </a:lnTo>
                    <a:lnTo>
                      <a:pt x="74" y="63"/>
                    </a:lnTo>
                    <a:lnTo>
                      <a:pt x="70" y="64"/>
                    </a:lnTo>
                    <a:lnTo>
                      <a:pt x="70" y="64"/>
                    </a:lnTo>
                    <a:lnTo>
                      <a:pt x="64" y="63"/>
                    </a:lnTo>
                    <a:lnTo>
                      <a:pt x="60" y="62"/>
                    </a:lnTo>
                    <a:lnTo>
                      <a:pt x="55" y="59"/>
                    </a:lnTo>
                    <a:lnTo>
                      <a:pt x="52" y="56"/>
                    </a:lnTo>
                    <a:lnTo>
                      <a:pt x="49" y="53"/>
                    </a:lnTo>
                    <a:lnTo>
                      <a:pt x="47" y="49"/>
                    </a:lnTo>
                    <a:lnTo>
                      <a:pt x="45" y="43"/>
                    </a:lnTo>
                    <a:lnTo>
                      <a:pt x="45" y="39"/>
                    </a:lnTo>
                    <a:lnTo>
                      <a:pt x="45" y="39"/>
                    </a:lnTo>
                    <a:lnTo>
                      <a:pt x="45" y="34"/>
                    </a:lnTo>
                    <a:lnTo>
                      <a:pt x="47" y="29"/>
                    </a:lnTo>
                    <a:lnTo>
                      <a:pt x="49" y="25"/>
                    </a:lnTo>
                    <a:lnTo>
                      <a:pt x="52" y="22"/>
                    </a:lnTo>
                    <a:lnTo>
                      <a:pt x="55" y="18"/>
                    </a:lnTo>
                    <a:lnTo>
                      <a:pt x="60" y="16"/>
                    </a:lnTo>
                    <a:lnTo>
                      <a:pt x="64" y="15"/>
                    </a:lnTo>
                    <a:lnTo>
                      <a:pt x="70" y="14"/>
                    </a:lnTo>
                    <a:lnTo>
                      <a:pt x="70" y="14"/>
                    </a:lnTo>
                    <a:close/>
                    <a:moveTo>
                      <a:pt x="125" y="162"/>
                    </a:moveTo>
                    <a:lnTo>
                      <a:pt x="109" y="162"/>
                    </a:lnTo>
                    <a:lnTo>
                      <a:pt x="109" y="106"/>
                    </a:lnTo>
                    <a:lnTo>
                      <a:pt x="95" y="106"/>
                    </a:lnTo>
                    <a:lnTo>
                      <a:pt x="95" y="162"/>
                    </a:lnTo>
                    <a:lnTo>
                      <a:pt x="43" y="162"/>
                    </a:lnTo>
                    <a:lnTo>
                      <a:pt x="43" y="106"/>
                    </a:lnTo>
                    <a:lnTo>
                      <a:pt x="28" y="106"/>
                    </a:lnTo>
                    <a:lnTo>
                      <a:pt x="28" y="162"/>
                    </a:lnTo>
                    <a:lnTo>
                      <a:pt x="14" y="162"/>
                    </a:lnTo>
                    <a:lnTo>
                      <a:pt x="14" y="100"/>
                    </a:lnTo>
                    <a:lnTo>
                      <a:pt x="14" y="100"/>
                    </a:lnTo>
                    <a:lnTo>
                      <a:pt x="14" y="95"/>
                    </a:lnTo>
                    <a:lnTo>
                      <a:pt x="18" y="91"/>
                    </a:lnTo>
                    <a:lnTo>
                      <a:pt x="21" y="88"/>
                    </a:lnTo>
                    <a:lnTo>
                      <a:pt x="25" y="85"/>
                    </a:lnTo>
                    <a:lnTo>
                      <a:pt x="25" y="85"/>
                    </a:lnTo>
                    <a:lnTo>
                      <a:pt x="36" y="82"/>
                    </a:lnTo>
                    <a:lnTo>
                      <a:pt x="47" y="80"/>
                    </a:lnTo>
                    <a:lnTo>
                      <a:pt x="58" y="79"/>
                    </a:lnTo>
                    <a:lnTo>
                      <a:pt x="70" y="79"/>
                    </a:lnTo>
                    <a:lnTo>
                      <a:pt x="80" y="79"/>
                    </a:lnTo>
                    <a:lnTo>
                      <a:pt x="91" y="80"/>
                    </a:lnTo>
                    <a:lnTo>
                      <a:pt x="103" y="82"/>
                    </a:lnTo>
                    <a:lnTo>
                      <a:pt x="114" y="85"/>
                    </a:lnTo>
                    <a:lnTo>
                      <a:pt x="114" y="85"/>
                    </a:lnTo>
                    <a:lnTo>
                      <a:pt x="117" y="88"/>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8" name="Freeform 97"/>
              <p:cNvSpPr>
                <a:spLocks noEditPoints="1"/>
              </p:cNvSpPr>
              <p:nvPr/>
            </p:nvSpPr>
            <p:spPr bwMode="auto">
              <a:xfrm>
                <a:off x="7689850" y="6115050"/>
                <a:ext cx="220663" cy="279400"/>
              </a:xfrm>
              <a:custGeom>
                <a:gdLst>
                  <a:gd name="T0" fmla="*/ 118 w 139"/>
                  <a:gd name="T1" fmla="*/ 72 h 176"/>
                  <a:gd name="T2" fmla="*/ 95 w 139"/>
                  <a:gd name="T3" fmla="*/ 66 h 176"/>
                  <a:gd name="T4" fmla="*/ 101 w 139"/>
                  <a:gd name="T5" fmla="*/ 61 h 176"/>
                  <a:gd name="T6" fmla="*/ 107 w 139"/>
                  <a:gd name="T7" fmla="*/ 47 h 176"/>
                  <a:gd name="T8" fmla="*/ 107 w 139"/>
                  <a:gd name="T9" fmla="*/ 39 h 176"/>
                  <a:gd name="T10" fmla="*/ 105 w 139"/>
                  <a:gd name="T11" fmla="*/ 24 h 176"/>
                  <a:gd name="T12" fmla="*/ 97 w 139"/>
                  <a:gd name="T13" fmla="*/ 11 h 176"/>
                  <a:gd name="T14" fmla="*/ 85 w 139"/>
                  <a:gd name="T15" fmla="*/ 4 h 176"/>
                  <a:gd name="T16" fmla="*/ 70 w 139"/>
                  <a:gd name="T17" fmla="*/ 0 h 176"/>
                  <a:gd name="T18" fmla="*/ 61 w 139"/>
                  <a:gd name="T19" fmla="*/ 1 h 176"/>
                  <a:gd name="T20" fmla="*/ 48 w 139"/>
                  <a:gd name="T21" fmla="*/ 7 h 176"/>
                  <a:gd name="T22" fmla="*/ 37 w 139"/>
                  <a:gd name="T23" fmla="*/ 18 h 176"/>
                  <a:gd name="T24" fmla="*/ 32 w 139"/>
                  <a:gd name="T25" fmla="*/ 31 h 176"/>
                  <a:gd name="T26" fmla="*/ 31 w 139"/>
                  <a:gd name="T27" fmla="*/ 39 h 176"/>
                  <a:gd name="T28" fmla="*/ 34 w 139"/>
                  <a:gd name="T29" fmla="*/ 54 h 176"/>
                  <a:gd name="T30" fmla="*/ 43 w 139"/>
                  <a:gd name="T31" fmla="*/ 66 h 176"/>
                  <a:gd name="T32" fmla="*/ 32 w 139"/>
                  <a:gd name="T33" fmla="*/ 68 h 176"/>
                  <a:gd name="T34" fmla="*/ 21 w 139"/>
                  <a:gd name="T35" fmla="*/ 72 h 176"/>
                  <a:gd name="T36" fmla="*/ 12 w 139"/>
                  <a:gd name="T37" fmla="*/ 76 h 176"/>
                  <a:gd name="T38" fmla="*/ 6 w 139"/>
                  <a:gd name="T39" fmla="*/ 82 h 176"/>
                  <a:gd name="T40" fmla="*/ 1 w 139"/>
                  <a:gd name="T41" fmla="*/ 91 h 176"/>
                  <a:gd name="T42" fmla="*/ 0 w 139"/>
                  <a:gd name="T43" fmla="*/ 100 h 176"/>
                  <a:gd name="T44" fmla="*/ 139 w 139"/>
                  <a:gd name="T45" fmla="*/ 176 h 176"/>
                  <a:gd name="T46" fmla="*/ 139 w 139"/>
                  <a:gd name="T47" fmla="*/ 100 h 176"/>
                  <a:gd name="T48" fmla="*/ 136 w 139"/>
                  <a:gd name="T49" fmla="*/ 91 h 176"/>
                  <a:gd name="T50" fmla="*/ 132 w 139"/>
                  <a:gd name="T51" fmla="*/ 82 h 176"/>
                  <a:gd name="T52" fmla="*/ 126 w 139"/>
                  <a:gd name="T53" fmla="*/ 76 h 176"/>
                  <a:gd name="T54" fmla="*/ 118 w 139"/>
                  <a:gd name="T55" fmla="*/ 72 h 176"/>
                  <a:gd name="T56" fmla="*/ 70 w 139"/>
                  <a:gd name="T57" fmla="*/ 14 h 176"/>
                  <a:gd name="T58" fmla="*/ 74 w 139"/>
                  <a:gd name="T59" fmla="*/ 14 h 176"/>
                  <a:gd name="T60" fmla="*/ 82 w 139"/>
                  <a:gd name="T61" fmla="*/ 19 h 176"/>
                  <a:gd name="T62" fmla="*/ 89 w 139"/>
                  <a:gd name="T63" fmla="*/ 25 h 176"/>
                  <a:gd name="T64" fmla="*/ 93 w 139"/>
                  <a:gd name="T65" fmla="*/ 34 h 176"/>
                  <a:gd name="T66" fmla="*/ 93 w 139"/>
                  <a:gd name="T67" fmla="*/ 39 h 176"/>
                  <a:gd name="T68" fmla="*/ 92 w 139"/>
                  <a:gd name="T69" fmla="*/ 48 h 176"/>
                  <a:gd name="T70" fmla="*/ 87 w 139"/>
                  <a:gd name="T71" fmla="*/ 57 h 176"/>
                  <a:gd name="T72" fmla="*/ 78 w 139"/>
                  <a:gd name="T73" fmla="*/ 61 h 176"/>
                  <a:gd name="T74" fmla="*/ 70 w 139"/>
                  <a:gd name="T75" fmla="*/ 63 h 176"/>
                  <a:gd name="T76" fmla="*/ 64 w 139"/>
                  <a:gd name="T77" fmla="*/ 63 h 176"/>
                  <a:gd name="T78" fmla="*/ 55 w 139"/>
                  <a:gd name="T79" fmla="*/ 59 h 176"/>
                  <a:gd name="T80" fmla="*/ 49 w 139"/>
                  <a:gd name="T81" fmla="*/ 52 h 176"/>
                  <a:gd name="T82" fmla="*/ 45 w 139"/>
                  <a:gd name="T83" fmla="*/ 44 h 176"/>
                  <a:gd name="T84" fmla="*/ 45 w 139"/>
                  <a:gd name="T85" fmla="*/ 39 h 176"/>
                  <a:gd name="T86" fmla="*/ 47 w 139"/>
                  <a:gd name="T87" fmla="*/ 30 h 176"/>
                  <a:gd name="T88" fmla="*/ 52 w 139"/>
                  <a:gd name="T89" fmla="*/ 22 h 176"/>
                  <a:gd name="T90" fmla="*/ 60 w 139"/>
                  <a:gd name="T91" fmla="*/ 17 h 176"/>
                  <a:gd name="T92" fmla="*/ 70 w 139"/>
                  <a:gd name="T93" fmla="*/ 14 h 176"/>
                  <a:gd name="T94" fmla="*/ 125 w 139"/>
                  <a:gd name="T95" fmla="*/ 162 h 176"/>
                  <a:gd name="T96" fmla="*/ 109 w 139"/>
                  <a:gd name="T97" fmla="*/ 105 h 176"/>
                  <a:gd name="T98" fmla="*/ 95 w 139"/>
                  <a:gd name="T99" fmla="*/ 162 h 176"/>
                  <a:gd name="T100" fmla="*/ 43 w 139"/>
                  <a:gd name="T101" fmla="*/ 105 h 176"/>
                  <a:gd name="T102" fmla="*/ 28 w 139"/>
                  <a:gd name="T103" fmla="*/ 162 h 176"/>
                  <a:gd name="T104" fmla="*/ 14 w 139"/>
                  <a:gd name="T105" fmla="*/ 100 h 176"/>
                  <a:gd name="T106" fmla="*/ 14 w 139"/>
                  <a:gd name="T107" fmla="*/ 95 h 176"/>
                  <a:gd name="T108" fmla="*/ 21 w 139"/>
                  <a:gd name="T109" fmla="*/ 87 h 176"/>
                  <a:gd name="T110" fmla="*/ 25 w 139"/>
                  <a:gd name="T111" fmla="*/ 85 h 176"/>
                  <a:gd name="T112" fmla="*/ 47 w 139"/>
                  <a:gd name="T113" fmla="*/ 80 h 176"/>
                  <a:gd name="T114" fmla="*/ 70 w 139"/>
                  <a:gd name="T115" fmla="*/ 78 h 176"/>
                  <a:gd name="T116" fmla="*/ 91 w 139"/>
                  <a:gd name="T117" fmla="*/ 80 h 176"/>
                  <a:gd name="T118" fmla="*/ 114 w 139"/>
                  <a:gd name="T119" fmla="*/ 85 h 176"/>
                  <a:gd name="T120" fmla="*/ 117 w 139"/>
                  <a:gd name="T121" fmla="*/ 87 h 176"/>
                  <a:gd name="T122" fmla="*/ 124 w 139"/>
                  <a:gd name="T123" fmla="*/ 95 h 176"/>
                  <a:gd name="T124" fmla="*/ 125 w 139"/>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 h="176">
                    <a:moveTo>
                      <a:pt x="118" y="72"/>
                    </a:moveTo>
                    <a:lnTo>
                      <a:pt x="118" y="72"/>
                    </a:lnTo>
                    <a:lnTo>
                      <a:pt x="107" y="68"/>
                    </a:lnTo>
                    <a:lnTo>
                      <a:pt x="95" y="66"/>
                    </a:lnTo>
                    <a:lnTo>
                      <a:pt x="95" y="66"/>
                    </a:lnTo>
                    <a:lnTo>
                      <a:pt x="101" y="61"/>
                    </a:lnTo>
                    <a:lnTo>
                      <a:pt x="104" y="54"/>
                    </a:lnTo>
                    <a:lnTo>
                      <a:pt x="107" y="47"/>
                    </a:lnTo>
                    <a:lnTo>
                      <a:pt x="107" y="39"/>
                    </a:lnTo>
                    <a:lnTo>
                      <a:pt x="107" y="39"/>
                    </a:lnTo>
                    <a:lnTo>
                      <a:pt x="107" y="31"/>
                    </a:lnTo>
                    <a:lnTo>
                      <a:pt x="105" y="24"/>
                    </a:lnTo>
                    <a:lnTo>
                      <a:pt x="101" y="18"/>
                    </a:lnTo>
                    <a:lnTo>
                      <a:pt x="97" y="11"/>
                    </a:lnTo>
                    <a:lnTo>
                      <a:pt x="91" y="7"/>
                    </a:lnTo>
                    <a:lnTo>
                      <a:pt x="85" y="4"/>
                    </a:lnTo>
                    <a:lnTo>
                      <a:pt x="77" y="1"/>
                    </a:lnTo>
                    <a:lnTo>
                      <a:pt x="70" y="0"/>
                    </a:lnTo>
                    <a:lnTo>
                      <a:pt x="70" y="0"/>
                    </a:lnTo>
                    <a:lnTo>
                      <a:pt x="61" y="1"/>
                    </a:lnTo>
                    <a:lnTo>
                      <a:pt x="54" y="4"/>
                    </a:lnTo>
                    <a:lnTo>
                      <a:pt x="48" y="7"/>
                    </a:lnTo>
                    <a:lnTo>
                      <a:pt x="41" y="11"/>
                    </a:lnTo>
                    <a:lnTo>
                      <a:pt x="37" y="18"/>
                    </a:lnTo>
                    <a:lnTo>
                      <a:pt x="34" y="24"/>
                    </a:lnTo>
                    <a:lnTo>
                      <a:pt x="32" y="31"/>
                    </a:lnTo>
                    <a:lnTo>
                      <a:pt x="31" y="39"/>
                    </a:lnTo>
                    <a:lnTo>
                      <a:pt x="31" y="39"/>
                    </a:lnTo>
                    <a:lnTo>
                      <a:pt x="32" y="47"/>
                    </a:lnTo>
                    <a:lnTo>
                      <a:pt x="34" y="54"/>
                    </a:lnTo>
                    <a:lnTo>
                      <a:pt x="37" y="61"/>
                    </a:lnTo>
                    <a:lnTo>
                      <a:pt x="43" y="66"/>
                    </a:lnTo>
                    <a:lnTo>
                      <a:pt x="43" y="66"/>
                    </a:lnTo>
                    <a:lnTo>
                      <a:pt x="32" y="68"/>
                    </a:lnTo>
                    <a:lnTo>
                      <a:pt x="21" y="72"/>
                    </a:lnTo>
                    <a:lnTo>
                      <a:pt x="21" y="72"/>
                    </a:lnTo>
                    <a:lnTo>
                      <a:pt x="17" y="73"/>
                    </a:lnTo>
                    <a:lnTo>
                      <a:pt x="12" y="76"/>
                    </a:lnTo>
                    <a:lnTo>
                      <a:pt x="9" y="79"/>
                    </a:lnTo>
                    <a:lnTo>
                      <a:pt x="6" y="82"/>
                    </a:lnTo>
                    <a:lnTo>
                      <a:pt x="4" y="87"/>
                    </a:lnTo>
                    <a:lnTo>
                      <a:pt x="1" y="91"/>
                    </a:lnTo>
                    <a:lnTo>
                      <a:pt x="0" y="95"/>
                    </a:lnTo>
                    <a:lnTo>
                      <a:pt x="0" y="100"/>
                    </a:lnTo>
                    <a:lnTo>
                      <a:pt x="0" y="176"/>
                    </a:lnTo>
                    <a:lnTo>
                      <a:pt x="139" y="176"/>
                    </a:lnTo>
                    <a:lnTo>
                      <a:pt x="139" y="100"/>
                    </a:lnTo>
                    <a:lnTo>
                      <a:pt x="139" y="100"/>
                    </a:lnTo>
                    <a:lnTo>
                      <a:pt x="138" y="95"/>
                    </a:lnTo>
                    <a:lnTo>
                      <a:pt x="136" y="91"/>
                    </a:lnTo>
                    <a:lnTo>
                      <a:pt x="134" y="87"/>
                    </a:lnTo>
                    <a:lnTo>
                      <a:pt x="132" y="82"/>
                    </a:lnTo>
                    <a:lnTo>
                      <a:pt x="129" y="79"/>
                    </a:lnTo>
                    <a:lnTo>
                      <a:pt x="126" y="76"/>
                    </a:lnTo>
                    <a:lnTo>
                      <a:pt x="121" y="73"/>
                    </a:lnTo>
                    <a:lnTo>
                      <a:pt x="118" y="72"/>
                    </a:lnTo>
                    <a:lnTo>
                      <a:pt x="118" y="72"/>
                    </a:lnTo>
                    <a:close/>
                    <a:moveTo>
                      <a:pt x="70" y="14"/>
                    </a:moveTo>
                    <a:lnTo>
                      <a:pt x="70" y="14"/>
                    </a:lnTo>
                    <a:lnTo>
                      <a:pt x="74" y="14"/>
                    </a:lnTo>
                    <a:lnTo>
                      <a:pt x="78" y="17"/>
                    </a:lnTo>
                    <a:lnTo>
                      <a:pt x="82" y="19"/>
                    </a:lnTo>
                    <a:lnTo>
                      <a:pt x="87" y="22"/>
                    </a:lnTo>
                    <a:lnTo>
                      <a:pt x="89" y="25"/>
                    </a:lnTo>
                    <a:lnTo>
                      <a:pt x="92" y="30"/>
                    </a:lnTo>
                    <a:lnTo>
                      <a:pt x="93" y="34"/>
                    </a:lnTo>
                    <a:lnTo>
                      <a:pt x="93" y="39"/>
                    </a:lnTo>
                    <a:lnTo>
                      <a:pt x="93" y="39"/>
                    </a:lnTo>
                    <a:lnTo>
                      <a:pt x="93" y="44"/>
                    </a:lnTo>
                    <a:lnTo>
                      <a:pt x="92" y="48"/>
                    </a:lnTo>
                    <a:lnTo>
                      <a:pt x="89" y="52"/>
                    </a:lnTo>
                    <a:lnTo>
                      <a:pt x="87" y="57"/>
                    </a:lnTo>
                    <a:lnTo>
                      <a:pt x="82" y="59"/>
                    </a:lnTo>
                    <a:lnTo>
                      <a:pt x="78" y="61"/>
                    </a:lnTo>
                    <a:lnTo>
                      <a:pt x="74" y="63"/>
                    </a:lnTo>
                    <a:lnTo>
                      <a:pt x="70" y="63"/>
                    </a:lnTo>
                    <a:lnTo>
                      <a:pt x="70" y="63"/>
                    </a:lnTo>
                    <a:lnTo>
                      <a:pt x="64" y="63"/>
                    </a:lnTo>
                    <a:lnTo>
                      <a:pt x="60" y="61"/>
                    </a:lnTo>
                    <a:lnTo>
                      <a:pt x="55" y="59"/>
                    </a:lnTo>
                    <a:lnTo>
                      <a:pt x="52" y="57"/>
                    </a:lnTo>
                    <a:lnTo>
                      <a:pt x="49" y="52"/>
                    </a:lnTo>
                    <a:lnTo>
                      <a:pt x="47" y="48"/>
                    </a:lnTo>
                    <a:lnTo>
                      <a:pt x="45" y="44"/>
                    </a:lnTo>
                    <a:lnTo>
                      <a:pt x="45" y="39"/>
                    </a:lnTo>
                    <a:lnTo>
                      <a:pt x="45" y="39"/>
                    </a:lnTo>
                    <a:lnTo>
                      <a:pt x="45" y="34"/>
                    </a:lnTo>
                    <a:lnTo>
                      <a:pt x="47" y="30"/>
                    </a:lnTo>
                    <a:lnTo>
                      <a:pt x="49" y="25"/>
                    </a:lnTo>
                    <a:lnTo>
                      <a:pt x="52" y="22"/>
                    </a:lnTo>
                    <a:lnTo>
                      <a:pt x="55" y="19"/>
                    </a:lnTo>
                    <a:lnTo>
                      <a:pt x="60" y="17"/>
                    </a:lnTo>
                    <a:lnTo>
                      <a:pt x="64" y="14"/>
                    </a:lnTo>
                    <a:lnTo>
                      <a:pt x="70" y="14"/>
                    </a:lnTo>
                    <a:lnTo>
                      <a:pt x="70" y="14"/>
                    </a:lnTo>
                    <a:close/>
                    <a:moveTo>
                      <a:pt x="125" y="162"/>
                    </a:moveTo>
                    <a:lnTo>
                      <a:pt x="109" y="162"/>
                    </a:lnTo>
                    <a:lnTo>
                      <a:pt x="109" y="105"/>
                    </a:lnTo>
                    <a:lnTo>
                      <a:pt x="95" y="105"/>
                    </a:lnTo>
                    <a:lnTo>
                      <a:pt x="95" y="162"/>
                    </a:lnTo>
                    <a:lnTo>
                      <a:pt x="43" y="162"/>
                    </a:lnTo>
                    <a:lnTo>
                      <a:pt x="43" y="105"/>
                    </a:lnTo>
                    <a:lnTo>
                      <a:pt x="28" y="105"/>
                    </a:lnTo>
                    <a:lnTo>
                      <a:pt x="28" y="162"/>
                    </a:lnTo>
                    <a:lnTo>
                      <a:pt x="14" y="162"/>
                    </a:lnTo>
                    <a:lnTo>
                      <a:pt x="14" y="100"/>
                    </a:lnTo>
                    <a:lnTo>
                      <a:pt x="14" y="100"/>
                    </a:lnTo>
                    <a:lnTo>
                      <a:pt x="14" y="95"/>
                    </a:lnTo>
                    <a:lnTo>
                      <a:pt x="18" y="91"/>
                    </a:lnTo>
                    <a:lnTo>
                      <a:pt x="21" y="87"/>
                    </a:lnTo>
                    <a:lnTo>
                      <a:pt x="25" y="85"/>
                    </a:lnTo>
                    <a:lnTo>
                      <a:pt x="25" y="85"/>
                    </a:lnTo>
                    <a:lnTo>
                      <a:pt x="36" y="82"/>
                    </a:lnTo>
                    <a:lnTo>
                      <a:pt x="47" y="80"/>
                    </a:lnTo>
                    <a:lnTo>
                      <a:pt x="58" y="79"/>
                    </a:lnTo>
                    <a:lnTo>
                      <a:pt x="70" y="78"/>
                    </a:lnTo>
                    <a:lnTo>
                      <a:pt x="80" y="79"/>
                    </a:lnTo>
                    <a:lnTo>
                      <a:pt x="91" y="80"/>
                    </a:lnTo>
                    <a:lnTo>
                      <a:pt x="103" y="82"/>
                    </a:lnTo>
                    <a:lnTo>
                      <a:pt x="114" y="85"/>
                    </a:lnTo>
                    <a:lnTo>
                      <a:pt x="114" y="85"/>
                    </a:lnTo>
                    <a:lnTo>
                      <a:pt x="117" y="87"/>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9" name="Freeform 98"/>
              <p:cNvSpPr>
                <a:spLocks noEditPoints="1"/>
              </p:cNvSpPr>
              <p:nvPr/>
            </p:nvSpPr>
            <p:spPr bwMode="auto">
              <a:xfrm>
                <a:off x="7427913" y="6115050"/>
                <a:ext cx="219075" cy="279400"/>
              </a:xfrm>
              <a:custGeom>
                <a:gdLst>
                  <a:gd name="T0" fmla="*/ 118 w 138"/>
                  <a:gd name="T1" fmla="*/ 72 h 176"/>
                  <a:gd name="T2" fmla="*/ 96 w 138"/>
                  <a:gd name="T3" fmla="*/ 66 h 176"/>
                  <a:gd name="T4" fmla="*/ 102 w 138"/>
                  <a:gd name="T5" fmla="*/ 61 h 176"/>
                  <a:gd name="T6" fmla="*/ 107 w 138"/>
                  <a:gd name="T7" fmla="*/ 47 h 176"/>
                  <a:gd name="T8" fmla="*/ 108 w 138"/>
                  <a:gd name="T9" fmla="*/ 39 h 176"/>
                  <a:gd name="T10" fmla="*/ 105 w 138"/>
                  <a:gd name="T11" fmla="*/ 24 h 176"/>
                  <a:gd name="T12" fmla="*/ 96 w 138"/>
                  <a:gd name="T13" fmla="*/ 11 h 176"/>
                  <a:gd name="T14" fmla="*/ 84 w 138"/>
                  <a:gd name="T15" fmla="*/ 4 h 176"/>
                  <a:gd name="T16" fmla="*/ 69 w 138"/>
                  <a:gd name="T17" fmla="*/ 0 h 176"/>
                  <a:gd name="T18" fmla="*/ 62 w 138"/>
                  <a:gd name="T19" fmla="*/ 1 h 176"/>
                  <a:gd name="T20" fmla="*/ 48 w 138"/>
                  <a:gd name="T21" fmla="*/ 7 h 176"/>
                  <a:gd name="T22" fmla="*/ 38 w 138"/>
                  <a:gd name="T23" fmla="*/ 18 h 176"/>
                  <a:gd name="T24" fmla="*/ 31 w 138"/>
                  <a:gd name="T25" fmla="*/ 31 h 176"/>
                  <a:gd name="T26" fmla="*/ 30 w 138"/>
                  <a:gd name="T27" fmla="*/ 39 h 176"/>
                  <a:gd name="T28" fmla="*/ 34 w 138"/>
                  <a:gd name="T29" fmla="*/ 54 h 176"/>
                  <a:gd name="T30" fmla="*/ 42 w 138"/>
                  <a:gd name="T31" fmla="*/ 66 h 176"/>
                  <a:gd name="T32" fmla="*/ 31 w 138"/>
                  <a:gd name="T33" fmla="*/ 68 h 176"/>
                  <a:gd name="T34" fmla="*/ 21 w 138"/>
                  <a:gd name="T35" fmla="*/ 72 h 176"/>
                  <a:gd name="T36" fmla="*/ 13 w 138"/>
                  <a:gd name="T37" fmla="*/ 76 h 176"/>
                  <a:gd name="T38" fmla="*/ 7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3 w 138"/>
                  <a:gd name="T51" fmla="*/ 82 h 176"/>
                  <a:gd name="T52" fmla="*/ 127 w 138"/>
                  <a:gd name="T53" fmla="*/ 76 h 176"/>
                  <a:gd name="T54" fmla="*/ 118 w 138"/>
                  <a:gd name="T55" fmla="*/ 72 h 176"/>
                  <a:gd name="T56" fmla="*/ 69 w 138"/>
                  <a:gd name="T57" fmla="*/ 14 h 176"/>
                  <a:gd name="T58" fmla="*/ 75 w 138"/>
                  <a:gd name="T59" fmla="*/ 14 h 176"/>
                  <a:gd name="T60" fmla="*/ 83 w 138"/>
                  <a:gd name="T61" fmla="*/ 19 h 176"/>
                  <a:gd name="T62" fmla="*/ 90 w 138"/>
                  <a:gd name="T63" fmla="*/ 25 h 176"/>
                  <a:gd name="T64" fmla="*/ 93 w 138"/>
                  <a:gd name="T65" fmla="*/ 34 h 176"/>
                  <a:gd name="T66" fmla="*/ 94 w 138"/>
                  <a:gd name="T67" fmla="*/ 39 h 176"/>
                  <a:gd name="T68" fmla="*/ 92 w 138"/>
                  <a:gd name="T69" fmla="*/ 48 h 176"/>
                  <a:gd name="T70" fmla="*/ 87 w 138"/>
                  <a:gd name="T71" fmla="*/ 57 h 176"/>
                  <a:gd name="T72" fmla="*/ 79 w 138"/>
                  <a:gd name="T73" fmla="*/ 61 h 176"/>
                  <a:gd name="T74" fmla="*/ 69 w 138"/>
                  <a:gd name="T75" fmla="*/ 63 h 176"/>
                  <a:gd name="T76" fmla="*/ 65 w 138"/>
                  <a:gd name="T77" fmla="*/ 63 h 176"/>
                  <a:gd name="T78" fmla="*/ 56 w 138"/>
                  <a:gd name="T79" fmla="*/ 59 h 176"/>
                  <a:gd name="T80" fmla="*/ 49 w 138"/>
                  <a:gd name="T81" fmla="*/ 52 h 176"/>
                  <a:gd name="T82" fmla="*/ 46 w 138"/>
                  <a:gd name="T83" fmla="*/ 44 h 176"/>
                  <a:gd name="T84" fmla="*/ 46 w 138"/>
                  <a:gd name="T85" fmla="*/ 39 h 176"/>
                  <a:gd name="T86" fmla="*/ 47 w 138"/>
                  <a:gd name="T87" fmla="*/ 30 h 176"/>
                  <a:gd name="T88" fmla="*/ 52 w 138"/>
                  <a:gd name="T89" fmla="*/ 22 h 176"/>
                  <a:gd name="T90" fmla="*/ 60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9 w 138"/>
                  <a:gd name="T103" fmla="*/ 162 h 176"/>
                  <a:gd name="T104" fmla="*/ 14 w 138"/>
                  <a:gd name="T105" fmla="*/ 100 h 176"/>
                  <a:gd name="T106" fmla="*/ 15 w 138"/>
                  <a:gd name="T107" fmla="*/ 95 h 176"/>
                  <a:gd name="T108" fmla="*/ 21 w 138"/>
                  <a:gd name="T109" fmla="*/ 87 h 176"/>
                  <a:gd name="T110" fmla="*/ 25 w 138"/>
                  <a:gd name="T111" fmla="*/ 85 h 176"/>
                  <a:gd name="T112" fmla="*/ 47 w 138"/>
                  <a:gd name="T113" fmla="*/ 80 h 176"/>
                  <a:gd name="T114" fmla="*/ 69 w 138"/>
                  <a:gd name="T115" fmla="*/ 78 h 176"/>
                  <a:gd name="T116" fmla="*/ 92 w 138"/>
                  <a:gd name="T117" fmla="*/ 80 h 176"/>
                  <a:gd name="T118" fmla="*/ 114 w 138"/>
                  <a:gd name="T119" fmla="*/ 85 h 176"/>
                  <a:gd name="T120" fmla="*/ 118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8" y="72"/>
                    </a:moveTo>
                    <a:lnTo>
                      <a:pt x="118" y="72"/>
                    </a:lnTo>
                    <a:lnTo>
                      <a:pt x="107" y="68"/>
                    </a:lnTo>
                    <a:lnTo>
                      <a:pt x="96" y="66"/>
                    </a:lnTo>
                    <a:lnTo>
                      <a:pt x="96" y="66"/>
                    </a:lnTo>
                    <a:lnTo>
                      <a:pt x="102" y="61"/>
                    </a:lnTo>
                    <a:lnTo>
                      <a:pt x="105" y="54"/>
                    </a:lnTo>
                    <a:lnTo>
                      <a:pt x="107" y="47"/>
                    </a:lnTo>
                    <a:lnTo>
                      <a:pt x="108" y="39"/>
                    </a:lnTo>
                    <a:lnTo>
                      <a:pt x="108" y="39"/>
                    </a:lnTo>
                    <a:lnTo>
                      <a:pt x="107" y="31"/>
                    </a:lnTo>
                    <a:lnTo>
                      <a:pt x="105" y="24"/>
                    </a:lnTo>
                    <a:lnTo>
                      <a:pt x="102" y="18"/>
                    </a:lnTo>
                    <a:lnTo>
                      <a:pt x="96" y="11"/>
                    </a:lnTo>
                    <a:lnTo>
                      <a:pt x="91" y="7"/>
                    </a:lnTo>
                    <a:lnTo>
                      <a:pt x="84" y="4"/>
                    </a:lnTo>
                    <a:lnTo>
                      <a:pt x="77" y="1"/>
                    </a:lnTo>
                    <a:lnTo>
                      <a:pt x="69" y="0"/>
                    </a:lnTo>
                    <a:lnTo>
                      <a:pt x="69" y="0"/>
                    </a:lnTo>
                    <a:lnTo>
                      <a:pt x="62" y="1"/>
                    </a:lnTo>
                    <a:lnTo>
                      <a:pt x="54" y="4"/>
                    </a:lnTo>
                    <a:lnTo>
                      <a:pt x="48" y="7"/>
                    </a:lnTo>
                    <a:lnTo>
                      <a:pt x="42" y="11"/>
                    </a:lnTo>
                    <a:lnTo>
                      <a:pt x="38" y="18"/>
                    </a:lnTo>
                    <a:lnTo>
                      <a:pt x="34" y="24"/>
                    </a:lnTo>
                    <a:lnTo>
                      <a:pt x="31" y="31"/>
                    </a:lnTo>
                    <a:lnTo>
                      <a:pt x="30" y="39"/>
                    </a:lnTo>
                    <a:lnTo>
                      <a:pt x="30" y="39"/>
                    </a:lnTo>
                    <a:lnTo>
                      <a:pt x="31" y="47"/>
                    </a:lnTo>
                    <a:lnTo>
                      <a:pt x="34" y="54"/>
                    </a:lnTo>
                    <a:lnTo>
                      <a:pt x="38" y="61"/>
                    </a:lnTo>
                    <a:lnTo>
                      <a:pt x="42" y="66"/>
                    </a:lnTo>
                    <a:lnTo>
                      <a:pt x="42" y="66"/>
                    </a:lnTo>
                    <a:lnTo>
                      <a:pt x="31" y="68"/>
                    </a:lnTo>
                    <a:lnTo>
                      <a:pt x="21" y="72"/>
                    </a:lnTo>
                    <a:lnTo>
                      <a:pt x="21" y="72"/>
                    </a:lnTo>
                    <a:lnTo>
                      <a:pt x="16" y="73"/>
                    </a:lnTo>
                    <a:lnTo>
                      <a:pt x="13" y="76"/>
                    </a:lnTo>
                    <a:lnTo>
                      <a:pt x="10" y="79"/>
                    </a:lnTo>
                    <a:lnTo>
                      <a:pt x="7"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3" y="82"/>
                    </a:lnTo>
                    <a:lnTo>
                      <a:pt x="130" y="79"/>
                    </a:lnTo>
                    <a:lnTo>
                      <a:pt x="127" y="76"/>
                    </a:lnTo>
                    <a:lnTo>
                      <a:pt x="122" y="73"/>
                    </a:lnTo>
                    <a:lnTo>
                      <a:pt x="118" y="72"/>
                    </a:lnTo>
                    <a:lnTo>
                      <a:pt x="118" y="72"/>
                    </a:lnTo>
                    <a:close/>
                    <a:moveTo>
                      <a:pt x="69" y="14"/>
                    </a:moveTo>
                    <a:lnTo>
                      <a:pt x="69" y="14"/>
                    </a:lnTo>
                    <a:lnTo>
                      <a:pt x="75" y="14"/>
                    </a:lnTo>
                    <a:lnTo>
                      <a:pt x="79" y="17"/>
                    </a:lnTo>
                    <a:lnTo>
                      <a:pt x="83" y="19"/>
                    </a:lnTo>
                    <a:lnTo>
                      <a:pt x="87" y="22"/>
                    </a:lnTo>
                    <a:lnTo>
                      <a:pt x="90" y="25"/>
                    </a:lnTo>
                    <a:lnTo>
                      <a:pt x="92" y="30"/>
                    </a:lnTo>
                    <a:lnTo>
                      <a:pt x="93" y="34"/>
                    </a:lnTo>
                    <a:lnTo>
                      <a:pt x="94" y="39"/>
                    </a:lnTo>
                    <a:lnTo>
                      <a:pt x="94" y="39"/>
                    </a:lnTo>
                    <a:lnTo>
                      <a:pt x="93" y="44"/>
                    </a:lnTo>
                    <a:lnTo>
                      <a:pt x="92" y="48"/>
                    </a:lnTo>
                    <a:lnTo>
                      <a:pt x="90" y="52"/>
                    </a:lnTo>
                    <a:lnTo>
                      <a:pt x="87" y="57"/>
                    </a:lnTo>
                    <a:lnTo>
                      <a:pt x="83" y="59"/>
                    </a:lnTo>
                    <a:lnTo>
                      <a:pt x="79" y="61"/>
                    </a:lnTo>
                    <a:lnTo>
                      <a:pt x="75" y="63"/>
                    </a:lnTo>
                    <a:lnTo>
                      <a:pt x="69" y="63"/>
                    </a:lnTo>
                    <a:lnTo>
                      <a:pt x="69" y="63"/>
                    </a:lnTo>
                    <a:lnTo>
                      <a:pt x="65" y="63"/>
                    </a:lnTo>
                    <a:lnTo>
                      <a:pt x="60" y="61"/>
                    </a:lnTo>
                    <a:lnTo>
                      <a:pt x="56" y="59"/>
                    </a:lnTo>
                    <a:lnTo>
                      <a:pt x="52" y="57"/>
                    </a:lnTo>
                    <a:lnTo>
                      <a:pt x="49" y="52"/>
                    </a:lnTo>
                    <a:lnTo>
                      <a:pt x="47" y="48"/>
                    </a:lnTo>
                    <a:lnTo>
                      <a:pt x="46" y="44"/>
                    </a:lnTo>
                    <a:lnTo>
                      <a:pt x="46" y="39"/>
                    </a:lnTo>
                    <a:lnTo>
                      <a:pt x="46" y="39"/>
                    </a:lnTo>
                    <a:lnTo>
                      <a:pt x="46" y="34"/>
                    </a:lnTo>
                    <a:lnTo>
                      <a:pt x="47" y="30"/>
                    </a:lnTo>
                    <a:lnTo>
                      <a:pt x="49" y="25"/>
                    </a:lnTo>
                    <a:lnTo>
                      <a:pt x="52" y="22"/>
                    </a:lnTo>
                    <a:lnTo>
                      <a:pt x="56" y="19"/>
                    </a:lnTo>
                    <a:lnTo>
                      <a:pt x="60" y="17"/>
                    </a:lnTo>
                    <a:lnTo>
                      <a:pt x="65" y="14"/>
                    </a:lnTo>
                    <a:lnTo>
                      <a:pt x="69" y="14"/>
                    </a:lnTo>
                    <a:lnTo>
                      <a:pt x="69" y="14"/>
                    </a:lnTo>
                    <a:close/>
                    <a:moveTo>
                      <a:pt x="124" y="162"/>
                    </a:moveTo>
                    <a:lnTo>
                      <a:pt x="110" y="162"/>
                    </a:lnTo>
                    <a:lnTo>
                      <a:pt x="110" y="105"/>
                    </a:lnTo>
                    <a:lnTo>
                      <a:pt x="96" y="105"/>
                    </a:lnTo>
                    <a:lnTo>
                      <a:pt x="96" y="162"/>
                    </a:lnTo>
                    <a:lnTo>
                      <a:pt x="43" y="162"/>
                    </a:lnTo>
                    <a:lnTo>
                      <a:pt x="43" y="105"/>
                    </a:lnTo>
                    <a:lnTo>
                      <a:pt x="29" y="105"/>
                    </a:lnTo>
                    <a:lnTo>
                      <a:pt x="29" y="162"/>
                    </a:lnTo>
                    <a:lnTo>
                      <a:pt x="14" y="162"/>
                    </a:lnTo>
                    <a:lnTo>
                      <a:pt x="14" y="100"/>
                    </a:lnTo>
                    <a:lnTo>
                      <a:pt x="14" y="100"/>
                    </a:lnTo>
                    <a:lnTo>
                      <a:pt x="15" y="95"/>
                    </a:lnTo>
                    <a:lnTo>
                      <a:pt x="17" y="91"/>
                    </a:lnTo>
                    <a:lnTo>
                      <a:pt x="21" y="87"/>
                    </a:lnTo>
                    <a:lnTo>
                      <a:pt x="25" y="85"/>
                    </a:lnTo>
                    <a:lnTo>
                      <a:pt x="25" y="85"/>
                    </a:lnTo>
                    <a:lnTo>
                      <a:pt x="36" y="82"/>
                    </a:lnTo>
                    <a:lnTo>
                      <a:pt x="47" y="80"/>
                    </a:lnTo>
                    <a:lnTo>
                      <a:pt x="58" y="79"/>
                    </a:lnTo>
                    <a:lnTo>
                      <a:pt x="69" y="78"/>
                    </a:lnTo>
                    <a:lnTo>
                      <a:pt x="81" y="79"/>
                    </a:lnTo>
                    <a:lnTo>
                      <a:pt x="92" y="80"/>
                    </a:lnTo>
                    <a:lnTo>
                      <a:pt x="103" y="82"/>
                    </a:lnTo>
                    <a:lnTo>
                      <a:pt x="114" y="85"/>
                    </a:lnTo>
                    <a:lnTo>
                      <a:pt x="114" y="85"/>
                    </a:lnTo>
                    <a:lnTo>
                      <a:pt x="118"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0" name="Freeform 99"/>
              <p:cNvSpPr>
                <a:spLocks noEditPoints="1"/>
              </p:cNvSpPr>
              <p:nvPr/>
            </p:nvSpPr>
            <p:spPr bwMode="auto">
              <a:xfrm>
                <a:off x="7951788" y="6115050"/>
                <a:ext cx="219075" cy="279400"/>
              </a:xfrm>
              <a:custGeom>
                <a:gdLst>
                  <a:gd name="T0" fmla="*/ 117 w 138"/>
                  <a:gd name="T1" fmla="*/ 72 h 176"/>
                  <a:gd name="T2" fmla="*/ 96 w 138"/>
                  <a:gd name="T3" fmla="*/ 66 h 176"/>
                  <a:gd name="T4" fmla="*/ 100 w 138"/>
                  <a:gd name="T5" fmla="*/ 61 h 176"/>
                  <a:gd name="T6" fmla="*/ 106 w 138"/>
                  <a:gd name="T7" fmla="*/ 47 h 176"/>
                  <a:gd name="T8" fmla="*/ 108 w 138"/>
                  <a:gd name="T9" fmla="*/ 39 h 176"/>
                  <a:gd name="T10" fmla="*/ 104 w 138"/>
                  <a:gd name="T11" fmla="*/ 24 h 176"/>
                  <a:gd name="T12" fmla="*/ 96 w 138"/>
                  <a:gd name="T13" fmla="*/ 11 h 176"/>
                  <a:gd name="T14" fmla="*/ 84 w 138"/>
                  <a:gd name="T15" fmla="*/ 4 h 176"/>
                  <a:gd name="T16" fmla="*/ 69 w 138"/>
                  <a:gd name="T17" fmla="*/ 0 h 176"/>
                  <a:gd name="T18" fmla="*/ 61 w 138"/>
                  <a:gd name="T19" fmla="*/ 1 h 176"/>
                  <a:gd name="T20" fmla="*/ 47 w 138"/>
                  <a:gd name="T21" fmla="*/ 7 h 176"/>
                  <a:gd name="T22" fmla="*/ 36 w 138"/>
                  <a:gd name="T23" fmla="*/ 18 h 176"/>
                  <a:gd name="T24" fmla="*/ 31 w 138"/>
                  <a:gd name="T25" fmla="*/ 31 h 176"/>
                  <a:gd name="T26" fmla="*/ 30 w 138"/>
                  <a:gd name="T27" fmla="*/ 39 h 176"/>
                  <a:gd name="T28" fmla="*/ 33 w 138"/>
                  <a:gd name="T29" fmla="*/ 54 h 176"/>
                  <a:gd name="T30" fmla="*/ 42 w 138"/>
                  <a:gd name="T31" fmla="*/ 66 h 176"/>
                  <a:gd name="T32" fmla="*/ 31 w 138"/>
                  <a:gd name="T33" fmla="*/ 68 h 176"/>
                  <a:gd name="T34" fmla="*/ 20 w 138"/>
                  <a:gd name="T35" fmla="*/ 72 h 176"/>
                  <a:gd name="T36" fmla="*/ 13 w 138"/>
                  <a:gd name="T37" fmla="*/ 76 h 176"/>
                  <a:gd name="T38" fmla="*/ 6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2 w 138"/>
                  <a:gd name="T51" fmla="*/ 82 h 176"/>
                  <a:gd name="T52" fmla="*/ 125 w 138"/>
                  <a:gd name="T53" fmla="*/ 76 h 176"/>
                  <a:gd name="T54" fmla="*/ 117 w 138"/>
                  <a:gd name="T55" fmla="*/ 72 h 176"/>
                  <a:gd name="T56" fmla="*/ 69 w 138"/>
                  <a:gd name="T57" fmla="*/ 14 h 176"/>
                  <a:gd name="T58" fmla="*/ 74 w 138"/>
                  <a:gd name="T59" fmla="*/ 14 h 176"/>
                  <a:gd name="T60" fmla="*/ 83 w 138"/>
                  <a:gd name="T61" fmla="*/ 19 h 176"/>
                  <a:gd name="T62" fmla="*/ 89 w 138"/>
                  <a:gd name="T63" fmla="*/ 25 h 176"/>
                  <a:gd name="T64" fmla="*/ 92 w 138"/>
                  <a:gd name="T65" fmla="*/ 34 h 176"/>
                  <a:gd name="T66" fmla="*/ 94 w 138"/>
                  <a:gd name="T67" fmla="*/ 39 h 176"/>
                  <a:gd name="T68" fmla="*/ 91 w 138"/>
                  <a:gd name="T69" fmla="*/ 48 h 176"/>
                  <a:gd name="T70" fmla="*/ 86 w 138"/>
                  <a:gd name="T71" fmla="*/ 57 h 176"/>
                  <a:gd name="T72" fmla="*/ 78 w 138"/>
                  <a:gd name="T73" fmla="*/ 61 h 176"/>
                  <a:gd name="T74" fmla="*/ 69 w 138"/>
                  <a:gd name="T75" fmla="*/ 63 h 176"/>
                  <a:gd name="T76" fmla="*/ 64 w 138"/>
                  <a:gd name="T77" fmla="*/ 63 h 176"/>
                  <a:gd name="T78" fmla="*/ 55 w 138"/>
                  <a:gd name="T79" fmla="*/ 59 h 176"/>
                  <a:gd name="T80" fmla="*/ 48 w 138"/>
                  <a:gd name="T81" fmla="*/ 52 h 176"/>
                  <a:gd name="T82" fmla="*/ 45 w 138"/>
                  <a:gd name="T83" fmla="*/ 44 h 176"/>
                  <a:gd name="T84" fmla="*/ 44 w 138"/>
                  <a:gd name="T85" fmla="*/ 39 h 176"/>
                  <a:gd name="T86" fmla="*/ 46 w 138"/>
                  <a:gd name="T87" fmla="*/ 30 h 176"/>
                  <a:gd name="T88" fmla="*/ 51 w 138"/>
                  <a:gd name="T89" fmla="*/ 22 h 176"/>
                  <a:gd name="T90" fmla="*/ 59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8 w 138"/>
                  <a:gd name="T103" fmla="*/ 162 h 176"/>
                  <a:gd name="T104" fmla="*/ 14 w 138"/>
                  <a:gd name="T105" fmla="*/ 100 h 176"/>
                  <a:gd name="T106" fmla="*/ 15 w 138"/>
                  <a:gd name="T107" fmla="*/ 95 h 176"/>
                  <a:gd name="T108" fmla="*/ 20 w 138"/>
                  <a:gd name="T109" fmla="*/ 87 h 176"/>
                  <a:gd name="T110" fmla="*/ 24 w 138"/>
                  <a:gd name="T111" fmla="*/ 85 h 176"/>
                  <a:gd name="T112" fmla="*/ 46 w 138"/>
                  <a:gd name="T113" fmla="*/ 80 h 176"/>
                  <a:gd name="T114" fmla="*/ 69 w 138"/>
                  <a:gd name="T115" fmla="*/ 78 h 176"/>
                  <a:gd name="T116" fmla="*/ 91 w 138"/>
                  <a:gd name="T117" fmla="*/ 80 h 176"/>
                  <a:gd name="T118" fmla="*/ 113 w 138"/>
                  <a:gd name="T119" fmla="*/ 85 h 176"/>
                  <a:gd name="T120" fmla="*/ 117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7" y="72"/>
                    </a:moveTo>
                    <a:lnTo>
                      <a:pt x="117" y="72"/>
                    </a:lnTo>
                    <a:lnTo>
                      <a:pt x="106" y="68"/>
                    </a:lnTo>
                    <a:lnTo>
                      <a:pt x="96" y="66"/>
                    </a:lnTo>
                    <a:lnTo>
                      <a:pt x="96" y="66"/>
                    </a:lnTo>
                    <a:lnTo>
                      <a:pt x="100" y="61"/>
                    </a:lnTo>
                    <a:lnTo>
                      <a:pt x="104" y="54"/>
                    </a:lnTo>
                    <a:lnTo>
                      <a:pt x="106" y="47"/>
                    </a:lnTo>
                    <a:lnTo>
                      <a:pt x="108" y="39"/>
                    </a:lnTo>
                    <a:lnTo>
                      <a:pt x="108" y="39"/>
                    </a:lnTo>
                    <a:lnTo>
                      <a:pt x="106" y="31"/>
                    </a:lnTo>
                    <a:lnTo>
                      <a:pt x="104" y="24"/>
                    </a:lnTo>
                    <a:lnTo>
                      <a:pt x="101" y="18"/>
                    </a:lnTo>
                    <a:lnTo>
                      <a:pt x="96" y="11"/>
                    </a:lnTo>
                    <a:lnTo>
                      <a:pt x="90" y="7"/>
                    </a:lnTo>
                    <a:lnTo>
                      <a:pt x="84" y="4"/>
                    </a:lnTo>
                    <a:lnTo>
                      <a:pt x="76" y="1"/>
                    </a:lnTo>
                    <a:lnTo>
                      <a:pt x="69" y="0"/>
                    </a:lnTo>
                    <a:lnTo>
                      <a:pt x="69" y="0"/>
                    </a:lnTo>
                    <a:lnTo>
                      <a:pt x="61" y="1"/>
                    </a:lnTo>
                    <a:lnTo>
                      <a:pt x="54" y="4"/>
                    </a:lnTo>
                    <a:lnTo>
                      <a:pt x="47" y="7"/>
                    </a:lnTo>
                    <a:lnTo>
                      <a:pt x="42" y="11"/>
                    </a:lnTo>
                    <a:lnTo>
                      <a:pt x="36" y="18"/>
                    </a:lnTo>
                    <a:lnTo>
                      <a:pt x="33" y="24"/>
                    </a:lnTo>
                    <a:lnTo>
                      <a:pt x="31" y="31"/>
                    </a:lnTo>
                    <a:lnTo>
                      <a:pt x="30" y="39"/>
                    </a:lnTo>
                    <a:lnTo>
                      <a:pt x="30" y="39"/>
                    </a:lnTo>
                    <a:lnTo>
                      <a:pt x="31" y="47"/>
                    </a:lnTo>
                    <a:lnTo>
                      <a:pt x="33" y="54"/>
                    </a:lnTo>
                    <a:lnTo>
                      <a:pt x="37" y="61"/>
                    </a:lnTo>
                    <a:lnTo>
                      <a:pt x="42" y="66"/>
                    </a:lnTo>
                    <a:lnTo>
                      <a:pt x="42" y="66"/>
                    </a:lnTo>
                    <a:lnTo>
                      <a:pt x="31" y="68"/>
                    </a:lnTo>
                    <a:lnTo>
                      <a:pt x="20" y="72"/>
                    </a:lnTo>
                    <a:lnTo>
                      <a:pt x="20" y="72"/>
                    </a:lnTo>
                    <a:lnTo>
                      <a:pt x="16" y="73"/>
                    </a:lnTo>
                    <a:lnTo>
                      <a:pt x="13" y="76"/>
                    </a:lnTo>
                    <a:lnTo>
                      <a:pt x="8" y="79"/>
                    </a:lnTo>
                    <a:lnTo>
                      <a:pt x="6"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2" y="82"/>
                    </a:lnTo>
                    <a:lnTo>
                      <a:pt x="129" y="79"/>
                    </a:lnTo>
                    <a:lnTo>
                      <a:pt x="125" y="76"/>
                    </a:lnTo>
                    <a:lnTo>
                      <a:pt x="122" y="73"/>
                    </a:lnTo>
                    <a:lnTo>
                      <a:pt x="117" y="72"/>
                    </a:lnTo>
                    <a:lnTo>
                      <a:pt x="117" y="72"/>
                    </a:lnTo>
                    <a:close/>
                    <a:moveTo>
                      <a:pt x="69" y="14"/>
                    </a:moveTo>
                    <a:lnTo>
                      <a:pt x="69" y="14"/>
                    </a:lnTo>
                    <a:lnTo>
                      <a:pt x="74" y="14"/>
                    </a:lnTo>
                    <a:lnTo>
                      <a:pt x="78" y="17"/>
                    </a:lnTo>
                    <a:lnTo>
                      <a:pt x="83" y="19"/>
                    </a:lnTo>
                    <a:lnTo>
                      <a:pt x="86" y="22"/>
                    </a:lnTo>
                    <a:lnTo>
                      <a:pt x="89" y="25"/>
                    </a:lnTo>
                    <a:lnTo>
                      <a:pt x="91" y="30"/>
                    </a:lnTo>
                    <a:lnTo>
                      <a:pt x="92" y="34"/>
                    </a:lnTo>
                    <a:lnTo>
                      <a:pt x="94" y="39"/>
                    </a:lnTo>
                    <a:lnTo>
                      <a:pt x="94" y="39"/>
                    </a:lnTo>
                    <a:lnTo>
                      <a:pt x="92" y="44"/>
                    </a:lnTo>
                    <a:lnTo>
                      <a:pt x="91" y="48"/>
                    </a:lnTo>
                    <a:lnTo>
                      <a:pt x="89" y="52"/>
                    </a:lnTo>
                    <a:lnTo>
                      <a:pt x="86" y="57"/>
                    </a:lnTo>
                    <a:lnTo>
                      <a:pt x="83" y="59"/>
                    </a:lnTo>
                    <a:lnTo>
                      <a:pt x="78" y="61"/>
                    </a:lnTo>
                    <a:lnTo>
                      <a:pt x="74" y="63"/>
                    </a:lnTo>
                    <a:lnTo>
                      <a:pt x="69" y="63"/>
                    </a:lnTo>
                    <a:lnTo>
                      <a:pt x="69" y="63"/>
                    </a:lnTo>
                    <a:lnTo>
                      <a:pt x="64" y="63"/>
                    </a:lnTo>
                    <a:lnTo>
                      <a:pt x="59" y="61"/>
                    </a:lnTo>
                    <a:lnTo>
                      <a:pt x="55" y="59"/>
                    </a:lnTo>
                    <a:lnTo>
                      <a:pt x="51" y="57"/>
                    </a:lnTo>
                    <a:lnTo>
                      <a:pt x="48" y="52"/>
                    </a:lnTo>
                    <a:lnTo>
                      <a:pt x="46" y="48"/>
                    </a:lnTo>
                    <a:lnTo>
                      <a:pt x="45" y="44"/>
                    </a:lnTo>
                    <a:lnTo>
                      <a:pt x="44" y="39"/>
                    </a:lnTo>
                    <a:lnTo>
                      <a:pt x="44" y="39"/>
                    </a:lnTo>
                    <a:lnTo>
                      <a:pt x="45" y="34"/>
                    </a:lnTo>
                    <a:lnTo>
                      <a:pt x="46" y="30"/>
                    </a:lnTo>
                    <a:lnTo>
                      <a:pt x="48" y="25"/>
                    </a:lnTo>
                    <a:lnTo>
                      <a:pt x="51" y="22"/>
                    </a:lnTo>
                    <a:lnTo>
                      <a:pt x="55" y="19"/>
                    </a:lnTo>
                    <a:lnTo>
                      <a:pt x="59" y="17"/>
                    </a:lnTo>
                    <a:lnTo>
                      <a:pt x="64" y="14"/>
                    </a:lnTo>
                    <a:lnTo>
                      <a:pt x="69" y="14"/>
                    </a:lnTo>
                    <a:lnTo>
                      <a:pt x="69" y="14"/>
                    </a:lnTo>
                    <a:close/>
                    <a:moveTo>
                      <a:pt x="124" y="162"/>
                    </a:moveTo>
                    <a:lnTo>
                      <a:pt x="110" y="162"/>
                    </a:lnTo>
                    <a:lnTo>
                      <a:pt x="110" y="105"/>
                    </a:lnTo>
                    <a:lnTo>
                      <a:pt x="96" y="105"/>
                    </a:lnTo>
                    <a:lnTo>
                      <a:pt x="96" y="162"/>
                    </a:lnTo>
                    <a:lnTo>
                      <a:pt x="43" y="162"/>
                    </a:lnTo>
                    <a:lnTo>
                      <a:pt x="43" y="105"/>
                    </a:lnTo>
                    <a:lnTo>
                      <a:pt x="28" y="105"/>
                    </a:lnTo>
                    <a:lnTo>
                      <a:pt x="28" y="162"/>
                    </a:lnTo>
                    <a:lnTo>
                      <a:pt x="14" y="162"/>
                    </a:lnTo>
                    <a:lnTo>
                      <a:pt x="14" y="100"/>
                    </a:lnTo>
                    <a:lnTo>
                      <a:pt x="14" y="100"/>
                    </a:lnTo>
                    <a:lnTo>
                      <a:pt x="15" y="95"/>
                    </a:lnTo>
                    <a:lnTo>
                      <a:pt x="17" y="91"/>
                    </a:lnTo>
                    <a:lnTo>
                      <a:pt x="20" y="87"/>
                    </a:lnTo>
                    <a:lnTo>
                      <a:pt x="24" y="85"/>
                    </a:lnTo>
                    <a:lnTo>
                      <a:pt x="24" y="85"/>
                    </a:lnTo>
                    <a:lnTo>
                      <a:pt x="35" y="82"/>
                    </a:lnTo>
                    <a:lnTo>
                      <a:pt x="46" y="80"/>
                    </a:lnTo>
                    <a:lnTo>
                      <a:pt x="58" y="79"/>
                    </a:lnTo>
                    <a:lnTo>
                      <a:pt x="69" y="78"/>
                    </a:lnTo>
                    <a:lnTo>
                      <a:pt x="79" y="79"/>
                    </a:lnTo>
                    <a:lnTo>
                      <a:pt x="91" y="80"/>
                    </a:lnTo>
                    <a:lnTo>
                      <a:pt x="102" y="82"/>
                    </a:lnTo>
                    <a:lnTo>
                      <a:pt x="113" y="85"/>
                    </a:lnTo>
                    <a:lnTo>
                      <a:pt x="113" y="85"/>
                    </a:lnTo>
                    <a:lnTo>
                      <a:pt x="117"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1" name="Freeform 100"/>
              <p:cNvSpPr/>
              <p:nvPr/>
            </p:nvSpPr>
            <p:spPr bwMode="auto">
              <a:xfrm>
                <a:off x="7519988" y="5938838"/>
                <a:ext cx="557213" cy="138113"/>
              </a:xfrm>
              <a:custGeom>
                <a:gdLst>
                  <a:gd name="T0" fmla="*/ 15 w 351"/>
                  <a:gd name="T1" fmla="*/ 55 h 87"/>
                  <a:gd name="T2" fmla="*/ 15 w 351"/>
                  <a:gd name="T3" fmla="*/ 55 h 87"/>
                  <a:gd name="T4" fmla="*/ 16 w 351"/>
                  <a:gd name="T5" fmla="*/ 51 h 87"/>
                  <a:gd name="T6" fmla="*/ 19 w 351"/>
                  <a:gd name="T7" fmla="*/ 47 h 87"/>
                  <a:gd name="T8" fmla="*/ 22 w 351"/>
                  <a:gd name="T9" fmla="*/ 44 h 87"/>
                  <a:gd name="T10" fmla="*/ 26 w 351"/>
                  <a:gd name="T11" fmla="*/ 43 h 87"/>
                  <a:gd name="T12" fmla="*/ 169 w 351"/>
                  <a:gd name="T13" fmla="*/ 43 h 87"/>
                  <a:gd name="T14" fmla="*/ 169 w 351"/>
                  <a:gd name="T15" fmla="*/ 85 h 87"/>
                  <a:gd name="T16" fmla="*/ 183 w 351"/>
                  <a:gd name="T17" fmla="*/ 85 h 87"/>
                  <a:gd name="T18" fmla="*/ 183 w 351"/>
                  <a:gd name="T19" fmla="*/ 43 h 87"/>
                  <a:gd name="T20" fmla="*/ 326 w 351"/>
                  <a:gd name="T21" fmla="*/ 43 h 87"/>
                  <a:gd name="T22" fmla="*/ 326 w 351"/>
                  <a:gd name="T23" fmla="*/ 43 h 87"/>
                  <a:gd name="T24" fmla="*/ 330 w 351"/>
                  <a:gd name="T25" fmla="*/ 44 h 87"/>
                  <a:gd name="T26" fmla="*/ 334 w 351"/>
                  <a:gd name="T27" fmla="*/ 47 h 87"/>
                  <a:gd name="T28" fmla="*/ 336 w 351"/>
                  <a:gd name="T29" fmla="*/ 51 h 87"/>
                  <a:gd name="T30" fmla="*/ 337 w 351"/>
                  <a:gd name="T31" fmla="*/ 55 h 87"/>
                  <a:gd name="T32" fmla="*/ 337 w 351"/>
                  <a:gd name="T33" fmla="*/ 87 h 87"/>
                  <a:gd name="T34" fmla="*/ 351 w 351"/>
                  <a:gd name="T35" fmla="*/ 87 h 87"/>
                  <a:gd name="T36" fmla="*/ 351 w 351"/>
                  <a:gd name="T37" fmla="*/ 55 h 87"/>
                  <a:gd name="T38" fmla="*/ 351 w 351"/>
                  <a:gd name="T39" fmla="*/ 55 h 87"/>
                  <a:gd name="T40" fmla="*/ 350 w 351"/>
                  <a:gd name="T41" fmla="*/ 50 h 87"/>
                  <a:gd name="T42" fmla="*/ 349 w 351"/>
                  <a:gd name="T43" fmla="*/ 45 h 87"/>
                  <a:gd name="T44" fmla="*/ 347 w 351"/>
                  <a:gd name="T45" fmla="*/ 40 h 87"/>
                  <a:gd name="T46" fmla="*/ 344 w 351"/>
                  <a:gd name="T47" fmla="*/ 37 h 87"/>
                  <a:gd name="T48" fmla="*/ 340 w 351"/>
                  <a:gd name="T49" fmla="*/ 34 h 87"/>
                  <a:gd name="T50" fmla="*/ 335 w 351"/>
                  <a:gd name="T51" fmla="*/ 31 h 87"/>
                  <a:gd name="T52" fmla="*/ 331 w 351"/>
                  <a:gd name="T53" fmla="*/ 29 h 87"/>
                  <a:gd name="T54" fmla="*/ 326 w 351"/>
                  <a:gd name="T55" fmla="*/ 29 h 87"/>
                  <a:gd name="T56" fmla="*/ 183 w 351"/>
                  <a:gd name="T57" fmla="*/ 29 h 87"/>
                  <a:gd name="T58" fmla="*/ 183 w 351"/>
                  <a:gd name="T59" fmla="*/ 0 h 87"/>
                  <a:gd name="T60" fmla="*/ 169 w 351"/>
                  <a:gd name="T61" fmla="*/ 0 h 87"/>
                  <a:gd name="T62" fmla="*/ 169 w 351"/>
                  <a:gd name="T63" fmla="*/ 29 h 87"/>
                  <a:gd name="T64" fmla="*/ 26 w 351"/>
                  <a:gd name="T65" fmla="*/ 29 h 87"/>
                  <a:gd name="T66" fmla="*/ 26 w 351"/>
                  <a:gd name="T67" fmla="*/ 29 h 87"/>
                  <a:gd name="T68" fmla="*/ 22 w 351"/>
                  <a:gd name="T69" fmla="*/ 29 h 87"/>
                  <a:gd name="T70" fmla="*/ 17 w 351"/>
                  <a:gd name="T71" fmla="*/ 31 h 87"/>
                  <a:gd name="T72" fmla="*/ 12 w 351"/>
                  <a:gd name="T73" fmla="*/ 34 h 87"/>
                  <a:gd name="T74" fmla="*/ 8 w 351"/>
                  <a:gd name="T75" fmla="*/ 37 h 87"/>
                  <a:gd name="T76" fmla="*/ 5 w 351"/>
                  <a:gd name="T77" fmla="*/ 40 h 87"/>
                  <a:gd name="T78" fmla="*/ 3 w 351"/>
                  <a:gd name="T79" fmla="*/ 45 h 87"/>
                  <a:gd name="T80" fmla="*/ 2 w 351"/>
                  <a:gd name="T81" fmla="*/ 50 h 87"/>
                  <a:gd name="T82" fmla="*/ 0 w 351"/>
                  <a:gd name="T83" fmla="*/ 55 h 87"/>
                  <a:gd name="T84" fmla="*/ 0 w 351"/>
                  <a:gd name="T85" fmla="*/ 87 h 87"/>
                  <a:gd name="T86" fmla="*/ 15 w 351"/>
                  <a:gd name="T87" fmla="*/ 87 h 87"/>
                  <a:gd name="T88" fmla="*/ 15 w 351"/>
                  <a:gd name="T89" fmla="*/ 55 h 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1" h="87">
                    <a:moveTo>
                      <a:pt x="15" y="55"/>
                    </a:moveTo>
                    <a:lnTo>
                      <a:pt x="15" y="55"/>
                    </a:lnTo>
                    <a:lnTo>
                      <a:pt x="16" y="51"/>
                    </a:lnTo>
                    <a:lnTo>
                      <a:pt x="19" y="47"/>
                    </a:lnTo>
                    <a:lnTo>
                      <a:pt x="22" y="44"/>
                    </a:lnTo>
                    <a:lnTo>
                      <a:pt x="26" y="43"/>
                    </a:lnTo>
                    <a:lnTo>
                      <a:pt x="169" y="43"/>
                    </a:lnTo>
                    <a:lnTo>
                      <a:pt x="169" y="85"/>
                    </a:lnTo>
                    <a:lnTo>
                      <a:pt x="183" y="85"/>
                    </a:lnTo>
                    <a:lnTo>
                      <a:pt x="183" y="43"/>
                    </a:lnTo>
                    <a:lnTo>
                      <a:pt x="326" y="43"/>
                    </a:lnTo>
                    <a:lnTo>
                      <a:pt x="326" y="43"/>
                    </a:lnTo>
                    <a:lnTo>
                      <a:pt x="330" y="44"/>
                    </a:lnTo>
                    <a:lnTo>
                      <a:pt x="334" y="47"/>
                    </a:lnTo>
                    <a:lnTo>
                      <a:pt x="336" y="51"/>
                    </a:lnTo>
                    <a:lnTo>
                      <a:pt x="337" y="55"/>
                    </a:lnTo>
                    <a:lnTo>
                      <a:pt x="337" y="87"/>
                    </a:lnTo>
                    <a:lnTo>
                      <a:pt x="351" y="87"/>
                    </a:lnTo>
                    <a:lnTo>
                      <a:pt x="351" y="55"/>
                    </a:lnTo>
                    <a:lnTo>
                      <a:pt x="351" y="55"/>
                    </a:lnTo>
                    <a:lnTo>
                      <a:pt x="350" y="50"/>
                    </a:lnTo>
                    <a:lnTo>
                      <a:pt x="349" y="45"/>
                    </a:lnTo>
                    <a:lnTo>
                      <a:pt x="347" y="40"/>
                    </a:lnTo>
                    <a:lnTo>
                      <a:pt x="344" y="37"/>
                    </a:lnTo>
                    <a:lnTo>
                      <a:pt x="340" y="34"/>
                    </a:lnTo>
                    <a:lnTo>
                      <a:pt x="335" y="31"/>
                    </a:lnTo>
                    <a:lnTo>
                      <a:pt x="331" y="29"/>
                    </a:lnTo>
                    <a:lnTo>
                      <a:pt x="326" y="29"/>
                    </a:lnTo>
                    <a:lnTo>
                      <a:pt x="183" y="29"/>
                    </a:lnTo>
                    <a:lnTo>
                      <a:pt x="183" y="0"/>
                    </a:lnTo>
                    <a:lnTo>
                      <a:pt x="169" y="0"/>
                    </a:lnTo>
                    <a:lnTo>
                      <a:pt x="169" y="29"/>
                    </a:lnTo>
                    <a:lnTo>
                      <a:pt x="26" y="29"/>
                    </a:lnTo>
                    <a:lnTo>
                      <a:pt x="26" y="29"/>
                    </a:lnTo>
                    <a:lnTo>
                      <a:pt x="22" y="29"/>
                    </a:lnTo>
                    <a:lnTo>
                      <a:pt x="17" y="31"/>
                    </a:lnTo>
                    <a:lnTo>
                      <a:pt x="12" y="34"/>
                    </a:lnTo>
                    <a:lnTo>
                      <a:pt x="8" y="37"/>
                    </a:lnTo>
                    <a:lnTo>
                      <a:pt x="5" y="40"/>
                    </a:lnTo>
                    <a:lnTo>
                      <a:pt x="3" y="45"/>
                    </a:lnTo>
                    <a:lnTo>
                      <a:pt x="2" y="50"/>
                    </a:lnTo>
                    <a:lnTo>
                      <a:pt x="0" y="55"/>
                    </a:lnTo>
                    <a:lnTo>
                      <a:pt x="0" y="87"/>
                    </a:lnTo>
                    <a:lnTo>
                      <a:pt x="15" y="87"/>
                    </a:lnTo>
                    <a:lnTo>
                      <a:pt x="1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sp>
        <p:nvSpPr>
          <p:cNvPr id="102" name="Rectangle 101"/>
          <p:cNvSpPr/>
          <p:nvPr/>
        </p:nvSpPr>
        <p:spPr>
          <a:xfrm>
            <a:off x="5622047" y="1341239"/>
            <a:ext cx="3491504"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总部</a:t>
            </a:r>
            <a:r>
              <a:rPr lang="en-US" altLang="zh-CN" sz="1200">
                <a:latin typeface="微软雅黑" panose="020b0503020204020204" pitchFamily="34" charset="-122"/>
                <a:ea typeface="微软雅黑" panose="020b0503020204020204" pitchFamily="34" charset="-122"/>
              </a:rPr>
              <a:t>: COA</a:t>
            </a:r>
            <a:r>
              <a:rPr lang="zh-CN" altLang="en-US" sz="1200">
                <a:latin typeface="微软雅黑" panose="020b0503020204020204" pitchFamily="34" charset="-122"/>
                <a:ea typeface="微软雅黑" panose="020b0503020204020204" pitchFamily="34" charset="-122"/>
              </a:rPr>
              <a:t>科目制定，相关流程优化。各事业部执行情况监督。</a:t>
            </a: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各事业部及下属公司：政策执行及系统改造</a:t>
            </a:r>
          </a:p>
        </p:txBody>
      </p:sp>
      <p:sp>
        <p:nvSpPr>
          <p:cNvPr id="103" name="TextBox 102"/>
          <p:cNvSpPr txBox="1"/>
          <p:nvPr/>
        </p:nvSpPr>
        <p:spPr>
          <a:xfrm>
            <a:off x="5676252" y="1002685"/>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职责</a:t>
            </a:r>
            <a:endParaRPr lang="en-US" sz="1600" b="1">
              <a:latin typeface="微软雅黑" panose="020b0503020204020204" pitchFamily="34" charset="-122"/>
              <a:ea typeface="微软雅黑" panose="020b0503020204020204" pitchFamily="34" charset="-122"/>
            </a:endParaRPr>
          </a:p>
        </p:txBody>
      </p:sp>
      <p:grpSp>
        <p:nvGrpSpPr>
          <p:cNvPr id="104" name="Group 103"/>
          <p:cNvGrpSpPr/>
          <p:nvPr/>
        </p:nvGrpSpPr>
        <p:grpSpPr>
          <a:xfrm>
            <a:off x="4608104" y="4977272"/>
            <a:ext cx="900000" cy="900000"/>
            <a:chOff x="7304399" y="3337560"/>
            <a:chExt cx="932682" cy="932682"/>
          </a:xfrm>
        </p:grpSpPr>
        <p:sp>
          <p:nvSpPr>
            <p:cNvPr id="105" name="타원 81"/>
            <p:cNvSpPr/>
            <p:nvPr/>
          </p:nvSpPr>
          <p:spPr>
            <a:xfrm>
              <a:off x="7304399" y="3337560"/>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106" name="Group 105"/>
            <p:cNvGrpSpPr/>
            <p:nvPr/>
          </p:nvGrpSpPr>
          <p:grpSpPr>
            <a:xfrm>
              <a:off x="7512494" y="3596984"/>
              <a:ext cx="516492" cy="413835"/>
              <a:chOff x="7424738" y="4462463"/>
              <a:chExt cx="766763" cy="614363"/>
            </a:xfrm>
            <a:solidFill>
              <a:schemeClr val="bg1"/>
            </a:solidFill>
          </p:grpSpPr>
          <p:sp>
            <p:nvSpPr>
              <p:cNvPr id="107" name="Freeform 77"/>
              <p:cNvSpPr>
                <a:spLocks noEditPoints="1"/>
              </p:cNvSpPr>
              <p:nvPr/>
            </p:nvSpPr>
            <p:spPr bwMode="auto">
              <a:xfrm>
                <a:off x="7424738" y="5011738"/>
                <a:ext cx="766763" cy="65088"/>
              </a:xfrm>
              <a:custGeom>
                <a:gdLst>
                  <a:gd name="T0" fmla="*/ 473 w 483"/>
                  <a:gd name="T1" fmla="*/ 0 h 41"/>
                  <a:gd name="T2" fmla="*/ 455 w 483"/>
                  <a:gd name="T3" fmla="*/ 0 h 41"/>
                  <a:gd name="T4" fmla="*/ 455 w 483"/>
                  <a:gd name="T5" fmla="*/ 0 h 41"/>
                  <a:gd name="T6" fmla="*/ 454 w 483"/>
                  <a:gd name="T7" fmla="*/ 0 h 41"/>
                  <a:gd name="T8" fmla="*/ 421 w 483"/>
                  <a:gd name="T9" fmla="*/ 0 h 41"/>
                  <a:gd name="T10" fmla="*/ 421 w 483"/>
                  <a:gd name="T11" fmla="*/ 0 h 41"/>
                  <a:gd name="T12" fmla="*/ 420 w 483"/>
                  <a:gd name="T13" fmla="*/ 0 h 41"/>
                  <a:gd name="T14" fmla="*/ 73 w 483"/>
                  <a:gd name="T15" fmla="*/ 0 h 41"/>
                  <a:gd name="T16" fmla="*/ 73 w 483"/>
                  <a:gd name="T17" fmla="*/ 0 h 41"/>
                  <a:gd name="T18" fmla="*/ 70 w 483"/>
                  <a:gd name="T19" fmla="*/ 0 h 41"/>
                  <a:gd name="T20" fmla="*/ 48 w 483"/>
                  <a:gd name="T21" fmla="*/ 6 h 41"/>
                  <a:gd name="T22" fmla="*/ 48 w 483"/>
                  <a:gd name="T23" fmla="*/ 6 h 41"/>
                  <a:gd name="T24" fmla="*/ 0 w 483"/>
                  <a:gd name="T25" fmla="*/ 20 h 41"/>
                  <a:gd name="T26" fmla="*/ 24 w 483"/>
                  <a:gd name="T27" fmla="*/ 27 h 41"/>
                  <a:gd name="T28" fmla="*/ 24 w 483"/>
                  <a:gd name="T29" fmla="*/ 27 h 41"/>
                  <a:gd name="T30" fmla="*/ 24 w 483"/>
                  <a:gd name="T31" fmla="*/ 27 h 41"/>
                  <a:gd name="T32" fmla="*/ 70 w 483"/>
                  <a:gd name="T33" fmla="*/ 40 h 41"/>
                  <a:gd name="T34" fmla="*/ 70 w 483"/>
                  <a:gd name="T35" fmla="*/ 40 h 41"/>
                  <a:gd name="T36" fmla="*/ 73 w 483"/>
                  <a:gd name="T37" fmla="*/ 41 h 41"/>
                  <a:gd name="T38" fmla="*/ 419 w 483"/>
                  <a:gd name="T39" fmla="*/ 41 h 41"/>
                  <a:gd name="T40" fmla="*/ 419 w 483"/>
                  <a:gd name="T41" fmla="*/ 41 h 41"/>
                  <a:gd name="T42" fmla="*/ 421 w 483"/>
                  <a:gd name="T43" fmla="*/ 41 h 41"/>
                  <a:gd name="T44" fmla="*/ 454 w 483"/>
                  <a:gd name="T45" fmla="*/ 41 h 41"/>
                  <a:gd name="T46" fmla="*/ 454 w 483"/>
                  <a:gd name="T47" fmla="*/ 41 h 41"/>
                  <a:gd name="T48" fmla="*/ 455 w 483"/>
                  <a:gd name="T49" fmla="*/ 41 h 41"/>
                  <a:gd name="T50" fmla="*/ 473 w 483"/>
                  <a:gd name="T51" fmla="*/ 41 h 41"/>
                  <a:gd name="T52" fmla="*/ 473 w 483"/>
                  <a:gd name="T53" fmla="*/ 41 h 41"/>
                  <a:gd name="T54" fmla="*/ 476 w 483"/>
                  <a:gd name="T55" fmla="*/ 40 h 41"/>
                  <a:gd name="T56" fmla="*/ 480 w 483"/>
                  <a:gd name="T57" fmla="*/ 38 h 41"/>
                  <a:gd name="T58" fmla="*/ 482 w 483"/>
                  <a:gd name="T59" fmla="*/ 34 h 41"/>
                  <a:gd name="T60" fmla="*/ 483 w 483"/>
                  <a:gd name="T61" fmla="*/ 31 h 41"/>
                  <a:gd name="T62" fmla="*/ 483 w 483"/>
                  <a:gd name="T63" fmla="*/ 10 h 41"/>
                  <a:gd name="T64" fmla="*/ 483 w 483"/>
                  <a:gd name="T65" fmla="*/ 10 h 41"/>
                  <a:gd name="T66" fmla="*/ 482 w 483"/>
                  <a:gd name="T67" fmla="*/ 5 h 41"/>
                  <a:gd name="T68" fmla="*/ 480 w 483"/>
                  <a:gd name="T69" fmla="*/ 2 h 41"/>
                  <a:gd name="T70" fmla="*/ 476 w 483"/>
                  <a:gd name="T71" fmla="*/ 0 h 41"/>
                  <a:gd name="T72" fmla="*/ 473 w 483"/>
                  <a:gd name="T73" fmla="*/ 0 h 41"/>
                  <a:gd name="T74" fmla="*/ 473 w 483"/>
                  <a:gd name="T75" fmla="*/ 0 h 41"/>
                  <a:gd name="T76" fmla="*/ 83 w 483"/>
                  <a:gd name="T77" fmla="*/ 14 h 41"/>
                  <a:gd name="T78" fmla="*/ 415 w 483"/>
                  <a:gd name="T79" fmla="*/ 14 h 41"/>
                  <a:gd name="T80" fmla="*/ 415 w 483"/>
                  <a:gd name="T81" fmla="*/ 27 h 41"/>
                  <a:gd name="T82" fmla="*/ 83 w 483"/>
                  <a:gd name="T83" fmla="*/ 27 h 41"/>
                  <a:gd name="T84" fmla="*/ 83 w 483"/>
                  <a:gd name="T85" fmla="*/ 27 h 41"/>
                  <a:gd name="T86" fmla="*/ 83 w 483"/>
                  <a:gd name="T87" fmla="*/ 20 h 41"/>
                  <a:gd name="T88" fmla="*/ 83 w 483"/>
                  <a:gd name="T89" fmla="*/ 20 h 41"/>
                  <a:gd name="T90" fmla="*/ 83 w 483"/>
                  <a:gd name="T91" fmla="*/ 14 h 41"/>
                  <a:gd name="T92" fmla="*/ 83 w 483"/>
                  <a:gd name="T93" fmla="*/ 14 h 41"/>
                  <a:gd name="T94" fmla="*/ 429 w 483"/>
                  <a:gd name="T95" fmla="*/ 14 h 41"/>
                  <a:gd name="T96" fmla="*/ 445 w 483"/>
                  <a:gd name="T97" fmla="*/ 14 h 41"/>
                  <a:gd name="T98" fmla="*/ 445 w 483"/>
                  <a:gd name="T99" fmla="*/ 27 h 41"/>
                  <a:gd name="T100" fmla="*/ 429 w 483"/>
                  <a:gd name="T101" fmla="*/ 27 h 41"/>
                  <a:gd name="T102" fmla="*/ 429 w 483"/>
                  <a:gd name="T103" fmla="*/ 14 h 41"/>
                  <a:gd name="T104" fmla="*/ 66 w 483"/>
                  <a:gd name="T105" fmla="*/ 16 h 41"/>
                  <a:gd name="T106" fmla="*/ 66 w 483"/>
                  <a:gd name="T107" fmla="*/ 25 h 41"/>
                  <a:gd name="T108" fmla="*/ 52 w 483"/>
                  <a:gd name="T109" fmla="*/ 20 h 41"/>
                  <a:gd name="T110" fmla="*/ 66 w 483"/>
                  <a:gd name="T111" fmla="*/ 16 h 41"/>
                  <a:gd name="T112" fmla="*/ 469 w 483"/>
                  <a:gd name="T113" fmla="*/ 27 h 41"/>
                  <a:gd name="T114" fmla="*/ 460 w 483"/>
                  <a:gd name="T115" fmla="*/ 27 h 41"/>
                  <a:gd name="T116" fmla="*/ 460 w 483"/>
                  <a:gd name="T117" fmla="*/ 14 h 41"/>
                  <a:gd name="T118" fmla="*/ 469 w 483"/>
                  <a:gd name="T119" fmla="*/ 14 h 41"/>
                  <a:gd name="T120" fmla="*/ 469 w 483"/>
                  <a:gd name="T121" fmla="*/ 27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1">
                    <a:moveTo>
                      <a:pt x="473" y="0"/>
                    </a:moveTo>
                    <a:lnTo>
                      <a:pt x="455" y="0"/>
                    </a:lnTo>
                    <a:lnTo>
                      <a:pt x="455" y="0"/>
                    </a:lnTo>
                    <a:lnTo>
                      <a:pt x="454" y="0"/>
                    </a:lnTo>
                    <a:lnTo>
                      <a:pt x="421" y="0"/>
                    </a:lnTo>
                    <a:lnTo>
                      <a:pt x="421" y="0"/>
                    </a:lnTo>
                    <a:lnTo>
                      <a:pt x="420" y="0"/>
                    </a:lnTo>
                    <a:lnTo>
                      <a:pt x="73" y="0"/>
                    </a:lnTo>
                    <a:lnTo>
                      <a:pt x="73" y="0"/>
                    </a:lnTo>
                    <a:lnTo>
                      <a:pt x="70" y="0"/>
                    </a:lnTo>
                    <a:lnTo>
                      <a:pt x="48" y="6"/>
                    </a:lnTo>
                    <a:lnTo>
                      <a:pt x="48" y="6"/>
                    </a:lnTo>
                    <a:lnTo>
                      <a:pt x="0" y="20"/>
                    </a:lnTo>
                    <a:lnTo>
                      <a:pt x="24" y="27"/>
                    </a:lnTo>
                    <a:lnTo>
                      <a:pt x="24" y="27"/>
                    </a:lnTo>
                    <a:lnTo>
                      <a:pt x="24" y="27"/>
                    </a:lnTo>
                    <a:lnTo>
                      <a:pt x="70" y="40"/>
                    </a:lnTo>
                    <a:lnTo>
                      <a:pt x="70" y="40"/>
                    </a:lnTo>
                    <a:lnTo>
                      <a:pt x="73" y="41"/>
                    </a:lnTo>
                    <a:lnTo>
                      <a:pt x="419" y="41"/>
                    </a:lnTo>
                    <a:lnTo>
                      <a:pt x="419" y="41"/>
                    </a:lnTo>
                    <a:lnTo>
                      <a:pt x="421" y="41"/>
                    </a:lnTo>
                    <a:lnTo>
                      <a:pt x="454" y="41"/>
                    </a:lnTo>
                    <a:lnTo>
                      <a:pt x="454" y="41"/>
                    </a:lnTo>
                    <a:lnTo>
                      <a:pt x="455" y="41"/>
                    </a:lnTo>
                    <a:lnTo>
                      <a:pt x="473" y="41"/>
                    </a:lnTo>
                    <a:lnTo>
                      <a:pt x="473" y="41"/>
                    </a:lnTo>
                    <a:lnTo>
                      <a:pt x="476" y="40"/>
                    </a:lnTo>
                    <a:lnTo>
                      <a:pt x="480" y="38"/>
                    </a:lnTo>
                    <a:lnTo>
                      <a:pt x="482" y="34"/>
                    </a:lnTo>
                    <a:lnTo>
                      <a:pt x="483" y="31"/>
                    </a:lnTo>
                    <a:lnTo>
                      <a:pt x="483" y="10"/>
                    </a:lnTo>
                    <a:lnTo>
                      <a:pt x="483" y="10"/>
                    </a:lnTo>
                    <a:lnTo>
                      <a:pt x="482" y="5"/>
                    </a:lnTo>
                    <a:lnTo>
                      <a:pt x="480" y="2"/>
                    </a:lnTo>
                    <a:lnTo>
                      <a:pt x="476" y="0"/>
                    </a:lnTo>
                    <a:lnTo>
                      <a:pt x="473" y="0"/>
                    </a:lnTo>
                    <a:lnTo>
                      <a:pt x="473" y="0"/>
                    </a:lnTo>
                    <a:close/>
                    <a:moveTo>
                      <a:pt x="83" y="14"/>
                    </a:moveTo>
                    <a:lnTo>
                      <a:pt x="415" y="14"/>
                    </a:lnTo>
                    <a:lnTo>
                      <a:pt x="415" y="27"/>
                    </a:lnTo>
                    <a:lnTo>
                      <a:pt x="83" y="27"/>
                    </a:lnTo>
                    <a:lnTo>
                      <a:pt x="83" y="27"/>
                    </a:lnTo>
                    <a:lnTo>
                      <a:pt x="83" y="20"/>
                    </a:lnTo>
                    <a:lnTo>
                      <a:pt x="83" y="20"/>
                    </a:lnTo>
                    <a:lnTo>
                      <a:pt x="83" y="14"/>
                    </a:lnTo>
                    <a:lnTo>
                      <a:pt x="83" y="14"/>
                    </a:lnTo>
                    <a:close/>
                    <a:moveTo>
                      <a:pt x="429" y="14"/>
                    </a:moveTo>
                    <a:lnTo>
                      <a:pt x="445" y="14"/>
                    </a:lnTo>
                    <a:lnTo>
                      <a:pt x="445" y="27"/>
                    </a:lnTo>
                    <a:lnTo>
                      <a:pt x="429" y="27"/>
                    </a:lnTo>
                    <a:lnTo>
                      <a:pt x="429" y="14"/>
                    </a:lnTo>
                    <a:close/>
                    <a:moveTo>
                      <a:pt x="66" y="16"/>
                    </a:moveTo>
                    <a:lnTo>
                      <a:pt x="66" y="25"/>
                    </a:lnTo>
                    <a:lnTo>
                      <a:pt x="52" y="20"/>
                    </a:lnTo>
                    <a:lnTo>
                      <a:pt x="66" y="16"/>
                    </a:lnTo>
                    <a:close/>
                    <a:moveTo>
                      <a:pt x="469" y="27"/>
                    </a:moveTo>
                    <a:lnTo>
                      <a:pt x="460" y="27"/>
                    </a:lnTo>
                    <a:lnTo>
                      <a:pt x="460" y="14"/>
                    </a:lnTo>
                    <a:lnTo>
                      <a:pt x="469" y="14"/>
                    </a:lnTo>
                    <a:lnTo>
                      <a:pt x="46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08" name="Freeform 78"/>
              <p:cNvSpPr>
                <a:spLocks noEditPoints="1"/>
              </p:cNvSpPr>
              <p:nvPr/>
            </p:nvSpPr>
            <p:spPr bwMode="auto">
              <a:xfrm>
                <a:off x="7431088" y="4462463"/>
                <a:ext cx="760413" cy="484188"/>
              </a:xfrm>
              <a:custGeom>
                <a:gdLst>
                  <a:gd name="T0" fmla="*/ 0 w 479"/>
                  <a:gd name="T1" fmla="*/ 0 h 305"/>
                  <a:gd name="T2" fmla="*/ 0 w 479"/>
                  <a:gd name="T3" fmla="*/ 60 h 305"/>
                  <a:gd name="T4" fmla="*/ 0 w 479"/>
                  <a:gd name="T5" fmla="*/ 305 h 305"/>
                  <a:gd name="T6" fmla="*/ 479 w 479"/>
                  <a:gd name="T7" fmla="*/ 305 h 305"/>
                  <a:gd name="T8" fmla="*/ 479 w 479"/>
                  <a:gd name="T9" fmla="*/ 60 h 305"/>
                  <a:gd name="T10" fmla="*/ 479 w 479"/>
                  <a:gd name="T11" fmla="*/ 0 h 305"/>
                  <a:gd name="T12" fmla="*/ 0 w 479"/>
                  <a:gd name="T13" fmla="*/ 0 h 305"/>
                  <a:gd name="T14" fmla="*/ 14 w 479"/>
                  <a:gd name="T15" fmla="*/ 14 h 305"/>
                  <a:gd name="T16" fmla="*/ 465 w 479"/>
                  <a:gd name="T17" fmla="*/ 14 h 305"/>
                  <a:gd name="T18" fmla="*/ 465 w 479"/>
                  <a:gd name="T19" fmla="*/ 46 h 305"/>
                  <a:gd name="T20" fmla="*/ 14 w 479"/>
                  <a:gd name="T21" fmla="*/ 46 h 305"/>
                  <a:gd name="T22" fmla="*/ 14 w 479"/>
                  <a:gd name="T23" fmla="*/ 14 h 305"/>
                  <a:gd name="T24" fmla="*/ 465 w 479"/>
                  <a:gd name="T25" fmla="*/ 291 h 305"/>
                  <a:gd name="T26" fmla="*/ 14 w 479"/>
                  <a:gd name="T27" fmla="*/ 291 h 305"/>
                  <a:gd name="T28" fmla="*/ 14 w 479"/>
                  <a:gd name="T29" fmla="*/ 60 h 305"/>
                  <a:gd name="T30" fmla="*/ 465 w 479"/>
                  <a:gd name="T31" fmla="*/ 60 h 305"/>
                  <a:gd name="T32" fmla="*/ 465 w 479"/>
                  <a:gd name="T33" fmla="*/ 291 h 3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9" h="305">
                    <a:moveTo>
                      <a:pt x="0" y="0"/>
                    </a:moveTo>
                    <a:lnTo>
                      <a:pt x="0" y="60"/>
                    </a:lnTo>
                    <a:lnTo>
                      <a:pt x="0" y="305"/>
                    </a:lnTo>
                    <a:lnTo>
                      <a:pt x="479" y="305"/>
                    </a:lnTo>
                    <a:lnTo>
                      <a:pt x="479" y="60"/>
                    </a:lnTo>
                    <a:lnTo>
                      <a:pt x="479" y="0"/>
                    </a:lnTo>
                    <a:lnTo>
                      <a:pt x="0" y="0"/>
                    </a:lnTo>
                    <a:close/>
                    <a:moveTo>
                      <a:pt x="14" y="14"/>
                    </a:moveTo>
                    <a:lnTo>
                      <a:pt x="465" y="14"/>
                    </a:lnTo>
                    <a:lnTo>
                      <a:pt x="465" y="46"/>
                    </a:lnTo>
                    <a:lnTo>
                      <a:pt x="14" y="46"/>
                    </a:lnTo>
                    <a:lnTo>
                      <a:pt x="14" y="14"/>
                    </a:lnTo>
                    <a:close/>
                    <a:moveTo>
                      <a:pt x="465" y="291"/>
                    </a:moveTo>
                    <a:lnTo>
                      <a:pt x="14" y="291"/>
                    </a:lnTo>
                    <a:lnTo>
                      <a:pt x="14" y="60"/>
                    </a:lnTo>
                    <a:lnTo>
                      <a:pt x="465" y="60"/>
                    </a:lnTo>
                    <a:lnTo>
                      <a:pt x="465"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09" name="Rectangle 79"/>
              <p:cNvSpPr>
                <a:spLocks noChangeArrowheads="1"/>
              </p:cNvSpPr>
              <p:nvPr/>
            </p:nvSpPr>
            <p:spPr bwMode="auto">
              <a:xfrm>
                <a:off x="7467600" y="4497388"/>
                <a:ext cx="3016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0" name="Rectangle 80"/>
              <p:cNvSpPr>
                <a:spLocks noChangeArrowheads="1"/>
              </p:cNvSpPr>
              <p:nvPr/>
            </p:nvSpPr>
            <p:spPr bwMode="auto">
              <a:xfrm>
                <a:off x="7510463"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1" name="Rectangle 81"/>
              <p:cNvSpPr>
                <a:spLocks noChangeArrowheads="1"/>
              </p:cNvSpPr>
              <p:nvPr/>
            </p:nvSpPr>
            <p:spPr bwMode="auto">
              <a:xfrm>
                <a:off x="7551738"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2" name="Freeform 82"/>
              <p:cNvSpPr>
                <a:spLocks noEditPoints="1"/>
              </p:cNvSpPr>
              <p:nvPr/>
            </p:nvSpPr>
            <p:spPr bwMode="auto">
              <a:xfrm>
                <a:off x="7524750" y="4603750"/>
                <a:ext cx="134938" cy="169863"/>
              </a:xfrm>
              <a:custGeom>
                <a:gdLst>
                  <a:gd name="T0" fmla="*/ 22 w 85"/>
                  <a:gd name="T1" fmla="*/ 80 h 107"/>
                  <a:gd name="T2" fmla="*/ 62 w 85"/>
                  <a:gd name="T3" fmla="*/ 80 h 107"/>
                  <a:gd name="T4" fmla="*/ 71 w 85"/>
                  <a:gd name="T5" fmla="*/ 107 h 107"/>
                  <a:gd name="T6" fmla="*/ 85 w 85"/>
                  <a:gd name="T7" fmla="*/ 102 h 107"/>
                  <a:gd name="T8" fmla="*/ 49 w 85"/>
                  <a:gd name="T9" fmla="*/ 0 h 107"/>
                  <a:gd name="T10" fmla="*/ 35 w 85"/>
                  <a:gd name="T11" fmla="*/ 0 h 107"/>
                  <a:gd name="T12" fmla="*/ 0 w 85"/>
                  <a:gd name="T13" fmla="*/ 102 h 107"/>
                  <a:gd name="T14" fmla="*/ 14 w 85"/>
                  <a:gd name="T15" fmla="*/ 107 h 107"/>
                  <a:gd name="T16" fmla="*/ 22 w 85"/>
                  <a:gd name="T17" fmla="*/ 80 h 107"/>
                  <a:gd name="T18" fmla="*/ 43 w 85"/>
                  <a:gd name="T19" fmla="*/ 24 h 107"/>
                  <a:gd name="T20" fmla="*/ 57 w 85"/>
                  <a:gd name="T21" fmla="*/ 66 h 107"/>
                  <a:gd name="T22" fmla="*/ 28 w 85"/>
                  <a:gd name="T23" fmla="*/ 66 h 107"/>
                  <a:gd name="T24" fmla="*/ 43 w 85"/>
                  <a:gd name="T25" fmla="*/ 24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7">
                    <a:moveTo>
                      <a:pt x="22" y="80"/>
                    </a:moveTo>
                    <a:lnTo>
                      <a:pt x="62" y="80"/>
                    </a:lnTo>
                    <a:lnTo>
                      <a:pt x="71" y="107"/>
                    </a:lnTo>
                    <a:lnTo>
                      <a:pt x="85" y="102"/>
                    </a:lnTo>
                    <a:lnTo>
                      <a:pt x="49" y="0"/>
                    </a:lnTo>
                    <a:lnTo>
                      <a:pt x="35" y="0"/>
                    </a:lnTo>
                    <a:lnTo>
                      <a:pt x="0" y="102"/>
                    </a:lnTo>
                    <a:lnTo>
                      <a:pt x="14" y="107"/>
                    </a:lnTo>
                    <a:lnTo>
                      <a:pt x="22" y="80"/>
                    </a:lnTo>
                    <a:close/>
                    <a:moveTo>
                      <a:pt x="43" y="24"/>
                    </a:moveTo>
                    <a:lnTo>
                      <a:pt x="57" y="66"/>
                    </a:lnTo>
                    <a:lnTo>
                      <a:pt x="28" y="66"/>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3" name="Rectangle 83"/>
              <p:cNvSpPr>
                <a:spLocks noChangeArrowheads="1"/>
              </p:cNvSpPr>
              <p:nvPr/>
            </p:nvSpPr>
            <p:spPr bwMode="auto">
              <a:xfrm>
                <a:off x="7685088" y="4603750"/>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4" name="Rectangle 84"/>
              <p:cNvSpPr>
                <a:spLocks noChangeArrowheads="1"/>
              </p:cNvSpPr>
              <p:nvPr/>
            </p:nvSpPr>
            <p:spPr bwMode="auto">
              <a:xfrm>
                <a:off x="7685088" y="4652963"/>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5" name="Rectangle 85"/>
              <p:cNvSpPr>
                <a:spLocks noChangeArrowheads="1"/>
              </p:cNvSpPr>
              <p:nvPr/>
            </p:nvSpPr>
            <p:spPr bwMode="auto">
              <a:xfrm>
                <a:off x="7685088" y="47021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6" name="Rectangle 86"/>
              <p:cNvSpPr>
                <a:spLocks noChangeArrowheads="1"/>
              </p:cNvSpPr>
              <p:nvPr/>
            </p:nvSpPr>
            <p:spPr bwMode="auto">
              <a:xfrm>
                <a:off x="7685088" y="47529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7" name="Rectangle 87"/>
              <p:cNvSpPr>
                <a:spLocks noChangeArrowheads="1"/>
              </p:cNvSpPr>
              <p:nvPr/>
            </p:nvSpPr>
            <p:spPr bwMode="auto">
              <a:xfrm>
                <a:off x="7518400" y="4800600"/>
                <a:ext cx="5492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8" name="Rectangle 88"/>
              <p:cNvSpPr>
                <a:spLocks noChangeArrowheads="1"/>
              </p:cNvSpPr>
              <p:nvPr/>
            </p:nvSpPr>
            <p:spPr bwMode="auto">
              <a:xfrm>
                <a:off x="7518400" y="4849813"/>
                <a:ext cx="5492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17" name="TextBox 16"/>
          <p:cNvSpPr txBox="1"/>
          <p:nvPr/>
        </p:nvSpPr>
        <p:spPr>
          <a:xfrm>
            <a:off x="435534" y="3175706"/>
            <a:ext cx="1224136"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smtClean="0">
                <a:latin typeface="微软雅黑" panose="020b0503020204020204" pitchFamily="34" charset="-122"/>
                <a:ea typeface="微软雅黑" panose="020b0503020204020204" pitchFamily="34" charset="-122"/>
              </a:rPr>
              <a:t>实施路径：</a:t>
            </a:r>
            <a:endParaRPr lang="en-US" sz="1400">
              <a:latin typeface="微软雅黑" panose="020b0503020204020204" pitchFamily="34" charset="-122"/>
              <a:ea typeface="微软雅黑" panose="020b0503020204020204" pitchFamily="34" charset="-122"/>
            </a:endParaRPr>
          </a:p>
        </p:txBody>
      </p:sp>
      <p:sp>
        <p:nvSpPr>
          <p:cNvPr id="121" name="Title 2"/>
          <p:cNvSpPr txBox="1"/>
          <p:nvPr/>
        </p:nvSpPr>
        <p:spPr>
          <a:xfrm>
            <a:off x="0" y="0"/>
            <a:ext cx="7164288"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latin typeface="微软雅黑" panose="020b0503020204020204" pitchFamily="34" charset="-122"/>
                <a:ea typeface="微软雅黑" panose="020b0503020204020204" pitchFamily="34" charset="-122"/>
              </a:rPr>
              <a:t> </a:t>
            </a:r>
            <a:r>
              <a:rPr lang="en-US" altLang="zh-CN" sz="1800" b="1">
                <a:latin typeface="微软雅黑" panose="020b0503020204020204" pitchFamily="34" charset="-122"/>
                <a:ea typeface="微软雅黑" panose="020b0503020204020204" pitchFamily="34" charset="-122"/>
              </a:rPr>
              <a:t>COA</a:t>
            </a:r>
            <a:r>
              <a:rPr lang="zh-CN" altLang="en-US" sz="1800" b="1">
                <a:latin typeface="微软雅黑" panose="020b0503020204020204" pitchFamily="34" charset="-122"/>
                <a:ea typeface="微软雅黑" panose="020b0503020204020204" pitchFamily="34" charset="-122"/>
              </a:rPr>
              <a:t>及其他主数据统一方案：将各核算系统科目统一修改成集团统一</a:t>
            </a:r>
            <a:r>
              <a:rPr lang="en-US" altLang="zh-CN" sz="1800" b="1">
                <a:latin typeface="微软雅黑" panose="020b0503020204020204" pitchFamily="34" charset="-122"/>
                <a:ea typeface="微软雅黑" panose="020b0503020204020204" pitchFamily="34" charset="-122"/>
              </a:rPr>
              <a:t>COA</a:t>
            </a:r>
            <a:r>
              <a:rPr lang="zh-CN" altLang="en-US" sz="1800" b="1">
                <a:latin typeface="微软雅黑" panose="020b0503020204020204" pitchFamily="34" charset="-122"/>
                <a:ea typeface="微软雅黑" panose="020b0503020204020204" pitchFamily="34" charset="-122"/>
              </a:rPr>
              <a:t>科目，原则上统一至</a:t>
            </a:r>
            <a:r>
              <a:rPr lang="en-US" altLang="zh-CN" sz="1800" b="1">
                <a:latin typeface="微软雅黑" panose="020b0503020204020204" pitchFamily="34" charset="-122"/>
                <a:ea typeface="微软雅黑" panose="020b0503020204020204" pitchFamily="34" charset="-122"/>
              </a:rPr>
              <a:t>3</a:t>
            </a:r>
            <a:r>
              <a:rPr lang="zh-CN" altLang="en-US" sz="1800" b="1">
                <a:latin typeface="微软雅黑" panose="020b0503020204020204" pitchFamily="34" charset="-122"/>
                <a:ea typeface="微软雅黑" panose="020b0503020204020204" pitchFamily="34" charset="-122"/>
              </a:rPr>
              <a:t>级，部分科目直接统一到</a:t>
            </a:r>
            <a:r>
              <a:rPr lang="en-US" altLang="zh-CN" sz="1800" b="1">
                <a:latin typeface="微软雅黑" panose="020b0503020204020204" pitchFamily="34" charset="-122"/>
                <a:ea typeface="微软雅黑" panose="020b0503020204020204" pitchFamily="34" charset="-122"/>
              </a:rPr>
              <a:t>4</a:t>
            </a:r>
            <a:r>
              <a:rPr lang="zh-CN" altLang="en-US" sz="1800" b="1">
                <a:latin typeface="微软雅黑" panose="020b0503020204020204" pitchFamily="34" charset="-122"/>
                <a:ea typeface="微软雅黑" panose="020b0503020204020204" pitchFamily="34" charset="-122"/>
              </a:rPr>
              <a:t>级</a:t>
            </a:r>
          </a:p>
        </p:txBody>
      </p:sp>
      <p:grpSp>
        <p:nvGrpSpPr>
          <p:cNvPr id="67" name="组合 66"/>
          <p:cNvGrpSpPr/>
          <p:nvPr/>
        </p:nvGrpSpPr>
        <p:grpSpPr>
          <a:xfrm>
            <a:off x="1759574" y="3143245"/>
            <a:ext cx="6372153" cy="1793468"/>
            <a:chOff x="217285" y="765773"/>
            <a:chExt cx="8362696" cy="3229002"/>
          </a:xfrm>
        </p:grpSpPr>
        <p:sp>
          <p:nvSpPr>
            <p:cNvPr id="128" name="右箭头 5"/>
            <p:cNvSpPr/>
            <p:nvPr/>
          </p:nvSpPr>
          <p:spPr>
            <a:xfrm>
              <a:off x="229265" y="1257030"/>
              <a:ext cx="1254505"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科目匹配与整理</a:t>
              </a:r>
              <a:endParaRPr lang="zh-CN" altLang="en-US" sz="900">
                <a:latin typeface="微软雅黑" panose="020b0503020204020204" pitchFamily="34" charset="-122"/>
                <a:ea typeface="微软雅黑" panose="020b0503020204020204" pitchFamily="34" charset="-122"/>
              </a:endParaRPr>
            </a:p>
          </p:txBody>
        </p:sp>
        <p:sp>
          <p:nvSpPr>
            <p:cNvPr id="129" name="右箭头 13"/>
            <p:cNvSpPr/>
            <p:nvPr/>
          </p:nvSpPr>
          <p:spPr>
            <a:xfrm>
              <a:off x="2805918" y="1292363"/>
              <a:ext cx="1331638" cy="21530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创建新会计科目</a:t>
              </a:r>
              <a:endParaRPr lang="zh-CN" altLang="en-US" sz="900">
                <a:latin typeface="微软雅黑" panose="020b0503020204020204" pitchFamily="34" charset="-122"/>
                <a:ea typeface="微软雅黑" panose="020b0503020204020204" pitchFamily="34" charset="-122"/>
              </a:endParaRPr>
            </a:p>
          </p:txBody>
        </p:sp>
        <p:sp>
          <p:nvSpPr>
            <p:cNvPr id="130" name="右箭头 15"/>
            <p:cNvSpPr/>
            <p:nvPr/>
          </p:nvSpPr>
          <p:spPr>
            <a:xfrm>
              <a:off x="7048415" y="1281805"/>
              <a:ext cx="1298590" cy="604849"/>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a:t>
              </a:r>
              <a:r>
                <a:rPr lang="zh-CN" altLang="en-US" sz="900">
                  <a:latin typeface="微软雅黑" panose="020b0503020204020204" pitchFamily="34" charset="-122"/>
                  <a:ea typeface="微软雅黑" panose="020b0503020204020204" pitchFamily="34" charset="-122"/>
                </a:rPr>
                <a:t>切换</a:t>
              </a:r>
              <a:r>
                <a:rPr lang="zh-CN" altLang="en-US" sz="900" smtClean="0">
                  <a:latin typeface="微软雅黑" panose="020b0503020204020204" pitchFamily="34" charset="-122"/>
                  <a:ea typeface="微软雅黑" panose="020b0503020204020204" pitchFamily="34" charset="-122"/>
                </a:rPr>
                <a:t>科目余额平衡</a:t>
              </a:r>
              <a:endParaRPr lang="zh-CN" altLang="en-US" sz="900">
                <a:latin typeface="微软雅黑" panose="020b0503020204020204" pitchFamily="34" charset="-122"/>
                <a:ea typeface="微软雅黑" panose="020b0503020204020204" pitchFamily="34" charset="-122"/>
              </a:endParaRPr>
            </a:p>
          </p:txBody>
        </p:sp>
        <p:sp>
          <p:nvSpPr>
            <p:cNvPr id="131" name="右箭头 28"/>
            <p:cNvSpPr/>
            <p:nvPr/>
          </p:nvSpPr>
          <p:spPr>
            <a:xfrm>
              <a:off x="7048416" y="2666583"/>
              <a:ext cx="1453904" cy="522906"/>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补传当月</a:t>
              </a:r>
              <a:r>
                <a:rPr lang="zh-CN" altLang="en-US" sz="900">
                  <a:latin typeface="微软雅黑" panose="020b0503020204020204" pitchFamily="34" charset="-122"/>
                  <a:ea typeface="微软雅黑" panose="020b0503020204020204" pitchFamily="34" charset="-122"/>
                </a:rPr>
                <a:t>业务</a:t>
              </a:r>
              <a:r>
                <a:rPr lang="zh-CN" altLang="en-US" sz="900" smtClean="0">
                  <a:latin typeface="微软雅黑" panose="020b0503020204020204" pitchFamily="34" charset="-122"/>
                  <a:ea typeface="微软雅黑" panose="020b0503020204020204" pitchFamily="34" charset="-122"/>
                </a:rPr>
                <a:t>数据</a:t>
              </a:r>
              <a:endParaRPr lang="zh-CN" altLang="en-US" sz="900">
                <a:latin typeface="微软雅黑" panose="020b0503020204020204" pitchFamily="34" charset="-122"/>
                <a:ea typeface="微软雅黑" panose="020b0503020204020204" pitchFamily="34" charset="-122"/>
              </a:endParaRPr>
            </a:p>
          </p:txBody>
        </p:sp>
        <p:sp>
          <p:nvSpPr>
            <p:cNvPr id="132" name="右箭头 7"/>
            <p:cNvSpPr/>
            <p:nvPr/>
          </p:nvSpPr>
          <p:spPr>
            <a:xfrm>
              <a:off x="229265" y="805265"/>
              <a:ext cx="2484903" cy="359207"/>
            </a:xfrm>
            <a:prstGeom prst="rightArrow">
              <a:avLst>
                <a:gd name="adj1" fmla="val 100000"/>
                <a:gd name="adj2" fmla="val 50000"/>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核算系统科目切换</a:t>
              </a:r>
              <a:r>
                <a:rPr lang="zh-CN" altLang="en-US" sz="900">
                  <a:latin typeface="微软雅黑" panose="020b0503020204020204" pitchFamily="34" charset="-122"/>
                  <a:ea typeface="微软雅黑" panose="020b0503020204020204" pitchFamily="34" charset="-122"/>
                </a:rPr>
                <a:t>准备</a:t>
              </a:r>
            </a:p>
          </p:txBody>
        </p:sp>
        <p:cxnSp>
          <p:nvCxnSpPr>
            <p:cNvPr id="133" name="直接连接符 132"/>
            <p:cNvCxnSpPr/>
            <p:nvPr/>
          </p:nvCxnSpPr>
          <p:spPr>
            <a:xfrm flipH="1">
              <a:off x="2733220" y="765773"/>
              <a:ext cx="6748" cy="3206878"/>
            </a:xfrm>
            <a:prstGeom prst="line">
              <a:avLst/>
            </a:prstGeom>
          </p:spPr>
          <p:style>
            <a:lnRef idx="1">
              <a:schemeClr val="accent1"/>
            </a:lnRef>
            <a:fillRef idx="0">
              <a:schemeClr val="accent1"/>
            </a:fillRef>
            <a:effectRef idx="0">
              <a:schemeClr val="accent1"/>
            </a:effectRef>
            <a:fontRef idx="minor">
              <a:schemeClr val="tx1"/>
            </a:fontRef>
          </p:style>
        </p:cxnSp>
        <p:sp>
          <p:nvSpPr>
            <p:cNvPr id="135" name="右箭头 5"/>
            <p:cNvSpPr/>
            <p:nvPr/>
          </p:nvSpPr>
          <p:spPr>
            <a:xfrm>
              <a:off x="217285" y="2431709"/>
              <a:ext cx="1981578" cy="234876"/>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对切换科目进行分类</a:t>
              </a:r>
              <a:endParaRPr lang="zh-CN" altLang="en-US" sz="900">
                <a:latin typeface="微软雅黑" panose="020b0503020204020204" pitchFamily="34" charset="-122"/>
                <a:ea typeface="微软雅黑" panose="020b0503020204020204" pitchFamily="34" charset="-122"/>
              </a:endParaRPr>
            </a:p>
          </p:txBody>
        </p:sp>
        <p:sp>
          <p:nvSpPr>
            <p:cNvPr id="137" name="右箭头 7"/>
            <p:cNvSpPr/>
            <p:nvPr/>
          </p:nvSpPr>
          <p:spPr>
            <a:xfrm>
              <a:off x="2746680" y="805265"/>
              <a:ext cx="2087248" cy="397833"/>
            </a:xfrm>
            <a:prstGeom prst="rightArrow">
              <a:avLst>
                <a:gd name="adj1" fmla="val 100000"/>
                <a:gd name="adj2" fmla="val 50000"/>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核算</a:t>
              </a:r>
              <a:r>
                <a:rPr lang="en-US" altLang="zh-CN" sz="900" smtClean="0">
                  <a:latin typeface="微软雅黑" panose="020b0503020204020204" pitchFamily="34" charset="-122"/>
                  <a:ea typeface="微软雅黑" panose="020b0503020204020204" pitchFamily="34" charset="-122"/>
                </a:rPr>
                <a:t>/</a:t>
              </a:r>
              <a:r>
                <a:rPr lang="zh-CN" altLang="en-US" sz="900" smtClean="0">
                  <a:latin typeface="微软雅黑" panose="020b0503020204020204" pitchFamily="34" charset="-122"/>
                  <a:ea typeface="微软雅黑" panose="020b0503020204020204" pitchFamily="34" charset="-122"/>
                </a:rPr>
                <a:t>业务系统调整</a:t>
              </a:r>
              <a:endParaRPr lang="zh-CN" altLang="en-US" sz="900">
                <a:latin typeface="微软雅黑" panose="020b0503020204020204" pitchFamily="34" charset="-122"/>
                <a:ea typeface="微软雅黑" panose="020b0503020204020204" pitchFamily="34" charset="-122"/>
              </a:endParaRPr>
            </a:p>
          </p:txBody>
        </p:sp>
        <p:sp>
          <p:nvSpPr>
            <p:cNvPr id="138" name="右箭头 13"/>
            <p:cNvSpPr/>
            <p:nvPr/>
          </p:nvSpPr>
          <p:spPr>
            <a:xfrm>
              <a:off x="2835703" y="2275963"/>
              <a:ext cx="1933972" cy="463708"/>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测试业务系统进行程序、接口配置调整</a:t>
              </a:r>
              <a:endParaRPr lang="zh-CN" altLang="en-US" sz="900">
                <a:latin typeface="微软雅黑" panose="020b0503020204020204" pitchFamily="34" charset="-122"/>
                <a:ea typeface="微软雅黑" panose="020b0503020204020204" pitchFamily="34" charset="-122"/>
              </a:endParaRPr>
            </a:p>
          </p:txBody>
        </p:sp>
        <p:cxnSp>
          <p:nvCxnSpPr>
            <p:cNvPr id="139" name="直接连接符 138"/>
            <p:cNvCxnSpPr/>
            <p:nvPr/>
          </p:nvCxnSpPr>
          <p:spPr>
            <a:xfrm flipH="1">
              <a:off x="4833928" y="792102"/>
              <a:ext cx="8" cy="3202673"/>
            </a:xfrm>
            <a:prstGeom prst="line">
              <a:avLst/>
            </a:prstGeom>
          </p:spPr>
          <p:style>
            <a:lnRef idx="1">
              <a:schemeClr val="accent1"/>
            </a:lnRef>
            <a:fillRef idx="0">
              <a:schemeClr val="accent1"/>
            </a:fillRef>
            <a:effectRef idx="0">
              <a:schemeClr val="accent1"/>
            </a:effectRef>
            <a:fontRef idx="minor">
              <a:schemeClr val="tx1"/>
            </a:fontRef>
          </p:style>
        </p:cxnSp>
        <p:sp>
          <p:nvSpPr>
            <p:cNvPr id="140" name="右箭头 7"/>
            <p:cNvSpPr/>
            <p:nvPr/>
          </p:nvSpPr>
          <p:spPr>
            <a:xfrm>
              <a:off x="4833928" y="820723"/>
              <a:ext cx="2078979" cy="382374"/>
            </a:xfrm>
            <a:prstGeom prst="rightArrow">
              <a:avLst>
                <a:gd name="adj1" fmla="val 100000"/>
                <a:gd name="adj2" fmla="val 50000"/>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科目切换</a:t>
              </a:r>
              <a:endParaRPr lang="zh-CN" altLang="en-US" sz="900">
                <a:latin typeface="微软雅黑" panose="020b0503020204020204" pitchFamily="34" charset="-122"/>
                <a:ea typeface="微软雅黑" panose="020b0503020204020204" pitchFamily="34" charset="-122"/>
              </a:endParaRPr>
            </a:p>
          </p:txBody>
        </p:sp>
        <p:sp>
          <p:nvSpPr>
            <p:cNvPr id="141" name="右箭头 13"/>
            <p:cNvSpPr/>
            <p:nvPr/>
          </p:nvSpPr>
          <p:spPr>
            <a:xfrm>
              <a:off x="2805917" y="1667708"/>
              <a:ext cx="1331638" cy="22584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修改科目描述</a:t>
              </a:r>
              <a:endParaRPr lang="zh-CN" altLang="en-US" sz="900">
                <a:latin typeface="微软雅黑" panose="020b0503020204020204" pitchFamily="34" charset="-122"/>
                <a:ea typeface="微软雅黑" panose="020b0503020204020204" pitchFamily="34" charset="-122"/>
              </a:endParaRPr>
            </a:p>
          </p:txBody>
        </p:sp>
        <p:sp>
          <p:nvSpPr>
            <p:cNvPr id="142" name="右箭头 13"/>
            <p:cNvSpPr/>
            <p:nvPr/>
          </p:nvSpPr>
          <p:spPr>
            <a:xfrm>
              <a:off x="4900004" y="1257091"/>
              <a:ext cx="1805442" cy="26603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总账科目按余额进行切换</a:t>
              </a:r>
              <a:endParaRPr lang="zh-CN" altLang="en-US" sz="900">
                <a:latin typeface="微软雅黑" panose="020b0503020204020204" pitchFamily="34" charset="-122"/>
                <a:ea typeface="微软雅黑" panose="020b0503020204020204" pitchFamily="34" charset="-122"/>
              </a:endParaRPr>
            </a:p>
          </p:txBody>
        </p:sp>
        <p:sp>
          <p:nvSpPr>
            <p:cNvPr id="143" name="右箭头 13"/>
            <p:cNvSpPr/>
            <p:nvPr/>
          </p:nvSpPr>
          <p:spPr>
            <a:xfrm>
              <a:off x="4900006" y="1703495"/>
              <a:ext cx="2038008" cy="57247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含辅助项科目按客商、辅助项目明细进行切换</a:t>
              </a:r>
              <a:endParaRPr lang="zh-CN" altLang="en-US" sz="900">
                <a:latin typeface="微软雅黑" panose="020b0503020204020204" pitchFamily="34" charset="-122"/>
                <a:ea typeface="微软雅黑" panose="020b0503020204020204" pitchFamily="34" charset="-122"/>
              </a:endParaRPr>
            </a:p>
          </p:txBody>
        </p:sp>
        <p:sp>
          <p:nvSpPr>
            <p:cNvPr id="145" name="右箭头 13"/>
            <p:cNvSpPr/>
            <p:nvPr/>
          </p:nvSpPr>
          <p:spPr>
            <a:xfrm>
              <a:off x="4879622" y="2592441"/>
              <a:ext cx="2000020" cy="456532"/>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a:latin typeface="微软雅黑" panose="020b0503020204020204" pitchFamily="34" charset="-122"/>
                  <a:ea typeface="微软雅黑" panose="020b0503020204020204" pitchFamily="34" charset="-122"/>
                </a:rPr>
                <a:t> </a:t>
              </a:r>
              <a:r>
                <a:rPr lang="zh-CN" altLang="en-US" sz="900">
                  <a:latin typeface="微软雅黑" panose="020b0503020204020204" pitchFamily="34" charset="-122"/>
                  <a:ea typeface="微软雅黑" panose="020b0503020204020204" pitchFamily="34" charset="-122"/>
                </a:rPr>
                <a:t>正式</a:t>
              </a:r>
              <a:r>
                <a:rPr lang="zh-CN" altLang="en-US" sz="900" smtClean="0">
                  <a:latin typeface="微软雅黑" panose="020b0503020204020204" pitchFamily="34" charset="-122"/>
                  <a:ea typeface="微软雅黑" panose="020b0503020204020204" pitchFamily="34" charset="-122"/>
                </a:rPr>
                <a:t>业务系统进行程序、接口配置调整</a:t>
              </a:r>
              <a:endParaRPr lang="zh-CN" altLang="en-US" sz="900">
                <a:latin typeface="微软雅黑" panose="020b0503020204020204" pitchFamily="34" charset="-122"/>
                <a:ea typeface="微软雅黑" panose="020b0503020204020204" pitchFamily="34" charset="-122"/>
              </a:endParaRPr>
            </a:p>
          </p:txBody>
        </p:sp>
        <p:sp>
          <p:nvSpPr>
            <p:cNvPr id="149" name="右箭头 13"/>
            <p:cNvSpPr/>
            <p:nvPr/>
          </p:nvSpPr>
          <p:spPr>
            <a:xfrm>
              <a:off x="5530307" y="3407623"/>
              <a:ext cx="1205836" cy="48496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a:latin typeface="微软雅黑" panose="020b0503020204020204" pitchFamily="34" charset="-122"/>
                  <a:ea typeface="微软雅黑" panose="020b0503020204020204" pitchFamily="34" charset="-122"/>
                </a:rPr>
                <a:t> </a:t>
              </a:r>
              <a:r>
                <a:rPr lang="zh-CN" altLang="en-US" sz="900" smtClean="0">
                  <a:latin typeface="微软雅黑" panose="020b0503020204020204" pitchFamily="34" charset="-122"/>
                  <a:ea typeface="微软雅黑" panose="020b0503020204020204" pitchFamily="34" charset="-122"/>
                </a:rPr>
                <a:t>业务相关科目切换</a:t>
              </a:r>
              <a:endParaRPr lang="zh-CN" altLang="en-US" sz="900">
                <a:latin typeface="微软雅黑" panose="020b0503020204020204" pitchFamily="34" charset="-122"/>
                <a:ea typeface="微软雅黑" panose="020b0503020204020204" pitchFamily="34" charset="-122"/>
              </a:endParaRPr>
            </a:p>
          </p:txBody>
        </p:sp>
        <p:sp>
          <p:nvSpPr>
            <p:cNvPr id="152" name="右箭头 5"/>
            <p:cNvSpPr/>
            <p:nvPr/>
          </p:nvSpPr>
          <p:spPr>
            <a:xfrm>
              <a:off x="1235114" y="3137831"/>
              <a:ext cx="1418183" cy="230614"/>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检查科目相关报表</a:t>
              </a:r>
              <a:endParaRPr lang="zh-CN" altLang="en-US" sz="900">
                <a:latin typeface="微软雅黑" panose="020b0503020204020204" pitchFamily="34" charset="-122"/>
                <a:ea typeface="微软雅黑" panose="020b0503020204020204" pitchFamily="34" charset="-122"/>
              </a:endParaRPr>
            </a:p>
          </p:txBody>
        </p:sp>
        <p:sp>
          <p:nvSpPr>
            <p:cNvPr id="154" name="右箭头 5"/>
            <p:cNvSpPr/>
            <p:nvPr/>
          </p:nvSpPr>
          <p:spPr>
            <a:xfrm>
              <a:off x="2826802" y="3407623"/>
              <a:ext cx="1428933" cy="355973"/>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修改相关报表配置</a:t>
              </a:r>
              <a:endParaRPr lang="zh-CN" altLang="en-US" sz="900">
                <a:latin typeface="微软雅黑" panose="020b0503020204020204" pitchFamily="34" charset="-122"/>
                <a:ea typeface="微软雅黑" panose="020b0503020204020204" pitchFamily="34" charset="-122"/>
              </a:endParaRPr>
            </a:p>
          </p:txBody>
        </p:sp>
        <p:cxnSp>
          <p:nvCxnSpPr>
            <p:cNvPr id="155" name="直接连接符 154"/>
            <p:cNvCxnSpPr/>
            <p:nvPr/>
          </p:nvCxnSpPr>
          <p:spPr>
            <a:xfrm>
              <a:off x="6927892" y="765773"/>
              <a:ext cx="10121" cy="3229002"/>
            </a:xfrm>
            <a:prstGeom prst="line">
              <a:avLst/>
            </a:prstGeom>
          </p:spPr>
          <p:style>
            <a:lnRef idx="1">
              <a:schemeClr val="accent1"/>
            </a:lnRef>
            <a:fillRef idx="0">
              <a:schemeClr val="accent1"/>
            </a:fillRef>
            <a:effectRef idx="0">
              <a:schemeClr val="accent1"/>
            </a:effectRef>
            <a:fontRef idx="minor">
              <a:schemeClr val="tx1"/>
            </a:fontRef>
          </p:style>
        </p:cxnSp>
        <p:sp>
          <p:nvSpPr>
            <p:cNvPr id="156" name="右箭头 7"/>
            <p:cNvSpPr/>
            <p:nvPr/>
          </p:nvSpPr>
          <p:spPr>
            <a:xfrm>
              <a:off x="6938013" y="814421"/>
              <a:ext cx="1464788" cy="380645"/>
            </a:xfrm>
            <a:prstGeom prst="rightArrow">
              <a:avLst>
                <a:gd name="adj1" fmla="val 100000"/>
                <a:gd name="adj2" fmla="val 50000"/>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检查核对</a:t>
              </a:r>
              <a:r>
                <a:rPr lang="en-US" altLang="zh-CN" sz="900" smtClean="0">
                  <a:latin typeface="微软雅黑" panose="020b0503020204020204" pitchFamily="34" charset="-122"/>
                  <a:ea typeface="微软雅黑" panose="020b0503020204020204" pitchFamily="34" charset="-122"/>
                </a:rPr>
                <a:t>/</a:t>
              </a:r>
              <a:r>
                <a:rPr lang="zh-CN" altLang="en-US" sz="900" smtClean="0">
                  <a:latin typeface="微软雅黑" panose="020b0503020204020204" pitchFamily="34" charset="-122"/>
                  <a:ea typeface="微软雅黑" panose="020b0503020204020204" pitchFamily="34" charset="-122"/>
                </a:rPr>
                <a:t>数据补传</a:t>
              </a:r>
              <a:endParaRPr lang="zh-CN" altLang="en-US" sz="900">
                <a:latin typeface="微软雅黑" panose="020b0503020204020204" pitchFamily="34" charset="-122"/>
                <a:ea typeface="微软雅黑" panose="020b0503020204020204" pitchFamily="34" charset="-122"/>
              </a:endParaRPr>
            </a:p>
          </p:txBody>
        </p:sp>
        <p:sp>
          <p:nvSpPr>
            <p:cNvPr id="158" name="右箭头 28"/>
            <p:cNvSpPr/>
            <p:nvPr/>
          </p:nvSpPr>
          <p:spPr>
            <a:xfrm>
              <a:off x="7056715" y="3422485"/>
              <a:ext cx="1523266" cy="457716"/>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检查报表设置</a:t>
              </a:r>
              <a:endParaRPr lang="zh-CN" altLang="en-US" sz="900">
                <a:latin typeface="微软雅黑" panose="020b0503020204020204" pitchFamily="34" charset="-122"/>
                <a:ea typeface="微软雅黑" panose="020b0503020204020204" pitchFamily="34" charset="-122"/>
              </a:endParaRPr>
            </a:p>
          </p:txBody>
        </p:sp>
        <p:sp>
          <p:nvSpPr>
            <p:cNvPr id="160" name="右箭头 5"/>
            <p:cNvSpPr/>
            <p:nvPr/>
          </p:nvSpPr>
          <p:spPr>
            <a:xfrm>
              <a:off x="301812" y="3700382"/>
              <a:ext cx="2452764" cy="26818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a:latin typeface="微软雅黑" panose="020b0503020204020204" pitchFamily="34" charset="-122"/>
                  <a:ea typeface="微软雅黑" panose="020b0503020204020204" pitchFamily="34" charset="-122"/>
                </a:rPr>
                <a:t>制定</a:t>
              </a:r>
              <a:r>
                <a:rPr lang="zh-CN" altLang="en-US" sz="900" smtClean="0">
                  <a:latin typeface="微软雅黑" panose="020b0503020204020204" pitchFamily="34" charset="-122"/>
                  <a:ea typeface="微软雅黑" panose="020b0503020204020204" pitchFamily="34" charset="-122"/>
                </a:rPr>
                <a:t>科目切换计划</a:t>
              </a:r>
              <a:endParaRPr lang="zh-CN" altLang="en-US" sz="9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26464972"/>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1" name="Title 2"/>
          <p:cNvSpPr txBox="1"/>
          <p:nvPr/>
        </p:nvSpPr>
        <p:spPr>
          <a:xfrm>
            <a:off x="-36004" y="-37689"/>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科目变更推进计划示例：提前准备，充分测试，合理安排，保证科目切换的质量和效率。</a:t>
            </a:r>
            <a:endParaRPr lang="zh-CN" altLang="en-US" sz="1800" b="1">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01" y="792436"/>
            <a:ext cx="8838483" cy="5300859"/>
            <a:chOff x="-5679" y="765773"/>
            <a:chExt cx="8838483" cy="4715520"/>
          </a:xfrm>
        </p:grpSpPr>
        <p:sp>
          <p:nvSpPr>
            <p:cNvPr id="7" name="右箭头 5"/>
            <p:cNvSpPr/>
            <p:nvPr/>
          </p:nvSpPr>
          <p:spPr>
            <a:xfrm>
              <a:off x="229265" y="1257030"/>
              <a:ext cx="1254505"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科目匹配与整理</a:t>
              </a:r>
              <a:endParaRPr lang="zh-CN" altLang="en-US" sz="900">
                <a:latin typeface="微软雅黑" panose="020b0503020204020204" pitchFamily="34" charset="-122"/>
                <a:ea typeface="微软雅黑" panose="020b0503020204020204" pitchFamily="34" charset="-122"/>
              </a:endParaRPr>
            </a:p>
          </p:txBody>
        </p:sp>
        <p:sp>
          <p:nvSpPr>
            <p:cNvPr id="13" name="右箭头 13"/>
            <p:cNvSpPr/>
            <p:nvPr/>
          </p:nvSpPr>
          <p:spPr>
            <a:xfrm>
              <a:off x="2805918" y="1292362"/>
              <a:ext cx="950921"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创建新会计科目</a:t>
              </a:r>
              <a:endParaRPr lang="zh-CN" altLang="en-US" sz="900">
                <a:latin typeface="微软雅黑" panose="020b0503020204020204" pitchFamily="34" charset="-122"/>
                <a:ea typeface="微软雅黑" panose="020b0503020204020204" pitchFamily="34" charset="-122"/>
              </a:endParaRPr>
            </a:p>
          </p:txBody>
        </p:sp>
        <p:sp>
          <p:nvSpPr>
            <p:cNvPr id="14" name="右箭头 15"/>
            <p:cNvSpPr/>
            <p:nvPr/>
          </p:nvSpPr>
          <p:spPr>
            <a:xfrm>
              <a:off x="7048416" y="1281805"/>
              <a:ext cx="1147111"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a:t>
              </a:r>
              <a:r>
                <a:rPr lang="zh-CN" altLang="en-US" sz="900">
                  <a:latin typeface="微软雅黑" panose="020b0503020204020204" pitchFamily="34" charset="-122"/>
                  <a:ea typeface="微软雅黑" panose="020b0503020204020204" pitchFamily="34" charset="-122"/>
                </a:rPr>
                <a:t>切换</a:t>
              </a:r>
              <a:r>
                <a:rPr lang="zh-CN" altLang="en-US" sz="900" smtClean="0">
                  <a:latin typeface="微软雅黑" panose="020b0503020204020204" pitchFamily="34" charset="-122"/>
                  <a:ea typeface="微软雅黑" panose="020b0503020204020204" pitchFamily="34" charset="-122"/>
                </a:rPr>
                <a:t>科目余额平衡</a:t>
              </a:r>
              <a:endParaRPr lang="zh-CN" altLang="en-US" sz="900">
                <a:latin typeface="微软雅黑" panose="020b0503020204020204" pitchFamily="34" charset="-122"/>
                <a:ea typeface="微软雅黑" panose="020b0503020204020204" pitchFamily="34" charset="-122"/>
              </a:endParaRPr>
            </a:p>
          </p:txBody>
        </p:sp>
        <p:sp>
          <p:nvSpPr>
            <p:cNvPr id="23" name="右箭头 28"/>
            <p:cNvSpPr/>
            <p:nvPr/>
          </p:nvSpPr>
          <p:spPr>
            <a:xfrm>
              <a:off x="7048416" y="2666585"/>
              <a:ext cx="1138359" cy="275044"/>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补传当月</a:t>
              </a:r>
              <a:r>
                <a:rPr lang="zh-CN" altLang="en-US" sz="900">
                  <a:latin typeface="微软雅黑" panose="020b0503020204020204" pitchFamily="34" charset="-122"/>
                  <a:ea typeface="微软雅黑" panose="020b0503020204020204" pitchFamily="34" charset="-122"/>
                </a:rPr>
                <a:t>业务</a:t>
              </a:r>
              <a:r>
                <a:rPr lang="zh-CN" altLang="en-US" sz="900" smtClean="0">
                  <a:latin typeface="微软雅黑" panose="020b0503020204020204" pitchFamily="34" charset="-122"/>
                  <a:ea typeface="微软雅黑" panose="020b0503020204020204" pitchFamily="34" charset="-122"/>
                </a:rPr>
                <a:t>数据</a:t>
              </a:r>
              <a:endParaRPr lang="zh-CN" altLang="en-US" sz="900">
                <a:latin typeface="微软雅黑" panose="020b0503020204020204" pitchFamily="34" charset="-122"/>
                <a:ea typeface="微软雅黑" panose="020b0503020204020204" pitchFamily="34" charset="-122"/>
              </a:endParaRPr>
            </a:p>
          </p:txBody>
        </p:sp>
        <p:sp>
          <p:nvSpPr>
            <p:cNvPr id="90" name="右箭头 7"/>
            <p:cNvSpPr/>
            <p:nvPr/>
          </p:nvSpPr>
          <p:spPr>
            <a:xfrm>
              <a:off x="229265" y="805265"/>
              <a:ext cx="2484903" cy="359207"/>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核算系统科目切换</a:t>
              </a:r>
              <a:r>
                <a:rPr lang="zh-CN" altLang="en-US" sz="900">
                  <a:latin typeface="微软雅黑" panose="020b0503020204020204" pitchFamily="34" charset="-122"/>
                  <a:ea typeface="微软雅黑" panose="020b0503020204020204" pitchFamily="34" charset="-122"/>
                </a:rPr>
                <a:t>准备</a:t>
              </a:r>
            </a:p>
          </p:txBody>
        </p:sp>
        <p:cxnSp>
          <p:nvCxnSpPr>
            <p:cNvPr id="91" name="直接连接符 90"/>
            <p:cNvCxnSpPr/>
            <p:nvPr/>
          </p:nvCxnSpPr>
          <p:spPr>
            <a:xfrm flipH="1">
              <a:off x="2739960" y="765773"/>
              <a:ext cx="6" cy="4367889"/>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0833" y="1562558"/>
              <a:ext cx="2779483"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a:latin typeface="微软雅黑" panose="020b0503020204020204" pitchFamily="34" charset="-122"/>
                  <a:ea typeface="微软雅黑" panose="020b0503020204020204" pitchFamily="34" charset="-122"/>
                </a:rPr>
                <a:t>通过</a:t>
              </a:r>
              <a:r>
                <a:rPr lang="zh-CN" altLang="en-US" sz="1000" smtClean="0">
                  <a:latin typeface="微软雅黑" panose="020b0503020204020204" pitchFamily="34" charset="-122"/>
                  <a:ea typeface="微软雅黑" panose="020b0503020204020204" pitchFamily="34" charset="-122"/>
                </a:rPr>
                <a:t>将核算科目与</a:t>
              </a:r>
              <a:r>
                <a:rPr lang="zh-CN" altLang="en-US" sz="1000">
                  <a:latin typeface="微软雅黑" panose="020b0503020204020204" pitchFamily="34" charset="-122"/>
                  <a:ea typeface="微软雅黑" panose="020b0503020204020204" pitchFamily="34" charset="-122"/>
                </a:rPr>
                <a:t>集团</a:t>
              </a:r>
              <a:r>
                <a:rPr lang="en-US" altLang="zh-CN" sz="1000">
                  <a:latin typeface="微软雅黑" panose="020b0503020204020204" pitchFamily="34" charset="-122"/>
                  <a:ea typeface="微软雅黑" panose="020b0503020204020204" pitchFamily="34" charset="-122"/>
                </a:rPr>
                <a:t>COA</a:t>
              </a:r>
              <a:r>
                <a:rPr lang="zh-CN" altLang="en-US" sz="1000" smtClean="0">
                  <a:latin typeface="微软雅黑" panose="020b0503020204020204" pitchFamily="34" charset="-122"/>
                  <a:ea typeface="微软雅黑" panose="020b0503020204020204" pitchFamily="34" charset="-122"/>
                </a:rPr>
                <a:t>科目按编码进行匹配。对于核算科目</a:t>
              </a:r>
              <a:r>
                <a:rPr lang="zh-CN" altLang="en-US" sz="1000" b="1" smtClean="0">
                  <a:latin typeface="微软雅黑" panose="020b0503020204020204" pitchFamily="34" charset="-122"/>
                  <a:ea typeface="微软雅黑" panose="020b0503020204020204" pitchFamily="34" charset="-122"/>
                </a:rPr>
                <a:t>多个对应</a:t>
              </a:r>
              <a:r>
                <a:rPr lang="en-US" altLang="zh-CN" sz="1000" b="1" smtClean="0">
                  <a:latin typeface="微软雅黑" panose="020b0503020204020204" pitchFamily="34" charset="-122"/>
                  <a:ea typeface="微软雅黑" panose="020b0503020204020204" pitchFamily="34" charset="-122"/>
                </a:rPr>
                <a:t>COA</a:t>
              </a:r>
              <a:r>
                <a:rPr lang="zh-CN" altLang="en-US" sz="1000" b="1" smtClean="0">
                  <a:latin typeface="微软雅黑" panose="020b0503020204020204" pitchFamily="34" charset="-122"/>
                  <a:ea typeface="微软雅黑" panose="020b0503020204020204" pitchFamily="34" charset="-122"/>
                </a:rPr>
                <a:t>一个科目</a:t>
              </a:r>
              <a:r>
                <a:rPr lang="zh-CN" altLang="en-US" sz="1000" smtClean="0">
                  <a:latin typeface="微软雅黑" panose="020b0503020204020204" pitchFamily="34" charset="-122"/>
                  <a:ea typeface="微软雅黑" panose="020b0503020204020204" pitchFamily="34" charset="-122"/>
                </a:rPr>
                <a:t>，将核算科目合并或者层级下移建立明细科目，或者向集团申请新科目</a:t>
              </a:r>
              <a:endParaRPr lang="en-US" altLang="zh-CN" sz="1000" smtClean="0">
                <a:latin typeface="微软雅黑" panose="020b0503020204020204" pitchFamily="34" charset="-122"/>
                <a:ea typeface="微软雅黑" panose="020b0503020204020204" pitchFamily="34" charset="-122"/>
              </a:endParaRPr>
            </a:p>
          </p:txBody>
        </p:sp>
        <p:sp>
          <p:nvSpPr>
            <p:cNvPr id="92" name="右箭头 5"/>
            <p:cNvSpPr/>
            <p:nvPr/>
          </p:nvSpPr>
          <p:spPr>
            <a:xfrm>
              <a:off x="217284" y="2431709"/>
              <a:ext cx="1278465"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对切换科目进行分类</a:t>
              </a:r>
              <a:endParaRPr lang="zh-CN" altLang="en-US" sz="900">
                <a:latin typeface="微软雅黑" panose="020b0503020204020204" pitchFamily="34" charset="-122"/>
                <a:ea typeface="微软雅黑" panose="020b0503020204020204" pitchFamily="34" charset="-122"/>
              </a:endParaRPr>
            </a:p>
          </p:txBody>
        </p:sp>
        <p:sp>
          <p:nvSpPr>
            <p:cNvPr id="122" name="文本框 121"/>
            <p:cNvSpPr txBox="1"/>
            <p:nvPr/>
          </p:nvSpPr>
          <p:spPr>
            <a:xfrm>
              <a:off x="-5679" y="2906463"/>
              <a:ext cx="2906032"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排除不需要切换科目：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         编码一致，描述一致。</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         编码一致，核算释义一致，描述不一致</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a:latin typeface="微软雅黑" panose="020b0503020204020204" pitchFamily="34" charset="-122"/>
                  <a:ea typeface="微软雅黑" panose="020b0503020204020204" pitchFamily="34" charset="-122"/>
                </a:rPr>
                <a:t>切换</a:t>
              </a:r>
              <a:r>
                <a:rPr lang="zh-CN" altLang="en-US" sz="1000" smtClean="0">
                  <a:latin typeface="微软雅黑" panose="020b0503020204020204" pitchFamily="34" charset="-122"/>
                  <a:ea typeface="微软雅黑" panose="020b0503020204020204" pitchFamily="34" charset="-122"/>
                </a:rPr>
                <a:t>科目按以下分类：</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总账类科目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含辅助项目科目</a:t>
              </a:r>
              <a:r>
                <a:rPr lang="en-US" altLang="zh-CN" sz="1000" smtClean="0">
                  <a:latin typeface="微软雅黑" panose="020b0503020204020204" pitchFamily="34" charset="-122"/>
                  <a:ea typeface="微软雅黑" panose="020b0503020204020204" pitchFamily="34" charset="-122"/>
                </a:rPr>
                <a:t>(</a:t>
              </a:r>
              <a:r>
                <a:rPr lang="zh-CN" altLang="en-US" sz="1000" smtClean="0">
                  <a:latin typeface="微软雅黑" panose="020b0503020204020204" pitchFamily="34" charset="-122"/>
                  <a:ea typeface="微软雅黑" panose="020b0503020204020204" pitchFamily="34" charset="-122"/>
                </a:rPr>
                <a:t>客商辅助，自定义维度</a:t>
              </a:r>
              <a:r>
                <a:rPr lang="en-US" altLang="zh-CN" sz="1000" smtClean="0">
                  <a:latin typeface="微软雅黑" panose="020b0503020204020204" pitchFamily="34" charset="-122"/>
                  <a:ea typeface="微软雅黑" panose="020b0503020204020204" pitchFamily="34" charset="-122"/>
                </a:rPr>
                <a:t>)</a:t>
              </a: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固定资产科目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业务系统相关科目</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endParaRPr lang="en-US" altLang="zh-CN" sz="1000" smtClean="0">
                <a:latin typeface="微软雅黑" panose="020b0503020204020204" pitchFamily="34" charset="-122"/>
                <a:ea typeface="微软雅黑" panose="020b0503020204020204" pitchFamily="34" charset="-122"/>
              </a:endParaRPr>
            </a:p>
          </p:txBody>
        </p:sp>
        <p:sp>
          <p:nvSpPr>
            <p:cNvPr id="123" name="右箭头 7"/>
            <p:cNvSpPr/>
            <p:nvPr/>
          </p:nvSpPr>
          <p:spPr>
            <a:xfrm>
              <a:off x="2746680" y="805265"/>
              <a:ext cx="2087248" cy="397833"/>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核算</a:t>
              </a:r>
              <a:r>
                <a:rPr lang="en-US" altLang="zh-CN" sz="900" smtClean="0">
                  <a:latin typeface="微软雅黑" panose="020b0503020204020204" pitchFamily="34" charset="-122"/>
                  <a:ea typeface="微软雅黑" panose="020b0503020204020204" pitchFamily="34" charset="-122"/>
                </a:rPr>
                <a:t>/</a:t>
              </a:r>
              <a:r>
                <a:rPr lang="zh-CN" altLang="en-US" sz="900" smtClean="0">
                  <a:latin typeface="微软雅黑" panose="020b0503020204020204" pitchFamily="34" charset="-122"/>
                  <a:ea typeface="微软雅黑" panose="020b0503020204020204" pitchFamily="34" charset="-122"/>
                </a:rPr>
                <a:t>业务系统调整</a:t>
              </a:r>
              <a:endParaRPr lang="zh-CN" altLang="en-US" sz="900">
                <a:latin typeface="微软雅黑" panose="020b0503020204020204" pitchFamily="34" charset="-122"/>
                <a:ea typeface="微软雅黑" panose="020b0503020204020204" pitchFamily="34" charset="-122"/>
              </a:endParaRPr>
            </a:p>
          </p:txBody>
        </p:sp>
        <p:sp>
          <p:nvSpPr>
            <p:cNvPr id="124" name="右箭头 13"/>
            <p:cNvSpPr/>
            <p:nvPr/>
          </p:nvSpPr>
          <p:spPr>
            <a:xfrm>
              <a:off x="2810316" y="2931817"/>
              <a:ext cx="1933972" cy="299253"/>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测试业务系统进行程序、接口配置调整</a:t>
              </a:r>
              <a:endParaRPr lang="zh-CN" altLang="en-US" sz="900">
                <a:latin typeface="微软雅黑" panose="020b0503020204020204" pitchFamily="34" charset="-122"/>
                <a:ea typeface="微软雅黑" panose="020b0503020204020204" pitchFamily="34" charset="-122"/>
              </a:endParaRPr>
            </a:p>
          </p:txBody>
        </p:sp>
        <p:cxnSp>
          <p:nvCxnSpPr>
            <p:cNvPr id="128" name="直接连接符 127"/>
            <p:cNvCxnSpPr/>
            <p:nvPr/>
          </p:nvCxnSpPr>
          <p:spPr>
            <a:xfrm flipH="1">
              <a:off x="4833928" y="792102"/>
              <a:ext cx="6" cy="436788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右箭头 7"/>
            <p:cNvSpPr/>
            <p:nvPr/>
          </p:nvSpPr>
          <p:spPr>
            <a:xfrm>
              <a:off x="4833928" y="820723"/>
              <a:ext cx="2078979" cy="382374"/>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科目切换</a:t>
              </a:r>
              <a:endParaRPr lang="zh-CN" altLang="en-US" sz="900">
                <a:latin typeface="微软雅黑" panose="020b0503020204020204" pitchFamily="34" charset="-122"/>
                <a:ea typeface="微软雅黑" panose="020b0503020204020204" pitchFamily="34" charset="-122"/>
              </a:endParaRPr>
            </a:p>
          </p:txBody>
        </p:sp>
        <p:sp>
          <p:nvSpPr>
            <p:cNvPr id="130" name="右箭头 13"/>
            <p:cNvSpPr/>
            <p:nvPr/>
          </p:nvSpPr>
          <p:spPr>
            <a:xfrm>
              <a:off x="2805919" y="1667708"/>
              <a:ext cx="914728"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修改科目描述</a:t>
              </a:r>
              <a:endParaRPr lang="zh-CN" altLang="en-US" sz="900">
                <a:latin typeface="微软雅黑" panose="020b0503020204020204" pitchFamily="34" charset="-122"/>
                <a:ea typeface="微软雅黑" panose="020b0503020204020204" pitchFamily="34" charset="-122"/>
              </a:endParaRPr>
            </a:p>
          </p:txBody>
        </p:sp>
        <p:sp>
          <p:nvSpPr>
            <p:cNvPr id="131" name="右箭头 13"/>
            <p:cNvSpPr/>
            <p:nvPr/>
          </p:nvSpPr>
          <p:spPr>
            <a:xfrm>
              <a:off x="4900006" y="1257090"/>
              <a:ext cx="1441394"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总账科目按余额进行切换</a:t>
              </a:r>
              <a:endParaRPr lang="zh-CN" altLang="en-US" sz="900">
                <a:latin typeface="微软雅黑" panose="020b0503020204020204" pitchFamily="34" charset="-122"/>
                <a:ea typeface="微软雅黑" panose="020b0503020204020204" pitchFamily="34" charset="-122"/>
              </a:endParaRPr>
            </a:p>
          </p:txBody>
        </p:sp>
        <p:sp>
          <p:nvSpPr>
            <p:cNvPr id="132" name="右箭头 13"/>
            <p:cNvSpPr/>
            <p:nvPr/>
          </p:nvSpPr>
          <p:spPr>
            <a:xfrm>
              <a:off x="4900006" y="1703495"/>
              <a:ext cx="1441394"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含辅助项科目按客商、辅助项目明细进行切换</a:t>
              </a:r>
              <a:endParaRPr lang="zh-CN" altLang="en-US" sz="900">
                <a:latin typeface="微软雅黑" panose="020b0503020204020204" pitchFamily="34" charset="-122"/>
                <a:ea typeface="微软雅黑" panose="020b0503020204020204" pitchFamily="34" charset="-122"/>
              </a:endParaRPr>
            </a:p>
          </p:txBody>
        </p:sp>
        <p:sp>
          <p:nvSpPr>
            <p:cNvPr id="19" name="矩形 18"/>
            <p:cNvSpPr/>
            <p:nvPr/>
          </p:nvSpPr>
          <p:spPr>
            <a:xfrm>
              <a:off x="2810538" y="1964430"/>
              <a:ext cx="2024913" cy="55399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a:latin typeface="微软雅黑" panose="020b0503020204020204" pitchFamily="34" charset="-122"/>
                  <a:ea typeface="微软雅黑" panose="020b0503020204020204" pitchFamily="34" charset="-122"/>
                </a:rPr>
                <a:t>对编码一致，核算释义一致，</a:t>
              </a:r>
              <a:endParaRPr lang="en-US" altLang="zh-CN" sz="100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描述</a:t>
              </a:r>
              <a:r>
                <a:rPr lang="zh-CN" altLang="en-US" sz="1000">
                  <a:latin typeface="微软雅黑" panose="020b0503020204020204" pitchFamily="34" charset="-122"/>
                  <a:ea typeface="微软雅黑" panose="020b0503020204020204" pitchFamily="34" charset="-122"/>
                </a:rPr>
                <a:t>不一致的科目，直接</a:t>
              </a:r>
              <a:r>
                <a:rPr lang="zh-CN" altLang="en-US" sz="1000" smtClean="0">
                  <a:latin typeface="微软雅黑" panose="020b0503020204020204" pitchFamily="34" charset="-122"/>
                  <a:ea typeface="微软雅黑" panose="020b0503020204020204" pitchFamily="34" charset="-122"/>
                </a:rPr>
                <a:t>修改</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科目</a:t>
              </a:r>
              <a:r>
                <a:rPr lang="zh-CN" altLang="en-US" sz="1000">
                  <a:latin typeface="微软雅黑" panose="020b0503020204020204" pitchFamily="34" charset="-122"/>
                  <a:ea typeface="微软雅黑" panose="020b0503020204020204" pitchFamily="34" charset="-122"/>
                </a:rPr>
                <a:t>描述</a:t>
              </a:r>
            </a:p>
          </p:txBody>
        </p:sp>
        <p:sp>
          <p:nvSpPr>
            <p:cNvPr id="133" name="右箭头 13"/>
            <p:cNvSpPr/>
            <p:nvPr/>
          </p:nvSpPr>
          <p:spPr>
            <a:xfrm>
              <a:off x="4879622" y="2592442"/>
              <a:ext cx="1031401" cy="45653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a:latin typeface="微软雅黑" panose="020b0503020204020204" pitchFamily="34" charset="-122"/>
                  <a:ea typeface="微软雅黑" panose="020b0503020204020204" pitchFamily="34" charset="-122"/>
                </a:rPr>
                <a:t> </a:t>
              </a:r>
              <a:r>
                <a:rPr lang="zh-CN" altLang="en-US" sz="900">
                  <a:latin typeface="微软雅黑" panose="020b0503020204020204" pitchFamily="34" charset="-122"/>
                  <a:ea typeface="微软雅黑" panose="020b0503020204020204" pitchFamily="34" charset="-122"/>
                </a:rPr>
                <a:t>正式</a:t>
              </a:r>
              <a:r>
                <a:rPr lang="zh-CN" altLang="en-US" sz="900" smtClean="0">
                  <a:latin typeface="微软雅黑" panose="020b0503020204020204" pitchFamily="34" charset="-122"/>
                  <a:ea typeface="微软雅黑" panose="020b0503020204020204" pitchFamily="34" charset="-122"/>
                </a:rPr>
                <a:t>业务系统进行程序、接口配置调整</a:t>
              </a:r>
              <a:endParaRPr lang="zh-CN" altLang="en-US" sz="900">
                <a:latin typeface="微软雅黑" panose="020b0503020204020204" pitchFamily="34" charset="-122"/>
                <a:ea typeface="微软雅黑" panose="020b0503020204020204" pitchFamily="34" charset="-122"/>
              </a:endParaRPr>
            </a:p>
          </p:txBody>
        </p:sp>
        <p:sp>
          <p:nvSpPr>
            <p:cNvPr id="134" name="矩形 133"/>
            <p:cNvSpPr/>
            <p:nvPr/>
          </p:nvSpPr>
          <p:spPr>
            <a:xfrm>
              <a:off x="2751729" y="3367460"/>
              <a:ext cx="2153154" cy="86177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按新科目进行程序，接口配置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调整。</a:t>
              </a:r>
              <a:endParaRPr lang="en-US" altLang="zh-CN" sz="1000" smtClean="0">
                <a:latin typeface="微软雅黑" panose="020b0503020204020204" pitchFamily="34" charset="-122"/>
                <a:ea typeface="微软雅黑" panose="020b0503020204020204" pitchFamily="34" charset="-122"/>
              </a:endParaRPr>
            </a:p>
            <a:p>
              <a:endParaRPr lang="en-US" altLang="zh-CN" sz="100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接口，配置测试。验证相关凭证</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产生的会计凭证是否正确。</a:t>
              </a:r>
              <a:endParaRPr lang="en-US" altLang="zh-CN" sz="1000">
                <a:latin typeface="微软雅黑" panose="020b0503020204020204" pitchFamily="34" charset="-122"/>
                <a:ea typeface="微软雅黑" panose="020b0503020204020204" pitchFamily="34" charset="-122"/>
              </a:endParaRPr>
            </a:p>
          </p:txBody>
        </p:sp>
        <p:sp>
          <p:nvSpPr>
            <p:cNvPr id="135" name="矩形 134"/>
            <p:cNvSpPr/>
            <p:nvPr/>
          </p:nvSpPr>
          <p:spPr>
            <a:xfrm>
              <a:off x="4740692" y="2077982"/>
              <a:ext cx="2409634"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对含有科目辅助，按辅助明细切换。</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客商辅助科目切换需要记录未清项。</a:t>
              </a:r>
              <a:endParaRPr lang="en-US" altLang="zh-CN" sz="1000">
                <a:latin typeface="微软雅黑" panose="020b0503020204020204" pitchFamily="34" charset="-122"/>
                <a:ea typeface="微软雅黑" panose="020b0503020204020204" pitchFamily="34" charset="-122"/>
              </a:endParaRPr>
            </a:p>
          </p:txBody>
        </p:sp>
        <p:sp>
          <p:nvSpPr>
            <p:cNvPr id="136" name="矩形 135"/>
            <p:cNvSpPr/>
            <p:nvPr/>
          </p:nvSpPr>
          <p:spPr>
            <a:xfrm>
              <a:off x="4791119" y="3074488"/>
              <a:ext cx="2218662"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en-US" altLang="zh-CN" sz="1000" smtClean="0">
                  <a:latin typeface="微软雅黑" panose="020b0503020204020204" pitchFamily="34" charset="-122"/>
                  <a:ea typeface="微软雅黑" panose="020b0503020204020204" pitchFamily="34" charset="-122"/>
                </a:rPr>
                <a:t>1</a:t>
              </a:r>
              <a:r>
                <a:rPr lang="zh-CN" altLang="en-US" sz="1000" smtClean="0">
                  <a:latin typeface="微软雅黑" panose="020b0503020204020204" pitchFamily="34" charset="-122"/>
                  <a:ea typeface="微软雅黑" panose="020b0503020204020204" pitchFamily="34" charset="-122"/>
                </a:rPr>
                <a:t>号暂停业务系统接口，避免产生新的凭证</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执行正式系统接口调整</a:t>
              </a:r>
              <a:endParaRPr lang="en-US" altLang="zh-CN" sz="1000" smtClean="0">
                <a:latin typeface="微软雅黑" panose="020b0503020204020204" pitchFamily="34" charset="-122"/>
                <a:ea typeface="微软雅黑" panose="020b0503020204020204" pitchFamily="34" charset="-122"/>
              </a:endParaRPr>
            </a:p>
          </p:txBody>
        </p:sp>
        <p:sp>
          <p:nvSpPr>
            <p:cNvPr id="137" name="右箭头 13"/>
            <p:cNvSpPr/>
            <p:nvPr/>
          </p:nvSpPr>
          <p:spPr>
            <a:xfrm>
              <a:off x="5945509" y="3628486"/>
              <a:ext cx="790634" cy="264097"/>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altLang="zh-CN" sz="900">
                  <a:latin typeface="微软雅黑" panose="020b0503020204020204" pitchFamily="34" charset="-122"/>
                  <a:ea typeface="微软雅黑" panose="020b0503020204020204" pitchFamily="34" charset="-122"/>
                </a:rPr>
                <a:t> </a:t>
              </a:r>
              <a:r>
                <a:rPr lang="zh-CN" altLang="en-US" sz="900" smtClean="0">
                  <a:latin typeface="微软雅黑" panose="020b0503020204020204" pitchFamily="34" charset="-122"/>
                  <a:ea typeface="微软雅黑" panose="020b0503020204020204" pitchFamily="34" charset="-122"/>
                </a:rPr>
                <a:t>业务相关科目切换</a:t>
              </a:r>
              <a:endParaRPr lang="zh-CN" altLang="en-US" sz="900">
                <a:latin typeface="微软雅黑" panose="020b0503020204020204" pitchFamily="34" charset="-122"/>
                <a:ea typeface="微软雅黑" panose="020b0503020204020204" pitchFamily="34" charset="-122"/>
              </a:endParaRPr>
            </a:p>
          </p:txBody>
        </p:sp>
        <p:sp>
          <p:nvSpPr>
            <p:cNvPr id="138" name="矩形 137"/>
            <p:cNvSpPr/>
            <p:nvPr/>
          </p:nvSpPr>
          <p:spPr>
            <a:xfrm>
              <a:off x="4791119" y="3900022"/>
              <a:ext cx="2392718" cy="2462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以上月月结余额，进行科目切换。</a:t>
              </a:r>
              <a:endParaRPr lang="en-US" altLang="zh-CN" sz="1000" smtClean="0">
                <a:latin typeface="微软雅黑" panose="020b0503020204020204" pitchFamily="34" charset="-122"/>
                <a:ea typeface="微软雅黑" panose="020b0503020204020204" pitchFamily="34" charset="-122"/>
              </a:endParaRPr>
            </a:p>
          </p:txBody>
        </p:sp>
        <p:sp>
          <p:nvSpPr>
            <p:cNvPr id="139" name="矩形 138"/>
            <p:cNvSpPr/>
            <p:nvPr/>
          </p:nvSpPr>
          <p:spPr>
            <a:xfrm>
              <a:off x="6927884" y="1652571"/>
              <a:ext cx="1633909" cy="4001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检查科目余额，资产负债表是否一致。</a:t>
              </a:r>
              <a:endParaRPr lang="en-US" altLang="zh-CN" sz="1000" smtClean="0">
                <a:latin typeface="微软雅黑" panose="020b0503020204020204" pitchFamily="34" charset="-122"/>
                <a:ea typeface="微软雅黑" panose="020b0503020204020204" pitchFamily="34" charset="-122"/>
              </a:endParaRPr>
            </a:p>
          </p:txBody>
        </p:sp>
        <p:sp>
          <p:nvSpPr>
            <p:cNvPr id="140" name="右箭头 5"/>
            <p:cNvSpPr/>
            <p:nvPr/>
          </p:nvSpPr>
          <p:spPr>
            <a:xfrm>
              <a:off x="1344366" y="4170653"/>
              <a:ext cx="1278465"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检查科目相关报表</a:t>
              </a:r>
              <a:endParaRPr lang="zh-CN" altLang="en-US" sz="900">
                <a:latin typeface="微软雅黑" panose="020b0503020204020204" pitchFamily="34" charset="-122"/>
                <a:ea typeface="微软雅黑" panose="020b0503020204020204" pitchFamily="34" charset="-122"/>
              </a:endParaRPr>
            </a:p>
          </p:txBody>
        </p:sp>
        <p:sp>
          <p:nvSpPr>
            <p:cNvPr id="142" name="矩形 141"/>
            <p:cNvSpPr/>
            <p:nvPr/>
          </p:nvSpPr>
          <p:spPr>
            <a:xfrm>
              <a:off x="15515" y="4449043"/>
              <a:ext cx="2392718" cy="2462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检查报表是否含有固定科目配置。</a:t>
              </a:r>
              <a:endParaRPr lang="en-US" altLang="zh-CN" sz="1000" smtClean="0">
                <a:latin typeface="微软雅黑" panose="020b0503020204020204" pitchFamily="34" charset="-122"/>
                <a:ea typeface="微软雅黑" panose="020b0503020204020204" pitchFamily="34" charset="-122"/>
              </a:endParaRPr>
            </a:p>
          </p:txBody>
        </p:sp>
        <p:sp>
          <p:nvSpPr>
            <p:cNvPr id="143" name="右箭头 5"/>
            <p:cNvSpPr/>
            <p:nvPr/>
          </p:nvSpPr>
          <p:spPr>
            <a:xfrm>
              <a:off x="2790643" y="4559613"/>
              <a:ext cx="1278465"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修改相关报表配置</a:t>
              </a:r>
              <a:endParaRPr lang="zh-CN" altLang="en-US" sz="900">
                <a:latin typeface="微软雅黑" panose="020b0503020204020204" pitchFamily="34" charset="-122"/>
                <a:ea typeface="微软雅黑" panose="020b0503020204020204" pitchFamily="34" charset="-122"/>
              </a:endParaRPr>
            </a:p>
          </p:txBody>
        </p:sp>
        <p:cxnSp>
          <p:nvCxnSpPr>
            <p:cNvPr id="145" name="直接连接符 144"/>
            <p:cNvCxnSpPr/>
            <p:nvPr/>
          </p:nvCxnSpPr>
          <p:spPr>
            <a:xfrm flipH="1">
              <a:off x="6927884" y="765773"/>
              <a:ext cx="6" cy="4367889"/>
            </a:xfrm>
            <a:prstGeom prst="line">
              <a:avLst/>
            </a:prstGeom>
          </p:spPr>
          <p:style>
            <a:lnRef idx="1">
              <a:schemeClr val="accent1"/>
            </a:lnRef>
            <a:fillRef idx="0">
              <a:schemeClr val="accent1"/>
            </a:fillRef>
            <a:effectRef idx="0">
              <a:schemeClr val="accent1"/>
            </a:effectRef>
            <a:fontRef idx="minor">
              <a:schemeClr val="tx1"/>
            </a:fontRef>
          </p:style>
        </p:cxnSp>
        <p:sp>
          <p:nvSpPr>
            <p:cNvPr id="146" name="右箭头 7"/>
            <p:cNvSpPr/>
            <p:nvPr/>
          </p:nvSpPr>
          <p:spPr>
            <a:xfrm>
              <a:off x="6938013" y="814421"/>
              <a:ext cx="1464788" cy="380645"/>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检查核对</a:t>
              </a:r>
              <a:r>
                <a:rPr lang="en-US" altLang="zh-CN" sz="900" smtClean="0">
                  <a:latin typeface="微软雅黑" panose="020b0503020204020204" pitchFamily="34" charset="-122"/>
                  <a:ea typeface="微软雅黑" panose="020b0503020204020204" pitchFamily="34" charset="-122"/>
                </a:rPr>
                <a:t>/</a:t>
              </a:r>
              <a:r>
                <a:rPr lang="zh-CN" altLang="en-US" sz="900" smtClean="0">
                  <a:latin typeface="微软雅黑" panose="020b0503020204020204" pitchFamily="34" charset="-122"/>
                  <a:ea typeface="微软雅黑" panose="020b0503020204020204" pitchFamily="34" charset="-122"/>
                </a:rPr>
                <a:t>数据补传</a:t>
              </a:r>
              <a:endParaRPr lang="zh-CN" altLang="en-US" sz="900">
                <a:latin typeface="微软雅黑" panose="020b0503020204020204" pitchFamily="34" charset="-122"/>
                <a:ea typeface="微软雅黑" panose="020b0503020204020204" pitchFamily="34" charset="-122"/>
              </a:endParaRPr>
            </a:p>
          </p:txBody>
        </p:sp>
        <p:sp>
          <p:nvSpPr>
            <p:cNvPr id="148" name="矩形 147"/>
            <p:cNvSpPr/>
            <p:nvPr/>
          </p:nvSpPr>
          <p:spPr>
            <a:xfrm>
              <a:off x="6912907" y="3329108"/>
              <a:ext cx="1633909" cy="7078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对当月业务数据进行补传</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核对相关会计科目是否正确。</a:t>
              </a:r>
              <a:endParaRPr lang="en-US" altLang="zh-CN" sz="1000" smtClean="0">
                <a:latin typeface="微软雅黑" panose="020b0503020204020204" pitchFamily="34" charset="-122"/>
                <a:ea typeface="微软雅黑" panose="020b0503020204020204" pitchFamily="34" charset="-122"/>
              </a:endParaRPr>
            </a:p>
          </p:txBody>
        </p:sp>
        <p:sp>
          <p:nvSpPr>
            <p:cNvPr id="149" name="右箭头 28"/>
            <p:cNvSpPr/>
            <p:nvPr/>
          </p:nvSpPr>
          <p:spPr>
            <a:xfrm>
              <a:off x="7046372" y="4473361"/>
              <a:ext cx="1138359" cy="275044"/>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检查报表设置</a:t>
              </a:r>
              <a:endParaRPr lang="zh-CN" altLang="en-US" sz="900">
                <a:latin typeface="微软雅黑" panose="020b0503020204020204" pitchFamily="34" charset="-122"/>
                <a:ea typeface="微软雅黑" panose="020b0503020204020204" pitchFamily="34" charset="-122"/>
              </a:endParaRPr>
            </a:p>
          </p:txBody>
        </p:sp>
        <p:sp>
          <p:nvSpPr>
            <p:cNvPr id="150" name="矩形 149"/>
            <p:cNvSpPr/>
            <p:nvPr/>
          </p:nvSpPr>
          <p:spPr>
            <a:xfrm>
              <a:off x="6879642" y="4777078"/>
              <a:ext cx="1953162" cy="2462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检查报表结果是否正确。</a:t>
              </a:r>
              <a:endParaRPr lang="en-US" altLang="zh-CN" sz="1000" smtClean="0">
                <a:latin typeface="微软雅黑" panose="020b0503020204020204" pitchFamily="34" charset="-122"/>
                <a:ea typeface="微软雅黑" panose="020b0503020204020204" pitchFamily="34" charset="-122"/>
              </a:endParaRPr>
            </a:p>
          </p:txBody>
        </p:sp>
        <p:sp>
          <p:nvSpPr>
            <p:cNvPr id="151" name="右箭头 5"/>
            <p:cNvSpPr/>
            <p:nvPr/>
          </p:nvSpPr>
          <p:spPr>
            <a:xfrm>
              <a:off x="205305" y="4666425"/>
              <a:ext cx="2452764" cy="268181"/>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a:latin typeface="微软雅黑" panose="020b0503020204020204" pitchFamily="34" charset="-122"/>
                  <a:ea typeface="微软雅黑" panose="020b0503020204020204" pitchFamily="34" charset="-122"/>
                </a:rPr>
                <a:t>制定</a:t>
              </a:r>
              <a:r>
                <a:rPr lang="zh-CN" altLang="en-US" sz="900" smtClean="0">
                  <a:latin typeface="微软雅黑" panose="020b0503020204020204" pitchFamily="34" charset="-122"/>
                  <a:ea typeface="微软雅黑" panose="020b0503020204020204" pitchFamily="34" charset="-122"/>
                </a:rPr>
                <a:t>科目切换计划</a:t>
              </a:r>
              <a:endParaRPr lang="zh-CN" altLang="en-US" sz="900">
                <a:latin typeface="微软雅黑" panose="020b0503020204020204" pitchFamily="34" charset="-122"/>
                <a:ea typeface="微软雅黑" panose="020b0503020204020204" pitchFamily="34" charset="-122"/>
              </a:endParaRPr>
            </a:p>
          </p:txBody>
        </p:sp>
        <p:sp>
          <p:nvSpPr>
            <p:cNvPr id="152" name="矩形 151"/>
            <p:cNvSpPr/>
            <p:nvPr/>
          </p:nvSpPr>
          <p:spPr>
            <a:xfrm>
              <a:off x="103346" y="4927295"/>
              <a:ext cx="2392718"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确定跟业务相关时间安排。</a:t>
              </a:r>
              <a:endParaRPr lang="en-US" altLang="zh-CN" sz="1000" smtClean="0">
                <a:latin typeface="微软雅黑" panose="020b0503020204020204" pitchFamily="34" charset="-122"/>
                <a:ea typeface="微软雅黑" panose="020b0503020204020204" pitchFamily="34" charset="-122"/>
              </a:endParaRPr>
            </a:p>
            <a:p>
              <a:r>
                <a:rPr lang="zh-CN" altLang="en-US" sz="1000">
                  <a:latin typeface="微软雅黑" panose="020b0503020204020204" pitchFamily="34" charset="-122"/>
                  <a:ea typeface="微软雅黑" panose="020b0503020204020204" pitchFamily="34" charset="-122"/>
                </a:rPr>
                <a:t>评估</a:t>
              </a:r>
              <a:r>
                <a:rPr lang="zh-CN" altLang="en-US" sz="1000" smtClean="0">
                  <a:latin typeface="微软雅黑" panose="020b0503020204020204" pitchFamily="34" charset="-122"/>
                  <a:ea typeface="微软雅黑" panose="020b0503020204020204" pitchFamily="34" charset="-122"/>
                </a:rPr>
                <a:t>费用报销，收发货，采购，销售等业务影响。</a:t>
              </a:r>
              <a:endParaRPr lang="en-US" altLang="zh-CN" sz="1000" smtClean="0">
                <a:latin typeface="微软雅黑" panose="020b0503020204020204" pitchFamily="34" charset="-122"/>
                <a:ea typeface="微软雅黑" panose="020b0503020204020204" pitchFamily="34" charset="-122"/>
              </a:endParaRPr>
            </a:p>
          </p:txBody>
        </p:sp>
      </p:grpSp>
      <p:graphicFrame>
        <p:nvGraphicFramePr>
          <p:cNvPr id="3" name="对象 2"/>
          <p:cNvGraphicFramePr>
            <a:graphicFrameLocks noChangeAspect="1"/>
          </p:cNvGraphicFramePr>
          <p:nvPr>
            <p:extLst>
              <p:ext uri="{D42A27DB-BD31-4B8C-83A1-F6EECF244321}">
                <p14:modId xmlns:p14="http://schemas.microsoft.com/office/powerpoint/2010/main" val="1094965188"/>
              </p:ext>
            </p:extLst>
          </p:nvPr>
        </p:nvGraphicFramePr>
        <p:xfrm>
          <a:off x="5220515" y="5234305"/>
          <a:ext cx="1283702" cy="771525"/>
        </p:xfrm>
        <a:graphic>
          <a:graphicData uri="http://schemas.openxmlformats.org/presentationml/2006/ole">
            <mc:AlternateContent>
              <mc:Choice xmlns:v="urn:schemas-microsoft-com:vml" Requires="v">
                <p:oleObj spid="_x0000_s1038" name="Worksheet" showAsIcon="1" r:id="rId2" imgW="1283702" imgH="771525" progId="Excel.Sheet.12">
                  <p:embed/>
                </p:oleObj>
              </mc:Choice>
              <mc:Fallback>
                <p:oleObj name="Worksheet" showAsIcon="1" r:id="rId2" imgW="1283702" imgH="771525" progId="Excel.Sheet.12">
                  <p:embed/>
                  <p:pic>
                    <p:nvPicPr>
                      <p:cNvPr id="0" name="OLE substitute image"/>
                      <p:cNvPicPr/>
                      <p:nvPr/>
                    </p:nvPicPr>
                    <p:blipFill>
                      <a:blip r:embed="rId3"/>
                      <a:stretch>
                        <a:fillRect/>
                      </a:stretch>
                    </p:blipFill>
                    <p:spPr>
                      <a:xfrm>
                        <a:off x="5220515" y="5234305"/>
                        <a:ext cx="1283702" cy="771525"/>
                      </a:xfrm>
                      <a:prstGeom prst="rect">
                        <a:avLst/>
                      </a:prstGeom>
                    </p:spPr>
                  </p:pic>
                </p:oleObj>
              </mc:Fallback>
            </mc:AlternateContent>
          </a:graphicData>
        </a:graphic>
      </p:graphicFrame>
    </p:spTree>
    <p:extLst>
      <p:ext uri="{BB962C8B-B14F-4D97-AF65-F5344CB8AC3E}">
        <p14:creationId xmlns:p14="http://schemas.microsoft.com/office/powerpoint/2010/main" val="916514479"/>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1" name="Title 2"/>
          <p:cNvSpPr txBox="1"/>
          <p:nvPr/>
        </p:nvSpPr>
        <p:spPr>
          <a:xfrm>
            <a:off x="-1568" y="-56243"/>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科目切换实施过程中注意要点</a:t>
            </a:r>
            <a:endParaRPr lang="zh-CN" altLang="en-US" sz="1800" b="1">
              <a:latin typeface="微软雅黑" panose="020b0503020204020204" pitchFamily="34" charset="-122"/>
              <a:ea typeface="微软雅黑" panose="020b0503020204020204" pitchFamily="34" charset="-122"/>
            </a:endParaRPr>
          </a:p>
        </p:txBody>
      </p:sp>
      <p:grpSp>
        <p:nvGrpSpPr>
          <p:cNvPr id="10" name="组合 9"/>
          <p:cNvGrpSpPr/>
          <p:nvPr/>
        </p:nvGrpSpPr>
        <p:grpSpPr>
          <a:xfrm>
            <a:off x="251520" y="908720"/>
            <a:ext cx="2779483" cy="1152128"/>
            <a:chOff x="430266" y="1285862"/>
            <a:chExt cx="2779483" cy="1152128"/>
          </a:xfrm>
        </p:grpSpPr>
        <p:sp>
          <p:nvSpPr>
            <p:cNvPr id="7" name="右箭头 5"/>
            <p:cNvSpPr/>
            <p:nvPr/>
          </p:nvSpPr>
          <p:spPr>
            <a:xfrm>
              <a:off x="539550" y="1285862"/>
              <a:ext cx="2560917" cy="268181"/>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科目匹配与整理</a:t>
              </a:r>
              <a:endParaRPr lang="zh-CN" altLang="en-US" sz="900">
                <a:latin typeface="微软雅黑" panose="020b0503020204020204" pitchFamily="34" charset="-122"/>
                <a:ea typeface="微软雅黑" panose="020b0503020204020204" pitchFamily="34" charset="-122"/>
              </a:endParaRPr>
            </a:p>
          </p:txBody>
        </p:sp>
        <p:sp>
          <p:nvSpPr>
            <p:cNvPr id="5" name="文本框 4"/>
            <p:cNvSpPr txBox="1"/>
            <p:nvPr/>
          </p:nvSpPr>
          <p:spPr>
            <a:xfrm>
              <a:off x="430266" y="1576216"/>
              <a:ext cx="2779483" cy="8617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a:latin typeface="微软雅黑" panose="020b0503020204020204" pitchFamily="34" charset="-122"/>
                  <a:ea typeface="微软雅黑" panose="020b0503020204020204" pitchFamily="34" charset="-122"/>
                </a:rPr>
                <a:t>通过</a:t>
              </a:r>
              <a:r>
                <a:rPr lang="zh-CN" altLang="en-US" sz="1000" smtClean="0">
                  <a:latin typeface="微软雅黑" panose="020b0503020204020204" pitchFamily="34" charset="-122"/>
                  <a:ea typeface="微软雅黑" panose="020b0503020204020204" pitchFamily="34" charset="-122"/>
                </a:rPr>
                <a:t>将</a:t>
              </a:r>
              <a:r>
                <a:rPr lang="zh-CN" altLang="en-US" sz="1000">
                  <a:latin typeface="微软雅黑" panose="020b0503020204020204" pitchFamily="34" charset="-122"/>
                  <a:ea typeface="微软雅黑" panose="020b0503020204020204" pitchFamily="34" charset="-122"/>
                </a:rPr>
                <a:t>核算</a:t>
              </a:r>
              <a:r>
                <a:rPr lang="zh-CN" altLang="en-US" sz="1000" smtClean="0">
                  <a:latin typeface="微软雅黑" panose="020b0503020204020204" pitchFamily="34" charset="-122"/>
                  <a:ea typeface="微软雅黑" panose="020b0503020204020204" pitchFamily="34" charset="-122"/>
                </a:rPr>
                <a:t>科目与</a:t>
              </a:r>
              <a:r>
                <a:rPr lang="zh-CN" altLang="en-US" sz="1000">
                  <a:latin typeface="微软雅黑" panose="020b0503020204020204" pitchFamily="34" charset="-122"/>
                  <a:ea typeface="微软雅黑" panose="020b0503020204020204" pitchFamily="34" charset="-122"/>
                </a:rPr>
                <a:t>集团</a:t>
              </a:r>
              <a:r>
                <a:rPr lang="en-US" altLang="zh-CN" sz="1000">
                  <a:latin typeface="微软雅黑" panose="020b0503020204020204" pitchFamily="34" charset="-122"/>
                  <a:ea typeface="微软雅黑" panose="020b0503020204020204" pitchFamily="34" charset="-122"/>
                </a:rPr>
                <a:t>COA</a:t>
              </a:r>
              <a:r>
                <a:rPr lang="zh-CN" altLang="en-US" sz="1000" smtClean="0">
                  <a:latin typeface="微软雅黑" panose="020b0503020204020204" pitchFamily="34" charset="-122"/>
                  <a:ea typeface="微软雅黑" panose="020b0503020204020204" pitchFamily="34" charset="-122"/>
                </a:rPr>
                <a:t>科目按编码进行匹配，对照并分类。</a:t>
              </a:r>
              <a:endParaRPr lang="en-US" altLang="zh-CN" sz="100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编码</a:t>
              </a:r>
              <a:r>
                <a:rPr lang="zh-CN" altLang="en-US" sz="1000">
                  <a:latin typeface="微软雅黑" panose="020b0503020204020204" pitchFamily="34" charset="-122"/>
                  <a:ea typeface="微软雅黑" panose="020b0503020204020204" pitchFamily="34" charset="-122"/>
                </a:rPr>
                <a:t>一致，描述</a:t>
              </a:r>
              <a:r>
                <a:rPr lang="zh-CN" altLang="en-US" sz="1000" smtClean="0">
                  <a:latin typeface="微软雅黑" panose="020b0503020204020204" pitchFamily="34" charset="-122"/>
                  <a:ea typeface="微软雅黑" panose="020b0503020204020204" pitchFamily="34" charset="-122"/>
                </a:rPr>
                <a:t>一致（含核算释义一致）</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编码一致，描述不一致。</a:t>
              </a:r>
              <a:endParaRPr lang="en-US" altLang="zh-CN" sz="10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编码不一致。</a:t>
              </a:r>
              <a:endParaRPr lang="en-US" altLang="zh-CN" sz="1000" smtClean="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716016" y="906628"/>
            <a:ext cx="2906032" cy="1328944"/>
            <a:chOff x="4893196" y="1230415"/>
            <a:chExt cx="2906032" cy="1328944"/>
          </a:xfrm>
        </p:grpSpPr>
        <p:sp>
          <p:nvSpPr>
            <p:cNvPr id="92" name="右箭头 5"/>
            <p:cNvSpPr/>
            <p:nvPr/>
          </p:nvSpPr>
          <p:spPr>
            <a:xfrm>
              <a:off x="4965204" y="1230415"/>
              <a:ext cx="2560917" cy="268181"/>
            </a:xfrm>
            <a:prstGeom prst="rightArrow">
              <a:avLst>
                <a:gd name="adj1" fmla="val 100000"/>
                <a:gd name="adj2" fmla="val 50000"/>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对切换科目进行分类</a:t>
              </a:r>
              <a:endParaRPr lang="zh-CN" altLang="en-US" sz="900">
                <a:latin typeface="微软雅黑" panose="020b0503020204020204" pitchFamily="34" charset="-122"/>
                <a:ea typeface="微软雅黑" panose="020b0503020204020204" pitchFamily="34" charset="-122"/>
              </a:endParaRPr>
            </a:p>
          </p:txBody>
        </p:sp>
        <p:sp>
          <p:nvSpPr>
            <p:cNvPr id="122" name="文本框 121"/>
            <p:cNvSpPr txBox="1"/>
            <p:nvPr/>
          </p:nvSpPr>
          <p:spPr>
            <a:xfrm>
              <a:off x="4893196" y="1543696"/>
              <a:ext cx="2906032"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000" smtClean="0">
                  <a:latin typeface="微软雅黑" panose="020b0503020204020204" pitchFamily="34" charset="-122"/>
                  <a:ea typeface="微软雅黑" panose="020b0503020204020204" pitchFamily="34" charset="-122"/>
                </a:rPr>
                <a:t>对编码不一致需要且换的科目进行分类：</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总账类科目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含客商辅助科目</a:t>
              </a:r>
              <a:endParaRPr lang="en-US" altLang="zh-CN" sz="100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其他辅助维度科目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固定资产科目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业务系统接口相关科目</a:t>
              </a:r>
              <a:endParaRPr lang="en-US" altLang="zh-CN" sz="1000" smtClean="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51423" y="2158810"/>
            <a:ext cx="8535788" cy="1693529"/>
            <a:chOff x="428700" y="2696762"/>
            <a:chExt cx="8535788" cy="1693529"/>
          </a:xfrm>
        </p:grpSpPr>
        <p:grpSp>
          <p:nvGrpSpPr>
            <p:cNvPr id="6" name="组合 5"/>
            <p:cNvGrpSpPr/>
            <p:nvPr/>
          </p:nvGrpSpPr>
          <p:grpSpPr>
            <a:xfrm>
              <a:off x="428700" y="2875787"/>
              <a:ext cx="8535788" cy="1514504"/>
              <a:chOff x="428700" y="2875787"/>
              <a:chExt cx="8535788" cy="1514504"/>
            </a:xfrm>
          </p:grpSpPr>
          <p:sp>
            <p:nvSpPr>
              <p:cNvPr id="153" name="圆角矩形 15"/>
              <p:cNvSpPr>
                <a:spLocks noChangeArrowheads="1"/>
              </p:cNvSpPr>
              <p:nvPr/>
            </p:nvSpPr>
            <p:spPr bwMode="auto">
              <a:xfrm>
                <a:off x="428700" y="2875787"/>
                <a:ext cx="8535788" cy="1485829"/>
              </a:xfrm>
              <a:prstGeom prst="roundRect">
                <a:avLst>
                  <a:gd name="adj" fmla="val 16667"/>
                </a:avLst>
              </a:prstGeom>
              <a:noFill/>
              <a:ln w="28575" algn="ctr">
                <a:solidFill>
                  <a:schemeClr val="accent3">
                    <a:lumMod val="75000"/>
                  </a:schemeClr>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defRPr sz="3200" kern="1200">
                    <a:solidFill>
                      <a:schemeClr val="tx1"/>
                    </a:solidFill>
                    <a:latin typeface="Arial" pitchFamily="34" charset="0"/>
                    <a:ea typeface="宋体" panose="02010600030101010101" pitchFamily="2" charset="-122"/>
                    <a:cs typeface="+mn-cs"/>
                  </a:defRPr>
                </a:lvl1pPr>
                <a:lvl2pPr marL="742950" indent="-285750" algn="l" defTabSz="914400" rtl="0" eaLnBrk="0" latinLnBrk="0" hangingPunct="0">
                  <a:defRPr sz="3200" kern="1200">
                    <a:solidFill>
                      <a:schemeClr val="tx1"/>
                    </a:solidFill>
                    <a:latin typeface="Arial" pitchFamily="34" charset="0"/>
                    <a:ea typeface="宋体" panose="02010600030101010101" pitchFamily="2" charset="-122"/>
                    <a:cs typeface="+mn-cs"/>
                  </a:defRPr>
                </a:lvl2pPr>
                <a:lvl3pPr marL="11430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9pPr>
              </a:lstStyle>
              <a:p>
                <a:pPr>
                  <a:lnSpc>
                    <a:spcPct val="80000"/>
                  </a:lnSpc>
                </a:pPr>
                <a:endParaRPr lang="zh-CN" altLang="zh-CN">
                  <a:ea typeface="华文楷体" panose="02010600040101010101" pitchFamily="2" charset="-122"/>
                </a:endParaRPr>
              </a:p>
            </p:txBody>
          </p:sp>
          <p:sp>
            <p:nvSpPr>
              <p:cNvPr id="3" name="矩形 2"/>
              <p:cNvSpPr/>
              <p:nvPr/>
            </p:nvSpPr>
            <p:spPr>
              <a:xfrm>
                <a:off x="481181" y="3066852"/>
                <a:ext cx="8483307" cy="132343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00" smtClean="0">
                    <a:latin typeface="微软雅黑" panose="020b0503020204020204" pitchFamily="34" charset="-122"/>
                    <a:ea typeface="微软雅黑" panose="020b0503020204020204" pitchFamily="34" charset="-122"/>
                  </a:rPr>
                  <a:t>1 </a:t>
                </a:r>
                <a:r>
                  <a:rPr lang="zh-CN" altLang="en-US" sz="1000" smtClean="0">
                    <a:latin typeface="微软雅黑" panose="020b0503020204020204" pitchFamily="34" charset="-122"/>
                    <a:ea typeface="微软雅黑" panose="020b0503020204020204" pitchFamily="34" charset="-122"/>
                  </a:rPr>
                  <a:t>科目</a:t>
                </a:r>
                <a:r>
                  <a:rPr lang="zh-CN" altLang="en-US" sz="1000">
                    <a:latin typeface="微软雅黑" panose="020b0503020204020204" pitchFamily="34" charset="-122"/>
                    <a:ea typeface="微软雅黑" panose="020b0503020204020204" pitchFamily="34" charset="-122"/>
                  </a:rPr>
                  <a:t>切换采取两张凭证，通过中间过渡科目</a:t>
                </a:r>
                <a:r>
                  <a:rPr lang="zh-CN" altLang="en-US" sz="1000" smtClean="0">
                    <a:latin typeface="微软雅黑" panose="020b0503020204020204" pitchFamily="34" charset="-122"/>
                    <a:ea typeface="微软雅黑" panose="020b0503020204020204" pitchFamily="34" charset="-122"/>
                  </a:rPr>
                  <a:t>切换，单独的凭证类型。</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2 </a:t>
                </a:r>
                <a:r>
                  <a:rPr lang="zh-CN" altLang="en-US" sz="1000" smtClean="0">
                    <a:latin typeface="微软雅黑" panose="020b0503020204020204" pitchFamily="34" charset="-122"/>
                    <a:ea typeface="微软雅黑" panose="020b0503020204020204" pitchFamily="34" charset="-122"/>
                  </a:rPr>
                  <a:t>切换记账日期</a:t>
                </a:r>
                <a:r>
                  <a:rPr lang="en-US" altLang="zh-CN" sz="1000" smtClean="0">
                    <a:latin typeface="微软雅黑" panose="020b0503020204020204" pitchFamily="34" charset="-122"/>
                    <a:ea typeface="微软雅黑" panose="020b0503020204020204" pitchFamily="34" charset="-122"/>
                  </a:rPr>
                  <a:t>2017.12.31</a:t>
                </a:r>
                <a:r>
                  <a:rPr lang="zh-CN" altLang="en-US" sz="1000" smtClean="0">
                    <a:latin typeface="微软雅黑" panose="020b0503020204020204" pitchFamily="34" charset="-122"/>
                    <a:ea typeface="微软雅黑" panose="020b0503020204020204" pitchFamily="34" charset="-122"/>
                  </a:rPr>
                  <a:t>。</a:t>
                </a:r>
                <a:r>
                  <a:rPr lang="en-US" altLang="zh-CN" sz="1000" smtClean="0">
                    <a:latin typeface="微软雅黑" panose="020b0503020204020204" pitchFamily="34" charset="-122"/>
                    <a:ea typeface="微软雅黑" panose="020b0503020204020204" pitchFamily="34" charset="-122"/>
                  </a:rPr>
                  <a:t>SAP</a:t>
                </a:r>
                <a:r>
                  <a:rPr lang="zh-CN" altLang="en-US" sz="1000" smtClean="0">
                    <a:latin typeface="微软雅黑" panose="020b0503020204020204" pitchFamily="34" charset="-122"/>
                    <a:ea typeface="微软雅黑" panose="020b0503020204020204" pitchFamily="34" charset="-122"/>
                  </a:rPr>
                  <a:t>系统切换凭证记账期间为</a:t>
                </a:r>
                <a:r>
                  <a:rPr lang="en-US" altLang="zh-CN" sz="1000" smtClean="0">
                    <a:latin typeface="微软雅黑" panose="020b0503020204020204" pitchFamily="34" charset="-122"/>
                    <a:ea typeface="微软雅黑" panose="020b0503020204020204" pitchFamily="34" charset="-122"/>
                  </a:rPr>
                  <a:t>13</a:t>
                </a:r>
                <a:r>
                  <a:rPr lang="zh-CN" altLang="en-US" sz="1000" smtClean="0">
                    <a:latin typeface="微软雅黑" panose="020b0503020204020204" pitchFamily="34" charset="-122"/>
                    <a:ea typeface="微软雅黑" panose="020b0503020204020204" pitchFamily="34" charset="-122"/>
                  </a:rPr>
                  <a:t>期间。</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3</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切换后作废的科目需要添加删除，冻结标识。科目描述增加“作废”字样。</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4</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特殊情况在：更改后的科目编码在核算系统中已经存在。则原科目描述需要保留。</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比如  核算科目                          </a:t>
                </a:r>
                <a:r>
                  <a:rPr lang="en-US" altLang="zh-CN" sz="1000" smtClean="0">
                    <a:latin typeface="微软雅黑" panose="020b0503020204020204" pitchFamily="34" charset="-122"/>
                    <a:ea typeface="微软雅黑" panose="020b0503020204020204" pitchFamily="34" charset="-122"/>
                  </a:rPr>
                  <a:t>COA</a:t>
                </a:r>
                <a:r>
                  <a:rPr lang="zh-CN" altLang="en-US" sz="1000" smtClean="0">
                    <a:latin typeface="微软雅黑" panose="020b0503020204020204" pitchFamily="34" charset="-122"/>
                    <a:ea typeface="微软雅黑" panose="020b0503020204020204" pitchFamily="34" charset="-122"/>
                  </a:rPr>
                  <a:t>科目         </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130105</a:t>
                </a:r>
                <a:r>
                  <a:rPr lang="zh-CN" altLang="en-US" sz="1000" smtClean="0">
                    <a:latin typeface="微软雅黑" panose="020b0503020204020204" pitchFamily="34" charset="-122"/>
                    <a:ea typeface="微软雅黑" panose="020b0503020204020204" pitchFamily="34" charset="-122"/>
                  </a:rPr>
                  <a:t>待摊费用</a:t>
                </a:r>
                <a:r>
                  <a:rPr lang="en-US" altLang="zh-CN" sz="100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油漆 </a:t>
                </a:r>
                <a:r>
                  <a:rPr lang="zh-CN" altLang="en-US" sz="1000" smtClean="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130109 </a:t>
                </a:r>
                <a:r>
                  <a:rPr lang="zh-CN" altLang="en-US" sz="1000">
                    <a:latin typeface="微软雅黑" panose="020b0503020204020204" pitchFamily="34" charset="-122"/>
                    <a:ea typeface="微软雅黑" panose="020b0503020204020204" pitchFamily="34" charset="-122"/>
                  </a:rPr>
                  <a:t>待摊费用</a:t>
                </a:r>
                <a:r>
                  <a:rPr lang="en-US" altLang="zh-CN" sz="1000">
                    <a:latin typeface="微软雅黑" panose="020b0503020204020204" pitchFamily="34" charset="-122"/>
                    <a:ea typeface="微软雅黑" panose="020b0503020204020204" pitchFamily="34" charset="-122"/>
                  </a:rPr>
                  <a:t>-</a:t>
                </a:r>
                <a:r>
                  <a:rPr lang="zh-CN" altLang="en-US" sz="1000" smtClean="0">
                    <a:latin typeface="微软雅黑" panose="020b0503020204020204" pitchFamily="34" charset="-122"/>
                    <a:ea typeface="微软雅黑" panose="020b0503020204020204" pitchFamily="34" charset="-122"/>
                  </a:rPr>
                  <a:t>油漆</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130109</a:t>
                </a:r>
                <a:r>
                  <a:rPr lang="zh-CN" altLang="en-US" sz="1000" smtClean="0">
                    <a:latin typeface="微软雅黑" panose="020b0503020204020204" pitchFamily="34" charset="-122"/>
                    <a:ea typeface="微软雅黑" panose="020b0503020204020204" pitchFamily="34" charset="-122"/>
                  </a:rPr>
                  <a:t>待摊费用</a:t>
                </a:r>
                <a:r>
                  <a:rPr lang="en-US" altLang="zh-CN" sz="1000" smtClean="0">
                    <a:latin typeface="微软雅黑" panose="020b0503020204020204" pitchFamily="34" charset="-122"/>
                    <a:ea typeface="微软雅黑" panose="020b0503020204020204" pitchFamily="34" charset="-122"/>
                  </a:rPr>
                  <a:t>-</a:t>
                </a:r>
                <a:r>
                  <a:rPr lang="zh-CN" altLang="en-US" sz="1000" smtClean="0">
                    <a:latin typeface="微软雅黑" panose="020b0503020204020204" pitchFamily="34" charset="-122"/>
                    <a:ea typeface="微软雅黑" panose="020b0503020204020204" pitchFamily="34" charset="-122"/>
                  </a:rPr>
                  <a:t>劳保费  </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通过科目余额切换后 </a:t>
                </a:r>
                <a:r>
                  <a:rPr lang="en-US" altLang="zh-CN" sz="1000" smtClean="0">
                    <a:latin typeface="微软雅黑" panose="020b0503020204020204" pitchFamily="34" charset="-122"/>
                    <a:ea typeface="微软雅黑" panose="020b0503020204020204" pitchFamily="34" charset="-122"/>
                  </a:rPr>
                  <a:t>130109</a:t>
                </a:r>
                <a:r>
                  <a:rPr lang="zh-CN" altLang="en-US" sz="1000" smtClean="0">
                    <a:latin typeface="微软雅黑" panose="020b0503020204020204" pitchFamily="34" charset="-122"/>
                    <a:ea typeface="微软雅黑" panose="020b0503020204020204" pitchFamily="34" charset="-122"/>
                  </a:rPr>
                  <a:t>科目描述为：待摊费用</a:t>
                </a:r>
                <a:r>
                  <a:rPr lang="en-US" altLang="zh-CN" sz="1000" smtClean="0">
                    <a:latin typeface="微软雅黑" panose="020b0503020204020204" pitchFamily="34" charset="-122"/>
                    <a:ea typeface="微软雅黑" panose="020b0503020204020204" pitchFamily="34" charset="-122"/>
                  </a:rPr>
                  <a:t>-</a:t>
                </a:r>
                <a:r>
                  <a:rPr lang="zh-CN" altLang="en-US" sz="1000" smtClean="0">
                    <a:latin typeface="微软雅黑" panose="020b0503020204020204" pitchFamily="34" charset="-122"/>
                    <a:ea typeface="微软雅黑" panose="020b0503020204020204" pitchFamily="34" charset="-122"/>
                  </a:rPr>
                  <a:t>油漆（原待摊费用</a:t>
                </a:r>
                <a:r>
                  <a:rPr lang="en-US" altLang="zh-CN" sz="1000" smtClean="0">
                    <a:latin typeface="微软雅黑" panose="020b0503020204020204" pitchFamily="34" charset="-122"/>
                    <a:ea typeface="微软雅黑" panose="020b0503020204020204" pitchFamily="34" charset="-122"/>
                  </a:rPr>
                  <a:t>-</a:t>
                </a:r>
                <a:r>
                  <a:rPr lang="zh-CN" altLang="en-US" sz="1000" smtClean="0">
                    <a:latin typeface="微软雅黑" panose="020b0503020204020204" pitchFamily="34" charset="-122"/>
                    <a:ea typeface="微软雅黑" panose="020b0503020204020204" pitchFamily="34" charset="-122"/>
                  </a:rPr>
                  <a:t>劳保费）</a:t>
                </a:r>
                <a:endParaRPr lang="en-US" altLang="zh-CN" sz="1000">
                  <a:latin typeface="微软雅黑" panose="020b0503020204020204" pitchFamily="34" charset="-122"/>
                  <a:ea typeface="微软雅黑" panose="020b0503020204020204" pitchFamily="34" charset="-122"/>
                </a:endParaRPr>
              </a:p>
            </p:txBody>
          </p:sp>
        </p:grpSp>
        <p:sp>
          <p:nvSpPr>
            <p:cNvPr id="4" name="矩形 3"/>
            <p:cNvSpPr/>
            <p:nvPr/>
          </p:nvSpPr>
          <p:spPr>
            <a:xfrm>
              <a:off x="755456" y="2696762"/>
              <a:ext cx="1080120" cy="3170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a:latin typeface="微软雅黑" panose="020b0503020204020204" pitchFamily="34" charset="-122"/>
                  <a:ea typeface="微软雅黑" panose="020b0503020204020204" pitchFamily="34" charset="-122"/>
                </a:rPr>
                <a:t>科目切换原则</a:t>
              </a:r>
            </a:p>
          </p:txBody>
        </p:sp>
      </p:grpSp>
      <p:grpSp>
        <p:nvGrpSpPr>
          <p:cNvPr id="9" name="组合 8"/>
          <p:cNvGrpSpPr/>
          <p:nvPr/>
        </p:nvGrpSpPr>
        <p:grpSpPr>
          <a:xfrm>
            <a:off x="251423" y="3861048"/>
            <a:ext cx="8535788" cy="2448272"/>
            <a:chOff x="428700" y="4408393"/>
            <a:chExt cx="8535788" cy="2448272"/>
          </a:xfrm>
        </p:grpSpPr>
        <p:grpSp>
          <p:nvGrpSpPr>
            <p:cNvPr id="45" name="组合 44"/>
            <p:cNvGrpSpPr/>
            <p:nvPr/>
          </p:nvGrpSpPr>
          <p:grpSpPr>
            <a:xfrm>
              <a:off x="428700" y="4559259"/>
              <a:ext cx="8535788" cy="2297406"/>
              <a:chOff x="428700" y="2652868"/>
              <a:chExt cx="8535788" cy="2297406"/>
            </a:xfrm>
          </p:grpSpPr>
          <p:sp>
            <p:nvSpPr>
              <p:cNvPr id="46" name="圆角矩形 15"/>
              <p:cNvSpPr>
                <a:spLocks noChangeArrowheads="1"/>
              </p:cNvSpPr>
              <p:nvPr/>
            </p:nvSpPr>
            <p:spPr bwMode="auto">
              <a:xfrm>
                <a:off x="428700" y="2652868"/>
                <a:ext cx="8535788" cy="2297406"/>
              </a:xfrm>
              <a:prstGeom prst="roundRect">
                <a:avLst>
                  <a:gd name="adj" fmla="val 16667"/>
                </a:avLst>
              </a:prstGeom>
              <a:noFill/>
              <a:ln w="28575" algn="ctr">
                <a:solidFill>
                  <a:schemeClr val="accent3">
                    <a:lumMod val="75000"/>
                  </a:schemeClr>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defRPr sz="3200" kern="1200">
                    <a:solidFill>
                      <a:schemeClr val="tx1"/>
                    </a:solidFill>
                    <a:latin typeface="Arial" pitchFamily="34" charset="0"/>
                    <a:ea typeface="宋体" panose="02010600030101010101" pitchFamily="2" charset="-122"/>
                    <a:cs typeface="+mn-cs"/>
                  </a:defRPr>
                </a:lvl1pPr>
                <a:lvl2pPr marL="742950" indent="-285750" algn="l" defTabSz="914400" rtl="0" eaLnBrk="0" latinLnBrk="0" hangingPunct="0">
                  <a:defRPr sz="3200" kern="1200">
                    <a:solidFill>
                      <a:schemeClr val="tx1"/>
                    </a:solidFill>
                    <a:latin typeface="Arial" pitchFamily="34" charset="0"/>
                    <a:ea typeface="宋体" panose="02010600030101010101" pitchFamily="2" charset="-122"/>
                    <a:cs typeface="+mn-cs"/>
                  </a:defRPr>
                </a:lvl2pPr>
                <a:lvl3pPr marL="11430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defRPr sz="32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pitchFamily="34" charset="0"/>
                    <a:ea typeface="宋体" panose="02010600030101010101" pitchFamily="2" charset="-122"/>
                    <a:cs typeface="+mn-cs"/>
                  </a:defRPr>
                </a:lvl9pPr>
              </a:lstStyle>
              <a:p>
                <a:pPr>
                  <a:lnSpc>
                    <a:spcPct val="80000"/>
                  </a:lnSpc>
                </a:pPr>
                <a:endParaRPr lang="zh-CN" altLang="zh-CN">
                  <a:ea typeface="华文楷体" panose="02010600040101010101" pitchFamily="2" charset="-122"/>
                </a:endParaRPr>
              </a:p>
            </p:txBody>
          </p:sp>
          <p:sp>
            <p:nvSpPr>
              <p:cNvPr id="47" name="矩形 46"/>
              <p:cNvSpPr/>
              <p:nvPr/>
            </p:nvSpPr>
            <p:spPr>
              <a:xfrm>
                <a:off x="481181" y="2857393"/>
                <a:ext cx="8483307" cy="20928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00" smtClean="0">
                    <a:latin typeface="微软雅黑" panose="020b0503020204020204" pitchFamily="34" charset="-122"/>
                    <a:ea typeface="微软雅黑" panose="020b0503020204020204" pitchFamily="34" charset="-122"/>
                  </a:rPr>
                  <a:t>1 </a:t>
                </a:r>
                <a:r>
                  <a:rPr lang="zh-CN" altLang="en-US" sz="1000" smtClean="0">
                    <a:latin typeface="微软雅黑" panose="020b0503020204020204" pitchFamily="34" charset="-122"/>
                    <a:ea typeface="微软雅黑" panose="020b0503020204020204" pitchFamily="34" charset="-122"/>
                  </a:rPr>
                  <a:t>总账科目：通过中间过渡科目直接切换。</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2 </a:t>
                </a:r>
                <a:r>
                  <a:rPr lang="zh-CN" altLang="en-US" sz="1000" smtClean="0">
                    <a:latin typeface="微软雅黑" panose="020b0503020204020204" pitchFamily="34" charset="-122"/>
                    <a:ea typeface="微软雅黑" panose="020b0503020204020204" pitchFamily="34" charset="-122"/>
                  </a:rPr>
                  <a:t>客商辅助科目</a:t>
                </a:r>
                <a:r>
                  <a:rPr lang="zh-CN" altLang="en-US" sz="1000" smtClean="0">
                    <a:latin typeface="微软雅黑" panose="020b0503020204020204" pitchFamily="34" charset="-122"/>
                    <a:ea typeface="微软雅黑" panose="020b0503020204020204" pitchFamily="34" charset="-122"/>
                    <a:sym typeface="Wingdings" pitchFamily="2" charset="2"/>
                  </a:rPr>
                  <a:t>：（其他辅助维度科目方法相同）</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旧</a:t>
                </a:r>
                <a:r>
                  <a:rPr lang="zh-CN" altLang="en-US" sz="1000">
                    <a:latin typeface="微软雅黑" panose="020b0503020204020204" pitchFamily="34" charset="-122"/>
                    <a:ea typeface="微软雅黑" panose="020b0503020204020204" pitchFamily="34" charset="-122"/>
                  </a:rPr>
                  <a:t>统驭科目</a:t>
                </a:r>
                <a:r>
                  <a:rPr lang="en-US" altLang="zh-CN" sz="1000" smtClean="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客商</a:t>
                </a:r>
                <a:r>
                  <a:rPr lang="zh-CN" altLang="en-US" sz="1000" smtClean="0">
                    <a:latin typeface="微软雅黑" panose="020b0503020204020204" pitchFamily="34" charset="-122"/>
                    <a:ea typeface="微软雅黑" panose="020b0503020204020204" pitchFamily="34" charset="-122"/>
                  </a:rPr>
                  <a:t>未</a:t>
                </a:r>
                <a:r>
                  <a:rPr lang="zh-CN" altLang="en-US" sz="1000">
                    <a:latin typeface="微软雅黑" panose="020b0503020204020204" pitchFamily="34" charset="-122"/>
                    <a:ea typeface="微软雅黑" panose="020b0503020204020204" pitchFamily="34" charset="-122"/>
                  </a:rPr>
                  <a:t>清项结转到过渡科目，然后将过渡科目余额切换到新统驭科目</a:t>
                </a:r>
                <a:r>
                  <a:rPr lang="en-US" altLang="zh-CN" sz="1000" smtClean="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客商</a:t>
                </a:r>
                <a:r>
                  <a:rPr lang="zh-CN" altLang="en-US" sz="1000" smtClean="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在行项目分配中</a:t>
                </a:r>
                <a:r>
                  <a:rPr lang="zh-CN" altLang="en-US" sz="1000" smtClean="0">
                    <a:latin typeface="微软雅黑" panose="020b0503020204020204" pitchFamily="34" charset="-122"/>
                    <a:ea typeface="微软雅黑" panose="020b0503020204020204" pitchFamily="34" charset="-122"/>
                  </a:rPr>
                  <a:t>维护</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“采购</a:t>
                </a:r>
                <a:r>
                  <a:rPr lang="zh-CN" altLang="en-US" sz="1000">
                    <a:latin typeface="微软雅黑" panose="020b0503020204020204" pitchFamily="34" charset="-122"/>
                    <a:ea typeface="微软雅黑" panose="020b0503020204020204" pitchFamily="34" charset="-122"/>
                  </a:rPr>
                  <a:t>订单号＋项目号”，以便日后清账</a:t>
                </a:r>
                <a:r>
                  <a:rPr lang="zh-CN" altLang="en-US" sz="1000" smtClean="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在切换阶段，所有统驭科目将配置成备选统驭科目，以便进行切换；完成</a:t>
                </a:r>
                <a:r>
                  <a:rPr lang="zh-CN" altLang="en-US" sz="1000" smtClean="0">
                    <a:latin typeface="微软雅黑" panose="020b0503020204020204" pitchFamily="34" charset="-122"/>
                    <a:ea typeface="微软雅黑" panose="020b0503020204020204" pitchFamily="34" charset="-122"/>
                  </a:rPr>
                  <a:t>切换</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之后，备选</a:t>
                </a:r>
                <a:r>
                  <a:rPr lang="zh-CN" altLang="en-US" sz="1000">
                    <a:latin typeface="微软雅黑" panose="020b0503020204020204" pitchFamily="34" charset="-122"/>
                    <a:ea typeface="微软雅黑" panose="020b0503020204020204" pitchFamily="34" charset="-122"/>
                  </a:rPr>
                  <a:t>统驭科目配置在恢复到正确配置状态。</a:t>
                </a:r>
              </a:p>
              <a:p>
                <a:r>
                  <a:rPr lang="en-US" altLang="zh-CN" sz="1000" smtClean="0">
                    <a:latin typeface="微软雅黑" panose="020b0503020204020204" pitchFamily="34" charset="-122"/>
                    <a:ea typeface="微软雅黑" panose="020b0503020204020204" pitchFamily="34" charset="-122"/>
                  </a:rPr>
                  <a:t>3 </a:t>
                </a:r>
                <a:r>
                  <a:rPr lang="zh-CN" altLang="en-US" sz="1000" smtClean="0">
                    <a:latin typeface="微软雅黑" panose="020b0503020204020204" pitchFamily="34" charset="-122"/>
                    <a:ea typeface="微软雅黑" panose="020b0503020204020204" pitchFamily="34" charset="-122"/>
                  </a:rPr>
                  <a:t>资产类科目：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   资产</a:t>
                </a:r>
                <a:r>
                  <a:rPr lang="zh-CN" altLang="en-US" sz="1000">
                    <a:latin typeface="微软雅黑" panose="020b0503020204020204" pitchFamily="34" charset="-122"/>
                    <a:ea typeface="微软雅黑" panose="020b0503020204020204" pitchFamily="34" charset="-122"/>
                  </a:rPr>
                  <a:t>余额</a:t>
                </a:r>
                <a:r>
                  <a:rPr lang="zh-CN" altLang="en-US" sz="1000" smtClean="0">
                    <a:latin typeface="微软雅黑" panose="020b0503020204020204" pitchFamily="34" charset="-122"/>
                    <a:ea typeface="微软雅黑" panose="020b0503020204020204" pitchFamily="34" charset="-122"/>
                  </a:rPr>
                  <a:t>切换不</a:t>
                </a:r>
                <a:r>
                  <a:rPr lang="zh-CN" altLang="en-US" sz="1000">
                    <a:latin typeface="微软雅黑" panose="020b0503020204020204" pitchFamily="34" charset="-122"/>
                    <a:ea typeface="微软雅黑" panose="020b0503020204020204" pitchFamily="34" charset="-122"/>
                  </a:rPr>
                  <a:t>按照明细卡片切换，</a:t>
                </a:r>
                <a:r>
                  <a:rPr lang="zh-CN" altLang="en-US" sz="1000" smtClean="0">
                    <a:latin typeface="微软雅黑" panose="020b0503020204020204" pitchFamily="34" charset="-122"/>
                    <a:ea typeface="微软雅黑" panose="020b0503020204020204" pitchFamily="34" charset="-122"/>
                  </a:rPr>
                  <a:t>采用</a:t>
                </a:r>
                <a:r>
                  <a:rPr lang="zh-CN" altLang="en-US" sz="1000">
                    <a:latin typeface="微软雅黑" panose="020b0503020204020204" pitchFamily="34" charset="-122"/>
                    <a:ea typeface="微软雅黑" panose="020b0503020204020204" pitchFamily="34" charset="-122"/>
                  </a:rPr>
                  <a:t>总账</a:t>
                </a:r>
                <a:r>
                  <a:rPr lang="zh-CN" altLang="en-US" sz="1000" smtClean="0">
                    <a:latin typeface="微软雅黑" panose="020b0503020204020204" pitchFamily="34" charset="-122"/>
                    <a:ea typeface="微软雅黑" panose="020b0503020204020204" pitchFamily="34" charset="-122"/>
                  </a:rPr>
                  <a:t>凭证</a:t>
                </a:r>
                <a:r>
                  <a:rPr lang="zh-CN" altLang="en-US" sz="1000">
                    <a:latin typeface="微软雅黑" panose="020b0503020204020204" pitchFamily="34" charset="-122"/>
                    <a:ea typeface="微软雅黑" panose="020b0503020204020204" pitchFamily="34" charset="-122"/>
                  </a:rPr>
                  <a:t>切换</a:t>
                </a:r>
                <a:r>
                  <a:rPr lang="zh-CN" altLang="en-US" sz="1000" b="1">
                    <a:latin typeface="微软雅黑" panose="020b0503020204020204" pitchFamily="34" charset="-122"/>
                    <a:ea typeface="微软雅黑" panose="020b0503020204020204" pitchFamily="34" charset="-122"/>
                  </a:rPr>
                  <a:t>余额</a:t>
                </a:r>
                <a:r>
                  <a:rPr lang="zh-CN" altLang="en-US" sz="1000">
                    <a:latin typeface="微软雅黑" panose="020b0503020204020204" pitchFamily="34" charset="-122"/>
                    <a:ea typeface="微软雅黑" panose="020b0503020204020204" pitchFamily="34" charset="-122"/>
                  </a:rPr>
                  <a:t>的</a:t>
                </a:r>
                <a:r>
                  <a:rPr lang="zh-CN" altLang="en-US" sz="1000" smtClean="0">
                    <a:latin typeface="微软雅黑" panose="020b0503020204020204" pitchFamily="34" charset="-122"/>
                    <a:ea typeface="微软雅黑" panose="020b0503020204020204" pitchFamily="34" charset="-122"/>
                  </a:rPr>
                  <a:t>方式。先将固定资产统驭科目修改为一般总账科目，然后进行将原科目余额切换到新的统驭科目。资产科目统</a:t>
                </a:r>
                <a:r>
                  <a:rPr lang="zh-CN" altLang="en-US" sz="1000">
                    <a:latin typeface="微软雅黑" panose="020b0503020204020204" pitchFamily="34" charset="-122"/>
                    <a:ea typeface="微软雅黑" panose="020b0503020204020204" pitchFamily="34" charset="-122"/>
                  </a:rPr>
                  <a:t>驭科目修改在后台配置进行调整</a:t>
                </a:r>
                <a:r>
                  <a:rPr lang="zh-CN" altLang="en-US" sz="1000" smtClean="0">
                    <a:latin typeface="微软雅黑" panose="020b0503020204020204" pitchFamily="34" charset="-122"/>
                    <a:ea typeface="微软雅黑" panose="020b0503020204020204" pitchFamily="34" charset="-122"/>
                  </a:rPr>
                  <a:t>。</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4</a:t>
                </a:r>
                <a:r>
                  <a:rPr lang="zh-CN" altLang="en-US" sz="100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存货类科目：</a:t>
                </a:r>
                <a:endParaRPr lang="en-US" altLang="zh-CN" sz="1000" smtClean="0">
                  <a:latin typeface="微软雅黑" panose="020b0503020204020204" pitchFamily="34" charset="-122"/>
                  <a:ea typeface="微软雅黑" panose="020b0503020204020204" pitchFamily="34" charset="-122"/>
                </a:endParaRPr>
              </a:p>
              <a:p>
                <a:r>
                  <a:rPr lang="en-US" altLang="zh-CN" sz="1000">
                    <a:latin typeface="微软雅黑" panose="020b0503020204020204" pitchFamily="34" charset="-122"/>
                    <a:ea typeface="微软雅黑" panose="020b0503020204020204" pitchFamily="34" charset="-122"/>
                  </a:rPr>
                  <a:t> </a:t>
                </a:r>
                <a:r>
                  <a:rPr lang="en-US" altLang="zh-CN" sz="1000" smtClean="0">
                    <a:latin typeface="微软雅黑" panose="020b0503020204020204" pitchFamily="34" charset="-122"/>
                    <a:ea typeface="微软雅黑" panose="020b0503020204020204" pitchFamily="34" charset="-122"/>
                  </a:rPr>
                  <a:t>  </a:t>
                </a:r>
                <a:r>
                  <a:rPr lang="zh-CN" altLang="en-US" sz="1000" smtClean="0">
                    <a:latin typeface="微软雅黑" panose="020b0503020204020204" pitchFamily="34" charset="-122"/>
                    <a:ea typeface="微软雅黑" panose="020b0503020204020204" pitchFamily="34" charset="-122"/>
                  </a:rPr>
                  <a:t>修改科目属性为可手工记账，修改后台配置，按科目余额进行切换。修改时间需要结合业务系统接口暂停时间。</a:t>
                </a:r>
                <a:endParaRPr lang="en-US" altLang="zh-CN" sz="1000" smtClean="0">
                  <a:latin typeface="微软雅黑" panose="020b0503020204020204" pitchFamily="34" charset="-122"/>
                  <a:ea typeface="微软雅黑" panose="020b0503020204020204" pitchFamily="34" charset="-122"/>
                </a:endParaRPr>
              </a:p>
              <a:p>
                <a:r>
                  <a:rPr lang="en-US" altLang="zh-CN" sz="1000" smtClean="0">
                    <a:latin typeface="微软雅黑" panose="020b0503020204020204" pitchFamily="34" charset="-122"/>
                    <a:ea typeface="微软雅黑" panose="020b0503020204020204" pitchFamily="34" charset="-122"/>
                  </a:rPr>
                  <a:t>5 </a:t>
                </a:r>
                <a:r>
                  <a:rPr lang="zh-CN" altLang="en-US" sz="1000" smtClean="0">
                    <a:latin typeface="微软雅黑" panose="020b0503020204020204" pitchFamily="34" charset="-122"/>
                    <a:ea typeface="微软雅黑" panose="020b0503020204020204" pitchFamily="34" charset="-122"/>
                  </a:rPr>
                  <a:t>业务系统接口相关科目</a:t>
                </a:r>
                <a:endParaRPr lang="en-US" altLang="zh-CN" sz="1000" smtClean="0">
                  <a:latin typeface="微软雅黑" panose="020b0503020204020204" pitchFamily="34" charset="-122"/>
                  <a:ea typeface="微软雅黑" panose="020b0503020204020204" pitchFamily="34" charset="-122"/>
                </a:endParaRPr>
              </a:p>
              <a:p>
                <a:r>
                  <a:rPr lang="zh-CN" altLang="en-US" sz="1000" smtClean="0">
                    <a:latin typeface="微软雅黑" panose="020b0503020204020204" pitchFamily="34" charset="-122"/>
                    <a:ea typeface="微软雅黑" panose="020b0503020204020204" pitchFamily="34" charset="-122"/>
                  </a:rPr>
                  <a:t>   确保业务相关接口充分测试，科目切换期间暂停业务接口，待科目余额切换完成后，补传相关业务数据。</a:t>
                </a:r>
                <a:endParaRPr lang="en-US" altLang="zh-CN" sz="1000" smtClean="0">
                  <a:latin typeface="微软雅黑" panose="020b0503020204020204" pitchFamily="34" charset="-122"/>
                  <a:ea typeface="微软雅黑" panose="020b0503020204020204" pitchFamily="34" charset="-122"/>
                </a:endParaRPr>
              </a:p>
              <a:p>
                <a:r>
                  <a:rPr lang="en-US" altLang="zh-CN" sz="1000" smtClean="0">
                    <a:solidFill>
                      <a:schemeClr val="dk1"/>
                    </a:solidFill>
                    <a:latin typeface="微软雅黑" panose="020b0503020204020204" pitchFamily="34" charset="-122"/>
                    <a:ea typeface="微软雅黑" panose="020b0503020204020204" pitchFamily="34" charset="-122"/>
                  </a:rPr>
                  <a:t>6 </a:t>
                </a:r>
                <a:r>
                  <a:rPr lang="zh-CN" altLang="en-US" sz="1000" smtClean="0">
                    <a:solidFill>
                      <a:schemeClr val="dk1"/>
                    </a:solidFill>
                    <a:latin typeface="微软雅黑" panose="020b0503020204020204" pitchFamily="34" charset="-122"/>
                    <a:ea typeface="微软雅黑" panose="020b0503020204020204" pitchFamily="34" charset="-122"/>
                  </a:rPr>
                  <a:t>相关</a:t>
                </a:r>
                <a:r>
                  <a:rPr lang="zh-CN" altLang="en-US" sz="1000">
                    <a:solidFill>
                      <a:schemeClr val="dk1"/>
                    </a:solidFill>
                    <a:latin typeface="微软雅黑" panose="020b0503020204020204" pitchFamily="34" charset="-122"/>
                    <a:ea typeface="微软雅黑" panose="020b0503020204020204" pitchFamily="34" charset="-122"/>
                  </a:rPr>
                  <a:t>报表按新科目进行配置。</a:t>
                </a:r>
                <a:r>
                  <a:rPr lang="zh-CN" altLang="en-US" sz="1000">
                    <a:latin typeface="微软雅黑" panose="020b0503020204020204" pitchFamily="34" charset="-122"/>
                    <a:ea typeface="微软雅黑" panose="020b0503020204020204" pitchFamily="34" charset="-122"/>
                  </a:rPr>
                  <a:t>增加跨年查询的处理逻辑，根据新旧科目对照表进行科目转换，满足跨年度查询的要求</a:t>
                </a:r>
                <a:r>
                  <a:rPr lang="zh-CN" altLang="en-US" sz="1000" smtClean="0">
                    <a:latin typeface="微软雅黑" panose="020b0503020204020204" pitchFamily="34" charset="-122"/>
                    <a:ea typeface="微软雅黑" panose="020b0503020204020204" pitchFamily="34" charset="-122"/>
                  </a:rPr>
                  <a:t>。</a:t>
                </a:r>
                <a:endParaRPr lang="zh-CN" altLang="en-US" sz="1000">
                  <a:latin typeface="微软雅黑" panose="020b0503020204020204" pitchFamily="34" charset="-122"/>
                  <a:ea typeface="微软雅黑" panose="020b0503020204020204" pitchFamily="34" charset="-122"/>
                </a:endParaRPr>
              </a:p>
            </p:txBody>
          </p:sp>
        </p:grpSp>
        <p:sp>
          <p:nvSpPr>
            <p:cNvPr id="43" name="矩形 42"/>
            <p:cNvSpPr/>
            <p:nvPr/>
          </p:nvSpPr>
          <p:spPr>
            <a:xfrm>
              <a:off x="860845" y="4408393"/>
              <a:ext cx="1080120" cy="3170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900" smtClean="0">
                  <a:latin typeface="微软雅黑" panose="020b0503020204020204" pitchFamily="34" charset="-122"/>
                  <a:ea typeface="微软雅黑" panose="020b0503020204020204" pitchFamily="34" charset="-122"/>
                </a:rPr>
                <a:t>具体切换方法</a:t>
              </a:r>
              <a:endParaRPr lang="zh-CN" altLang="en-US" sz="9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47768325"/>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Slide Number Placeholder 3"/>
          <p:cNvSpPr>
            <a:spLocks noGrp="1"/>
          </p:cNvSpPr>
          <p:nvPr>
            <p:ph type="sldNum" sz="quarter" idx="12"/>
          </p:nvPr>
        </p:nvSpPr>
        <p:spPr/>
        <p:txBody>
          <a:bodyPr/>
          <a:lstStyle/>
          <a:p>
            <a:fld id="{8C01C351-E054-47FC-926B-DD4A9A2DD42F}" type="slidenum">
              <a:rPr lang="zh-CN" altLang="en-US" smtClean="0"/>
              <a:t>15</a:t>
            </a:fld>
            <a:endParaRPr lang="zh-CN" altLang="en-US"/>
          </a:p>
        </p:txBody>
      </p:sp>
      <p:sp>
        <p:nvSpPr>
          <p:cNvPr id="6" name="TextBox 5"/>
          <p:cNvSpPr txBox="1"/>
          <p:nvPr/>
        </p:nvSpPr>
        <p:spPr>
          <a:xfrm>
            <a:off x="0" y="179348"/>
            <a:ext cx="91440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latin typeface="微软雅黑" panose="020b0503020204020204" pitchFamily="34" charset="-122"/>
                <a:ea typeface="微软雅黑" panose="020b0503020204020204" pitchFamily="34" charset="-122"/>
              </a:rPr>
              <a:t>统一全集团</a:t>
            </a:r>
            <a:r>
              <a:rPr lang="en-US" altLang="zh-CN" b="1">
                <a:latin typeface="微软雅黑" panose="020b0503020204020204" pitchFamily="34" charset="-122"/>
                <a:ea typeface="微软雅黑" panose="020b0503020204020204" pitchFamily="34" charset="-122"/>
              </a:rPr>
              <a:t>1-3</a:t>
            </a:r>
            <a:r>
              <a:rPr lang="zh-CN" altLang="en-US" b="1">
                <a:latin typeface="微软雅黑" panose="020b0503020204020204" pitchFamily="34" charset="-122"/>
                <a:ea typeface="微软雅黑" panose="020b0503020204020204" pitchFamily="34" charset="-122"/>
              </a:rPr>
              <a:t>级科目，部分科目统一至</a:t>
            </a:r>
            <a:r>
              <a:rPr lang="en-US" altLang="zh-CN" b="1">
                <a:latin typeface="微软雅黑" panose="020b0503020204020204" pitchFamily="34" charset="-122"/>
                <a:ea typeface="微软雅黑" panose="020b0503020204020204" pitchFamily="34" charset="-122"/>
              </a:rPr>
              <a:t>4</a:t>
            </a:r>
            <a:r>
              <a:rPr lang="zh-CN" altLang="en-US" b="1" smtClean="0">
                <a:latin typeface="微软雅黑" panose="020b0503020204020204" pitchFamily="34" charset="-122"/>
                <a:ea typeface="微软雅黑" panose="020b0503020204020204" pitchFamily="34" charset="-122"/>
              </a:rPr>
              <a:t>级</a:t>
            </a:r>
            <a:r>
              <a:rPr lang="en-US" altLang="zh-CN" b="1" smtClean="0">
                <a:latin typeface="微软雅黑" panose="020b0503020204020204" pitchFamily="34" charset="-122"/>
                <a:ea typeface="微软雅黑" panose="020b0503020204020204" pitchFamily="34" charset="-122"/>
              </a:rPr>
              <a:t>,</a:t>
            </a:r>
            <a:r>
              <a:rPr lang="zh-CN" altLang="en-US" b="1" smtClean="0">
                <a:latin typeface="微软雅黑" panose="020b0503020204020204" pitchFamily="34" charset="-122"/>
                <a:ea typeface="微软雅黑" panose="020b0503020204020204" pitchFamily="34" charset="-122"/>
              </a:rPr>
              <a:t>增加</a:t>
            </a:r>
            <a:r>
              <a:rPr lang="zh-CN" altLang="en-US" b="1">
                <a:latin typeface="微软雅黑" panose="020b0503020204020204" pitchFamily="34" charset="-122"/>
                <a:ea typeface="微软雅黑" panose="020b0503020204020204" pitchFamily="34" charset="-122"/>
              </a:rPr>
              <a:t>或变更集团统一科目的</a:t>
            </a:r>
            <a:r>
              <a:rPr lang="zh-CN" altLang="en-US" b="1" smtClean="0">
                <a:latin typeface="微软雅黑" panose="020b0503020204020204" pitchFamily="34" charset="-122"/>
                <a:ea typeface="微软雅黑" panose="020b0503020204020204" pitchFamily="34" charset="-122"/>
              </a:rPr>
              <a:t>，</a:t>
            </a:r>
            <a:endParaRPr lang="en-US" altLang="zh-CN" b="1" smtClean="0">
              <a:latin typeface="微软雅黑" panose="020b0503020204020204" pitchFamily="34" charset="-122"/>
              <a:ea typeface="微软雅黑" panose="020b0503020204020204" pitchFamily="34" charset="-122"/>
            </a:endParaRPr>
          </a:p>
          <a:p>
            <a:r>
              <a:rPr lang="zh-CN" altLang="en-US" b="1" smtClean="0">
                <a:latin typeface="微软雅黑" panose="020b0503020204020204" pitchFamily="34" charset="-122"/>
                <a:ea typeface="微软雅黑" panose="020b0503020204020204" pitchFamily="34" charset="-122"/>
              </a:rPr>
              <a:t>需要</a:t>
            </a:r>
            <a:r>
              <a:rPr lang="zh-CN" altLang="en-US" b="1">
                <a:latin typeface="微软雅黑" panose="020b0503020204020204" pitchFamily="34" charset="-122"/>
                <a:ea typeface="微软雅黑" panose="020b0503020204020204" pitchFamily="34" charset="-122"/>
              </a:rPr>
              <a:t>由集团</a:t>
            </a:r>
            <a:r>
              <a:rPr lang="zh-CN" altLang="en-US" b="1" smtClean="0">
                <a:latin typeface="微软雅黑" panose="020b0503020204020204" pitchFamily="34" charset="-122"/>
                <a:ea typeface="微软雅黑" panose="020b0503020204020204" pitchFamily="34" charset="-122"/>
              </a:rPr>
              <a:t>统一</a:t>
            </a:r>
            <a:r>
              <a:rPr lang="zh-CN" altLang="en-US" b="1">
                <a:latin typeface="微软雅黑" panose="020b0503020204020204" pitchFamily="34" charset="-122"/>
                <a:ea typeface="微软雅黑" panose="020b0503020204020204" pitchFamily="34" charset="-122"/>
              </a:rPr>
              <a:t>处理</a:t>
            </a:r>
          </a:p>
        </p:txBody>
      </p:sp>
      <p:grpSp>
        <p:nvGrpSpPr>
          <p:cNvPr id="24" name="组合 23"/>
          <p:cNvGrpSpPr/>
          <p:nvPr/>
        </p:nvGrpSpPr>
        <p:grpSpPr>
          <a:xfrm>
            <a:off x="759526" y="4517482"/>
            <a:ext cx="6776480" cy="734989"/>
            <a:chOff x="745770" y="4863543"/>
            <a:chExt cx="6776480" cy="734989"/>
          </a:xfrm>
        </p:grpSpPr>
        <p:sp>
          <p:nvSpPr>
            <p:cNvPr id="62" name="矩形 61"/>
            <p:cNvSpPr/>
            <p:nvPr/>
          </p:nvSpPr>
          <p:spPr>
            <a:xfrm>
              <a:off x="745771" y="4907258"/>
              <a:ext cx="585869" cy="24993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15" name="文本框 14"/>
            <p:cNvSpPr txBox="1"/>
            <p:nvPr/>
          </p:nvSpPr>
          <p:spPr>
            <a:xfrm>
              <a:off x="1335941" y="4863543"/>
              <a:ext cx="4674678"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mtClean="0">
                  <a:latin typeface="微软雅黑" panose="020b0503020204020204" pitchFamily="34" charset="-122"/>
                  <a:ea typeface="微软雅黑" panose="020b0503020204020204" pitchFamily="34" charset="-122"/>
                </a:rPr>
                <a:t>集团统一控制，保证科目合并数据一致性。</a:t>
              </a:r>
              <a:endParaRPr lang="zh-CN" altLang="en-US">
                <a:latin typeface="微软雅黑" panose="020b0503020204020204" pitchFamily="34" charset="-122"/>
                <a:ea typeface="微软雅黑" panose="020b0503020204020204" pitchFamily="34" charset="-122"/>
              </a:endParaRPr>
            </a:p>
          </p:txBody>
        </p:sp>
        <p:sp>
          <p:nvSpPr>
            <p:cNvPr id="64" name="矩形 63"/>
            <p:cNvSpPr/>
            <p:nvPr/>
          </p:nvSpPr>
          <p:spPr>
            <a:xfrm>
              <a:off x="745770" y="5301208"/>
              <a:ext cx="585869" cy="246933"/>
            </a:xfrm>
            <a:prstGeom prst="rect">
              <a:avLst/>
            </a:prstGeom>
            <a:noFill/>
            <a:ln>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65" name="文本框 64"/>
            <p:cNvSpPr txBox="1"/>
            <p:nvPr/>
          </p:nvSpPr>
          <p:spPr>
            <a:xfrm>
              <a:off x="1335941" y="5229200"/>
              <a:ext cx="6186309"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mtClean="0">
                  <a:latin typeface="微软雅黑" panose="020b0503020204020204" pitchFamily="34" charset="-122"/>
                  <a:ea typeface="微软雅黑" panose="020b0503020204020204" pitchFamily="34" charset="-122"/>
                </a:rPr>
                <a:t>各核算单位根据具体业务进行</a:t>
              </a:r>
              <a:r>
                <a:rPr lang="zh-CN" altLang="en-US">
                  <a:latin typeface="微软雅黑" panose="020b0503020204020204" pitchFamily="34" charset="-122"/>
                  <a:ea typeface="微软雅黑" panose="020b0503020204020204" pitchFamily="34" charset="-122"/>
                </a:rPr>
                <a:t>新增</a:t>
              </a:r>
              <a:r>
                <a:rPr lang="zh-CN" altLang="en-US" smtClean="0">
                  <a:latin typeface="微软雅黑" panose="020b0503020204020204" pitchFamily="34" charset="-122"/>
                  <a:ea typeface="微软雅黑" panose="020b0503020204020204" pitchFamily="34" charset="-122"/>
                </a:rPr>
                <a:t>，保证核算业务灵活性。</a:t>
              </a:r>
              <a:endParaRPr lang="zh-CN" altLang="en-US">
                <a:latin typeface="微软雅黑" panose="020b0503020204020204" pitchFamily="34" charset="-122"/>
                <a:ea typeface="微软雅黑" panose="020b0503020204020204" pitchFamily="34" charset="-122"/>
              </a:endParaRPr>
            </a:p>
          </p:txBody>
        </p:sp>
      </p:grpSp>
      <p:sp>
        <p:nvSpPr>
          <p:cNvPr id="23" name="矩形 22"/>
          <p:cNvSpPr/>
          <p:nvPr/>
        </p:nvSpPr>
        <p:spPr>
          <a:xfrm>
            <a:off x="386116" y="5577261"/>
            <a:ext cx="8477369" cy="5232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b="1" smtClean="0">
                <a:latin typeface="微软雅黑" panose="020b0503020204020204" pitchFamily="34" charset="-122"/>
                <a:ea typeface="微软雅黑" panose="020b0503020204020204" pitchFamily="34" charset="-122"/>
              </a:rPr>
              <a:t>COA</a:t>
            </a:r>
            <a:r>
              <a:rPr lang="zh-CN" altLang="en-US" sz="1400" b="1" smtClean="0">
                <a:latin typeface="微软雅黑" panose="020b0503020204020204" pitchFamily="34" charset="-122"/>
                <a:ea typeface="微软雅黑" panose="020b0503020204020204" pitchFamily="34" charset="-122"/>
              </a:rPr>
              <a:t>科目</a:t>
            </a:r>
            <a:r>
              <a:rPr lang="zh-CN" altLang="en-US" sz="1400" b="1">
                <a:latin typeface="微软雅黑" panose="020b0503020204020204" pitchFamily="34" charset="-122"/>
                <a:ea typeface="微软雅黑" panose="020b0503020204020204" pitchFamily="34" charset="-122"/>
              </a:rPr>
              <a:t>统一至4</a:t>
            </a:r>
            <a:r>
              <a:rPr lang="zh-CN" altLang="en-US" sz="1400" b="1" smtClean="0">
                <a:latin typeface="微软雅黑" panose="020b0503020204020204" pitchFamily="34" charset="-122"/>
                <a:ea typeface="微软雅黑" panose="020b0503020204020204" pitchFamily="34" charset="-122"/>
              </a:rPr>
              <a:t>级：（</a:t>
            </a:r>
            <a:r>
              <a:rPr lang="zh-CN" altLang="en-US" sz="1400" b="1">
                <a:latin typeface="微软雅黑" panose="020b0503020204020204" pitchFamily="34" charset="-122"/>
                <a:ea typeface="微软雅黑" panose="020b0503020204020204" pitchFamily="34" charset="-122"/>
              </a:rPr>
              <a:t>包括主营业务收入（成本）、其他业务收入（成本）、长投、投资收益（长投）</a:t>
            </a:r>
            <a:r>
              <a:rPr lang="zh-CN" altLang="en-US" sz="1400" b="1" smtClean="0">
                <a:latin typeface="微软雅黑" panose="020b0503020204020204" pitchFamily="34" charset="-122"/>
                <a:ea typeface="微软雅黑" panose="020b0503020204020204" pitchFamily="34" charset="-122"/>
              </a:rPr>
              <a:t>、</a:t>
            </a:r>
            <a:endParaRPr lang="en-US" altLang="zh-CN" sz="1400" b="1" smtClean="0">
              <a:latin typeface="微软雅黑" panose="020b0503020204020204" pitchFamily="34" charset="-122"/>
              <a:ea typeface="微软雅黑" panose="020b0503020204020204" pitchFamily="34" charset="-122"/>
            </a:endParaRPr>
          </a:p>
          <a:p>
            <a:r>
              <a:rPr lang="en-US" altLang="zh-CN" sz="1400" b="1">
                <a:latin typeface="微软雅黑" panose="020b0503020204020204" pitchFamily="34" charset="-122"/>
                <a:ea typeface="微软雅黑" panose="020b0503020204020204" pitchFamily="34" charset="-122"/>
              </a:rPr>
              <a:t> </a:t>
            </a:r>
            <a:r>
              <a:rPr lang="en-US" altLang="zh-CN" sz="1400" b="1" smtClean="0">
                <a:latin typeface="微软雅黑" panose="020b0503020204020204" pitchFamily="34" charset="-122"/>
                <a:ea typeface="微软雅黑" panose="020b0503020204020204" pitchFamily="34" charset="-122"/>
              </a:rPr>
              <a:t>                                  </a:t>
            </a:r>
            <a:r>
              <a:rPr lang="zh-CN" altLang="en-US" sz="1400" b="1" smtClean="0">
                <a:latin typeface="微软雅黑" panose="020b0503020204020204" pitchFamily="34" charset="-122"/>
                <a:ea typeface="微软雅黑" panose="020b0503020204020204" pitchFamily="34" charset="-122"/>
              </a:rPr>
              <a:t>固定资产</a:t>
            </a:r>
            <a:r>
              <a:rPr lang="zh-CN" altLang="en-US" sz="1400" b="1">
                <a:latin typeface="微软雅黑" panose="020b0503020204020204" pitchFamily="34" charset="-122"/>
                <a:ea typeface="微软雅黑" panose="020b0503020204020204" pitchFamily="34" charset="-122"/>
              </a:rPr>
              <a:t>、无形资产、应付职工薪酬、共性费用、生产成本、财务利息费用等）</a:t>
            </a:r>
          </a:p>
        </p:txBody>
      </p:sp>
      <p:grpSp>
        <p:nvGrpSpPr>
          <p:cNvPr id="25" name="组合 24"/>
          <p:cNvGrpSpPr/>
          <p:nvPr/>
        </p:nvGrpSpPr>
        <p:grpSpPr>
          <a:xfrm>
            <a:off x="486767" y="981988"/>
            <a:ext cx="7973665" cy="3361198"/>
            <a:chOff x="623858" y="1400679"/>
            <a:chExt cx="7973665" cy="3361198"/>
          </a:xfrm>
        </p:grpSpPr>
        <p:grpSp>
          <p:nvGrpSpPr>
            <p:cNvPr id="13" name="组合 12"/>
            <p:cNvGrpSpPr/>
            <p:nvPr/>
          </p:nvGrpSpPr>
          <p:grpSpPr>
            <a:xfrm>
              <a:off x="623858" y="1400679"/>
              <a:ext cx="6222158" cy="3361198"/>
              <a:chOff x="724712" y="3041705"/>
              <a:chExt cx="6222158" cy="2132932"/>
            </a:xfrm>
          </p:grpSpPr>
          <p:grpSp>
            <p:nvGrpSpPr>
              <p:cNvPr id="60" name="组合 59"/>
              <p:cNvGrpSpPr/>
              <p:nvPr/>
            </p:nvGrpSpPr>
            <p:grpSpPr>
              <a:xfrm>
                <a:off x="724712" y="3041705"/>
                <a:ext cx="6222158" cy="2028015"/>
                <a:chOff x="732774" y="4254063"/>
                <a:chExt cx="6222158" cy="2028015"/>
              </a:xfrm>
            </p:grpSpPr>
            <p:grpSp>
              <p:nvGrpSpPr>
                <p:cNvPr id="45" name="组合 44"/>
                <p:cNvGrpSpPr/>
                <p:nvPr/>
              </p:nvGrpSpPr>
              <p:grpSpPr>
                <a:xfrm>
                  <a:off x="2622678" y="4254063"/>
                  <a:ext cx="4332254" cy="2013658"/>
                  <a:chOff x="1786810" y="4204998"/>
                  <a:chExt cx="4332254" cy="2013658"/>
                </a:xfrm>
              </p:grpSpPr>
              <p:grpSp>
                <p:nvGrpSpPr>
                  <p:cNvPr id="44" name="组合 43"/>
                  <p:cNvGrpSpPr/>
                  <p:nvPr/>
                </p:nvGrpSpPr>
                <p:grpSpPr>
                  <a:xfrm>
                    <a:off x="1786810" y="4204998"/>
                    <a:ext cx="4332254" cy="2013658"/>
                    <a:chOff x="1786810" y="4204998"/>
                    <a:chExt cx="4332254" cy="2013658"/>
                  </a:xfrm>
                </p:grpSpPr>
                <p:grpSp>
                  <p:nvGrpSpPr>
                    <p:cNvPr id="38" name="组合 37"/>
                    <p:cNvGrpSpPr/>
                    <p:nvPr/>
                  </p:nvGrpSpPr>
                  <p:grpSpPr>
                    <a:xfrm>
                      <a:off x="2136117" y="4204998"/>
                      <a:ext cx="3982947" cy="1717342"/>
                      <a:chOff x="2136117" y="4204998"/>
                      <a:chExt cx="3982947" cy="1717342"/>
                    </a:xfrm>
                  </p:grpSpPr>
                  <p:grpSp>
                    <p:nvGrpSpPr>
                      <p:cNvPr id="35" name="组合 34"/>
                      <p:cNvGrpSpPr/>
                      <p:nvPr/>
                    </p:nvGrpSpPr>
                    <p:grpSpPr>
                      <a:xfrm>
                        <a:off x="2483768" y="4546883"/>
                        <a:ext cx="3635296" cy="1375457"/>
                        <a:chOff x="318051" y="4349772"/>
                        <a:chExt cx="3635296" cy="1375457"/>
                      </a:xfrm>
                    </p:grpSpPr>
                    <p:sp>
                      <p:nvSpPr>
                        <p:cNvPr id="7" name="矩形 6"/>
                        <p:cNvSpPr/>
                        <p:nvPr/>
                      </p:nvSpPr>
                      <p:spPr>
                        <a:xfrm>
                          <a:off x="678091" y="4349772"/>
                          <a:ext cx="3275256" cy="42967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smtClean="0"/>
                            <a:t>113101</a:t>
                          </a:r>
                          <a:r>
                            <a:rPr lang="zh-CN" altLang="en-US" sz="2000" smtClean="0">
                              <a:solidFill>
                                <a:srgbClr val="000000"/>
                              </a:solidFill>
                              <a:latin typeface="Arial Unicode MS" panose="020b0604020202020204" pitchFamily="34" charset="-122"/>
                              <a:ea typeface="Arial Unicode MS" panose="020b0604020202020204" pitchFamily="34" charset="-122"/>
                            </a:rPr>
                            <a:t>应收账款</a:t>
                          </a:r>
                          <a:r>
                            <a:rPr lang="en-US" altLang="zh-CN" sz="2000" smtClean="0">
                              <a:solidFill>
                                <a:srgbClr val="000000"/>
                              </a:solidFill>
                              <a:latin typeface="Arial Unicode MS" panose="020b0604020202020204" pitchFamily="34" charset="-122"/>
                              <a:ea typeface="Arial Unicode MS" panose="020b0604020202020204" pitchFamily="34" charset="-122"/>
                            </a:rPr>
                            <a:t>-</a:t>
                          </a:r>
                          <a:r>
                            <a:rPr lang="zh-CN" altLang="en-US" sz="2000" smtClean="0">
                              <a:solidFill>
                                <a:srgbClr val="000000"/>
                              </a:solidFill>
                              <a:latin typeface="Arial Unicode MS" panose="020b0604020202020204" pitchFamily="34" charset="-122"/>
                              <a:ea typeface="Arial Unicode MS" panose="020b0604020202020204" pitchFamily="34" charset="-122"/>
                            </a:rPr>
                            <a:t>货款</a:t>
                          </a:r>
                          <a:r>
                            <a:rPr lang="en-US" altLang="zh-CN" smtClean="0"/>
                            <a:t>             </a:t>
                          </a:r>
                          <a:endParaRPr lang="en-US" altLang="zh-CN" smtClean="0">
                            <a:solidFill>
                              <a:srgbClr val="000000"/>
                            </a:solidFill>
                            <a:latin typeface="Arial Unicode MS" panose="020b0604020202020204" pitchFamily="34" charset="-122"/>
                            <a:ea typeface="Arial Unicode MS" panose="020b0604020202020204" pitchFamily="34" charset="-122"/>
                          </a:endParaRPr>
                        </a:p>
                        <a:p>
                          <a:r>
                            <a:rPr lang="en-US" altLang="zh-CN">
                              <a:solidFill>
                                <a:srgbClr val="000000"/>
                              </a:solidFill>
                              <a:latin typeface="Arial Unicode MS" panose="020b0604020202020204" pitchFamily="34" charset="-122"/>
                              <a:ea typeface="Arial Unicode MS" panose="020b0604020202020204" pitchFamily="34" charset="-122"/>
                            </a:rPr>
                            <a:t>                   </a:t>
                          </a:r>
                          <a:endParaRPr lang="zh-CN" altLang="en-US">
                            <a:solidFill>
                              <a:srgbClr val="000000"/>
                            </a:solidFill>
                            <a:latin typeface="Arial Unicode MS" panose="020b0604020202020204" pitchFamily="34" charset="-122"/>
                            <a:ea typeface="Arial Unicode MS" panose="020b0604020202020204" pitchFamily="34" charset="-122"/>
                          </a:endParaRPr>
                        </a:p>
                      </p:txBody>
                    </p:sp>
                    <p:grpSp>
                      <p:nvGrpSpPr>
                        <p:cNvPr id="34" name="组合 33"/>
                        <p:cNvGrpSpPr/>
                        <p:nvPr/>
                      </p:nvGrpSpPr>
                      <p:grpSpPr>
                        <a:xfrm>
                          <a:off x="318051" y="4473508"/>
                          <a:ext cx="1517645" cy="1251721"/>
                          <a:chOff x="318051" y="4473508"/>
                          <a:chExt cx="1517645" cy="1251721"/>
                        </a:xfrm>
                      </p:grpSpPr>
                      <p:grpSp>
                        <p:nvGrpSpPr>
                          <p:cNvPr id="16" name="组合 15"/>
                          <p:cNvGrpSpPr/>
                          <p:nvPr/>
                        </p:nvGrpSpPr>
                        <p:grpSpPr>
                          <a:xfrm>
                            <a:off x="318051" y="4473508"/>
                            <a:ext cx="1013589" cy="1245819"/>
                            <a:chOff x="971600" y="4633007"/>
                            <a:chExt cx="1013589" cy="1245819"/>
                          </a:xfrm>
                        </p:grpSpPr>
                        <p:cxnSp>
                          <p:nvCxnSpPr>
                            <p:cNvPr id="9" name="直接连接符 8"/>
                            <p:cNvCxnSpPr/>
                            <p:nvPr/>
                          </p:nvCxnSpPr>
                          <p:spPr>
                            <a:xfrm flipH="1">
                              <a:off x="971600" y="4633007"/>
                              <a:ext cx="0" cy="12458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971600" y="4633007"/>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71600" y="4884643"/>
                              <a:ext cx="101358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1115616" y="4725146"/>
                            <a:ext cx="720080" cy="1000083"/>
                            <a:chOff x="1115616" y="4725146"/>
                            <a:chExt cx="720080" cy="1000083"/>
                          </a:xfrm>
                        </p:grpSpPr>
                        <p:grpSp>
                          <p:nvGrpSpPr>
                            <p:cNvPr id="17" name="组合 16"/>
                            <p:cNvGrpSpPr/>
                            <p:nvPr/>
                          </p:nvGrpSpPr>
                          <p:grpSpPr>
                            <a:xfrm>
                              <a:off x="1475656" y="5221173"/>
                              <a:ext cx="360040" cy="504056"/>
                              <a:chOff x="971600" y="5244205"/>
                              <a:chExt cx="360040" cy="1100250"/>
                            </a:xfrm>
                          </p:grpSpPr>
                          <p:cxnSp>
                            <p:nvCxnSpPr>
                              <p:cNvPr id="18" name="直接连接符 17"/>
                              <p:cNvCxnSpPr/>
                              <p:nvPr/>
                            </p:nvCxnSpPr>
                            <p:spPr>
                              <a:xfrm flipH="1">
                                <a:off x="971600" y="5244205"/>
                                <a:ext cx="0" cy="1100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71600" y="5244205"/>
                                <a:ext cx="3600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71600" y="6344455"/>
                                <a:ext cx="36004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1115616" y="4725146"/>
                              <a:ext cx="360040" cy="747144"/>
                              <a:chOff x="971600" y="4633007"/>
                              <a:chExt cx="360040" cy="1630858"/>
                            </a:xfrm>
                          </p:grpSpPr>
                          <p:cxnSp>
                            <p:nvCxnSpPr>
                              <p:cNvPr id="29" name="直接连接符 28"/>
                              <p:cNvCxnSpPr/>
                              <p:nvPr/>
                            </p:nvCxnSpPr>
                            <p:spPr>
                              <a:xfrm flipH="1">
                                <a:off x="971600" y="4633007"/>
                                <a:ext cx="0" cy="16308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971600" y="4633007"/>
                                <a:ext cx="1800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971600" y="6263865"/>
                                <a:ext cx="360040" cy="0"/>
                              </a:xfrm>
                              <a:prstGeom prst="line">
                                <a:avLst/>
                              </a:prstGeom>
                            </p:spPr>
                            <p:style>
                              <a:lnRef idx="1">
                                <a:schemeClr val="accent1"/>
                              </a:lnRef>
                              <a:fillRef idx="0">
                                <a:schemeClr val="accent1"/>
                              </a:fillRef>
                              <a:effectRef idx="0">
                                <a:schemeClr val="accent1"/>
                              </a:effectRef>
                              <a:fontRef idx="minor">
                                <a:schemeClr val="tx1"/>
                              </a:fontRef>
                            </p:style>
                          </p:cxnSp>
                        </p:grpSp>
                      </p:grpSp>
                    </p:grpSp>
                  </p:grpSp>
                  <p:sp>
                    <p:nvSpPr>
                      <p:cNvPr id="37" name="矩形 36"/>
                      <p:cNvSpPr/>
                      <p:nvPr/>
                    </p:nvSpPr>
                    <p:spPr>
                      <a:xfrm>
                        <a:off x="2136117" y="4204998"/>
                        <a:ext cx="1845377" cy="2539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smtClean="0">
                            <a:latin typeface="微软雅黑" panose="020b0503020204020204" pitchFamily="34" charset="-122"/>
                            <a:ea typeface="微软雅黑" panose="020b0503020204020204" pitchFamily="34" charset="-122"/>
                          </a:rPr>
                          <a:t>1131</a:t>
                        </a:r>
                        <a:r>
                          <a:rPr lang="zh-CN" altLang="en-US" sz="2000" b="1" smtClean="0">
                            <a:latin typeface="微软雅黑" panose="020b0503020204020204" pitchFamily="34" charset="-122"/>
                            <a:ea typeface="微软雅黑" panose="020b0503020204020204" pitchFamily="34" charset="-122"/>
                          </a:rPr>
                          <a:t>应收账款</a:t>
                        </a:r>
                        <a:endParaRPr lang="zh-CN" altLang="en-US" sz="2000" b="1">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786810" y="4358818"/>
                      <a:ext cx="360040" cy="1859838"/>
                      <a:chOff x="1786810" y="4358818"/>
                      <a:chExt cx="360040" cy="1487540"/>
                    </a:xfrm>
                  </p:grpSpPr>
                  <p:cxnSp>
                    <p:nvCxnSpPr>
                      <p:cNvPr id="39" name="直接连接符 38"/>
                      <p:cNvCxnSpPr/>
                      <p:nvPr/>
                    </p:nvCxnSpPr>
                    <p:spPr>
                      <a:xfrm flipH="1">
                        <a:off x="1786810" y="4358818"/>
                        <a:ext cx="0" cy="14875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786810" y="4358818"/>
                        <a:ext cx="360040" cy="0"/>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42" name="直接连接符 41"/>
                  <p:cNvCxnSpPr/>
                  <p:nvPr/>
                </p:nvCxnSpPr>
                <p:spPr>
                  <a:xfrm>
                    <a:off x="1788467" y="5301208"/>
                    <a:ext cx="69530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732774" y="4330262"/>
                  <a:ext cx="3459571" cy="1951816"/>
                  <a:chOff x="465586" y="4338893"/>
                  <a:chExt cx="3459571" cy="1951816"/>
                </a:xfrm>
              </p:grpSpPr>
              <p:sp>
                <p:nvSpPr>
                  <p:cNvPr id="53" name="文本框 52"/>
                  <p:cNvSpPr txBox="1"/>
                  <p:nvPr/>
                </p:nvSpPr>
                <p:spPr>
                  <a:xfrm>
                    <a:off x="3022346" y="5666068"/>
                    <a:ext cx="902811" cy="19530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solidFill>
                          <a:schemeClr val="accent1"/>
                        </a:solidFill>
                      </a:rPr>
                      <a:t>四级科目</a:t>
                    </a:r>
                    <a:endParaRPr lang="zh-CN" altLang="en-US" sz="1400" b="1">
                      <a:solidFill>
                        <a:schemeClr val="accent1"/>
                      </a:solidFill>
                    </a:endParaRPr>
                  </a:p>
                </p:txBody>
              </p:sp>
              <p:grpSp>
                <p:nvGrpSpPr>
                  <p:cNvPr id="57" name="组合 56"/>
                  <p:cNvGrpSpPr/>
                  <p:nvPr/>
                </p:nvGrpSpPr>
                <p:grpSpPr>
                  <a:xfrm>
                    <a:off x="465586" y="4338893"/>
                    <a:ext cx="1301564" cy="1951816"/>
                    <a:chOff x="465586" y="4338893"/>
                    <a:chExt cx="1301564" cy="1951816"/>
                  </a:xfrm>
                </p:grpSpPr>
                <p:sp>
                  <p:nvSpPr>
                    <p:cNvPr id="50" name="文本框 49"/>
                    <p:cNvSpPr txBox="1"/>
                    <p:nvPr/>
                  </p:nvSpPr>
                  <p:spPr>
                    <a:xfrm>
                      <a:off x="465586" y="4338893"/>
                      <a:ext cx="1299908" cy="19530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一级</a:t>
                      </a:r>
                      <a:r>
                        <a:rPr lang="en-US" altLang="zh-CN" sz="1400" b="1" smtClean="0">
                          <a:latin typeface="微软雅黑" panose="020b0503020204020204" pitchFamily="34" charset="-122"/>
                          <a:ea typeface="微软雅黑" panose="020b0503020204020204" pitchFamily="34" charset="-122"/>
                        </a:rPr>
                        <a:t>COA</a:t>
                      </a:r>
                      <a:r>
                        <a:rPr lang="zh-CN" altLang="en-US" sz="1400" b="1" smtClean="0">
                          <a:latin typeface="微软雅黑" panose="020b0503020204020204" pitchFamily="34" charset="-122"/>
                          <a:ea typeface="微软雅黑" panose="020b0503020204020204" pitchFamily="34" charset="-122"/>
                        </a:rPr>
                        <a:t>科目</a:t>
                      </a:r>
                      <a:endParaRPr lang="zh-CN" altLang="en-US" sz="1400" b="1">
                        <a:latin typeface="微软雅黑" panose="020b0503020204020204" pitchFamily="34" charset="-122"/>
                        <a:ea typeface="微软雅黑" panose="020b0503020204020204" pitchFamily="34" charset="-122"/>
                      </a:endParaRPr>
                    </a:p>
                  </p:txBody>
                </p:sp>
                <p:sp>
                  <p:nvSpPr>
                    <p:cNvPr id="51" name="文本框 50"/>
                    <p:cNvSpPr txBox="1"/>
                    <p:nvPr/>
                  </p:nvSpPr>
                  <p:spPr>
                    <a:xfrm>
                      <a:off x="467242" y="4643263"/>
                      <a:ext cx="1299908" cy="19530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二级</a:t>
                      </a:r>
                      <a:r>
                        <a:rPr lang="en-US" altLang="zh-CN" sz="1400" b="1" smtClean="0">
                          <a:latin typeface="微软雅黑" panose="020b0503020204020204" pitchFamily="34" charset="-122"/>
                          <a:ea typeface="微软雅黑" panose="020b0503020204020204" pitchFamily="34" charset="-122"/>
                        </a:rPr>
                        <a:t>COA</a:t>
                      </a:r>
                      <a:r>
                        <a:rPr lang="zh-CN" altLang="en-US" sz="1400" b="1" smtClean="0">
                          <a:latin typeface="微软雅黑" panose="020b0503020204020204" pitchFamily="34" charset="-122"/>
                          <a:ea typeface="微软雅黑" panose="020b0503020204020204" pitchFamily="34" charset="-122"/>
                        </a:rPr>
                        <a:t>科目</a:t>
                      </a:r>
                      <a:endParaRPr lang="zh-CN" altLang="en-US" sz="1400" b="1">
                        <a:latin typeface="微软雅黑" panose="020b0503020204020204" pitchFamily="34" charset="-122"/>
                        <a:ea typeface="微软雅黑" panose="020b0503020204020204" pitchFamily="34" charset="-122"/>
                      </a:endParaRPr>
                    </a:p>
                  </p:txBody>
                </p:sp>
                <p:sp>
                  <p:nvSpPr>
                    <p:cNvPr id="52" name="文本框 51"/>
                    <p:cNvSpPr txBox="1"/>
                    <p:nvPr/>
                  </p:nvSpPr>
                  <p:spPr>
                    <a:xfrm>
                      <a:off x="467242" y="4980625"/>
                      <a:ext cx="1299908" cy="19530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a:latin typeface="微软雅黑" panose="020b0503020204020204" pitchFamily="34" charset="-122"/>
                          <a:ea typeface="微软雅黑" panose="020b0503020204020204" pitchFamily="34" charset="-122"/>
                        </a:rPr>
                        <a:t>三</a:t>
                      </a:r>
                      <a:r>
                        <a:rPr lang="zh-CN" altLang="en-US" sz="1400" b="1" smtClean="0">
                          <a:latin typeface="微软雅黑" panose="020b0503020204020204" pitchFamily="34" charset="-122"/>
                          <a:ea typeface="微软雅黑" panose="020b0503020204020204" pitchFamily="34" charset="-122"/>
                        </a:rPr>
                        <a:t>级</a:t>
                      </a:r>
                      <a:r>
                        <a:rPr lang="en-US" altLang="zh-CN" sz="1400" b="1" smtClean="0">
                          <a:latin typeface="微软雅黑" panose="020b0503020204020204" pitchFamily="34" charset="-122"/>
                          <a:ea typeface="微软雅黑" panose="020b0503020204020204" pitchFamily="34" charset="-122"/>
                        </a:rPr>
                        <a:t>COA</a:t>
                      </a:r>
                      <a:r>
                        <a:rPr lang="zh-CN" altLang="en-US" sz="1400" b="1" smtClean="0">
                          <a:latin typeface="微软雅黑" panose="020b0503020204020204" pitchFamily="34" charset="-122"/>
                          <a:ea typeface="微软雅黑" panose="020b0503020204020204" pitchFamily="34" charset="-122"/>
                        </a:rPr>
                        <a:t>科目</a:t>
                      </a:r>
                      <a:endParaRPr lang="zh-CN" altLang="en-US" sz="1400" b="1">
                        <a:latin typeface="微软雅黑" panose="020b0503020204020204" pitchFamily="34" charset="-122"/>
                        <a:ea typeface="微软雅黑" panose="020b0503020204020204" pitchFamily="34" charset="-122"/>
                      </a:endParaRPr>
                    </a:p>
                  </p:txBody>
                </p:sp>
                <p:sp>
                  <p:nvSpPr>
                    <p:cNvPr id="56" name="文本框 55"/>
                    <p:cNvSpPr txBox="1"/>
                    <p:nvPr/>
                  </p:nvSpPr>
                  <p:spPr>
                    <a:xfrm>
                      <a:off x="467242" y="6095401"/>
                      <a:ext cx="1299908" cy="19530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微软雅黑" panose="020b0503020204020204" pitchFamily="34" charset="-122"/>
                          <a:ea typeface="微软雅黑" panose="020b0503020204020204" pitchFamily="34" charset="-122"/>
                        </a:rPr>
                        <a:t>一级</a:t>
                      </a:r>
                      <a:r>
                        <a:rPr lang="en-US" altLang="zh-CN" sz="1400" b="1" smtClean="0">
                          <a:latin typeface="微软雅黑" panose="020b0503020204020204" pitchFamily="34" charset="-122"/>
                          <a:ea typeface="微软雅黑" panose="020b0503020204020204" pitchFamily="34" charset="-122"/>
                        </a:rPr>
                        <a:t>COA</a:t>
                      </a:r>
                      <a:r>
                        <a:rPr lang="zh-CN" altLang="en-US" sz="1400" b="1" smtClean="0">
                          <a:latin typeface="微软雅黑" panose="020b0503020204020204" pitchFamily="34" charset="-122"/>
                          <a:ea typeface="微软雅黑" panose="020b0503020204020204" pitchFamily="34" charset="-122"/>
                        </a:rPr>
                        <a:t>科目</a:t>
                      </a:r>
                      <a:endParaRPr lang="zh-CN" altLang="en-US" sz="1400" b="1">
                        <a:latin typeface="微软雅黑" panose="020b0503020204020204" pitchFamily="34" charset="-122"/>
                        <a:ea typeface="微软雅黑" panose="020b0503020204020204" pitchFamily="34" charset="-122"/>
                      </a:endParaRPr>
                    </a:p>
                  </p:txBody>
                </p:sp>
              </p:grpSp>
            </p:grpSp>
          </p:grpSp>
          <p:sp>
            <p:nvSpPr>
              <p:cNvPr id="10" name="矩形 9"/>
              <p:cNvSpPr/>
              <p:nvPr/>
            </p:nvSpPr>
            <p:spPr>
              <a:xfrm>
                <a:off x="781507" y="3108894"/>
                <a:ext cx="1170712" cy="20657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grpSp>
        <p:sp>
          <p:nvSpPr>
            <p:cNvPr id="61" name="矩形 60"/>
            <p:cNvSpPr/>
            <p:nvPr/>
          </p:nvSpPr>
          <p:spPr>
            <a:xfrm>
              <a:off x="4222425" y="3194542"/>
              <a:ext cx="4335042" cy="1032505"/>
            </a:xfrm>
            <a:prstGeom prst="rect">
              <a:avLst/>
            </a:prstGeom>
            <a:noFill/>
            <a:ln>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a:p>
          </p:txBody>
        </p:sp>
        <p:sp>
          <p:nvSpPr>
            <p:cNvPr id="2" name="矩形 1"/>
            <p:cNvSpPr/>
            <p:nvPr/>
          </p:nvSpPr>
          <p:spPr>
            <a:xfrm>
              <a:off x="4179590" y="2745479"/>
              <a:ext cx="3121367"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t>11310109</a:t>
              </a:r>
              <a:r>
                <a:rPr lang="zh-CN" altLang="en-US" smtClean="0">
                  <a:solidFill>
                    <a:srgbClr val="000000"/>
                  </a:solidFill>
                  <a:latin typeface="Arial Unicode MS" panose="020b0604020202020204" pitchFamily="34" charset="-122"/>
                  <a:ea typeface="Arial Unicode MS" panose="020b0604020202020204" pitchFamily="34" charset="-122"/>
                </a:rPr>
                <a:t>应收账款</a:t>
              </a:r>
              <a:r>
                <a:rPr lang="en-US" altLang="zh-CN" smtClean="0">
                  <a:solidFill>
                    <a:srgbClr val="000000"/>
                  </a:solidFill>
                  <a:latin typeface="Arial Unicode MS" panose="020b0604020202020204" pitchFamily="34" charset="-122"/>
                  <a:ea typeface="Arial Unicode MS" panose="020b0604020202020204" pitchFamily="34" charset="-122"/>
                </a:rPr>
                <a:t>-</a:t>
              </a:r>
              <a:r>
                <a:rPr lang="zh-CN" altLang="en-US" smtClean="0">
                  <a:solidFill>
                    <a:srgbClr val="000000"/>
                  </a:solidFill>
                  <a:latin typeface="Arial Unicode MS" panose="020b0604020202020204" pitchFamily="34" charset="-122"/>
                  <a:ea typeface="Arial Unicode MS" panose="020b0604020202020204" pitchFamily="34" charset="-122"/>
                </a:rPr>
                <a:t>货款</a:t>
              </a:r>
              <a:r>
                <a:rPr lang="en-US" altLang="zh-CN" smtClean="0">
                  <a:solidFill>
                    <a:srgbClr val="000000"/>
                  </a:solidFill>
                  <a:latin typeface="Arial Unicode MS" panose="020b0604020202020204" pitchFamily="34" charset="-122"/>
                  <a:ea typeface="Arial Unicode MS" panose="020b0604020202020204" pitchFamily="34" charset="-122"/>
                </a:rPr>
                <a:t>-</a:t>
              </a:r>
              <a:r>
                <a:rPr lang="zh-CN" altLang="en-US" smtClean="0">
                  <a:solidFill>
                    <a:srgbClr val="000000"/>
                  </a:solidFill>
                  <a:latin typeface="Arial Unicode MS" panose="020b0604020202020204" pitchFamily="34" charset="-122"/>
                  <a:ea typeface="Arial Unicode MS" panose="020b0604020202020204" pitchFamily="34" charset="-122"/>
                </a:rPr>
                <a:t>其他</a:t>
              </a:r>
              <a:endParaRPr lang="zh-CN" altLang="en-US">
                <a:solidFill>
                  <a:srgbClr val="000000"/>
                </a:solidFill>
                <a:latin typeface="Arial Unicode MS" panose="020b0604020202020204" pitchFamily="34" charset="-122"/>
                <a:ea typeface="Arial Unicode MS" panose="020b0604020202020204" pitchFamily="34" charset="-122"/>
              </a:endParaRPr>
            </a:p>
          </p:txBody>
        </p:sp>
        <p:sp>
          <p:nvSpPr>
            <p:cNvPr id="8" name="矩形 7"/>
            <p:cNvSpPr/>
            <p:nvPr/>
          </p:nvSpPr>
          <p:spPr>
            <a:xfrm>
              <a:off x="4709091" y="3194542"/>
              <a:ext cx="3888432" cy="135421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mtClean="0">
                  <a:solidFill>
                    <a:srgbClr val="000000"/>
                  </a:solidFill>
                  <a:latin typeface="Arial Unicode MS" panose="020b0604020202020204" pitchFamily="34" charset="-122"/>
                  <a:ea typeface="Arial Unicode MS" panose="020b0604020202020204" pitchFamily="34" charset="-122"/>
                </a:rPr>
                <a:t>1131010901</a:t>
              </a:r>
              <a:r>
                <a:rPr lang="zh-CN" altLang="en-US" sz="1400" smtClean="0">
                  <a:solidFill>
                    <a:srgbClr val="000000"/>
                  </a:solidFill>
                  <a:latin typeface="Arial Unicode MS" panose="020b0604020202020204" pitchFamily="34" charset="-122"/>
                  <a:ea typeface="Arial Unicode MS" panose="020b0604020202020204" pitchFamily="34" charset="-122"/>
                </a:rPr>
                <a:t>应收账款</a:t>
              </a:r>
              <a:r>
                <a:rPr lang="en-US" altLang="zh-CN" sz="1400" smtClean="0">
                  <a:solidFill>
                    <a:srgbClr val="000000"/>
                  </a:solidFill>
                  <a:latin typeface="Arial Unicode MS" panose="020b0604020202020204" pitchFamily="34" charset="-122"/>
                  <a:ea typeface="Arial Unicode MS" panose="020b0604020202020204" pitchFamily="34" charset="-122"/>
                </a:rPr>
                <a:t>-</a:t>
              </a:r>
              <a:r>
                <a:rPr lang="zh-CN" altLang="en-US" sz="1400">
                  <a:solidFill>
                    <a:srgbClr val="000000"/>
                  </a:solidFill>
                  <a:latin typeface="Arial Unicode MS" panose="020b0604020202020204" pitchFamily="34" charset="-122"/>
                  <a:ea typeface="Arial Unicode MS" panose="020b0604020202020204" pitchFamily="34" charset="-122"/>
                </a:rPr>
                <a:t>货款</a:t>
              </a:r>
              <a:r>
                <a:rPr lang="en-US" altLang="zh-CN" sz="1400" smtClean="0">
                  <a:solidFill>
                    <a:srgbClr val="000000"/>
                  </a:solidFill>
                  <a:latin typeface="Arial Unicode MS" panose="020b0604020202020204" pitchFamily="34" charset="-122"/>
                  <a:ea typeface="Arial Unicode MS" panose="020b0604020202020204" pitchFamily="34" charset="-122"/>
                </a:rPr>
                <a:t>-</a:t>
              </a:r>
              <a:r>
                <a:rPr lang="zh-CN" altLang="en-US" sz="1400">
                  <a:solidFill>
                    <a:srgbClr val="000000"/>
                  </a:solidFill>
                  <a:latin typeface="Arial Unicode MS" panose="020b0604020202020204" pitchFamily="34" charset="-122"/>
                  <a:ea typeface="Arial Unicode MS" panose="020b0604020202020204" pitchFamily="34" charset="-122"/>
                </a:rPr>
                <a:t>其他</a:t>
              </a:r>
              <a:r>
                <a:rPr lang="en-US" altLang="zh-CN" sz="1400" smtClean="0">
                  <a:solidFill>
                    <a:srgbClr val="000000"/>
                  </a:solidFill>
                  <a:latin typeface="Arial Unicode MS" panose="020b0604020202020204" pitchFamily="34" charset="-122"/>
                  <a:ea typeface="Arial Unicode MS" panose="020b0604020202020204" pitchFamily="34" charset="-122"/>
                </a:rPr>
                <a:t>-</a:t>
              </a:r>
              <a:r>
                <a:rPr lang="zh-CN" altLang="en-US" sz="1400">
                  <a:solidFill>
                    <a:srgbClr val="000000"/>
                  </a:solidFill>
                  <a:latin typeface="Arial Unicode MS" panose="020b0604020202020204" pitchFamily="34" charset="-122"/>
                  <a:ea typeface="Arial Unicode MS" panose="020b0604020202020204" pitchFamily="34" charset="-122"/>
                </a:rPr>
                <a:t>二手车</a:t>
              </a:r>
              <a:endParaRPr lang="en-US" altLang="zh-CN" sz="1400" smtClean="0">
                <a:solidFill>
                  <a:srgbClr val="000000"/>
                </a:solidFill>
                <a:latin typeface="Arial Unicode MS" panose="020b0604020202020204" pitchFamily="34" charset="-122"/>
                <a:ea typeface="Arial Unicode MS" panose="020b0604020202020204" pitchFamily="34" charset="-122"/>
              </a:endParaRPr>
            </a:p>
            <a:p>
              <a:endParaRPr lang="en-US" altLang="zh-CN" sz="1400" smtClean="0">
                <a:solidFill>
                  <a:srgbClr val="000000"/>
                </a:solidFill>
                <a:latin typeface="Arial Unicode MS" panose="020b0604020202020204" pitchFamily="34" charset="-122"/>
                <a:ea typeface="Arial Unicode MS" panose="020b0604020202020204" pitchFamily="34" charset="-122"/>
              </a:endParaRPr>
            </a:p>
            <a:p>
              <a:r>
                <a:rPr lang="en-US" altLang="zh-CN" sz="1400" smtClean="0">
                  <a:solidFill>
                    <a:srgbClr val="000000"/>
                  </a:solidFill>
                  <a:latin typeface="Arial Unicode MS" panose="020b0604020202020204" pitchFamily="34" charset="-122"/>
                  <a:ea typeface="Arial Unicode MS" panose="020b0604020202020204" pitchFamily="34" charset="-122"/>
                </a:rPr>
                <a:t>1131010902</a:t>
              </a:r>
              <a:r>
                <a:rPr lang="zh-CN" altLang="en-US" sz="1400">
                  <a:solidFill>
                    <a:srgbClr val="000000"/>
                  </a:solidFill>
                  <a:latin typeface="Arial Unicode MS" panose="020b0604020202020204" pitchFamily="34" charset="-122"/>
                  <a:ea typeface="Arial Unicode MS" panose="020b0604020202020204" pitchFamily="34" charset="-122"/>
                </a:rPr>
                <a:t>应收账款</a:t>
              </a:r>
              <a:r>
                <a:rPr lang="en-US" altLang="zh-CN" sz="1400">
                  <a:solidFill>
                    <a:srgbClr val="000000"/>
                  </a:solidFill>
                  <a:latin typeface="Arial Unicode MS" panose="020b0604020202020204" pitchFamily="34" charset="-122"/>
                  <a:ea typeface="Arial Unicode MS" panose="020b0604020202020204" pitchFamily="34" charset="-122"/>
                </a:rPr>
                <a:t>-</a:t>
              </a:r>
              <a:r>
                <a:rPr lang="zh-CN" altLang="en-US" sz="1400">
                  <a:solidFill>
                    <a:srgbClr val="000000"/>
                  </a:solidFill>
                  <a:latin typeface="Arial Unicode MS" panose="020b0604020202020204" pitchFamily="34" charset="-122"/>
                  <a:ea typeface="Arial Unicode MS" panose="020b0604020202020204" pitchFamily="34" charset="-122"/>
                </a:rPr>
                <a:t>货款</a:t>
              </a:r>
              <a:r>
                <a:rPr lang="en-US" altLang="zh-CN" sz="1400" smtClean="0">
                  <a:solidFill>
                    <a:srgbClr val="000000"/>
                  </a:solidFill>
                  <a:latin typeface="Arial Unicode MS" panose="020b0604020202020204" pitchFamily="34" charset="-122"/>
                  <a:ea typeface="Arial Unicode MS" panose="020b0604020202020204" pitchFamily="34" charset="-122"/>
                </a:rPr>
                <a:t>-</a:t>
              </a:r>
              <a:r>
                <a:rPr lang="zh-CN" altLang="en-US" sz="1400">
                  <a:solidFill>
                    <a:srgbClr val="000000"/>
                  </a:solidFill>
                  <a:latin typeface="Arial Unicode MS" panose="020b0604020202020204" pitchFamily="34" charset="-122"/>
                  <a:ea typeface="Arial Unicode MS" panose="020b0604020202020204" pitchFamily="34" charset="-122"/>
                </a:rPr>
                <a:t>其他</a:t>
              </a:r>
              <a:r>
                <a:rPr lang="en-US" altLang="zh-CN" sz="1400" smtClean="0">
                  <a:solidFill>
                    <a:srgbClr val="000000"/>
                  </a:solidFill>
                  <a:latin typeface="Arial Unicode MS" panose="020b0604020202020204" pitchFamily="34" charset="-122"/>
                  <a:ea typeface="Arial Unicode MS" panose="020b0604020202020204" pitchFamily="34" charset="-122"/>
                </a:rPr>
                <a:t>-</a:t>
              </a:r>
              <a:r>
                <a:rPr lang="en-US" altLang="zh-CN" smtClean="0">
                  <a:solidFill>
                    <a:srgbClr val="000000"/>
                  </a:solidFill>
                  <a:latin typeface="Arial Unicode MS" panose="020b0604020202020204" pitchFamily="34" charset="-122"/>
                  <a:ea typeface="Arial Unicode MS" panose="020b0604020202020204" pitchFamily="34" charset="-122"/>
                </a:rPr>
                <a:t> </a:t>
              </a:r>
              <a:r>
                <a:rPr lang="zh-CN" altLang="en-US" sz="1400">
                  <a:solidFill>
                    <a:srgbClr val="000000"/>
                  </a:solidFill>
                  <a:latin typeface="Arial Unicode MS" panose="020b0604020202020204" pitchFamily="34" charset="-122"/>
                  <a:ea typeface="Arial Unicode MS" panose="020b0604020202020204" pitchFamily="34" charset="-122"/>
                </a:rPr>
                <a:t>进口贸易</a:t>
              </a:r>
              <a:endParaRPr lang="en-US" altLang="zh-CN" sz="1400">
                <a:solidFill>
                  <a:srgbClr val="000000"/>
                </a:solidFill>
                <a:latin typeface="Arial Unicode MS" panose="020b0604020202020204" pitchFamily="34" charset="-122"/>
                <a:ea typeface="Arial Unicode MS" panose="020b0604020202020204" pitchFamily="34" charset="-122"/>
              </a:endParaRPr>
            </a:p>
            <a:p>
              <a:r>
                <a:rPr lang="en-US" altLang="zh-CN">
                  <a:solidFill>
                    <a:srgbClr val="000000"/>
                  </a:solidFill>
                  <a:latin typeface="Arial Unicode MS" panose="020b0604020202020204" pitchFamily="34" charset="-122"/>
                  <a:ea typeface="Arial Unicode MS" panose="020b0604020202020204" pitchFamily="34" charset="-122"/>
                </a:rPr>
                <a:t>…   …</a:t>
              </a:r>
              <a:endParaRPr lang="zh-CN" altLang="en-US">
                <a:solidFill>
                  <a:srgbClr val="000000"/>
                </a:solidFill>
                <a:latin typeface="Arial Unicode MS" panose="020b0604020202020204" pitchFamily="34" charset="-122"/>
                <a:ea typeface="Arial Unicode MS" panose="020b0604020202020204" pitchFamily="34" charset="-122"/>
              </a:endParaRPr>
            </a:p>
            <a:p>
              <a:r>
                <a:rPr lang="en-US" altLang="zh-CN" smtClean="0">
                  <a:solidFill>
                    <a:srgbClr val="000000"/>
                  </a:solidFill>
                  <a:latin typeface="Arial Unicode MS" panose="020b0604020202020204" pitchFamily="34" charset="-122"/>
                  <a:ea typeface="Arial Unicode MS" panose="020b0604020202020204" pitchFamily="34" charset="-122"/>
                </a:rPr>
                <a:t>     </a:t>
              </a:r>
              <a:endParaRPr lang="zh-CN" altLang="en-US">
                <a:solidFill>
                  <a:srgbClr val="000000"/>
                </a:solidFill>
                <a:latin typeface="Arial Unicode MS" panose="020b0604020202020204" pitchFamily="34" charset="-122"/>
                <a:ea typeface="Arial Unicode MS" panose="020b0604020202020204" pitchFamily="34" charset="-122"/>
              </a:endParaRPr>
            </a:p>
          </p:txBody>
        </p:sp>
        <p:sp>
          <p:nvSpPr>
            <p:cNvPr id="22" name="矩形 21"/>
            <p:cNvSpPr/>
            <p:nvPr/>
          </p:nvSpPr>
          <p:spPr>
            <a:xfrm>
              <a:off x="4158697" y="2339552"/>
              <a:ext cx="3121367"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t>11310101</a:t>
              </a:r>
              <a:r>
                <a:rPr lang="zh-CN" altLang="en-US" smtClean="0">
                  <a:solidFill>
                    <a:srgbClr val="000000"/>
                  </a:solidFill>
                  <a:latin typeface="Arial Unicode MS" panose="020b0604020202020204" pitchFamily="34" charset="-122"/>
                  <a:ea typeface="Arial Unicode MS" panose="020b0604020202020204" pitchFamily="34" charset="-122"/>
                </a:rPr>
                <a:t>应收账款</a:t>
              </a:r>
              <a:r>
                <a:rPr lang="en-US" altLang="zh-CN" smtClean="0">
                  <a:solidFill>
                    <a:srgbClr val="000000"/>
                  </a:solidFill>
                  <a:latin typeface="Arial Unicode MS" panose="020b0604020202020204" pitchFamily="34" charset="-122"/>
                  <a:ea typeface="Arial Unicode MS" panose="020b0604020202020204" pitchFamily="34" charset="-122"/>
                </a:rPr>
                <a:t>-</a:t>
              </a:r>
              <a:r>
                <a:rPr lang="zh-CN" altLang="en-US" smtClean="0">
                  <a:solidFill>
                    <a:srgbClr val="000000"/>
                  </a:solidFill>
                  <a:latin typeface="Arial Unicode MS" panose="020b0604020202020204" pitchFamily="34" charset="-122"/>
                  <a:ea typeface="Arial Unicode MS" panose="020b0604020202020204" pitchFamily="34" charset="-122"/>
                </a:rPr>
                <a:t>货款</a:t>
              </a:r>
              <a:r>
                <a:rPr lang="en-US" altLang="zh-CN" smtClean="0">
                  <a:solidFill>
                    <a:srgbClr val="000000"/>
                  </a:solidFill>
                  <a:latin typeface="Arial Unicode MS" panose="020b0604020202020204" pitchFamily="34" charset="-122"/>
                  <a:ea typeface="Arial Unicode MS" panose="020b0604020202020204" pitchFamily="34" charset="-122"/>
                </a:rPr>
                <a:t>-</a:t>
              </a:r>
              <a:r>
                <a:rPr lang="zh-CN" altLang="en-US">
                  <a:solidFill>
                    <a:srgbClr val="000000"/>
                  </a:solidFill>
                  <a:latin typeface="Arial Unicode MS" panose="020b0604020202020204" pitchFamily="34" charset="-122"/>
                  <a:ea typeface="Arial Unicode MS" panose="020b0604020202020204" pitchFamily="34" charset="-122"/>
                </a:rPr>
                <a:t>备件</a:t>
              </a:r>
              <a:endParaRPr lang="zh-CN" altLang="en-US"/>
            </a:p>
          </p:txBody>
        </p:sp>
        <p:sp>
          <p:nvSpPr>
            <p:cNvPr id="73" name="矩形 72"/>
            <p:cNvSpPr/>
            <p:nvPr/>
          </p:nvSpPr>
          <p:spPr>
            <a:xfrm>
              <a:off x="2873130" y="4335657"/>
              <a:ext cx="2435282"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a:latin typeface="微软雅黑" panose="020b0503020204020204" pitchFamily="34" charset="-122"/>
                  <a:ea typeface="微软雅黑" panose="020b0503020204020204" pitchFamily="34" charset="-122"/>
                </a:rPr>
                <a:t>1132 </a:t>
              </a:r>
              <a:r>
                <a:rPr lang="zh-CN" altLang="en-US" sz="2000" b="1">
                  <a:latin typeface="微软雅黑" panose="020b0503020204020204" pitchFamily="34" charset="-122"/>
                  <a:ea typeface="微软雅黑" panose="020b0503020204020204" pitchFamily="34" charset="-122"/>
                </a:rPr>
                <a:t>长期应收账款</a:t>
              </a:r>
            </a:p>
          </p:txBody>
        </p:sp>
      </p:grpSp>
      <p:cxnSp>
        <p:nvCxnSpPr>
          <p:cNvPr id="74" name="直接连接符 73"/>
          <p:cNvCxnSpPr/>
          <p:nvPr/>
        </p:nvCxnSpPr>
        <p:spPr>
          <a:xfrm>
            <a:off x="2376671" y="4155226"/>
            <a:ext cx="445106" cy="3"/>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3874416" y="2511454"/>
            <a:ext cx="22754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779880"/>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3"/>
          <p:cNvSpPr txBox="1"/>
          <p:nvPr/>
        </p:nvSpPr>
        <p:spPr>
          <a:xfrm>
            <a:off x="54635" y="188640"/>
            <a:ext cx="9144000" cy="369332"/>
          </a:xfrm>
          <a:prstGeom prst="rect">
            <a:avLst/>
          </a:prstGeom>
          <a:noFill/>
        </p:spPr>
        <p:txBody>
          <a:bodyPr wrap="square" rtlCol="0">
            <a:spAutoFit/>
          </a:bodyPr>
          <a:lstStyle>
            <a:defPPr>
              <a:defRPr lang="zh-CN"/>
            </a:defPPr>
            <a:lvl1pPr marL="0" algn="l" defTabSz="914400" rtl="0" eaLnBrk="1" latinLnBrk="0" hangingPunct="1">
              <a:defRPr sz="1800" b="1"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详细解决方案</a:t>
            </a:r>
            <a:r>
              <a:rPr lang="en-US" altLang="zh-CN"/>
              <a:t>-</a:t>
            </a:r>
            <a:r>
              <a:rPr lang="zh-CN" altLang="en-US"/>
              <a:t>现金流量代码、费用类型统一、内部客商代码统一</a:t>
            </a:r>
          </a:p>
        </p:txBody>
      </p:sp>
      <p:sp>
        <p:nvSpPr>
          <p:cNvPr id="76" name="Rectangle 2"/>
          <p:cNvSpPr/>
          <p:nvPr/>
        </p:nvSpPr>
        <p:spPr>
          <a:xfrm>
            <a:off x="1841747" y="3084407"/>
            <a:ext cx="1181556" cy="1471151"/>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7" name="Rectangle 122"/>
          <p:cNvSpPr/>
          <p:nvPr/>
        </p:nvSpPr>
        <p:spPr>
          <a:xfrm>
            <a:off x="3095710" y="3090386"/>
            <a:ext cx="1177243" cy="1465172"/>
          </a:xfrm>
          <a:prstGeom prst="rect">
            <a:avLst/>
          </a:prstGeom>
          <a:solidFill>
            <a:srgbClr val="E2E2E2"/>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8" name="Rectangle 124"/>
          <p:cNvSpPr/>
          <p:nvPr/>
        </p:nvSpPr>
        <p:spPr>
          <a:xfrm>
            <a:off x="4331254" y="3084405"/>
            <a:ext cx="1189480" cy="147115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0" name="Rectangle 126"/>
          <p:cNvSpPr/>
          <p:nvPr/>
        </p:nvSpPr>
        <p:spPr>
          <a:xfrm>
            <a:off x="5564204" y="3090386"/>
            <a:ext cx="1195531" cy="1465172"/>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3" name="TextBox 6"/>
          <p:cNvSpPr txBox="1"/>
          <p:nvPr/>
        </p:nvSpPr>
        <p:spPr>
          <a:xfrm>
            <a:off x="1943212" y="3527506"/>
            <a:ext cx="1116586" cy="3139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smtClean="0">
                <a:solidFill>
                  <a:srgbClr val="000000"/>
                </a:solidFill>
                <a:latin typeface="微软雅黑" panose="020b0503020204020204" pitchFamily="34" charset="-122"/>
                <a:ea typeface="微软雅黑" panose="020b0503020204020204" pitchFamily="34" charset="-122"/>
              </a:rPr>
              <a:t>维度改造</a:t>
            </a:r>
            <a:endParaRPr lang="zh-CN" altLang="en-US" b="1" kern="0">
              <a:solidFill>
                <a:srgbClr val="000000"/>
              </a:solidFill>
              <a:latin typeface="微软雅黑" panose="020b0503020204020204" pitchFamily="34" charset="-122"/>
              <a:ea typeface="微软雅黑" panose="020b0503020204020204" pitchFamily="34" charset="-122"/>
            </a:endParaRPr>
          </a:p>
        </p:txBody>
      </p:sp>
      <p:sp>
        <p:nvSpPr>
          <p:cNvPr id="84" name="TextBox 172"/>
          <p:cNvSpPr txBox="1"/>
          <p:nvPr/>
        </p:nvSpPr>
        <p:spPr>
          <a:xfrm>
            <a:off x="3193578" y="3541872"/>
            <a:ext cx="985822" cy="274434"/>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lang="zh-CN" altLang="en-US" b="1" kern="0" noProof="0" smtClean="0">
                <a:solidFill>
                  <a:srgbClr val="000000"/>
                </a:solidFill>
                <a:latin typeface="微软雅黑" panose="020b0503020204020204" pitchFamily="34" charset="-122"/>
                <a:ea typeface="微软雅黑" panose="020b0503020204020204" pitchFamily="34" charset="-122"/>
              </a:rPr>
              <a:t>项目</a:t>
            </a:r>
            <a:r>
              <a:rPr lang="zh-CN" altLang="en-US" b="1" kern="0">
                <a:solidFill>
                  <a:srgbClr val="000000"/>
                </a:solidFill>
                <a:latin typeface="微软雅黑" panose="020b0503020204020204" pitchFamily="34" charset="-122"/>
                <a:ea typeface="微软雅黑" panose="020b0503020204020204" pitchFamily="34" charset="-122"/>
              </a:rPr>
              <a:t>改造</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5" name="TextBox 177"/>
          <p:cNvSpPr txBox="1"/>
          <p:nvPr/>
        </p:nvSpPr>
        <p:spPr>
          <a:xfrm>
            <a:off x="4501257" y="3535967"/>
            <a:ext cx="1112068" cy="8284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a:solidFill>
                  <a:srgbClr val="000000"/>
                </a:solidFill>
                <a:latin typeface="微软雅黑" panose="020b0503020204020204" pitchFamily="34" charset="-122"/>
                <a:ea typeface="微软雅黑" panose="020b0503020204020204" pitchFamily="34" charset="-122"/>
              </a:rPr>
              <a:t>账龄程序</a:t>
            </a:r>
            <a:endParaRPr lang="en-US" altLang="zh-CN" b="1" kern="0">
              <a:solidFill>
                <a:srgbClr val="000000"/>
              </a:solidFill>
              <a:latin typeface="微软雅黑" panose="020b0503020204020204" pitchFamily="34" charset="-122"/>
              <a:ea typeface="微软雅黑" panose="020b0503020204020204" pitchFamily="34" charset="-122"/>
            </a:endParaRPr>
          </a:p>
          <a:p>
            <a:r>
              <a:rPr lang="zh-CN" altLang="en-US" b="1" kern="0">
                <a:solidFill>
                  <a:srgbClr val="000000"/>
                </a:solidFill>
                <a:latin typeface="微软雅黑" panose="020b0503020204020204" pitchFamily="34" charset="-122"/>
                <a:ea typeface="微软雅黑" panose="020b0503020204020204" pitchFamily="34" charset="-122"/>
              </a:rPr>
              <a:t>库龄程序</a:t>
            </a: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 </a:t>
            </a:r>
            <a:endPar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6" name="TextBox 189"/>
          <p:cNvSpPr txBox="1"/>
          <p:nvPr/>
        </p:nvSpPr>
        <p:spPr>
          <a:xfrm>
            <a:off x="5773913" y="3541872"/>
            <a:ext cx="815547" cy="507831"/>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固定资产信息</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0" name="Heptagon 209"/>
          <p:cNvSpPr/>
          <p:nvPr/>
        </p:nvSpPr>
        <p:spPr bwMode="auto">
          <a:xfrm>
            <a:off x="2312669" y="323718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3</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1" name="Heptagon 219"/>
          <p:cNvSpPr/>
          <p:nvPr/>
        </p:nvSpPr>
        <p:spPr bwMode="auto">
          <a:xfrm>
            <a:off x="6061830" y="321614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2" name="Heptagon 220"/>
          <p:cNvSpPr/>
          <p:nvPr/>
        </p:nvSpPr>
        <p:spPr bwMode="auto">
          <a:xfrm>
            <a:off x="4807866" y="3229980"/>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5</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3" name="Heptagon 221"/>
          <p:cNvSpPr/>
          <p:nvPr/>
        </p:nvSpPr>
        <p:spPr bwMode="auto">
          <a:xfrm>
            <a:off x="3523691" y="322997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835695" y="1852978"/>
            <a:ext cx="4917989" cy="556163"/>
            <a:chOff x="160787" y="1391849"/>
            <a:chExt cx="4917989" cy="556163"/>
          </a:xfrm>
        </p:grpSpPr>
        <p:sp>
          <p:nvSpPr>
            <p:cNvPr id="79" name="Rectangle 125"/>
            <p:cNvSpPr/>
            <p:nvPr/>
          </p:nvSpPr>
          <p:spPr>
            <a:xfrm>
              <a:off x="160787" y="1391849"/>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7" name="TextBox 190"/>
            <p:cNvSpPr txBox="1"/>
            <p:nvPr/>
          </p:nvSpPr>
          <p:spPr>
            <a:xfrm>
              <a:off x="1896233" y="1564276"/>
              <a:ext cx="121652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接口方案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4" name="Heptagon 222"/>
            <p:cNvSpPr/>
            <p:nvPr/>
          </p:nvSpPr>
          <p:spPr bwMode="auto">
            <a:xfrm>
              <a:off x="1753090" y="155406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35695" y="2476895"/>
            <a:ext cx="4917989" cy="556163"/>
            <a:chOff x="145222" y="1520576"/>
            <a:chExt cx="4917989" cy="556163"/>
          </a:xfrm>
        </p:grpSpPr>
        <p:sp>
          <p:nvSpPr>
            <p:cNvPr id="82" name="Rectangle 131"/>
            <p:cNvSpPr/>
            <p:nvPr/>
          </p:nvSpPr>
          <p:spPr>
            <a:xfrm>
              <a:off x="145222" y="1520576"/>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9" name="TextBox 208"/>
            <p:cNvSpPr txBox="1"/>
            <p:nvPr/>
          </p:nvSpPr>
          <p:spPr>
            <a:xfrm>
              <a:off x="1981311" y="1637672"/>
              <a:ext cx="1391359"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关账流程优化</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5" name="Heptagon 223"/>
            <p:cNvSpPr/>
            <p:nvPr/>
          </p:nvSpPr>
          <p:spPr bwMode="auto">
            <a:xfrm>
              <a:off x="1741600" y="165626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7</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835696" y="5229200"/>
            <a:ext cx="4917989" cy="556163"/>
            <a:chOff x="179511" y="4677543"/>
            <a:chExt cx="4917989" cy="556163"/>
          </a:xfrm>
          <a:solidFill>
            <a:srgbClr val="E2E2E2"/>
          </a:solidFill>
        </p:grpSpPr>
        <p:sp>
          <p:nvSpPr>
            <p:cNvPr id="81" name="Rectangle 130"/>
            <p:cNvSpPr/>
            <p:nvPr/>
          </p:nvSpPr>
          <p:spPr>
            <a:xfrm>
              <a:off x="179511" y="4677543"/>
              <a:ext cx="491798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8" name="TextBox 207"/>
            <p:cNvSpPr txBox="1"/>
            <p:nvPr/>
          </p:nvSpPr>
          <p:spPr>
            <a:xfrm>
              <a:off x="2011524" y="4857673"/>
              <a:ext cx="1925428" cy="272382"/>
            </a:xfrm>
            <a:prstGeom prst="rect">
              <a:avLst/>
            </a:prstGeom>
            <a:grp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核算系统整合方案</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6" name="Heptagon 227"/>
            <p:cNvSpPr/>
            <p:nvPr/>
          </p:nvSpPr>
          <p:spPr bwMode="auto">
            <a:xfrm>
              <a:off x="1741600" y="4829542"/>
              <a:ext cx="239712" cy="252163"/>
            </a:xfrm>
            <a:prstGeom prst="heptagon">
              <a:avLst/>
            </a:prstGeom>
            <a:grp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835695" y="4619213"/>
            <a:ext cx="4917989" cy="560356"/>
            <a:chOff x="-24361" y="4216894"/>
            <a:chExt cx="4663668" cy="560356"/>
          </a:xfrm>
        </p:grpSpPr>
        <p:sp>
          <p:nvSpPr>
            <p:cNvPr id="102" name="Rectangle 130"/>
            <p:cNvSpPr/>
            <p:nvPr/>
          </p:nvSpPr>
          <p:spPr>
            <a:xfrm>
              <a:off x="3511338" y="4221087"/>
              <a:ext cx="1127969" cy="556163"/>
            </a:xfrm>
            <a:prstGeom prst="rect">
              <a:avLst/>
            </a:prstGeom>
            <a:solidFill>
              <a:schemeClr val="accent3">
                <a:alpha val="70000"/>
              </a:scheme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内部客商代码统一</a:t>
              </a:r>
              <a:endParaRPr lang="en-US" altLang="zh-CN" sz="1400" kern="0" smtClean="0">
                <a:solidFill>
                  <a:srgbClr val="000000"/>
                </a:solidFill>
                <a:latin typeface="微软雅黑" panose="020b0503020204020204" pitchFamily="34" charset="-122"/>
                <a:ea typeface="微软雅黑" panose="020b0503020204020204" pitchFamily="34" charset="-122"/>
              </a:endParaRPr>
            </a:p>
          </p:txBody>
        </p:sp>
        <p:sp>
          <p:nvSpPr>
            <p:cNvPr id="103" name="Rectangle 130"/>
            <p:cNvSpPr/>
            <p:nvPr/>
          </p:nvSpPr>
          <p:spPr>
            <a:xfrm>
              <a:off x="2342147" y="4221087"/>
              <a:ext cx="1127969" cy="556163"/>
            </a:xfrm>
            <a:prstGeom prst="rect">
              <a:avLst/>
            </a:prstGeom>
            <a:solidFill>
              <a:schemeClr val="accent3">
                <a:alpha val="70000"/>
              </a:scheme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费用类型代码统一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4" name="Rectangle 130"/>
            <p:cNvSpPr/>
            <p:nvPr/>
          </p:nvSpPr>
          <p:spPr>
            <a:xfrm>
              <a:off x="1158892" y="4216894"/>
              <a:ext cx="1127969" cy="556163"/>
            </a:xfrm>
            <a:prstGeom prst="rect">
              <a:avLst/>
            </a:prstGeom>
            <a:solidFill>
              <a:schemeClr val="accent3">
                <a:alpha val="70000"/>
              </a:scheme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现金流量代码统一</a:t>
              </a:r>
            </a:p>
          </p:txBody>
        </p:sp>
        <p:sp>
          <p:nvSpPr>
            <p:cNvPr id="105" name="Rectangle 130"/>
            <p:cNvSpPr/>
            <p:nvPr/>
          </p:nvSpPr>
          <p:spPr>
            <a:xfrm>
              <a:off x="-24361" y="4216894"/>
              <a:ext cx="1127969" cy="556163"/>
            </a:xfrm>
            <a:prstGeom prst="rect">
              <a:avLst/>
            </a:prstGeom>
            <a:solidFill>
              <a:srgbClr val="E2E2E2"/>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COA</a:t>
              </a: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科目</a:t>
              </a:r>
              <a:endPar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noProof="0">
                  <a:solidFill>
                    <a:srgbClr val="000000"/>
                  </a:solidFill>
                  <a:latin typeface="微软雅黑" panose="020b0503020204020204" pitchFamily="34" charset="-122"/>
                  <a:ea typeface="微软雅黑" panose="020b0503020204020204" pitchFamily="34" charset="-122"/>
                </a:rPr>
                <a:t>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845105" y="1217839"/>
            <a:ext cx="4908580" cy="565342"/>
            <a:chOff x="205244" y="1118732"/>
            <a:chExt cx="3942914" cy="565342"/>
          </a:xfrm>
        </p:grpSpPr>
        <p:sp>
          <p:nvSpPr>
            <p:cNvPr id="139" name="Rectangle 130"/>
            <p:cNvSpPr/>
            <p:nvPr/>
          </p:nvSpPr>
          <p:spPr>
            <a:xfrm>
              <a:off x="205244" y="1118732"/>
              <a:ext cx="1944570"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2" name="Rectangle 130"/>
            <p:cNvSpPr/>
            <p:nvPr/>
          </p:nvSpPr>
          <p:spPr>
            <a:xfrm>
              <a:off x="2202292" y="1127911"/>
              <a:ext cx="1945866"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145" name="TextBox 190"/>
          <p:cNvSpPr txBox="1"/>
          <p:nvPr/>
        </p:nvSpPr>
        <p:spPr>
          <a:xfrm>
            <a:off x="2196836" y="1360626"/>
            <a:ext cx="1824523" cy="584775"/>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600"/>
              </a:spcAft>
              <a:buClr>
                <a:srgbClr val="FFE600"/>
              </a:buClr>
              <a:buSzPct val="70000"/>
            </a:pPr>
            <a:r>
              <a:rPr lang="zh-CN" altLang="en-US" b="1" kern="0">
                <a:solidFill>
                  <a:srgbClr val="000000"/>
                </a:solidFill>
                <a:latin typeface="微软雅黑" panose="020b0503020204020204" pitchFamily="34" charset="-122"/>
                <a:ea typeface="微软雅黑" panose="020b0503020204020204" pitchFamily="34" charset="-122"/>
              </a:rPr>
              <a:t>合并现金流量表</a:t>
            </a:r>
            <a:endParaRPr lang="en-US" altLang="zh-CN" b="1" kern="0">
              <a:solidFill>
                <a:srgbClr val="000000"/>
              </a:solidFill>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6" name="Heptagon 222"/>
          <p:cNvSpPr/>
          <p:nvPr/>
        </p:nvSpPr>
        <p:spPr bwMode="auto">
          <a:xfrm>
            <a:off x="2053694" y="13504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9</a:t>
            </a: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7" name="TextBox 190"/>
          <p:cNvSpPr txBox="1"/>
          <p:nvPr/>
        </p:nvSpPr>
        <p:spPr>
          <a:xfrm>
            <a:off x="4805279" y="1377014"/>
            <a:ext cx="166798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对账平台</a:t>
            </a:r>
            <a:endParaRPr kumimoji="0"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50" name="组合 149"/>
          <p:cNvGrpSpPr/>
          <p:nvPr/>
        </p:nvGrpSpPr>
        <p:grpSpPr>
          <a:xfrm>
            <a:off x="4787661" y="1367516"/>
            <a:ext cx="453970" cy="369332"/>
            <a:chOff x="6427520" y="5097426"/>
            <a:chExt cx="453970" cy="369332"/>
          </a:xfrm>
        </p:grpSpPr>
        <p:sp>
          <p:nvSpPr>
            <p:cNvPr id="148"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9" name="文本框 148"/>
            <p:cNvSpPr txBox="1"/>
            <p:nvPr/>
          </p:nvSpPr>
          <p:spPr>
            <a:xfrm>
              <a:off x="6427520" y="5097426"/>
              <a:ext cx="45397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latin typeface="微软雅黑" panose="020b0503020204020204" pitchFamily="34" charset="-122"/>
                  <a:ea typeface="微软雅黑" panose="020b0503020204020204" pitchFamily="34" charset="-122"/>
                </a:rPr>
                <a:t>10</a:t>
              </a:r>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61564187"/>
      </p:ext>
    </p:extLst>
  </p:cSld>
  <p:clrMapOvr>
    <a:masterClrMapping/>
  </p:clrMapOvr>
  <p:transition spd="slow">
    <p:fade/>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1" name="Rectangle 130"/>
          <p:cNvSpPr/>
          <p:nvPr/>
        </p:nvSpPr>
        <p:spPr>
          <a:xfrm>
            <a:off x="-871100" y="2123175"/>
            <a:ext cx="10657184" cy="281353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144" name="Rectangle 143"/>
          <p:cNvSpPr/>
          <p:nvPr/>
        </p:nvSpPr>
        <p:spPr>
          <a:xfrm>
            <a:off x="-972616" y="2996017"/>
            <a:ext cx="11305256" cy="19420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66" name="Rectangle 65"/>
          <p:cNvSpPr/>
          <p:nvPr/>
        </p:nvSpPr>
        <p:spPr>
          <a:xfrm>
            <a:off x="1204866" y="1341239"/>
            <a:ext cx="3252626"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实现各公司现金流量表自动</a:t>
            </a:r>
            <a:r>
              <a:rPr lang="zh-CN" altLang="en-US" sz="1200" smtClean="0">
                <a:latin typeface="微软雅黑" panose="020b0503020204020204" pitchFamily="34" charset="-122"/>
                <a:ea typeface="微软雅黑" panose="020b0503020204020204" pitchFamily="34" charset="-122"/>
              </a:rPr>
              <a:t>出具，同时</a:t>
            </a:r>
            <a:r>
              <a:rPr lang="zh-CN" altLang="en-US" sz="1200">
                <a:latin typeface="微软雅黑" panose="020b0503020204020204" pitchFamily="34" charset="-122"/>
                <a:ea typeface="微软雅黑" panose="020b0503020204020204" pitchFamily="34" charset="-122"/>
              </a:rPr>
              <a:t>实现直接法现金流量的自动合并</a:t>
            </a:r>
            <a:r>
              <a:rPr lang="zh-CN" altLang="en-US" sz="1200" smtClean="0">
                <a:latin typeface="微软雅黑" panose="020b0503020204020204" pitchFamily="34" charset="-122"/>
                <a:ea typeface="微软雅黑" panose="020b0503020204020204" pitchFamily="34" charset="-122"/>
              </a:rPr>
              <a:t>抵消</a:t>
            </a:r>
            <a:endParaRPr lang="zh-CN" altLang="en-US" sz="1200">
              <a:latin typeface="微软雅黑" panose="020b0503020204020204" pitchFamily="34" charset="-122"/>
              <a:ea typeface="微软雅黑" panose="020b0503020204020204" pitchFamily="34" charset="-122"/>
            </a:endParaRPr>
          </a:p>
        </p:txBody>
      </p:sp>
      <p:sp>
        <p:nvSpPr>
          <p:cNvPr id="68" name="Rectangle 67"/>
          <p:cNvSpPr/>
          <p:nvPr/>
        </p:nvSpPr>
        <p:spPr>
          <a:xfrm>
            <a:off x="1204865" y="5330594"/>
            <a:ext cx="7496949" cy="90671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en-US" altLang="zh-CN" sz="1200">
                <a:latin typeface="微软雅黑" panose="020b0503020204020204" pitchFamily="34" charset="-122"/>
                <a:ea typeface="微软雅黑" panose="020b0503020204020204" pitchFamily="34" charset="-122"/>
              </a:rPr>
              <a:t>QAD</a:t>
            </a:r>
            <a:r>
              <a:rPr lang="zh-CN" altLang="en-US" sz="1200">
                <a:latin typeface="微软雅黑" panose="020b0503020204020204" pitchFamily="34" charset="-122"/>
                <a:ea typeface="微软雅黑" panose="020b0503020204020204" pitchFamily="34" charset="-122"/>
              </a:rPr>
              <a:t>系统需将现金流量代码维护会计凭证中。若不能实现，只能手工导入。</a:t>
            </a: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其他</a:t>
            </a:r>
            <a:r>
              <a:rPr lang="zh-CN" altLang="en-US" sz="1200">
                <a:latin typeface="微软雅黑" panose="020b0503020204020204" pitchFamily="34" charset="-122"/>
                <a:ea typeface="微软雅黑" panose="020b0503020204020204" pitchFamily="34" charset="-122"/>
              </a:rPr>
              <a:t>系统，所有与现金流量相关的凭证均需抽取到凭证级别，通过凭证银行或者现金对方科目判断是否为内部</a:t>
            </a:r>
            <a:r>
              <a:rPr lang="zh-CN" altLang="en-US" sz="1200" smtClean="0">
                <a:latin typeface="微软雅黑" panose="020b0503020204020204" pitchFamily="34" charset="-122"/>
                <a:ea typeface="微软雅黑" panose="020b0503020204020204" pitchFamily="34" charset="-122"/>
              </a:rPr>
              <a:t>客商。</a:t>
            </a:r>
            <a:endParaRPr lang="zh-CN" altLang="en-US"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en-US" altLang="zh-CN" sz="1200">
                <a:latin typeface="微软雅黑" panose="020b0503020204020204" pitchFamily="34" charset="-122"/>
                <a:ea typeface="微软雅黑" panose="020b0503020204020204" pitchFamily="34" charset="-122"/>
              </a:rPr>
              <a:t>DFS</a:t>
            </a:r>
            <a:r>
              <a:rPr lang="zh-CN" altLang="en-US" sz="1200">
                <a:latin typeface="微软雅黑" panose="020b0503020204020204" pitchFamily="34" charset="-122"/>
                <a:ea typeface="微软雅黑" panose="020b0503020204020204" pitchFamily="34" charset="-122"/>
              </a:rPr>
              <a:t>及</a:t>
            </a:r>
            <a:r>
              <a:rPr lang="en-US" altLang="zh-CN" sz="1200">
                <a:latin typeface="微软雅黑" panose="020b0503020204020204" pitchFamily="34" charset="-122"/>
                <a:ea typeface="微软雅黑" panose="020b0503020204020204" pitchFamily="34" charset="-122"/>
              </a:rPr>
              <a:t>INFOR</a:t>
            </a:r>
            <a:r>
              <a:rPr lang="zh-CN" altLang="en-US" sz="1200">
                <a:latin typeface="微软雅黑" panose="020b0503020204020204" pitchFamily="34" charset="-122"/>
                <a:ea typeface="微软雅黑" panose="020b0503020204020204" pitchFamily="34" charset="-122"/>
              </a:rPr>
              <a:t>现金流量代码在现金</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银行存款对方相关科目维护，接口逻辑需要单独设计。</a:t>
            </a:r>
          </a:p>
        </p:txBody>
      </p:sp>
      <p:grpSp>
        <p:nvGrpSpPr>
          <p:cNvPr id="69" name="Group 68"/>
          <p:cNvGrpSpPr/>
          <p:nvPr/>
        </p:nvGrpSpPr>
        <p:grpSpPr>
          <a:xfrm>
            <a:off x="281637" y="989372"/>
            <a:ext cx="900000" cy="900000"/>
            <a:chOff x="3396415" y="2348880"/>
            <a:chExt cx="910390" cy="910390"/>
          </a:xfrm>
        </p:grpSpPr>
        <p:sp>
          <p:nvSpPr>
            <p:cNvPr id="85" name="Oval 84"/>
            <p:cNvSpPr/>
            <p:nvPr/>
          </p:nvSpPr>
          <p:spPr>
            <a:xfrm>
              <a:off x="3396415" y="2348880"/>
              <a:ext cx="910390" cy="910390"/>
            </a:xfrm>
            <a:prstGeom prst="ellipse">
              <a:avLst/>
            </a:prstGeom>
            <a:solidFill>
              <a:schemeClr val="bg1">
                <a:lumMod val="6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86" name="Group 85"/>
            <p:cNvGrpSpPr/>
            <p:nvPr/>
          </p:nvGrpSpPr>
          <p:grpSpPr>
            <a:xfrm>
              <a:off x="3676004" y="2574070"/>
              <a:ext cx="351212" cy="460011"/>
              <a:chOff x="6388100" y="1835150"/>
              <a:chExt cx="584200" cy="765175"/>
            </a:xfrm>
            <a:solidFill>
              <a:schemeClr val="bg1"/>
            </a:solidFill>
          </p:grpSpPr>
          <p:sp>
            <p:nvSpPr>
              <p:cNvPr id="87" name="Freeform 18"/>
              <p:cNvSpPr>
                <a:spLocks noEditPoints="1"/>
              </p:cNvSpPr>
              <p:nvPr/>
            </p:nvSpPr>
            <p:spPr bwMode="auto">
              <a:xfrm>
                <a:off x="6388100" y="1835150"/>
                <a:ext cx="584200" cy="765175"/>
              </a:xfrm>
              <a:custGeom>
                <a:gdLst>
                  <a:gd name="T0" fmla="*/ 73 w 368"/>
                  <a:gd name="T1" fmla="*/ 5 h 482"/>
                  <a:gd name="T2" fmla="*/ 0 w 368"/>
                  <a:gd name="T3" fmla="*/ 43 h 482"/>
                  <a:gd name="T4" fmla="*/ 24 w 368"/>
                  <a:gd name="T5" fmla="*/ 122 h 482"/>
                  <a:gd name="T6" fmla="*/ 77 w 368"/>
                  <a:gd name="T7" fmla="*/ 180 h 482"/>
                  <a:gd name="T8" fmla="*/ 135 w 368"/>
                  <a:gd name="T9" fmla="*/ 220 h 482"/>
                  <a:gd name="T10" fmla="*/ 107 w 368"/>
                  <a:gd name="T11" fmla="*/ 317 h 482"/>
                  <a:gd name="T12" fmla="*/ 92 w 368"/>
                  <a:gd name="T13" fmla="*/ 326 h 482"/>
                  <a:gd name="T14" fmla="*/ 67 w 368"/>
                  <a:gd name="T15" fmla="*/ 442 h 482"/>
                  <a:gd name="T16" fmla="*/ 300 w 368"/>
                  <a:gd name="T17" fmla="*/ 340 h 482"/>
                  <a:gd name="T18" fmla="*/ 275 w 368"/>
                  <a:gd name="T19" fmla="*/ 326 h 482"/>
                  <a:gd name="T20" fmla="*/ 240 w 368"/>
                  <a:gd name="T21" fmla="*/ 317 h 482"/>
                  <a:gd name="T22" fmla="*/ 233 w 368"/>
                  <a:gd name="T23" fmla="*/ 220 h 482"/>
                  <a:gd name="T24" fmla="*/ 290 w 368"/>
                  <a:gd name="T25" fmla="*/ 180 h 482"/>
                  <a:gd name="T26" fmla="*/ 343 w 368"/>
                  <a:gd name="T27" fmla="*/ 122 h 482"/>
                  <a:gd name="T28" fmla="*/ 367 w 368"/>
                  <a:gd name="T29" fmla="*/ 43 h 482"/>
                  <a:gd name="T30" fmla="*/ 87 w 368"/>
                  <a:gd name="T31" fmla="*/ 169 h 482"/>
                  <a:gd name="T32" fmla="*/ 44 w 368"/>
                  <a:gd name="T33" fmla="*/ 126 h 482"/>
                  <a:gd name="T34" fmla="*/ 18 w 368"/>
                  <a:gd name="T35" fmla="*/ 69 h 482"/>
                  <a:gd name="T36" fmla="*/ 65 w 368"/>
                  <a:gd name="T37" fmla="*/ 36 h 482"/>
                  <a:gd name="T38" fmla="*/ 63 w 368"/>
                  <a:gd name="T39" fmla="*/ 65 h 482"/>
                  <a:gd name="T40" fmla="*/ 65 w 368"/>
                  <a:gd name="T41" fmla="*/ 92 h 482"/>
                  <a:gd name="T42" fmla="*/ 70 w 368"/>
                  <a:gd name="T43" fmla="*/ 113 h 482"/>
                  <a:gd name="T44" fmla="*/ 75 w 368"/>
                  <a:gd name="T45" fmla="*/ 132 h 482"/>
                  <a:gd name="T46" fmla="*/ 83 w 368"/>
                  <a:gd name="T47" fmla="*/ 152 h 482"/>
                  <a:gd name="T48" fmla="*/ 92 w 368"/>
                  <a:gd name="T49" fmla="*/ 170 h 482"/>
                  <a:gd name="T50" fmla="*/ 73 w 368"/>
                  <a:gd name="T51" fmla="*/ 456 h 482"/>
                  <a:gd name="T52" fmla="*/ 82 w 368"/>
                  <a:gd name="T53" fmla="*/ 354 h 482"/>
                  <a:gd name="T54" fmla="*/ 262 w 368"/>
                  <a:gd name="T55" fmla="*/ 331 h 482"/>
                  <a:gd name="T56" fmla="*/ 103 w 368"/>
                  <a:gd name="T57" fmla="*/ 337 h 482"/>
                  <a:gd name="T58" fmla="*/ 126 w 368"/>
                  <a:gd name="T59" fmla="*/ 331 h 482"/>
                  <a:gd name="T60" fmla="*/ 226 w 368"/>
                  <a:gd name="T61" fmla="*/ 311 h 482"/>
                  <a:gd name="T62" fmla="*/ 175 w 368"/>
                  <a:gd name="T63" fmla="*/ 231 h 482"/>
                  <a:gd name="T64" fmla="*/ 124 w 368"/>
                  <a:gd name="T65" fmla="*/ 190 h 482"/>
                  <a:gd name="T66" fmla="*/ 115 w 368"/>
                  <a:gd name="T67" fmla="*/ 179 h 482"/>
                  <a:gd name="T68" fmla="*/ 98 w 368"/>
                  <a:gd name="T69" fmla="*/ 150 h 482"/>
                  <a:gd name="T70" fmla="*/ 88 w 368"/>
                  <a:gd name="T71" fmla="*/ 127 h 482"/>
                  <a:gd name="T72" fmla="*/ 82 w 368"/>
                  <a:gd name="T73" fmla="*/ 101 h 482"/>
                  <a:gd name="T74" fmla="*/ 78 w 368"/>
                  <a:gd name="T75" fmla="*/ 76 h 482"/>
                  <a:gd name="T76" fmla="*/ 78 w 368"/>
                  <a:gd name="T77" fmla="*/ 50 h 482"/>
                  <a:gd name="T78" fmla="*/ 85 w 368"/>
                  <a:gd name="T79" fmla="*/ 14 h 482"/>
                  <a:gd name="T80" fmla="*/ 98 w 368"/>
                  <a:gd name="T81" fmla="*/ 68 h 482"/>
                  <a:gd name="T82" fmla="*/ 119 w 368"/>
                  <a:gd name="T83" fmla="*/ 118 h 482"/>
                  <a:gd name="T84" fmla="*/ 112 w 368"/>
                  <a:gd name="T85" fmla="*/ 68 h 482"/>
                  <a:gd name="T86" fmla="*/ 283 w 368"/>
                  <a:gd name="T87" fmla="*/ 14 h 482"/>
                  <a:gd name="T88" fmla="*/ 289 w 368"/>
                  <a:gd name="T89" fmla="*/ 50 h 482"/>
                  <a:gd name="T90" fmla="*/ 289 w 368"/>
                  <a:gd name="T91" fmla="*/ 76 h 482"/>
                  <a:gd name="T92" fmla="*/ 288 w 368"/>
                  <a:gd name="T93" fmla="*/ 90 h 482"/>
                  <a:gd name="T94" fmla="*/ 279 w 368"/>
                  <a:gd name="T95" fmla="*/ 125 h 482"/>
                  <a:gd name="T96" fmla="*/ 271 w 368"/>
                  <a:gd name="T97" fmla="*/ 149 h 482"/>
                  <a:gd name="T98" fmla="*/ 257 w 368"/>
                  <a:gd name="T99" fmla="*/ 171 h 482"/>
                  <a:gd name="T100" fmla="*/ 244 w 368"/>
                  <a:gd name="T101" fmla="*/ 190 h 482"/>
                  <a:gd name="T102" fmla="*/ 196 w 368"/>
                  <a:gd name="T103" fmla="*/ 230 h 482"/>
                  <a:gd name="T104" fmla="*/ 278 w 368"/>
                  <a:gd name="T105" fmla="*/ 164 h 482"/>
                  <a:gd name="T106" fmla="*/ 287 w 368"/>
                  <a:gd name="T107" fmla="*/ 145 h 482"/>
                  <a:gd name="T108" fmla="*/ 294 w 368"/>
                  <a:gd name="T109" fmla="*/ 126 h 482"/>
                  <a:gd name="T110" fmla="*/ 299 w 368"/>
                  <a:gd name="T111" fmla="*/ 107 h 482"/>
                  <a:gd name="T112" fmla="*/ 302 w 368"/>
                  <a:gd name="T113" fmla="*/ 84 h 482"/>
                  <a:gd name="T114" fmla="*/ 303 w 368"/>
                  <a:gd name="T115" fmla="*/ 50 h 482"/>
                  <a:gd name="T116" fmla="*/ 301 w 368"/>
                  <a:gd name="T117" fmla="*/ 35 h 482"/>
                  <a:gd name="T118" fmla="*/ 346 w 368"/>
                  <a:gd name="T119" fmla="*/ 78 h 482"/>
                  <a:gd name="T120" fmla="*/ 318 w 368"/>
                  <a:gd name="T121" fmla="*/ 135 h 482"/>
                  <a:gd name="T122" fmla="*/ 272 w 368"/>
                  <a:gd name="T123" fmla="*/ 175 h 4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8" h="482">
                    <a:moveTo>
                      <a:pt x="299" y="21"/>
                    </a:moveTo>
                    <a:lnTo>
                      <a:pt x="299" y="21"/>
                    </a:lnTo>
                    <a:lnTo>
                      <a:pt x="294" y="5"/>
                    </a:lnTo>
                    <a:lnTo>
                      <a:pt x="292" y="0"/>
                    </a:lnTo>
                    <a:lnTo>
                      <a:pt x="74" y="0"/>
                    </a:lnTo>
                    <a:lnTo>
                      <a:pt x="73" y="5"/>
                    </a:lnTo>
                    <a:lnTo>
                      <a:pt x="73" y="5"/>
                    </a:lnTo>
                    <a:lnTo>
                      <a:pt x="69" y="21"/>
                    </a:lnTo>
                    <a:lnTo>
                      <a:pt x="0" y="21"/>
                    </a:lnTo>
                    <a:lnTo>
                      <a:pt x="0" y="29"/>
                    </a:lnTo>
                    <a:lnTo>
                      <a:pt x="0" y="29"/>
                    </a:lnTo>
                    <a:lnTo>
                      <a:pt x="0" y="43"/>
                    </a:lnTo>
                    <a:lnTo>
                      <a:pt x="2" y="57"/>
                    </a:lnTo>
                    <a:lnTo>
                      <a:pt x="4" y="71"/>
                    </a:lnTo>
                    <a:lnTo>
                      <a:pt x="8" y="84"/>
                    </a:lnTo>
                    <a:lnTo>
                      <a:pt x="13" y="98"/>
                    </a:lnTo>
                    <a:lnTo>
                      <a:pt x="18" y="110"/>
                    </a:lnTo>
                    <a:lnTo>
                      <a:pt x="24" y="122"/>
                    </a:lnTo>
                    <a:lnTo>
                      <a:pt x="31" y="134"/>
                    </a:lnTo>
                    <a:lnTo>
                      <a:pt x="38" y="144"/>
                    </a:lnTo>
                    <a:lnTo>
                      <a:pt x="47" y="154"/>
                    </a:lnTo>
                    <a:lnTo>
                      <a:pt x="57" y="164"/>
                    </a:lnTo>
                    <a:lnTo>
                      <a:pt x="67" y="172"/>
                    </a:lnTo>
                    <a:lnTo>
                      <a:pt x="77" y="180"/>
                    </a:lnTo>
                    <a:lnTo>
                      <a:pt x="88" y="186"/>
                    </a:lnTo>
                    <a:lnTo>
                      <a:pt x="100" y="193"/>
                    </a:lnTo>
                    <a:lnTo>
                      <a:pt x="112" y="198"/>
                    </a:lnTo>
                    <a:lnTo>
                      <a:pt x="112" y="198"/>
                    </a:lnTo>
                    <a:lnTo>
                      <a:pt x="123" y="209"/>
                    </a:lnTo>
                    <a:lnTo>
                      <a:pt x="135" y="220"/>
                    </a:lnTo>
                    <a:lnTo>
                      <a:pt x="148" y="231"/>
                    </a:lnTo>
                    <a:lnTo>
                      <a:pt x="161" y="239"/>
                    </a:lnTo>
                    <a:lnTo>
                      <a:pt x="161" y="297"/>
                    </a:lnTo>
                    <a:lnTo>
                      <a:pt x="126" y="297"/>
                    </a:lnTo>
                    <a:lnTo>
                      <a:pt x="126" y="317"/>
                    </a:lnTo>
                    <a:lnTo>
                      <a:pt x="107" y="317"/>
                    </a:lnTo>
                    <a:lnTo>
                      <a:pt x="107" y="317"/>
                    </a:lnTo>
                    <a:lnTo>
                      <a:pt x="103" y="317"/>
                    </a:lnTo>
                    <a:lnTo>
                      <a:pt x="100" y="318"/>
                    </a:lnTo>
                    <a:lnTo>
                      <a:pt x="97" y="320"/>
                    </a:lnTo>
                    <a:lnTo>
                      <a:pt x="95" y="323"/>
                    </a:lnTo>
                    <a:lnTo>
                      <a:pt x="92" y="326"/>
                    </a:lnTo>
                    <a:lnTo>
                      <a:pt x="90" y="329"/>
                    </a:lnTo>
                    <a:lnTo>
                      <a:pt x="89" y="333"/>
                    </a:lnTo>
                    <a:lnTo>
                      <a:pt x="89" y="337"/>
                    </a:lnTo>
                    <a:lnTo>
                      <a:pt x="89" y="340"/>
                    </a:lnTo>
                    <a:lnTo>
                      <a:pt x="67" y="340"/>
                    </a:lnTo>
                    <a:lnTo>
                      <a:pt x="67" y="442"/>
                    </a:lnTo>
                    <a:lnTo>
                      <a:pt x="58" y="442"/>
                    </a:lnTo>
                    <a:lnTo>
                      <a:pt x="58" y="482"/>
                    </a:lnTo>
                    <a:lnTo>
                      <a:pt x="308" y="482"/>
                    </a:lnTo>
                    <a:lnTo>
                      <a:pt x="308" y="442"/>
                    </a:lnTo>
                    <a:lnTo>
                      <a:pt x="300" y="442"/>
                    </a:lnTo>
                    <a:lnTo>
                      <a:pt x="300" y="340"/>
                    </a:lnTo>
                    <a:lnTo>
                      <a:pt x="278" y="340"/>
                    </a:lnTo>
                    <a:lnTo>
                      <a:pt x="278" y="337"/>
                    </a:lnTo>
                    <a:lnTo>
                      <a:pt x="278" y="337"/>
                    </a:lnTo>
                    <a:lnTo>
                      <a:pt x="277" y="333"/>
                    </a:lnTo>
                    <a:lnTo>
                      <a:pt x="277" y="329"/>
                    </a:lnTo>
                    <a:lnTo>
                      <a:pt x="275" y="326"/>
                    </a:lnTo>
                    <a:lnTo>
                      <a:pt x="273" y="323"/>
                    </a:lnTo>
                    <a:lnTo>
                      <a:pt x="271" y="320"/>
                    </a:lnTo>
                    <a:lnTo>
                      <a:pt x="267" y="318"/>
                    </a:lnTo>
                    <a:lnTo>
                      <a:pt x="264" y="317"/>
                    </a:lnTo>
                    <a:lnTo>
                      <a:pt x="260" y="317"/>
                    </a:lnTo>
                    <a:lnTo>
                      <a:pt x="240" y="317"/>
                    </a:lnTo>
                    <a:lnTo>
                      <a:pt x="240" y="297"/>
                    </a:lnTo>
                    <a:lnTo>
                      <a:pt x="207" y="297"/>
                    </a:lnTo>
                    <a:lnTo>
                      <a:pt x="207" y="239"/>
                    </a:lnTo>
                    <a:lnTo>
                      <a:pt x="207" y="239"/>
                    </a:lnTo>
                    <a:lnTo>
                      <a:pt x="220" y="231"/>
                    </a:lnTo>
                    <a:lnTo>
                      <a:pt x="233" y="220"/>
                    </a:lnTo>
                    <a:lnTo>
                      <a:pt x="244" y="209"/>
                    </a:lnTo>
                    <a:lnTo>
                      <a:pt x="254" y="198"/>
                    </a:lnTo>
                    <a:lnTo>
                      <a:pt x="254" y="198"/>
                    </a:lnTo>
                    <a:lnTo>
                      <a:pt x="267" y="193"/>
                    </a:lnTo>
                    <a:lnTo>
                      <a:pt x="279" y="186"/>
                    </a:lnTo>
                    <a:lnTo>
                      <a:pt x="290" y="180"/>
                    </a:lnTo>
                    <a:lnTo>
                      <a:pt x="301" y="172"/>
                    </a:lnTo>
                    <a:lnTo>
                      <a:pt x="311" y="164"/>
                    </a:lnTo>
                    <a:lnTo>
                      <a:pt x="319" y="154"/>
                    </a:lnTo>
                    <a:lnTo>
                      <a:pt x="328" y="144"/>
                    </a:lnTo>
                    <a:lnTo>
                      <a:pt x="337" y="134"/>
                    </a:lnTo>
                    <a:lnTo>
                      <a:pt x="343" y="122"/>
                    </a:lnTo>
                    <a:lnTo>
                      <a:pt x="350" y="110"/>
                    </a:lnTo>
                    <a:lnTo>
                      <a:pt x="355" y="98"/>
                    </a:lnTo>
                    <a:lnTo>
                      <a:pt x="359" y="84"/>
                    </a:lnTo>
                    <a:lnTo>
                      <a:pt x="362" y="71"/>
                    </a:lnTo>
                    <a:lnTo>
                      <a:pt x="366" y="57"/>
                    </a:lnTo>
                    <a:lnTo>
                      <a:pt x="367" y="43"/>
                    </a:lnTo>
                    <a:lnTo>
                      <a:pt x="368" y="29"/>
                    </a:lnTo>
                    <a:lnTo>
                      <a:pt x="368" y="21"/>
                    </a:lnTo>
                    <a:lnTo>
                      <a:pt x="299" y="21"/>
                    </a:lnTo>
                    <a:close/>
                    <a:moveTo>
                      <a:pt x="96" y="175"/>
                    </a:moveTo>
                    <a:lnTo>
                      <a:pt x="96" y="175"/>
                    </a:lnTo>
                    <a:lnTo>
                      <a:pt x="87" y="169"/>
                    </a:lnTo>
                    <a:lnTo>
                      <a:pt x="78" y="164"/>
                    </a:lnTo>
                    <a:lnTo>
                      <a:pt x="71" y="157"/>
                    </a:lnTo>
                    <a:lnTo>
                      <a:pt x="63" y="150"/>
                    </a:lnTo>
                    <a:lnTo>
                      <a:pt x="56" y="143"/>
                    </a:lnTo>
                    <a:lnTo>
                      <a:pt x="49" y="135"/>
                    </a:lnTo>
                    <a:lnTo>
                      <a:pt x="44" y="126"/>
                    </a:lnTo>
                    <a:lnTo>
                      <a:pt x="37" y="117"/>
                    </a:lnTo>
                    <a:lnTo>
                      <a:pt x="33" y="109"/>
                    </a:lnTo>
                    <a:lnTo>
                      <a:pt x="29" y="99"/>
                    </a:lnTo>
                    <a:lnTo>
                      <a:pt x="24" y="89"/>
                    </a:lnTo>
                    <a:lnTo>
                      <a:pt x="21" y="78"/>
                    </a:lnTo>
                    <a:lnTo>
                      <a:pt x="18" y="69"/>
                    </a:lnTo>
                    <a:lnTo>
                      <a:pt x="16" y="58"/>
                    </a:lnTo>
                    <a:lnTo>
                      <a:pt x="15" y="47"/>
                    </a:lnTo>
                    <a:lnTo>
                      <a:pt x="14" y="35"/>
                    </a:lnTo>
                    <a:lnTo>
                      <a:pt x="65" y="35"/>
                    </a:lnTo>
                    <a:lnTo>
                      <a:pt x="65" y="35"/>
                    </a:lnTo>
                    <a:lnTo>
                      <a:pt x="65" y="36"/>
                    </a:lnTo>
                    <a:lnTo>
                      <a:pt x="65" y="36"/>
                    </a:lnTo>
                    <a:lnTo>
                      <a:pt x="64" y="50"/>
                    </a:lnTo>
                    <a:lnTo>
                      <a:pt x="64" y="50"/>
                    </a:lnTo>
                    <a:lnTo>
                      <a:pt x="64" y="50"/>
                    </a:lnTo>
                    <a:lnTo>
                      <a:pt x="64" y="50"/>
                    </a:lnTo>
                    <a:lnTo>
                      <a:pt x="63" y="65"/>
                    </a:lnTo>
                    <a:lnTo>
                      <a:pt x="63" y="65"/>
                    </a:lnTo>
                    <a:lnTo>
                      <a:pt x="64" y="80"/>
                    </a:lnTo>
                    <a:lnTo>
                      <a:pt x="64" y="80"/>
                    </a:lnTo>
                    <a:lnTo>
                      <a:pt x="64" y="84"/>
                    </a:lnTo>
                    <a:lnTo>
                      <a:pt x="64" y="84"/>
                    </a:lnTo>
                    <a:lnTo>
                      <a:pt x="65" y="92"/>
                    </a:lnTo>
                    <a:lnTo>
                      <a:pt x="65" y="92"/>
                    </a:lnTo>
                    <a:lnTo>
                      <a:pt x="67" y="99"/>
                    </a:lnTo>
                    <a:lnTo>
                      <a:pt x="67" y="99"/>
                    </a:lnTo>
                    <a:lnTo>
                      <a:pt x="68" y="107"/>
                    </a:lnTo>
                    <a:lnTo>
                      <a:pt x="68" y="107"/>
                    </a:lnTo>
                    <a:lnTo>
                      <a:pt x="70" y="113"/>
                    </a:lnTo>
                    <a:lnTo>
                      <a:pt x="70" y="113"/>
                    </a:lnTo>
                    <a:lnTo>
                      <a:pt x="71" y="119"/>
                    </a:lnTo>
                    <a:lnTo>
                      <a:pt x="71" y="119"/>
                    </a:lnTo>
                    <a:lnTo>
                      <a:pt x="73" y="126"/>
                    </a:lnTo>
                    <a:lnTo>
                      <a:pt x="73" y="126"/>
                    </a:lnTo>
                    <a:lnTo>
                      <a:pt x="75" y="132"/>
                    </a:lnTo>
                    <a:lnTo>
                      <a:pt x="75" y="132"/>
                    </a:lnTo>
                    <a:lnTo>
                      <a:pt x="77" y="139"/>
                    </a:lnTo>
                    <a:lnTo>
                      <a:pt x="77" y="139"/>
                    </a:lnTo>
                    <a:lnTo>
                      <a:pt x="81" y="145"/>
                    </a:lnTo>
                    <a:lnTo>
                      <a:pt x="81" y="145"/>
                    </a:lnTo>
                    <a:lnTo>
                      <a:pt x="83" y="152"/>
                    </a:lnTo>
                    <a:lnTo>
                      <a:pt x="83" y="152"/>
                    </a:lnTo>
                    <a:lnTo>
                      <a:pt x="86" y="157"/>
                    </a:lnTo>
                    <a:lnTo>
                      <a:pt x="86" y="157"/>
                    </a:lnTo>
                    <a:lnTo>
                      <a:pt x="89" y="164"/>
                    </a:lnTo>
                    <a:lnTo>
                      <a:pt x="89" y="164"/>
                    </a:lnTo>
                    <a:lnTo>
                      <a:pt x="92" y="170"/>
                    </a:lnTo>
                    <a:lnTo>
                      <a:pt x="92" y="170"/>
                    </a:lnTo>
                    <a:lnTo>
                      <a:pt x="96" y="175"/>
                    </a:lnTo>
                    <a:lnTo>
                      <a:pt x="96" y="175"/>
                    </a:lnTo>
                    <a:close/>
                    <a:moveTo>
                      <a:pt x="294" y="468"/>
                    </a:moveTo>
                    <a:lnTo>
                      <a:pt x="73" y="468"/>
                    </a:lnTo>
                    <a:lnTo>
                      <a:pt x="73" y="456"/>
                    </a:lnTo>
                    <a:lnTo>
                      <a:pt x="294" y="456"/>
                    </a:lnTo>
                    <a:lnTo>
                      <a:pt x="294" y="468"/>
                    </a:lnTo>
                    <a:close/>
                    <a:moveTo>
                      <a:pt x="286" y="354"/>
                    </a:moveTo>
                    <a:lnTo>
                      <a:pt x="286" y="442"/>
                    </a:lnTo>
                    <a:lnTo>
                      <a:pt x="82" y="442"/>
                    </a:lnTo>
                    <a:lnTo>
                      <a:pt x="82" y="354"/>
                    </a:lnTo>
                    <a:lnTo>
                      <a:pt x="89" y="354"/>
                    </a:lnTo>
                    <a:lnTo>
                      <a:pt x="278" y="354"/>
                    </a:lnTo>
                    <a:lnTo>
                      <a:pt x="286" y="354"/>
                    </a:lnTo>
                    <a:close/>
                    <a:moveTo>
                      <a:pt x="260" y="331"/>
                    </a:moveTo>
                    <a:lnTo>
                      <a:pt x="260" y="331"/>
                    </a:lnTo>
                    <a:lnTo>
                      <a:pt x="262" y="331"/>
                    </a:lnTo>
                    <a:lnTo>
                      <a:pt x="263" y="333"/>
                    </a:lnTo>
                    <a:lnTo>
                      <a:pt x="263" y="334"/>
                    </a:lnTo>
                    <a:lnTo>
                      <a:pt x="264" y="337"/>
                    </a:lnTo>
                    <a:lnTo>
                      <a:pt x="264" y="340"/>
                    </a:lnTo>
                    <a:lnTo>
                      <a:pt x="103" y="340"/>
                    </a:lnTo>
                    <a:lnTo>
                      <a:pt x="103" y="337"/>
                    </a:lnTo>
                    <a:lnTo>
                      <a:pt x="103" y="337"/>
                    </a:lnTo>
                    <a:lnTo>
                      <a:pt x="103" y="334"/>
                    </a:lnTo>
                    <a:lnTo>
                      <a:pt x="104" y="333"/>
                    </a:lnTo>
                    <a:lnTo>
                      <a:pt x="105" y="331"/>
                    </a:lnTo>
                    <a:lnTo>
                      <a:pt x="107" y="331"/>
                    </a:lnTo>
                    <a:lnTo>
                      <a:pt x="126" y="331"/>
                    </a:lnTo>
                    <a:lnTo>
                      <a:pt x="240" y="331"/>
                    </a:lnTo>
                    <a:lnTo>
                      <a:pt x="260" y="331"/>
                    </a:lnTo>
                    <a:close/>
                    <a:moveTo>
                      <a:pt x="226" y="317"/>
                    </a:moveTo>
                    <a:lnTo>
                      <a:pt x="141" y="317"/>
                    </a:lnTo>
                    <a:lnTo>
                      <a:pt x="141" y="311"/>
                    </a:lnTo>
                    <a:lnTo>
                      <a:pt x="226" y="311"/>
                    </a:lnTo>
                    <a:lnTo>
                      <a:pt x="226" y="317"/>
                    </a:lnTo>
                    <a:close/>
                    <a:moveTo>
                      <a:pt x="196" y="230"/>
                    </a:moveTo>
                    <a:lnTo>
                      <a:pt x="193" y="231"/>
                    </a:lnTo>
                    <a:lnTo>
                      <a:pt x="193" y="297"/>
                    </a:lnTo>
                    <a:lnTo>
                      <a:pt x="175" y="297"/>
                    </a:lnTo>
                    <a:lnTo>
                      <a:pt x="175" y="231"/>
                    </a:lnTo>
                    <a:lnTo>
                      <a:pt x="171" y="230"/>
                    </a:lnTo>
                    <a:lnTo>
                      <a:pt x="171" y="230"/>
                    </a:lnTo>
                    <a:lnTo>
                      <a:pt x="158" y="221"/>
                    </a:lnTo>
                    <a:lnTo>
                      <a:pt x="145" y="211"/>
                    </a:lnTo>
                    <a:lnTo>
                      <a:pt x="135" y="202"/>
                    </a:lnTo>
                    <a:lnTo>
                      <a:pt x="124" y="190"/>
                    </a:lnTo>
                    <a:lnTo>
                      <a:pt x="124" y="190"/>
                    </a:lnTo>
                    <a:lnTo>
                      <a:pt x="124" y="190"/>
                    </a:lnTo>
                    <a:lnTo>
                      <a:pt x="117" y="181"/>
                    </a:lnTo>
                    <a:lnTo>
                      <a:pt x="117" y="181"/>
                    </a:lnTo>
                    <a:lnTo>
                      <a:pt x="115" y="179"/>
                    </a:lnTo>
                    <a:lnTo>
                      <a:pt x="115" y="179"/>
                    </a:lnTo>
                    <a:lnTo>
                      <a:pt x="110" y="171"/>
                    </a:lnTo>
                    <a:lnTo>
                      <a:pt x="110" y="171"/>
                    </a:lnTo>
                    <a:lnTo>
                      <a:pt x="109" y="169"/>
                    </a:lnTo>
                    <a:lnTo>
                      <a:pt x="109" y="169"/>
                    </a:lnTo>
                    <a:lnTo>
                      <a:pt x="103" y="159"/>
                    </a:lnTo>
                    <a:lnTo>
                      <a:pt x="98" y="150"/>
                    </a:lnTo>
                    <a:lnTo>
                      <a:pt x="98" y="150"/>
                    </a:lnTo>
                    <a:lnTo>
                      <a:pt x="97" y="149"/>
                    </a:lnTo>
                    <a:lnTo>
                      <a:pt x="97" y="149"/>
                    </a:lnTo>
                    <a:lnTo>
                      <a:pt x="92" y="138"/>
                    </a:lnTo>
                    <a:lnTo>
                      <a:pt x="88" y="127"/>
                    </a:lnTo>
                    <a:lnTo>
                      <a:pt x="88" y="127"/>
                    </a:lnTo>
                    <a:lnTo>
                      <a:pt x="88" y="125"/>
                    </a:lnTo>
                    <a:lnTo>
                      <a:pt x="88" y="125"/>
                    </a:lnTo>
                    <a:lnTo>
                      <a:pt x="85" y="114"/>
                    </a:lnTo>
                    <a:lnTo>
                      <a:pt x="82" y="103"/>
                    </a:lnTo>
                    <a:lnTo>
                      <a:pt x="82" y="103"/>
                    </a:lnTo>
                    <a:lnTo>
                      <a:pt x="82" y="101"/>
                    </a:lnTo>
                    <a:lnTo>
                      <a:pt x="82" y="101"/>
                    </a:lnTo>
                    <a:lnTo>
                      <a:pt x="80" y="90"/>
                    </a:lnTo>
                    <a:lnTo>
                      <a:pt x="78" y="80"/>
                    </a:lnTo>
                    <a:lnTo>
                      <a:pt x="78" y="80"/>
                    </a:lnTo>
                    <a:lnTo>
                      <a:pt x="78" y="76"/>
                    </a:lnTo>
                    <a:lnTo>
                      <a:pt x="78" y="76"/>
                    </a:lnTo>
                    <a:lnTo>
                      <a:pt x="78" y="65"/>
                    </a:lnTo>
                    <a:lnTo>
                      <a:pt x="78" y="65"/>
                    </a:lnTo>
                    <a:lnTo>
                      <a:pt x="78" y="54"/>
                    </a:lnTo>
                    <a:lnTo>
                      <a:pt x="78" y="54"/>
                    </a:lnTo>
                    <a:lnTo>
                      <a:pt x="78" y="50"/>
                    </a:lnTo>
                    <a:lnTo>
                      <a:pt x="78" y="50"/>
                    </a:lnTo>
                    <a:lnTo>
                      <a:pt x="80" y="41"/>
                    </a:lnTo>
                    <a:lnTo>
                      <a:pt x="80" y="41"/>
                    </a:lnTo>
                    <a:lnTo>
                      <a:pt x="80" y="38"/>
                    </a:lnTo>
                    <a:lnTo>
                      <a:pt x="80" y="38"/>
                    </a:lnTo>
                    <a:lnTo>
                      <a:pt x="82" y="27"/>
                    </a:lnTo>
                    <a:lnTo>
                      <a:pt x="85" y="14"/>
                    </a:lnTo>
                    <a:lnTo>
                      <a:pt x="105" y="14"/>
                    </a:lnTo>
                    <a:lnTo>
                      <a:pt x="105" y="14"/>
                    </a:lnTo>
                    <a:lnTo>
                      <a:pt x="102" y="27"/>
                    </a:lnTo>
                    <a:lnTo>
                      <a:pt x="100" y="41"/>
                    </a:lnTo>
                    <a:lnTo>
                      <a:pt x="98" y="55"/>
                    </a:lnTo>
                    <a:lnTo>
                      <a:pt x="98" y="68"/>
                    </a:lnTo>
                    <a:lnTo>
                      <a:pt x="98" y="68"/>
                    </a:lnTo>
                    <a:lnTo>
                      <a:pt x="98" y="82"/>
                    </a:lnTo>
                    <a:lnTo>
                      <a:pt x="100" y="96"/>
                    </a:lnTo>
                    <a:lnTo>
                      <a:pt x="102" y="110"/>
                    </a:lnTo>
                    <a:lnTo>
                      <a:pt x="105" y="123"/>
                    </a:lnTo>
                    <a:lnTo>
                      <a:pt x="119" y="118"/>
                    </a:lnTo>
                    <a:lnTo>
                      <a:pt x="119" y="118"/>
                    </a:lnTo>
                    <a:lnTo>
                      <a:pt x="116" y="107"/>
                    </a:lnTo>
                    <a:lnTo>
                      <a:pt x="114" y="94"/>
                    </a:lnTo>
                    <a:lnTo>
                      <a:pt x="112" y="81"/>
                    </a:lnTo>
                    <a:lnTo>
                      <a:pt x="112" y="68"/>
                    </a:lnTo>
                    <a:lnTo>
                      <a:pt x="112" y="68"/>
                    </a:lnTo>
                    <a:lnTo>
                      <a:pt x="112" y="55"/>
                    </a:lnTo>
                    <a:lnTo>
                      <a:pt x="114" y="41"/>
                    </a:lnTo>
                    <a:lnTo>
                      <a:pt x="116" y="27"/>
                    </a:lnTo>
                    <a:lnTo>
                      <a:pt x="119" y="14"/>
                    </a:lnTo>
                    <a:lnTo>
                      <a:pt x="283" y="14"/>
                    </a:lnTo>
                    <a:lnTo>
                      <a:pt x="283" y="14"/>
                    </a:lnTo>
                    <a:lnTo>
                      <a:pt x="285" y="27"/>
                    </a:lnTo>
                    <a:lnTo>
                      <a:pt x="287" y="38"/>
                    </a:lnTo>
                    <a:lnTo>
                      <a:pt x="287" y="38"/>
                    </a:lnTo>
                    <a:lnTo>
                      <a:pt x="288" y="41"/>
                    </a:lnTo>
                    <a:lnTo>
                      <a:pt x="288" y="41"/>
                    </a:lnTo>
                    <a:lnTo>
                      <a:pt x="289" y="50"/>
                    </a:lnTo>
                    <a:lnTo>
                      <a:pt x="289" y="50"/>
                    </a:lnTo>
                    <a:lnTo>
                      <a:pt x="289" y="54"/>
                    </a:lnTo>
                    <a:lnTo>
                      <a:pt x="289" y="54"/>
                    </a:lnTo>
                    <a:lnTo>
                      <a:pt x="289" y="65"/>
                    </a:lnTo>
                    <a:lnTo>
                      <a:pt x="289" y="65"/>
                    </a:lnTo>
                    <a:lnTo>
                      <a:pt x="289" y="76"/>
                    </a:lnTo>
                    <a:lnTo>
                      <a:pt x="289" y="76"/>
                    </a:lnTo>
                    <a:lnTo>
                      <a:pt x="289" y="80"/>
                    </a:lnTo>
                    <a:lnTo>
                      <a:pt x="289" y="80"/>
                    </a:lnTo>
                    <a:lnTo>
                      <a:pt x="288" y="90"/>
                    </a:lnTo>
                    <a:lnTo>
                      <a:pt x="288" y="90"/>
                    </a:lnTo>
                    <a:lnTo>
                      <a:pt x="288" y="90"/>
                    </a:lnTo>
                    <a:lnTo>
                      <a:pt x="286" y="101"/>
                    </a:lnTo>
                    <a:lnTo>
                      <a:pt x="286" y="101"/>
                    </a:lnTo>
                    <a:lnTo>
                      <a:pt x="285" y="103"/>
                    </a:lnTo>
                    <a:lnTo>
                      <a:pt x="285" y="103"/>
                    </a:lnTo>
                    <a:lnTo>
                      <a:pt x="283" y="114"/>
                    </a:lnTo>
                    <a:lnTo>
                      <a:pt x="279" y="125"/>
                    </a:lnTo>
                    <a:lnTo>
                      <a:pt x="279" y="125"/>
                    </a:lnTo>
                    <a:lnTo>
                      <a:pt x="278" y="127"/>
                    </a:lnTo>
                    <a:lnTo>
                      <a:pt x="278" y="127"/>
                    </a:lnTo>
                    <a:lnTo>
                      <a:pt x="275" y="138"/>
                    </a:lnTo>
                    <a:lnTo>
                      <a:pt x="271" y="149"/>
                    </a:lnTo>
                    <a:lnTo>
                      <a:pt x="271" y="149"/>
                    </a:lnTo>
                    <a:lnTo>
                      <a:pt x="270" y="150"/>
                    </a:lnTo>
                    <a:lnTo>
                      <a:pt x="270" y="150"/>
                    </a:lnTo>
                    <a:lnTo>
                      <a:pt x="264" y="159"/>
                    </a:lnTo>
                    <a:lnTo>
                      <a:pt x="259" y="169"/>
                    </a:lnTo>
                    <a:lnTo>
                      <a:pt x="259" y="169"/>
                    </a:lnTo>
                    <a:lnTo>
                      <a:pt x="257" y="171"/>
                    </a:lnTo>
                    <a:lnTo>
                      <a:pt x="257" y="171"/>
                    </a:lnTo>
                    <a:lnTo>
                      <a:pt x="251" y="179"/>
                    </a:lnTo>
                    <a:lnTo>
                      <a:pt x="251" y="179"/>
                    </a:lnTo>
                    <a:lnTo>
                      <a:pt x="250" y="181"/>
                    </a:lnTo>
                    <a:lnTo>
                      <a:pt x="250" y="181"/>
                    </a:lnTo>
                    <a:lnTo>
                      <a:pt x="244" y="190"/>
                    </a:lnTo>
                    <a:lnTo>
                      <a:pt x="243" y="190"/>
                    </a:lnTo>
                    <a:lnTo>
                      <a:pt x="243" y="190"/>
                    </a:lnTo>
                    <a:lnTo>
                      <a:pt x="233" y="202"/>
                    </a:lnTo>
                    <a:lnTo>
                      <a:pt x="221" y="211"/>
                    </a:lnTo>
                    <a:lnTo>
                      <a:pt x="209" y="221"/>
                    </a:lnTo>
                    <a:lnTo>
                      <a:pt x="196" y="230"/>
                    </a:lnTo>
                    <a:lnTo>
                      <a:pt x="196" y="230"/>
                    </a:lnTo>
                    <a:close/>
                    <a:moveTo>
                      <a:pt x="272" y="175"/>
                    </a:moveTo>
                    <a:lnTo>
                      <a:pt x="272" y="175"/>
                    </a:lnTo>
                    <a:lnTo>
                      <a:pt x="274" y="170"/>
                    </a:lnTo>
                    <a:lnTo>
                      <a:pt x="274" y="170"/>
                    </a:lnTo>
                    <a:lnTo>
                      <a:pt x="278" y="164"/>
                    </a:lnTo>
                    <a:lnTo>
                      <a:pt x="278" y="164"/>
                    </a:lnTo>
                    <a:lnTo>
                      <a:pt x="281" y="157"/>
                    </a:lnTo>
                    <a:lnTo>
                      <a:pt x="281" y="157"/>
                    </a:lnTo>
                    <a:lnTo>
                      <a:pt x="284" y="152"/>
                    </a:lnTo>
                    <a:lnTo>
                      <a:pt x="284" y="152"/>
                    </a:lnTo>
                    <a:lnTo>
                      <a:pt x="287" y="145"/>
                    </a:lnTo>
                    <a:lnTo>
                      <a:pt x="287" y="145"/>
                    </a:lnTo>
                    <a:lnTo>
                      <a:pt x="289" y="139"/>
                    </a:lnTo>
                    <a:lnTo>
                      <a:pt x="289" y="139"/>
                    </a:lnTo>
                    <a:lnTo>
                      <a:pt x="292" y="132"/>
                    </a:lnTo>
                    <a:lnTo>
                      <a:pt x="292" y="132"/>
                    </a:lnTo>
                    <a:lnTo>
                      <a:pt x="294" y="126"/>
                    </a:lnTo>
                    <a:lnTo>
                      <a:pt x="294" y="126"/>
                    </a:lnTo>
                    <a:lnTo>
                      <a:pt x="296" y="119"/>
                    </a:lnTo>
                    <a:lnTo>
                      <a:pt x="296" y="119"/>
                    </a:lnTo>
                    <a:lnTo>
                      <a:pt x="298" y="113"/>
                    </a:lnTo>
                    <a:lnTo>
                      <a:pt x="298" y="113"/>
                    </a:lnTo>
                    <a:lnTo>
                      <a:pt x="299" y="107"/>
                    </a:lnTo>
                    <a:lnTo>
                      <a:pt x="299" y="107"/>
                    </a:lnTo>
                    <a:lnTo>
                      <a:pt x="301" y="99"/>
                    </a:lnTo>
                    <a:lnTo>
                      <a:pt x="301" y="99"/>
                    </a:lnTo>
                    <a:lnTo>
                      <a:pt x="301" y="92"/>
                    </a:lnTo>
                    <a:lnTo>
                      <a:pt x="301" y="92"/>
                    </a:lnTo>
                    <a:lnTo>
                      <a:pt x="302" y="84"/>
                    </a:lnTo>
                    <a:lnTo>
                      <a:pt x="302" y="84"/>
                    </a:lnTo>
                    <a:lnTo>
                      <a:pt x="303" y="80"/>
                    </a:lnTo>
                    <a:lnTo>
                      <a:pt x="303" y="80"/>
                    </a:lnTo>
                    <a:lnTo>
                      <a:pt x="303" y="65"/>
                    </a:lnTo>
                    <a:lnTo>
                      <a:pt x="303" y="65"/>
                    </a:lnTo>
                    <a:lnTo>
                      <a:pt x="303" y="50"/>
                    </a:lnTo>
                    <a:lnTo>
                      <a:pt x="303" y="50"/>
                    </a:lnTo>
                    <a:lnTo>
                      <a:pt x="303" y="50"/>
                    </a:lnTo>
                    <a:lnTo>
                      <a:pt x="303" y="50"/>
                    </a:lnTo>
                    <a:lnTo>
                      <a:pt x="301" y="36"/>
                    </a:lnTo>
                    <a:lnTo>
                      <a:pt x="301" y="36"/>
                    </a:lnTo>
                    <a:lnTo>
                      <a:pt x="301" y="35"/>
                    </a:lnTo>
                    <a:lnTo>
                      <a:pt x="354" y="35"/>
                    </a:lnTo>
                    <a:lnTo>
                      <a:pt x="354" y="35"/>
                    </a:lnTo>
                    <a:lnTo>
                      <a:pt x="353" y="47"/>
                    </a:lnTo>
                    <a:lnTo>
                      <a:pt x="351" y="58"/>
                    </a:lnTo>
                    <a:lnTo>
                      <a:pt x="348" y="69"/>
                    </a:lnTo>
                    <a:lnTo>
                      <a:pt x="346" y="78"/>
                    </a:lnTo>
                    <a:lnTo>
                      <a:pt x="343" y="89"/>
                    </a:lnTo>
                    <a:lnTo>
                      <a:pt x="339" y="99"/>
                    </a:lnTo>
                    <a:lnTo>
                      <a:pt x="334" y="109"/>
                    </a:lnTo>
                    <a:lnTo>
                      <a:pt x="329" y="117"/>
                    </a:lnTo>
                    <a:lnTo>
                      <a:pt x="324" y="126"/>
                    </a:lnTo>
                    <a:lnTo>
                      <a:pt x="318" y="135"/>
                    </a:lnTo>
                    <a:lnTo>
                      <a:pt x="311" y="143"/>
                    </a:lnTo>
                    <a:lnTo>
                      <a:pt x="304" y="150"/>
                    </a:lnTo>
                    <a:lnTo>
                      <a:pt x="297" y="157"/>
                    </a:lnTo>
                    <a:lnTo>
                      <a:pt x="289" y="164"/>
                    </a:lnTo>
                    <a:lnTo>
                      <a:pt x="280" y="169"/>
                    </a:lnTo>
                    <a:lnTo>
                      <a:pt x="272" y="175"/>
                    </a:lnTo>
                    <a:lnTo>
                      <a:pt x="272"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8" name="Freeform 19"/>
              <p:cNvSpPr>
                <a:spLocks noEditPoints="1"/>
              </p:cNvSpPr>
              <p:nvPr/>
            </p:nvSpPr>
            <p:spPr bwMode="auto">
              <a:xfrm>
                <a:off x="6534150" y="2414588"/>
                <a:ext cx="288925" cy="106363"/>
              </a:xfrm>
              <a:custGeom>
                <a:gdLst>
                  <a:gd name="T0" fmla="*/ 182 w 182"/>
                  <a:gd name="T1" fmla="*/ 0 h 67"/>
                  <a:gd name="T2" fmla="*/ 0 w 182"/>
                  <a:gd name="T3" fmla="*/ 0 h 67"/>
                  <a:gd name="T4" fmla="*/ 0 w 182"/>
                  <a:gd name="T5" fmla="*/ 67 h 67"/>
                  <a:gd name="T6" fmla="*/ 182 w 182"/>
                  <a:gd name="T7" fmla="*/ 67 h 67"/>
                  <a:gd name="T8" fmla="*/ 182 w 182"/>
                  <a:gd name="T9" fmla="*/ 0 h 67"/>
                  <a:gd name="T10" fmla="*/ 168 w 182"/>
                  <a:gd name="T11" fmla="*/ 51 h 67"/>
                  <a:gd name="T12" fmla="*/ 15 w 182"/>
                  <a:gd name="T13" fmla="*/ 51 h 67"/>
                  <a:gd name="T14" fmla="*/ 15 w 182"/>
                  <a:gd name="T15" fmla="*/ 15 h 67"/>
                  <a:gd name="T16" fmla="*/ 168 w 182"/>
                  <a:gd name="T17" fmla="*/ 15 h 67"/>
                  <a:gd name="T18" fmla="*/ 168 w 182"/>
                  <a:gd name="T19" fmla="*/ 51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67">
                    <a:moveTo>
                      <a:pt x="182" y="0"/>
                    </a:moveTo>
                    <a:lnTo>
                      <a:pt x="0" y="0"/>
                    </a:lnTo>
                    <a:lnTo>
                      <a:pt x="0" y="67"/>
                    </a:lnTo>
                    <a:lnTo>
                      <a:pt x="182" y="67"/>
                    </a:lnTo>
                    <a:lnTo>
                      <a:pt x="182" y="0"/>
                    </a:lnTo>
                    <a:close/>
                    <a:moveTo>
                      <a:pt x="168" y="51"/>
                    </a:moveTo>
                    <a:lnTo>
                      <a:pt x="15" y="51"/>
                    </a:lnTo>
                    <a:lnTo>
                      <a:pt x="15" y="15"/>
                    </a:lnTo>
                    <a:lnTo>
                      <a:pt x="168" y="15"/>
                    </a:lnTo>
                    <a:lnTo>
                      <a:pt x="16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71" name="TextBox 70"/>
          <p:cNvSpPr txBox="1"/>
          <p:nvPr/>
        </p:nvSpPr>
        <p:spPr>
          <a:xfrm>
            <a:off x="1228622" y="101085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目标</a:t>
            </a:r>
            <a:endParaRPr lang="en-US" sz="1600" b="1">
              <a:latin typeface="微软雅黑" panose="020b0503020204020204" pitchFamily="34" charset="-122"/>
              <a:ea typeface="微软雅黑" panose="020b0503020204020204" pitchFamily="34" charset="-122"/>
            </a:endParaRPr>
          </a:p>
        </p:txBody>
      </p:sp>
      <p:sp>
        <p:nvSpPr>
          <p:cNvPr id="74" name="TextBox 73"/>
          <p:cNvSpPr txBox="1"/>
          <p:nvPr/>
        </p:nvSpPr>
        <p:spPr>
          <a:xfrm>
            <a:off x="1228622" y="502629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实施难点</a:t>
            </a:r>
            <a:endParaRPr lang="en-US" sz="1600" b="1">
              <a:latin typeface="微软雅黑" panose="020b0503020204020204" pitchFamily="34" charset="-122"/>
              <a:ea typeface="微软雅黑" panose="020b0503020204020204" pitchFamily="34" charset="-122"/>
            </a:endParaRPr>
          </a:p>
        </p:txBody>
      </p:sp>
      <p:grpSp>
        <p:nvGrpSpPr>
          <p:cNvPr id="94" name="Group 93"/>
          <p:cNvGrpSpPr/>
          <p:nvPr/>
        </p:nvGrpSpPr>
        <p:grpSpPr>
          <a:xfrm>
            <a:off x="4608104" y="954042"/>
            <a:ext cx="900000" cy="900000"/>
            <a:chOff x="4491126" y="5216218"/>
            <a:chExt cx="932682" cy="932682"/>
          </a:xfrm>
        </p:grpSpPr>
        <p:sp>
          <p:nvSpPr>
            <p:cNvPr id="95" name="타원 72"/>
            <p:cNvSpPr/>
            <p:nvPr/>
          </p:nvSpPr>
          <p:spPr>
            <a:xfrm>
              <a:off x="4491126" y="5216218"/>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96" name="Group 95"/>
            <p:cNvGrpSpPr/>
            <p:nvPr/>
          </p:nvGrpSpPr>
          <p:grpSpPr>
            <a:xfrm>
              <a:off x="4707252" y="5390652"/>
              <a:ext cx="500452" cy="510075"/>
              <a:chOff x="7427913" y="5637213"/>
              <a:chExt cx="742950" cy="757237"/>
            </a:xfrm>
            <a:solidFill>
              <a:schemeClr val="bg1"/>
            </a:solidFill>
          </p:grpSpPr>
          <p:sp>
            <p:nvSpPr>
              <p:cNvPr id="97" name="Freeform 96"/>
              <p:cNvSpPr>
                <a:spLocks noEditPoints="1"/>
              </p:cNvSpPr>
              <p:nvPr/>
            </p:nvSpPr>
            <p:spPr bwMode="auto">
              <a:xfrm>
                <a:off x="7689850" y="5637213"/>
                <a:ext cx="220663" cy="279400"/>
              </a:xfrm>
              <a:custGeom>
                <a:gdLst>
                  <a:gd name="T0" fmla="*/ 139 w 139"/>
                  <a:gd name="T1" fmla="*/ 100 h 176"/>
                  <a:gd name="T2" fmla="*/ 136 w 139"/>
                  <a:gd name="T3" fmla="*/ 91 h 176"/>
                  <a:gd name="T4" fmla="*/ 132 w 139"/>
                  <a:gd name="T5" fmla="*/ 82 h 176"/>
                  <a:gd name="T6" fmla="*/ 126 w 139"/>
                  <a:gd name="T7" fmla="*/ 76 h 176"/>
                  <a:gd name="T8" fmla="*/ 118 w 139"/>
                  <a:gd name="T9" fmla="*/ 71 h 176"/>
                  <a:gd name="T10" fmla="*/ 107 w 139"/>
                  <a:gd name="T11" fmla="*/ 69 h 176"/>
                  <a:gd name="T12" fmla="*/ 95 w 139"/>
                  <a:gd name="T13" fmla="*/ 67 h 176"/>
                  <a:gd name="T14" fmla="*/ 104 w 139"/>
                  <a:gd name="T15" fmla="*/ 54 h 176"/>
                  <a:gd name="T16" fmla="*/ 107 w 139"/>
                  <a:gd name="T17" fmla="*/ 39 h 176"/>
                  <a:gd name="T18" fmla="*/ 107 w 139"/>
                  <a:gd name="T19" fmla="*/ 31 h 176"/>
                  <a:gd name="T20" fmla="*/ 101 w 139"/>
                  <a:gd name="T21" fmla="*/ 17 h 176"/>
                  <a:gd name="T22" fmla="*/ 91 w 139"/>
                  <a:gd name="T23" fmla="*/ 7 h 176"/>
                  <a:gd name="T24" fmla="*/ 77 w 139"/>
                  <a:gd name="T25" fmla="*/ 1 h 176"/>
                  <a:gd name="T26" fmla="*/ 70 w 139"/>
                  <a:gd name="T27" fmla="*/ 0 h 176"/>
                  <a:gd name="T28" fmla="*/ 54 w 139"/>
                  <a:gd name="T29" fmla="*/ 3 h 176"/>
                  <a:gd name="T30" fmla="*/ 41 w 139"/>
                  <a:gd name="T31" fmla="*/ 12 h 176"/>
                  <a:gd name="T32" fmla="*/ 34 w 139"/>
                  <a:gd name="T33" fmla="*/ 24 h 176"/>
                  <a:gd name="T34" fmla="*/ 31 w 139"/>
                  <a:gd name="T35" fmla="*/ 39 h 176"/>
                  <a:gd name="T36" fmla="*/ 32 w 139"/>
                  <a:gd name="T37" fmla="*/ 46 h 176"/>
                  <a:gd name="T38" fmla="*/ 37 w 139"/>
                  <a:gd name="T39" fmla="*/ 61 h 176"/>
                  <a:gd name="T40" fmla="*/ 43 w 139"/>
                  <a:gd name="T41" fmla="*/ 67 h 176"/>
                  <a:gd name="T42" fmla="*/ 21 w 139"/>
                  <a:gd name="T43" fmla="*/ 71 h 176"/>
                  <a:gd name="T44" fmla="*/ 17 w 139"/>
                  <a:gd name="T45" fmla="*/ 73 h 176"/>
                  <a:gd name="T46" fmla="*/ 9 w 139"/>
                  <a:gd name="T47" fmla="*/ 79 h 176"/>
                  <a:gd name="T48" fmla="*/ 4 w 139"/>
                  <a:gd name="T49" fmla="*/ 86 h 176"/>
                  <a:gd name="T50" fmla="*/ 0 w 139"/>
                  <a:gd name="T51" fmla="*/ 95 h 176"/>
                  <a:gd name="T52" fmla="*/ 0 w 139"/>
                  <a:gd name="T53" fmla="*/ 176 h 176"/>
                  <a:gd name="T54" fmla="*/ 139 w 139"/>
                  <a:gd name="T55" fmla="*/ 100 h 176"/>
                  <a:gd name="T56" fmla="*/ 70 w 139"/>
                  <a:gd name="T57" fmla="*/ 14 h 176"/>
                  <a:gd name="T58" fmla="*/ 78 w 139"/>
                  <a:gd name="T59" fmla="*/ 16 h 176"/>
                  <a:gd name="T60" fmla="*/ 87 w 139"/>
                  <a:gd name="T61" fmla="*/ 22 h 176"/>
                  <a:gd name="T62" fmla="*/ 92 w 139"/>
                  <a:gd name="T63" fmla="*/ 29 h 176"/>
                  <a:gd name="T64" fmla="*/ 93 w 139"/>
                  <a:gd name="T65" fmla="*/ 39 h 176"/>
                  <a:gd name="T66" fmla="*/ 93 w 139"/>
                  <a:gd name="T67" fmla="*/ 43 h 176"/>
                  <a:gd name="T68" fmla="*/ 89 w 139"/>
                  <a:gd name="T69" fmla="*/ 53 h 176"/>
                  <a:gd name="T70" fmla="*/ 82 w 139"/>
                  <a:gd name="T71" fmla="*/ 59 h 176"/>
                  <a:gd name="T72" fmla="*/ 74 w 139"/>
                  <a:gd name="T73" fmla="*/ 63 h 176"/>
                  <a:gd name="T74" fmla="*/ 70 w 139"/>
                  <a:gd name="T75" fmla="*/ 64 h 176"/>
                  <a:gd name="T76" fmla="*/ 60 w 139"/>
                  <a:gd name="T77" fmla="*/ 62 h 176"/>
                  <a:gd name="T78" fmla="*/ 52 w 139"/>
                  <a:gd name="T79" fmla="*/ 56 h 176"/>
                  <a:gd name="T80" fmla="*/ 47 w 139"/>
                  <a:gd name="T81" fmla="*/ 49 h 176"/>
                  <a:gd name="T82" fmla="*/ 45 w 139"/>
                  <a:gd name="T83" fmla="*/ 39 h 176"/>
                  <a:gd name="T84" fmla="*/ 45 w 139"/>
                  <a:gd name="T85" fmla="*/ 34 h 176"/>
                  <a:gd name="T86" fmla="*/ 49 w 139"/>
                  <a:gd name="T87" fmla="*/ 25 h 176"/>
                  <a:gd name="T88" fmla="*/ 55 w 139"/>
                  <a:gd name="T89" fmla="*/ 18 h 176"/>
                  <a:gd name="T90" fmla="*/ 64 w 139"/>
                  <a:gd name="T91" fmla="*/ 15 h 176"/>
                  <a:gd name="T92" fmla="*/ 70 w 139"/>
                  <a:gd name="T93" fmla="*/ 14 h 176"/>
                  <a:gd name="T94" fmla="*/ 109 w 139"/>
                  <a:gd name="T95" fmla="*/ 162 h 176"/>
                  <a:gd name="T96" fmla="*/ 95 w 139"/>
                  <a:gd name="T97" fmla="*/ 106 h 176"/>
                  <a:gd name="T98" fmla="*/ 43 w 139"/>
                  <a:gd name="T99" fmla="*/ 162 h 176"/>
                  <a:gd name="T100" fmla="*/ 28 w 139"/>
                  <a:gd name="T101" fmla="*/ 106 h 176"/>
                  <a:gd name="T102" fmla="*/ 14 w 139"/>
                  <a:gd name="T103" fmla="*/ 162 h 176"/>
                  <a:gd name="T104" fmla="*/ 14 w 139"/>
                  <a:gd name="T105" fmla="*/ 100 h 176"/>
                  <a:gd name="T106" fmla="*/ 18 w 139"/>
                  <a:gd name="T107" fmla="*/ 91 h 176"/>
                  <a:gd name="T108" fmla="*/ 25 w 139"/>
                  <a:gd name="T109" fmla="*/ 85 h 176"/>
                  <a:gd name="T110" fmla="*/ 36 w 139"/>
                  <a:gd name="T111" fmla="*/ 82 h 176"/>
                  <a:gd name="T112" fmla="*/ 58 w 139"/>
                  <a:gd name="T113" fmla="*/ 79 h 176"/>
                  <a:gd name="T114" fmla="*/ 80 w 139"/>
                  <a:gd name="T115" fmla="*/ 79 h 176"/>
                  <a:gd name="T116" fmla="*/ 103 w 139"/>
                  <a:gd name="T117" fmla="*/ 82 h 176"/>
                  <a:gd name="T118" fmla="*/ 114 w 139"/>
                  <a:gd name="T119" fmla="*/ 85 h 176"/>
                  <a:gd name="T120" fmla="*/ 121 w 139"/>
                  <a:gd name="T121" fmla="*/ 91 h 176"/>
                  <a:gd name="T122" fmla="*/ 125 w 139"/>
                  <a:gd name="T123" fmla="*/ 100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9" h="176">
                    <a:moveTo>
                      <a:pt x="139" y="100"/>
                    </a:moveTo>
                    <a:lnTo>
                      <a:pt x="139" y="100"/>
                    </a:lnTo>
                    <a:lnTo>
                      <a:pt x="138" y="95"/>
                    </a:lnTo>
                    <a:lnTo>
                      <a:pt x="136" y="91"/>
                    </a:lnTo>
                    <a:lnTo>
                      <a:pt x="134" y="86"/>
                    </a:lnTo>
                    <a:lnTo>
                      <a:pt x="132" y="82"/>
                    </a:lnTo>
                    <a:lnTo>
                      <a:pt x="129" y="79"/>
                    </a:lnTo>
                    <a:lnTo>
                      <a:pt x="126" y="76"/>
                    </a:lnTo>
                    <a:lnTo>
                      <a:pt x="121" y="73"/>
                    </a:lnTo>
                    <a:lnTo>
                      <a:pt x="118" y="71"/>
                    </a:lnTo>
                    <a:lnTo>
                      <a:pt x="118" y="71"/>
                    </a:lnTo>
                    <a:lnTo>
                      <a:pt x="107" y="69"/>
                    </a:lnTo>
                    <a:lnTo>
                      <a:pt x="95" y="67"/>
                    </a:lnTo>
                    <a:lnTo>
                      <a:pt x="95" y="67"/>
                    </a:lnTo>
                    <a:lnTo>
                      <a:pt x="101" y="61"/>
                    </a:lnTo>
                    <a:lnTo>
                      <a:pt x="104" y="54"/>
                    </a:lnTo>
                    <a:lnTo>
                      <a:pt x="107" y="46"/>
                    </a:lnTo>
                    <a:lnTo>
                      <a:pt x="107" y="39"/>
                    </a:lnTo>
                    <a:lnTo>
                      <a:pt x="107" y="39"/>
                    </a:lnTo>
                    <a:lnTo>
                      <a:pt x="107" y="31"/>
                    </a:lnTo>
                    <a:lnTo>
                      <a:pt x="105" y="24"/>
                    </a:lnTo>
                    <a:lnTo>
                      <a:pt x="101" y="17"/>
                    </a:lnTo>
                    <a:lnTo>
                      <a:pt x="97" y="12"/>
                    </a:lnTo>
                    <a:lnTo>
                      <a:pt x="91" y="7"/>
                    </a:lnTo>
                    <a:lnTo>
                      <a:pt x="85" y="3"/>
                    </a:lnTo>
                    <a:lnTo>
                      <a:pt x="77" y="1"/>
                    </a:lnTo>
                    <a:lnTo>
                      <a:pt x="70" y="0"/>
                    </a:lnTo>
                    <a:lnTo>
                      <a:pt x="70" y="0"/>
                    </a:lnTo>
                    <a:lnTo>
                      <a:pt x="61" y="1"/>
                    </a:lnTo>
                    <a:lnTo>
                      <a:pt x="54" y="3"/>
                    </a:lnTo>
                    <a:lnTo>
                      <a:pt x="48" y="7"/>
                    </a:lnTo>
                    <a:lnTo>
                      <a:pt x="41" y="12"/>
                    </a:lnTo>
                    <a:lnTo>
                      <a:pt x="37" y="17"/>
                    </a:lnTo>
                    <a:lnTo>
                      <a:pt x="34" y="24"/>
                    </a:lnTo>
                    <a:lnTo>
                      <a:pt x="32" y="31"/>
                    </a:lnTo>
                    <a:lnTo>
                      <a:pt x="31" y="39"/>
                    </a:lnTo>
                    <a:lnTo>
                      <a:pt x="31" y="39"/>
                    </a:lnTo>
                    <a:lnTo>
                      <a:pt x="32" y="46"/>
                    </a:lnTo>
                    <a:lnTo>
                      <a:pt x="34" y="54"/>
                    </a:lnTo>
                    <a:lnTo>
                      <a:pt x="37" y="61"/>
                    </a:lnTo>
                    <a:lnTo>
                      <a:pt x="43" y="67"/>
                    </a:lnTo>
                    <a:lnTo>
                      <a:pt x="43" y="67"/>
                    </a:lnTo>
                    <a:lnTo>
                      <a:pt x="32" y="69"/>
                    </a:lnTo>
                    <a:lnTo>
                      <a:pt x="21" y="71"/>
                    </a:lnTo>
                    <a:lnTo>
                      <a:pt x="21" y="71"/>
                    </a:lnTo>
                    <a:lnTo>
                      <a:pt x="17" y="73"/>
                    </a:lnTo>
                    <a:lnTo>
                      <a:pt x="12" y="76"/>
                    </a:lnTo>
                    <a:lnTo>
                      <a:pt x="9" y="79"/>
                    </a:lnTo>
                    <a:lnTo>
                      <a:pt x="6" y="82"/>
                    </a:lnTo>
                    <a:lnTo>
                      <a:pt x="4" y="86"/>
                    </a:lnTo>
                    <a:lnTo>
                      <a:pt x="1" y="91"/>
                    </a:lnTo>
                    <a:lnTo>
                      <a:pt x="0" y="95"/>
                    </a:lnTo>
                    <a:lnTo>
                      <a:pt x="0" y="100"/>
                    </a:lnTo>
                    <a:lnTo>
                      <a:pt x="0" y="176"/>
                    </a:lnTo>
                    <a:lnTo>
                      <a:pt x="139" y="176"/>
                    </a:lnTo>
                    <a:lnTo>
                      <a:pt x="139" y="100"/>
                    </a:lnTo>
                    <a:close/>
                    <a:moveTo>
                      <a:pt x="70" y="14"/>
                    </a:moveTo>
                    <a:lnTo>
                      <a:pt x="70" y="14"/>
                    </a:lnTo>
                    <a:lnTo>
                      <a:pt x="74" y="15"/>
                    </a:lnTo>
                    <a:lnTo>
                      <a:pt x="78" y="16"/>
                    </a:lnTo>
                    <a:lnTo>
                      <a:pt x="82" y="18"/>
                    </a:lnTo>
                    <a:lnTo>
                      <a:pt x="87" y="22"/>
                    </a:lnTo>
                    <a:lnTo>
                      <a:pt x="89" y="25"/>
                    </a:lnTo>
                    <a:lnTo>
                      <a:pt x="92" y="29"/>
                    </a:lnTo>
                    <a:lnTo>
                      <a:pt x="93" y="34"/>
                    </a:lnTo>
                    <a:lnTo>
                      <a:pt x="93" y="39"/>
                    </a:lnTo>
                    <a:lnTo>
                      <a:pt x="93" y="39"/>
                    </a:lnTo>
                    <a:lnTo>
                      <a:pt x="93" y="43"/>
                    </a:lnTo>
                    <a:lnTo>
                      <a:pt x="92" y="49"/>
                    </a:lnTo>
                    <a:lnTo>
                      <a:pt x="89" y="53"/>
                    </a:lnTo>
                    <a:lnTo>
                      <a:pt x="87" y="56"/>
                    </a:lnTo>
                    <a:lnTo>
                      <a:pt x="82" y="59"/>
                    </a:lnTo>
                    <a:lnTo>
                      <a:pt x="78" y="62"/>
                    </a:lnTo>
                    <a:lnTo>
                      <a:pt x="74" y="63"/>
                    </a:lnTo>
                    <a:lnTo>
                      <a:pt x="70" y="64"/>
                    </a:lnTo>
                    <a:lnTo>
                      <a:pt x="70" y="64"/>
                    </a:lnTo>
                    <a:lnTo>
                      <a:pt x="64" y="63"/>
                    </a:lnTo>
                    <a:lnTo>
                      <a:pt x="60" y="62"/>
                    </a:lnTo>
                    <a:lnTo>
                      <a:pt x="55" y="59"/>
                    </a:lnTo>
                    <a:lnTo>
                      <a:pt x="52" y="56"/>
                    </a:lnTo>
                    <a:lnTo>
                      <a:pt x="49" y="53"/>
                    </a:lnTo>
                    <a:lnTo>
                      <a:pt x="47" y="49"/>
                    </a:lnTo>
                    <a:lnTo>
                      <a:pt x="45" y="43"/>
                    </a:lnTo>
                    <a:lnTo>
                      <a:pt x="45" y="39"/>
                    </a:lnTo>
                    <a:lnTo>
                      <a:pt x="45" y="39"/>
                    </a:lnTo>
                    <a:lnTo>
                      <a:pt x="45" y="34"/>
                    </a:lnTo>
                    <a:lnTo>
                      <a:pt x="47" y="29"/>
                    </a:lnTo>
                    <a:lnTo>
                      <a:pt x="49" y="25"/>
                    </a:lnTo>
                    <a:lnTo>
                      <a:pt x="52" y="22"/>
                    </a:lnTo>
                    <a:lnTo>
                      <a:pt x="55" y="18"/>
                    </a:lnTo>
                    <a:lnTo>
                      <a:pt x="60" y="16"/>
                    </a:lnTo>
                    <a:lnTo>
                      <a:pt x="64" y="15"/>
                    </a:lnTo>
                    <a:lnTo>
                      <a:pt x="70" y="14"/>
                    </a:lnTo>
                    <a:lnTo>
                      <a:pt x="70" y="14"/>
                    </a:lnTo>
                    <a:close/>
                    <a:moveTo>
                      <a:pt x="125" y="162"/>
                    </a:moveTo>
                    <a:lnTo>
                      <a:pt x="109" y="162"/>
                    </a:lnTo>
                    <a:lnTo>
                      <a:pt x="109" y="106"/>
                    </a:lnTo>
                    <a:lnTo>
                      <a:pt x="95" y="106"/>
                    </a:lnTo>
                    <a:lnTo>
                      <a:pt x="95" y="162"/>
                    </a:lnTo>
                    <a:lnTo>
                      <a:pt x="43" y="162"/>
                    </a:lnTo>
                    <a:lnTo>
                      <a:pt x="43" y="106"/>
                    </a:lnTo>
                    <a:lnTo>
                      <a:pt x="28" y="106"/>
                    </a:lnTo>
                    <a:lnTo>
                      <a:pt x="28" y="162"/>
                    </a:lnTo>
                    <a:lnTo>
                      <a:pt x="14" y="162"/>
                    </a:lnTo>
                    <a:lnTo>
                      <a:pt x="14" y="100"/>
                    </a:lnTo>
                    <a:lnTo>
                      <a:pt x="14" y="100"/>
                    </a:lnTo>
                    <a:lnTo>
                      <a:pt x="14" y="95"/>
                    </a:lnTo>
                    <a:lnTo>
                      <a:pt x="18" y="91"/>
                    </a:lnTo>
                    <a:lnTo>
                      <a:pt x="21" y="88"/>
                    </a:lnTo>
                    <a:lnTo>
                      <a:pt x="25" y="85"/>
                    </a:lnTo>
                    <a:lnTo>
                      <a:pt x="25" y="85"/>
                    </a:lnTo>
                    <a:lnTo>
                      <a:pt x="36" y="82"/>
                    </a:lnTo>
                    <a:lnTo>
                      <a:pt x="47" y="80"/>
                    </a:lnTo>
                    <a:lnTo>
                      <a:pt x="58" y="79"/>
                    </a:lnTo>
                    <a:lnTo>
                      <a:pt x="70" y="79"/>
                    </a:lnTo>
                    <a:lnTo>
                      <a:pt x="80" y="79"/>
                    </a:lnTo>
                    <a:lnTo>
                      <a:pt x="91" y="80"/>
                    </a:lnTo>
                    <a:lnTo>
                      <a:pt x="103" y="82"/>
                    </a:lnTo>
                    <a:lnTo>
                      <a:pt x="114" y="85"/>
                    </a:lnTo>
                    <a:lnTo>
                      <a:pt x="114" y="85"/>
                    </a:lnTo>
                    <a:lnTo>
                      <a:pt x="117" y="88"/>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8" name="Freeform 97"/>
              <p:cNvSpPr>
                <a:spLocks noEditPoints="1"/>
              </p:cNvSpPr>
              <p:nvPr/>
            </p:nvSpPr>
            <p:spPr bwMode="auto">
              <a:xfrm>
                <a:off x="7689850" y="6115050"/>
                <a:ext cx="220663" cy="279400"/>
              </a:xfrm>
              <a:custGeom>
                <a:gdLst>
                  <a:gd name="T0" fmla="*/ 118 w 139"/>
                  <a:gd name="T1" fmla="*/ 72 h 176"/>
                  <a:gd name="T2" fmla="*/ 95 w 139"/>
                  <a:gd name="T3" fmla="*/ 66 h 176"/>
                  <a:gd name="T4" fmla="*/ 101 w 139"/>
                  <a:gd name="T5" fmla="*/ 61 h 176"/>
                  <a:gd name="T6" fmla="*/ 107 w 139"/>
                  <a:gd name="T7" fmla="*/ 47 h 176"/>
                  <a:gd name="T8" fmla="*/ 107 w 139"/>
                  <a:gd name="T9" fmla="*/ 39 h 176"/>
                  <a:gd name="T10" fmla="*/ 105 w 139"/>
                  <a:gd name="T11" fmla="*/ 24 h 176"/>
                  <a:gd name="T12" fmla="*/ 97 w 139"/>
                  <a:gd name="T13" fmla="*/ 11 h 176"/>
                  <a:gd name="T14" fmla="*/ 85 w 139"/>
                  <a:gd name="T15" fmla="*/ 4 h 176"/>
                  <a:gd name="T16" fmla="*/ 70 w 139"/>
                  <a:gd name="T17" fmla="*/ 0 h 176"/>
                  <a:gd name="T18" fmla="*/ 61 w 139"/>
                  <a:gd name="T19" fmla="*/ 1 h 176"/>
                  <a:gd name="T20" fmla="*/ 48 w 139"/>
                  <a:gd name="T21" fmla="*/ 7 h 176"/>
                  <a:gd name="T22" fmla="*/ 37 w 139"/>
                  <a:gd name="T23" fmla="*/ 18 h 176"/>
                  <a:gd name="T24" fmla="*/ 32 w 139"/>
                  <a:gd name="T25" fmla="*/ 31 h 176"/>
                  <a:gd name="T26" fmla="*/ 31 w 139"/>
                  <a:gd name="T27" fmla="*/ 39 h 176"/>
                  <a:gd name="T28" fmla="*/ 34 w 139"/>
                  <a:gd name="T29" fmla="*/ 54 h 176"/>
                  <a:gd name="T30" fmla="*/ 43 w 139"/>
                  <a:gd name="T31" fmla="*/ 66 h 176"/>
                  <a:gd name="T32" fmla="*/ 32 w 139"/>
                  <a:gd name="T33" fmla="*/ 68 h 176"/>
                  <a:gd name="T34" fmla="*/ 21 w 139"/>
                  <a:gd name="T35" fmla="*/ 72 h 176"/>
                  <a:gd name="T36" fmla="*/ 12 w 139"/>
                  <a:gd name="T37" fmla="*/ 76 h 176"/>
                  <a:gd name="T38" fmla="*/ 6 w 139"/>
                  <a:gd name="T39" fmla="*/ 82 h 176"/>
                  <a:gd name="T40" fmla="*/ 1 w 139"/>
                  <a:gd name="T41" fmla="*/ 91 h 176"/>
                  <a:gd name="T42" fmla="*/ 0 w 139"/>
                  <a:gd name="T43" fmla="*/ 100 h 176"/>
                  <a:gd name="T44" fmla="*/ 139 w 139"/>
                  <a:gd name="T45" fmla="*/ 176 h 176"/>
                  <a:gd name="T46" fmla="*/ 139 w 139"/>
                  <a:gd name="T47" fmla="*/ 100 h 176"/>
                  <a:gd name="T48" fmla="*/ 136 w 139"/>
                  <a:gd name="T49" fmla="*/ 91 h 176"/>
                  <a:gd name="T50" fmla="*/ 132 w 139"/>
                  <a:gd name="T51" fmla="*/ 82 h 176"/>
                  <a:gd name="T52" fmla="*/ 126 w 139"/>
                  <a:gd name="T53" fmla="*/ 76 h 176"/>
                  <a:gd name="T54" fmla="*/ 118 w 139"/>
                  <a:gd name="T55" fmla="*/ 72 h 176"/>
                  <a:gd name="T56" fmla="*/ 70 w 139"/>
                  <a:gd name="T57" fmla="*/ 14 h 176"/>
                  <a:gd name="T58" fmla="*/ 74 w 139"/>
                  <a:gd name="T59" fmla="*/ 14 h 176"/>
                  <a:gd name="T60" fmla="*/ 82 w 139"/>
                  <a:gd name="T61" fmla="*/ 19 h 176"/>
                  <a:gd name="T62" fmla="*/ 89 w 139"/>
                  <a:gd name="T63" fmla="*/ 25 h 176"/>
                  <a:gd name="T64" fmla="*/ 93 w 139"/>
                  <a:gd name="T65" fmla="*/ 34 h 176"/>
                  <a:gd name="T66" fmla="*/ 93 w 139"/>
                  <a:gd name="T67" fmla="*/ 39 h 176"/>
                  <a:gd name="T68" fmla="*/ 92 w 139"/>
                  <a:gd name="T69" fmla="*/ 48 h 176"/>
                  <a:gd name="T70" fmla="*/ 87 w 139"/>
                  <a:gd name="T71" fmla="*/ 57 h 176"/>
                  <a:gd name="T72" fmla="*/ 78 w 139"/>
                  <a:gd name="T73" fmla="*/ 61 h 176"/>
                  <a:gd name="T74" fmla="*/ 70 w 139"/>
                  <a:gd name="T75" fmla="*/ 63 h 176"/>
                  <a:gd name="T76" fmla="*/ 64 w 139"/>
                  <a:gd name="T77" fmla="*/ 63 h 176"/>
                  <a:gd name="T78" fmla="*/ 55 w 139"/>
                  <a:gd name="T79" fmla="*/ 59 h 176"/>
                  <a:gd name="T80" fmla="*/ 49 w 139"/>
                  <a:gd name="T81" fmla="*/ 52 h 176"/>
                  <a:gd name="T82" fmla="*/ 45 w 139"/>
                  <a:gd name="T83" fmla="*/ 44 h 176"/>
                  <a:gd name="T84" fmla="*/ 45 w 139"/>
                  <a:gd name="T85" fmla="*/ 39 h 176"/>
                  <a:gd name="T86" fmla="*/ 47 w 139"/>
                  <a:gd name="T87" fmla="*/ 30 h 176"/>
                  <a:gd name="T88" fmla="*/ 52 w 139"/>
                  <a:gd name="T89" fmla="*/ 22 h 176"/>
                  <a:gd name="T90" fmla="*/ 60 w 139"/>
                  <a:gd name="T91" fmla="*/ 17 h 176"/>
                  <a:gd name="T92" fmla="*/ 70 w 139"/>
                  <a:gd name="T93" fmla="*/ 14 h 176"/>
                  <a:gd name="T94" fmla="*/ 125 w 139"/>
                  <a:gd name="T95" fmla="*/ 162 h 176"/>
                  <a:gd name="T96" fmla="*/ 109 w 139"/>
                  <a:gd name="T97" fmla="*/ 105 h 176"/>
                  <a:gd name="T98" fmla="*/ 95 w 139"/>
                  <a:gd name="T99" fmla="*/ 162 h 176"/>
                  <a:gd name="T100" fmla="*/ 43 w 139"/>
                  <a:gd name="T101" fmla="*/ 105 h 176"/>
                  <a:gd name="T102" fmla="*/ 28 w 139"/>
                  <a:gd name="T103" fmla="*/ 162 h 176"/>
                  <a:gd name="T104" fmla="*/ 14 w 139"/>
                  <a:gd name="T105" fmla="*/ 100 h 176"/>
                  <a:gd name="T106" fmla="*/ 14 w 139"/>
                  <a:gd name="T107" fmla="*/ 95 h 176"/>
                  <a:gd name="T108" fmla="*/ 21 w 139"/>
                  <a:gd name="T109" fmla="*/ 87 h 176"/>
                  <a:gd name="T110" fmla="*/ 25 w 139"/>
                  <a:gd name="T111" fmla="*/ 85 h 176"/>
                  <a:gd name="T112" fmla="*/ 47 w 139"/>
                  <a:gd name="T113" fmla="*/ 80 h 176"/>
                  <a:gd name="T114" fmla="*/ 70 w 139"/>
                  <a:gd name="T115" fmla="*/ 78 h 176"/>
                  <a:gd name="T116" fmla="*/ 91 w 139"/>
                  <a:gd name="T117" fmla="*/ 80 h 176"/>
                  <a:gd name="T118" fmla="*/ 114 w 139"/>
                  <a:gd name="T119" fmla="*/ 85 h 176"/>
                  <a:gd name="T120" fmla="*/ 117 w 139"/>
                  <a:gd name="T121" fmla="*/ 87 h 176"/>
                  <a:gd name="T122" fmla="*/ 124 w 139"/>
                  <a:gd name="T123" fmla="*/ 95 h 176"/>
                  <a:gd name="T124" fmla="*/ 125 w 139"/>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 h="176">
                    <a:moveTo>
                      <a:pt x="118" y="72"/>
                    </a:moveTo>
                    <a:lnTo>
                      <a:pt x="118" y="72"/>
                    </a:lnTo>
                    <a:lnTo>
                      <a:pt x="107" y="68"/>
                    </a:lnTo>
                    <a:lnTo>
                      <a:pt x="95" y="66"/>
                    </a:lnTo>
                    <a:lnTo>
                      <a:pt x="95" y="66"/>
                    </a:lnTo>
                    <a:lnTo>
                      <a:pt x="101" y="61"/>
                    </a:lnTo>
                    <a:lnTo>
                      <a:pt x="104" y="54"/>
                    </a:lnTo>
                    <a:lnTo>
                      <a:pt x="107" y="47"/>
                    </a:lnTo>
                    <a:lnTo>
                      <a:pt x="107" y="39"/>
                    </a:lnTo>
                    <a:lnTo>
                      <a:pt x="107" y="39"/>
                    </a:lnTo>
                    <a:lnTo>
                      <a:pt x="107" y="31"/>
                    </a:lnTo>
                    <a:lnTo>
                      <a:pt x="105" y="24"/>
                    </a:lnTo>
                    <a:lnTo>
                      <a:pt x="101" y="18"/>
                    </a:lnTo>
                    <a:lnTo>
                      <a:pt x="97" y="11"/>
                    </a:lnTo>
                    <a:lnTo>
                      <a:pt x="91" y="7"/>
                    </a:lnTo>
                    <a:lnTo>
                      <a:pt x="85" y="4"/>
                    </a:lnTo>
                    <a:lnTo>
                      <a:pt x="77" y="1"/>
                    </a:lnTo>
                    <a:lnTo>
                      <a:pt x="70" y="0"/>
                    </a:lnTo>
                    <a:lnTo>
                      <a:pt x="70" y="0"/>
                    </a:lnTo>
                    <a:lnTo>
                      <a:pt x="61" y="1"/>
                    </a:lnTo>
                    <a:lnTo>
                      <a:pt x="54" y="4"/>
                    </a:lnTo>
                    <a:lnTo>
                      <a:pt x="48" y="7"/>
                    </a:lnTo>
                    <a:lnTo>
                      <a:pt x="41" y="11"/>
                    </a:lnTo>
                    <a:lnTo>
                      <a:pt x="37" y="18"/>
                    </a:lnTo>
                    <a:lnTo>
                      <a:pt x="34" y="24"/>
                    </a:lnTo>
                    <a:lnTo>
                      <a:pt x="32" y="31"/>
                    </a:lnTo>
                    <a:lnTo>
                      <a:pt x="31" y="39"/>
                    </a:lnTo>
                    <a:lnTo>
                      <a:pt x="31" y="39"/>
                    </a:lnTo>
                    <a:lnTo>
                      <a:pt x="32" y="47"/>
                    </a:lnTo>
                    <a:lnTo>
                      <a:pt x="34" y="54"/>
                    </a:lnTo>
                    <a:lnTo>
                      <a:pt x="37" y="61"/>
                    </a:lnTo>
                    <a:lnTo>
                      <a:pt x="43" y="66"/>
                    </a:lnTo>
                    <a:lnTo>
                      <a:pt x="43" y="66"/>
                    </a:lnTo>
                    <a:lnTo>
                      <a:pt x="32" y="68"/>
                    </a:lnTo>
                    <a:lnTo>
                      <a:pt x="21" y="72"/>
                    </a:lnTo>
                    <a:lnTo>
                      <a:pt x="21" y="72"/>
                    </a:lnTo>
                    <a:lnTo>
                      <a:pt x="17" y="73"/>
                    </a:lnTo>
                    <a:lnTo>
                      <a:pt x="12" y="76"/>
                    </a:lnTo>
                    <a:lnTo>
                      <a:pt x="9" y="79"/>
                    </a:lnTo>
                    <a:lnTo>
                      <a:pt x="6" y="82"/>
                    </a:lnTo>
                    <a:lnTo>
                      <a:pt x="4" y="87"/>
                    </a:lnTo>
                    <a:lnTo>
                      <a:pt x="1" y="91"/>
                    </a:lnTo>
                    <a:lnTo>
                      <a:pt x="0" y="95"/>
                    </a:lnTo>
                    <a:lnTo>
                      <a:pt x="0" y="100"/>
                    </a:lnTo>
                    <a:lnTo>
                      <a:pt x="0" y="176"/>
                    </a:lnTo>
                    <a:lnTo>
                      <a:pt x="139" y="176"/>
                    </a:lnTo>
                    <a:lnTo>
                      <a:pt x="139" y="100"/>
                    </a:lnTo>
                    <a:lnTo>
                      <a:pt x="139" y="100"/>
                    </a:lnTo>
                    <a:lnTo>
                      <a:pt x="138" y="95"/>
                    </a:lnTo>
                    <a:lnTo>
                      <a:pt x="136" y="91"/>
                    </a:lnTo>
                    <a:lnTo>
                      <a:pt x="134" y="87"/>
                    </a:lnTo>
                    <a:lnTo>
                      <a:pt x="132" y="82"/>
                    </a:lnTo>
                    <a:lnTo>
                      <a:pt x="129" y="79"/>
                    </a:lnTo>
                    <a:lnTo>
                      <a:pt x="126" y="76"/>
                    </a:lnTo>
                    <a:lnTo>
                      <a:pt x="121" y="73"/>
                    </a:lnTo>
                    <a:lnTo>
                      <a:pt x="118" y="72"/>
                    </a:lnTo>
                    <a:lnTo>
                      <a:pt x="118" y="72"/>
                    </a:lnTo>
                    <a:close/>
                    <a:moveTo>
                      <a:pt x="70" y="14"/>
                    </a:moveTo>
                    <a:lnTo>
                      <a:pt x="70" y="14"/>
                    </a:lnTo>
                    <a:lnTo>
                      <a:pt x="74" y="14"/>
                    </a:lnTo>
                    <a:lnTo>
                      <a:pt x="78" y="17"/>
                    </a:lnTo>
                    <a:lnTo>
                      <a:pt x="82" y="19"/>
                    </a:lnTo>
                    <a:lnTo>
                      <a:pt x="87" y="22"/>
                    </a:lnTo>
                    <a:lnTo>
                      <a:pt x="89" y="25"/>
                    </a:lnTo>
                    <a:lnTo>
                      <a:pt x="92" y="30"/>
                    </a:lnTo>
                    <a:lnTo>
                      <a:pt x="93" y="34"/>
                    </a:lnTo>
                    <a:lnTo>
                      <a:pt x="93" y="39"/>
                    </a:lnTo>
                    <a:lnTo>
                      <a:pt x="93" y="39"/>
                    </a:lnTo>
                    <a:lnTo>
                      <a:pt x="93" y="44"/>
                    </a:lnTo>
                    <a:lnTo>
                      <a:pt x="92" y="48"/>
                    </a:lnTo>
                    <a:lnTo>
                      <a:pt x="89" y="52"/>
                    </a:lnTo>
                    <a:lnTo>
                      <a:pt x="87" y="57"/>
                    </a:lnTo>
                    <a:lnTo>
                      <a:pt x="82" y="59"/>
                    </a:lnTo>
                    <a:lnTo>
                      <a:pt x="78" y="61"/>
                    </a:lnTo>
                    <a:lnTo>
                      <a:pt x="74" y="63"/>
                    </a:lnTo>
                    <a:lnTo>
                      <a:pt x="70" y="63"/>
                    </a:lnTo>
                    <a:lnTo>
                      <a:pt x="70" y="63"/>
                    </a:lnTo>
                    <a:lnTo>
                      <a:pt x="64" y="63"/>
                    </a:lnTo>
                    <a:lnTo>
                      <a:pt x="60" y="61"/>
                    </a:lnTo>
                    <a:lnTo>
                      <a:pt x="55" y="59"/>
                    </a:lnTo>
                    <a:lnTo>
                      <a:pt x="52" y="57"/>
                    </a:lnTo>
                    <a:lnTo>
                      <a:pt x="49" y="52"/>
                    </a:lnTo>
                    <a:lnTo>
                      <a:pt x="47" y="48"/>
                    </a:lnTo>
                    <a:lnTo>
                      <a:pt x="45" y="44"/>
                    </a:lnTo>
                    <a:lnTo>
                      <a:pt x="45" y="39"/>
                    </a:lnTo>
                    <a:lnTo>
                      <a:pt x="45" y="39"/>
                    </a:lnTo>
                    <a:lnTo>
                      <a:pt x="45" y="34"/>
                    </a:lnTo>
                    <a:lnTo>
                      <a:pt x="47" y="30"/>
                    </a:lnTo>
                    <a:lnTo>
                      <a:pt x="49" y="25"/>
                    </a:lnTo>
                    <a:lnTo>
                      <a:pt x="52" y="22"/>
                    </a:lnTo>
                    <a:lnTo>
                      <a:pt x="55" y="19"/>
                    </a:lnTo>
                    <a:lnTo>
                      <a:pt x="60" y="17"/>
                    </a:lnTo>
                    <a:lnTo>
                      <a:pt x="64" y="14"/>
                    </a:lnTo>
                    <a:lnTo>
                      <a:pt x="70" y="14"/>
                    </a:lnTo>
                    <a:lnTo>
                      <a:pt x="70" y="14"/>
                    </a:lnTo>
                    <a:close/>
                    <a:moveTo>
                      <a:pt x="125" y="162"/>
                    </a:moveTo>
                    <a:lnTo>
                      <a:pt x="109" y="162"/>
                    </a:lnTo>
                    <a:lnTo>
                      <a:pt x="109" y="105"/>
                    </a:lnTo>
                    <a:lnTo>
                      <a:pt x="95" y="105"/>
                    </a:lnTo>
                    <a:lnTo>
                      <a:pt x="95" y="162"/>
                    </a:lnTo>
                    <a:lnTo>
                      <a:pt x="43" y="162"/>
                    </a:lnTo>
                    <a:lnTo>
                      <a:pt x="43" y="105"/>
                    </a:lnTo>
                    <a:lnTo>
                      <a:pt x="28" y="105"/>
                    </a:lnTo>
                    <a:lnTo>
                      <a:pt x="28" y="162"/>
                    </a:lnTo>
                    <a:lnTo>
                      <a:pt x="14" y="162"/>
                    </a:lnTo>
                    <a:lnTo>
                      <a:pt x="14" y="100"/>
                    </a:lnTo>
                    <a:lnTo>
                      <a:pt x="14" y="100"/>
                    </a:lnTo>
                    <a:lnTo>
                      <a:pt x="14" y="95"/>
                    </a:lnTo>
                    <a:lnTo>
                      <a:pt x="18" y="91"/>
                    </a:lnTo>
                    <a:lnTo>
                      <a:pt x="21" y="87"/>
                    </a:lnTo>
                    <a:lnTo>
                      <a:pt x="25" y="85"/>
                    </a:lnTo>
                    <a:lnTo>
                      <a:pt x="25" y="85"/>
                    </a:lnTo>
                    <a:lnTo>
                      <a:pt x="36" y="82"/>
                    </a:lnTo>
                    <a:lnTo>
                      <a:pt x="47" y="80"/>
                    </a:lnTo>
                    <a:lnTo>
                      <a:pt x="58" y="79"/>
                    </a:lnTo>
                    <a:lnTo>
                      <a:pt x="70" y="78"/>
                    </a:lnTo>
                    <a:lnTo>
                      <a:pt x="80" y="79"/>
                    </a:lnTo>
                    <a:lnTo>
                      <a:pt x="91" y="80"/>
                    </a:lnTo>
                    <a:lnTo>
                      <a:pt x="103" y="82"/>
                    </a:lnTo>
                    <a:lnTo>
                      <a:pt x="114" y="85"/>
                    </a:lnTo>
                    <a:lnTo>
                      <a:pt x="114" y="85"/>
                    </a:lnTo>
                    <a:lnTo>
                      <a:pt x="117" y="87"/>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9" name="Freeform 98"/>
              <p:cNvSpPr>
                <a:spLocks noEditPoints="1"/>
              </p:cNvSpPr>
              <p:nvPr/>
            </p:nvSpPr>
            <p:spPr bwMode="auto">
              <a:xfrm>
                <a:off x="7427913" y="6115050"/>
                <a:ext cx="219075" cy="279400"/>
              </a:xfrm>
              <a:custGeom>
                <a:gdLst>
                  <a:gd name="T0" fmla="*/ 118 w 138"/>
                  <a:gd name="T1" fmla="*/ 72 h 176"/>
                  <a:gd name="T2" fmla="*/ 96 w 138"/>
                  <a:gd name="T3" fmla="*/ 66 h 176"/>
                  <a:gd name="T4" fmla="*/ 102 w 138"/>
                  <a:gd name="T5" fmla="*/ 61 h 176"/>
                  <a:gd name="T6" fmla="*/ 107 w 138"/>
                  <a:gd name="T7" fmla="*/ 47 h 176"/>
                  <a:gd name="T8" fmla="*/ 108 w 138"/>
                  <a:gd name="T9" fmla="*/ 39 h 176"/>
                  <a:gd name="T10" fmla="*/ 105 w 138"/>
                  <a:gd name="T11" fmla="*/ 24 h 176"/>
                  <a:gd name="T12" fmla="*/ 96 w 138"/>
                  <a:gd name="T13" fmla="*/ 11 h 176"/>
                  <a:gd name="T14" fmla="*/ 84 w 138"/>
                  <a:gd name="T15" fmla="*/ 4 h 176"/>
                  <a:gd name="T16" fmla="*/ 69 w 138"/>
                  <a:gd name="T17" fmla="*/ 0 h 176"/>
                  <a:gd name="T18" fmla="*/ 62 w 138"/>
                  <a:gd name="T19" fmla="*/ 1 h 176"/>
                  <a:gd name="T20" fmla="*/ 48 w 138"/>
                  <a:gd name="T21" fmla="*/ 7 h 176"/>
                  <a:gd name="T22" fmla="*/ 38 w 138"/>
                  <a:gd name="T23" fmla="*/ 18 h 176"/>
                  <a:gd name="T24" fmla="*/ 31 w 138"/>
                  <a:gd name="T25" fmla="*/ 31 h 176"/>
                  <a:gd name="T26" fmla="*/ 30 w 138"/>
                  <a:gd name="T27" fmla="*/ 39 h 176"/>
                  <a:gd name="T28" fmla="*/ 34 w 138"/>
                  <a:gd name="T29" fmla="*/ 54 h 176"/>
                  <a:gd name="T30" fmla="*/ 42 w 138"/>
                  <a:gd name="T31" fmla="*/ 66 h 176"/>
                  <a:gd name="T32" fmla="*/ 31 w 138"/>
                  <a:gd name="T33" fmla="*/ 68 h 176"/>
                  <a:gd name="T34" fmla="*/ 21 w 138"/>
                  <a:gd name="T35" fmla="*/ 72 h 176"/>
                  <a:gd name="T36" fmla="*/ 13 w 138"/>
                  <a:gd name="T37" fmla="*/ 76 h 176"/>
                  <a:gd name="T38" fmla="*/ 7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3 w 138"/>
                  <a:gd name="T51" fmla="*/ 82 h 176"/>
                  <a:gd name="T52" fmla="*/ 127 w 138"/>
                  <a:gd name="T53" fmla="*/ 76 h 176"/>
                  <a:gd name="T54" fmla="*/ 118 w 138"/>
                  <a:gd name="T55" fmla="*/ 72 h 176"/>
                  <a:gd name="T56" fmla="*/ 69 w 138"/>
                  <a:gd name="T57" fmla="*/ 14 h 176"/>
                  <a:gd name="T58" fmla="*/ 75 w 138"/>
                  <a:gd name="T59" fmla="*/ 14 h 176"/>
                  <a:gd name="T60" fmla="*/ 83 w 138"/>
                  <a:gd name="T61" fmla="*/ 19 h 176"/>
                  <a:gd name="T62" fmla="*/ 90 w 138"/>
                  <a:gd name="T63" fmla="*/ 25 h 176"/>
                  <a:gd name="T64" fmla="*/ 93 w 138"/>
                  <a:gd name="T65" fmla="*/ 34 h 176"/>
                  <a:gd name="T66" fmla="*/ 94 w 138"/>
                  <a:gd name="T67" fmla="*/ 39 h 176"/>
                  <a:gd name="T68" fmla="*/ 92 w 138"/>
                  <a:gd name="T69" fmla="*/ 48 h 176"/>
                  <a:gd name="T70" fmla="*/ 87 w 138"/>
                  <a:gd name="T71" fmla="*/ 57 h 176"/>
                  <a:gd name="T72" fmla="*/ 79 w 138"/>
                  <a:gd name="T73" fmla="*/ 61 h 176"/>
                  <a:gd name="T74" fmla="*/ 69 w 138"/>
                  <a:gd name="T75" fmla="*/ 63 h 176"/>
                  <a:gd name="T76" fmla="*/ 65 w 138"/>
                  <a:gd name="T77" fmla="*/ 63 h 176"/>
                  <a:gd name="T78" fmla="*/ 56 w 138"/>
                  <a:gd name="T79" fmla="*/ 59 h 176"/>
                  <a:gd name="T80" fmla="*/ 49 w 138"/>
                  <a:gd name="T81" fmla="*/ 52 h 176"/>
                  <a:gd name="T82" fmla="*/ 46 w 138"/>
                  <a:gd name="T83" fmla="*/ 44 h 176"/>
                  <a:gd name="T84" fmla="*/ 46 w 138"/>
                  <a:gd name="T85" fmla="*/ 39 h 176"/>
                  <a:gd name="T86" fmla="*/ 47 w 138"/>
                  <a:gd name="T87" fmla="*/ 30 h 176"/>
                  <a:gd name="T88" fmla="*/ 52 w 138"/>
                  <a:gd name="T89" fmla="*/ 22 h 176"/>
                  <a:gd name="T90" fmla="*/ 60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9 w 138"/>
                  <a:gd name="T103" fmla="*/ 162 h 176"/>
                  <a:gd name="T104" fmla="*/ 14 w 138"/>
                  <a:gd name="T105" fmla="*/ 100 h 176"/>
                  <a:gd name="T106" fmla="*/ 15 w 138"/>
                  <a:gd name="T107" fmla="*/ 95 h 176"/>
                  <a:gd name="T108" fmla="*/ 21 w 138"/>
                  <a:gd name="T109" fmla="*/ 87 h 176"/>
                  <a:gd name="T110" fmla="*/ 25 w 138"/>
                  <a:gd name="T111" fmla="*/ 85 h 176"/>
                  <a:gd name="T112" fmla="*/ 47 w 138"/>
                  <a:gd name="T113" fmla="*/ 80 h 176"/>
                  <a:gd name="T114" fmla="*/ 69 w 138"/>
                  <a:gd name="T115" fmla="*/ 78 h 176"/>
                  <a:gd name="T116" fmla="*/ 92 w 138"/>
                  <a:gd name="T117" fmla="*/ 80 h 176"/>
                  <a:gd name="T118" fmla="*/ 114 w 138"/>
                  <a:gd name="T119" fmla="*/ 85 h 176"/>
                  <a:gd name="T120" fmla="*/ 118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8" y="72"/>
                    </a:moveTo>
                    <a:lnTo>
                      <a:pt x="118" y="72"/>
                    </a:lnTo>
                    <a:lnTo>
                      <a:pt x="107" y="68"/>
                    </a:lnTo>
                    <a:lnTo>
                      <a:pt x="96" y="66"/>
                    </a:lnTo>
                    <a:lnTo>
                      <a:pt x="96" y="66"/>
                    </a:lnTo>
                    <a:lnTo>
                      <a:pt x="102" y="61"/>
                    </a:lnTo>
                    <a:lnTo>
                      <a:pt x="105" y="54"/>
                    </a:lnTo>
                    <a:lnTo>
                      <a:pt x="107" y="47"/>
                    </a:lnTo>
                    <a:lnTo>
                      <a:pt x="108" y="39"/>
                    </a:lnTo>
                    <a:lnTo>
                      <a:pt x="108" y="39"/>
                    </a:lnTo>
                    <a:lnTo>
                      <a:pt x="107" y="31"/>
                    </a:lnTo>
                    <a:lnTo>
                      <a:pt x="105" y="24"/>
                    </a:lnTo>
                    <a:lnTo>
                      <a:pt x="102" y="18"/>
                    </a:lnTo>
                    <a:lnTo>
                      <a:pt x="96" y="11"/>
                    </a:lnTo>
                    <a:lnTo>
                      <a:pt x="91" y="7"/>
                    </a:lnTo>
                    <a:lnTo>
                      <a:pt x="84" y="4"/>
                    </a:lnTo>
                    <a:lnTo>
                      <a:pt x="77" y="1"/>
                    </a:lnTo>
                    <a:lnTo>
                      <a:pt x="69" y="0"/>
                    </a:lnTo>
                    <a:lnTo>
                      <a:pt x="69" y="0"/>
                    </a:lnTo>
                    <a:lnTo>
                      <a:pt x="62" y="1"/>
                    </a:lnTo>
                    <a:lnTo>
                      <a:pt x="54" y="4"/>
                    </a:lnTo>
                    <a:lnTo>
                      <a:pt x="48" y="7"/>
                    </a:lnTo>
                    <a:lnTo>
                      <a:pt x="42" y="11"/>
                    </a:lnTo>
                    <a:lnTo>
                      <a:pt x="38" y="18"/>
                    </a:lnTo>
                    <a:lnTo>
                      <a:pt x="34" y="24"/>
                    </a:lnTo>
                    <a:lnTo>
                      <a:pt x="31" y="31"/>
                    </a:lnTo>
                    <a:lnTo>
                      <a:pt x="30" y="39"/>
                    </a:lnTo>
                    <a:lnTo>
                      <a:pt x="30" y="39"/>
                    </a:lnTo>
                    <a:lnTo>
                      <a:pt x="31" y="47"/>
                    </a:lnTo>
                    <a:lnTo>
                      <a:pt x="34" y="54"/>
                    </a:lnTo>
                    <a:lnTo>
                      <a:pt x="38" y="61"/>
                    </a:lnTo>
                    <a:lnTo>
                      <a:pt x="42" y="66"/>
                    </a:lnTo>
                    <a:lnTo>
                      <a:pt x="42" y="66"/>
                    </a:lnTo>
                    <a:lnTo>
                      <a:pt x="31" y="68"/>
                    </a:lnTo>
                    <a:lnTo>
                      <a:pt x="21" y="72"/>
                    </a:lnTo>
                    <a:lnTo>
                      <a:pt x="21" y="72"/>
                    </a:lnTo>
                    <a:lnTo>
                      <a:pt x="16" y="73"/>
                    </a:lnTo>
                    <a:lnTo>
                      <a:pt x="13" y="76"/>
                    </a:lnTo>
                    <a:lnTo>
                      <a:pt x="10" y="79"/>
                    </a:lnTo>
                    <a:lnTo>
                      <a:pt x="7"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3" y="82"/>
                    </a:lnTo>
                    <a:lnTo>
                      <a:pt x="130" y="79"/>
                    </a:lnTo>
                    <a:lnTo>
                      <a:pt x="127" y="76"/>
                    </a:lnTo>
                    <a:lnTo>
                      <a:pt x="122" y="73"/>
                    </a:lnTo>
                    <a:lnTo>
                      <a:pt x="118" y="72"/>
                    </a:lnTo>
                    <a:lnTo>
                      <a:pt x="118" y="72"/>
                    </a:lnTo>
                    <a:close/>
                    <a:moveTo>
                      <a:pt x="69" y="14"/>
                    </a:moveTo>
                    <a:lnTo>
                      <a:pt x="69" y="14"/>
                    </a:lnTo>
                    <a:lnTo>
                      <a:pt x="75" y="14"/>
                    </a:lnTo>
                    <a:lnTo>
                      <a:pt x="79" y="17"/>
                    </a:lnTo>
                    <a:lnTo>
                      <a:pt x="83" y="19"/>
                    </a:lnTo>
                    <a:lnTo>
                      <a:pt x="87" y="22"/>
                    </a:lnTo>
                    <a:lnTo>
                      <a:pt x="90" y="25"/>
                    </a:lnTo>
                    <a:lnTo>
                      <a:pt x="92" y="30"/>
                    </a:lnTo>
                    <a:lnTo>
                      <a:pt x="93" y="34"/>
                    </a:lnTo>
                    <a:lnTo>
                      <a:pt x="94" y="39"/>
                    </a:lnTo>
                    <a:lnTo>
                      <a:pt x="94" y="39"/>
                    </a:lnTo>
                    <a:lnTo>
                      <a:pt x="93" y="44"/>
                    </a:lnTo>
                    <a:lnTo>
                      <a:pt x="92" y="48"/>
                    </a:lnTo>
                    <a:lnTo>
                      <a:pt x="90" y="52"/>
                    </a:lnTo>
                    <a:lnTo>
                      <a:pt x="87" y="57"/>
                    </a:lnTo>
                    <a:lnTo>
                      <a:pt x="83" y="59"/>
                    </a:lnTo>
                    <a:lnTo>
                      <a:pt x="79" y="61"/>
                    </a:lnTo>
                    <a:lnTo>
                      <a:pt x="75" y="63"/>
                    </a:lnTo>
                    <a:lnTo>
                      <a:pt x="69" y="63"/>
                    </a:lnTo>
                    <a:lnTo>
                      <a:pt x="69" y="63"/>
                    </a:lnTo>
                    <a:lnTo>
                      <a:pt x="65" y="63"/>
                    </a:lnTo>
                    <a:lnTo>
                      <a:pt x="60" y="61"/>
                    </a:lnTo>
                    <a:lnTo>
                      <a:pt x="56" y="59"/>
                    </a:lnTo>
                    <a:lnTo>
                      <a:pt x="52" y="57"/>
                    </a:lnTo>
                    <a:lnTo>
                      <a:pt x="49" y="52"/>
                    </a:lnTo>
                    <a:lnTo>
                      <a:pt x="47" y="48"/>
                    </a:lnTo>
                    <a:lnTo>
                      <a:pt x="46" y="44"/>
                    </a:lnTo>
                    <a:lnTo>
                      <a:pt x="46" y="39"/>
                    </a:lnTo>
                    <a:lnTo>
                      <a:pt x="46" y="39"/>
                    </a:lnTo>
                    <a:lnTo>
                      <a:pt x="46" y="34"/>
                    </a:lnTo>
                    <a:lnTo>
                      <a:pt x="47" y="30"/>
                    </a:lnTo>
                    <a:lnTo>
                      <a:pt x="49" y="25"/>
                    </a:lnTo>
                    <a:lnTo>
                      <a:pt x="52" y="22"/>
                    </a:lnTo>
                    <a:lnTo>
                      <a:pt x="56" y="19"/>
                    </a:lnTo>
                    <a:lnTo>
                      <a:pt x="60" y="17"/>
                    </a:lnTo>
                    <a:lnTo>
                      <a:pt x="65" y="14"/>
                    </a:lnTo>
                    <a:lnTo>
                      <a:pt x="69" y="14"/>
                    </a:lnTo>
                    <a:lnTo>
                      <a:pt x="69" y="14"/>
                    </a:lnTo>
                    <a:close/>
                    <a:moveTo>
                      <a:pt x="124" y="162"/>
                    </a:moveTo>
                    <a:lnTo>
                      <a:pt x="110" y="162"/>
                    </a:lnTo>
                    <a:lnTo>
                      <a:pt x="110" y="105"/>
                    </a:lnTo>
                    <a:lnTo>
                      <a:pt x="96" y="105"/>
                    </a:lnTo>
                    <a:lnTo>
                      <a:pt x="96" y="162"/>
                    </a:lnTo>
                    <a:lnTo>
                      <a:pt x="43" y="162"/>
                    </a:lnTo>
                    <a:lnTo>
                      <a:pt x="43" y="105"/>
                    </a:lnTo>
                    <a:lnTo>
                      <a:pt x="29" y="105"/>
                    </a:lnTo>
                    <a:lnTo>
                      <a:pt x="29" y="162"/>
                    </a:lnTo>
                    <a:lnTo>
                      <a:pt x="14" y="162"/>
                    </a:lnTo>
                    <a:lnTo>
                      <a:pt x="14" y="100"/>
                    </a:lnTo>
                    <a:lnTo>
                      <a:pt x="14" y="100"/>
                    </a:lnTo>
                    <a:lnTo>
                      <a:pt x="15" y="95"/>
                    </a:lnTo>
                    <a:lnTo>
                      <a:pt x="17" y="91"/>
                    </a:lnTo>
                    <a:lnTo>
                      <a:pt x="21" y="87"/>
                    </a:lnTo>
                    <a:lnTo>
                      <a:pt x="25" y="85"/>
                    </a:lnTo>
                    <a:lnTo>
                      <a:pt x="25" y="85"/>
                    </a:lnTo>
                    <a:lnTo>
                      <a:pt x="36" y="82"/>
                    </a:lnTo>
                    <a:lnTo>
                      <a:pt x="47" y="80"/>
                    </a:lnTo>
                    <a:lnTo>
                      <a:pt x="58" y="79"/>
                    </a:lnTo>
                    <a:lnTo>
                      <a:pt x="69" y="78"/>
                    </a:lnTo>
                    <a:lnTo>
                      <a:pt x="81" y="79"/>
                    </a:lnTo>
                    <a:lnTo>
                      <a:pt x="92" y="80"/>
                    </a:lnTo>
                    <a:lnTo>
                      <a:pt x="103" y="82"/>
                    </a:lnTo>
                    <a:lnTo>
                      <a:pt x="114" y="85"/>
                    </a:lnTo>
                    <a:lnTo>
                      <a:pt x="114" y="85"/>
                    </a:lnTo>
                    <a:lnTo>
                      <a:pt x="118"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0" name="Freeform 99"/>
              <p:cNvSpPr>
                <a:spLocks noEditPoints="1"/>
              </p:cNvSpPr>
              <p:nvPr/>
            </p:nvSpPr>
            <p:spPr bwMode="auto">
              <a:xfrm>
                <a:off x="7951788" y="6115050"/>
                <a:ext cx="219075" cy="279400"/>
              </a:xfrm>
              <a:custGeom>
                <a:gdLst>
                  <a:gd name="T0" fmla="*/ 117 w 138"/>
                  <a:gd name="T1" fmla="*/ 72 h 176"/>
                  <a:gd name="T2" fmla="*/ 96 w 138"/>
                  <a:gd name="T3" fmla="*/ 66 h 176"/>
                  <a:gd name="T4" fmla="*/ 100 w 138"/>
                  <a:gd name="T5" fmla="*/ 61 h 176"/>
                  <a:gd name="T6" fmla="*/ 106 w 138"/>
                  <a:gd name="T7" fmla="*/ 47 h 176"/>
                  <a:gd name="T8" fmla="*/ 108 w 138"/>
                  <a:gd name="T9" fmla="*/ 39 h 176"/>
                  <a:gd name="T10" fmla="*/ 104 w 138"/>
                  <a:gd name="T11" fmla="*/ 24 h 176"/>
                  <a:gd name="T12" fmla="*/ 96 w 138"/>
                  <a:gd name="T13" fmla="*/ 11 h 176"/>
                  <a:gd name="T14" fmla="*/ 84 w 138"/>
                  <a:gd name="T15" fmla="*/ 4 h 176"/>
                  <a:gd name="T16" fmla="*/ 69 w 138"/>
                  <a:gd name="T17" fmla="*/ 0 h 176"/>
                  <a:gd name="T18" fmla="*/ 61 w 138"/>
                  <a:gd name="T19" fmla="*/ 1 h 176"/>
                  <a:gd name="T20" fmla="*/ 47 w 138"/>
                  <a:gd name="T21" fmla="*/ 7 h 176"/>
                  <a:gd name="T22" fmla="*/ 36 w 138"/>
                  <a:gd name="T23" fmla="*/ 18 h 176"/>
                  <a:gd name="T24" fmla="*/ 31 w 138"/>
                  <a:gd name="T25" fmla="*/ 31 h 176"/>
                  <a:gd name="T26" fmla="*/ 30 w 138"/>
                  <a:gd name="T27" fmla="*/ 39 h 176"/>
                  <a:gd name="T28" fmla="*/ 33 w 138"/>
                  <a:gd name="T29" fmla="*/ 54 h 176"/>
                  <a:gd name="T30" fmla="*/ 42 w 138"/>
                  <a:gd name="T31" fmla="*/ 66 h 176"/>
                  <a:gd name="T32" fmla="*/ 31 w 138"/>
                  <a:gd name="T33" fmla="*/ 68 h 176"/>
                  <a:gd name="T34" fmla="*/ 20 w 138"/>
                  <a:gd name="T35" fmla="*/ 72 h 176"/>
                  <a:gd name="T36" fmla="*/ 13 w 138"/>
                  <a:gd name="T37" fmla="*/ 76 h 176"/>
                  <a:gd name="T38" fmla="*/ 6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2 w 138"/>
                  <a:gd name="T51" fmla="*/ 82 h 176"/>
                  <a:gd name="T52" fmla="*/ 125 w 138"/>
                  <a:gd name="T53" fmla="*/ 76 h 176"/>
                  <a:gd name="T54" fmla="*/ 117 w 138"/>
                  <a:gd name="T55" fmla="*/ 72 h 176"/>
                  <a:gd name="T56" fmla="*/ 69 w 138"/>
                  <a:gd name="T57" fmla="*/ 14 h 176"/>
                  <a:gd name="T58" fmla="*/ 74 w 138"/>
                  <a:gd name="T59" fmla="*/ 14 h 176"/>
                  <a:gd name="T60" fmla="*/ 83 w 138"/>
                  <a:gd name="T61" fmla="*/ 19 h 176"/>
                  <a:gd name="T62" fmla="*/ 89 w 138"/>
                  <a:gd name="T63" fmla="*/ 25 h 176"/>
                  <a:gd name="T64" fmla="*/ 92 w 138"/>
                  <a:gd name="T65" fmla="*/ 34 h 176"/>
                  <a:gd name="T66" fmla="*/ 94 w 138"/>
                  <a:gd name="T67" fmla="*/ 39 h 176"/>
                  <a:gd name="T68" fmla="*/ 91 w 138"/>
                  <a:gd name="T69" fmla="*/ 48 h 176"/>
                  <a:gd name="T70" fmla="*/ 86 w 138"/>
                  <a:gd name="T71" fmla="*/ 57 h 176"/>
                  <a:gd name="T72" fmla="*/ 78 w 138"/>
                  <a:gd name="T73" fmla="*/ 61 h 176"/>
                  <a:gd name="T74" fmla="*/ 69 w 138"/>
                  <a:gd name="T75" fmla="*/ 63 h 176"/>
                  <a:gd name="T76" fmla="*/ 64 w 138"/>
                  <a:gd name="T77" fmla="*/ 63 h 176"/>
                  <a:gd name="T78" fmla="*/ 55 w 138"/>
                  <a:gd name="T79" fmla="*/ 59 h 176"/>
                  <a:gd name="T80" fmla="*/ 48 w 138"/>
                  <a:gd name="T81" fmla="*/ 52 h 176"/>
                  <a:gd name="T82" fmla="*/ 45 w 138"/>
                  <a:gd name="T83" fmla="*/ 44 h 176"/>
                  <a:gd name="T84" fmla="*/ 44 w 138"/>
                  <a:gd name="T85" fmla="*/ 39 h 176"/>
                  <a:gd name="T86" fmla="*/ 46 w 138"/>
                  <a:gd name="T87" fmla="*/ 30 h 176"/>
                  <a:gd name="T88" fmla="*/ 51 w 138"/>
                  <a:gd name="T89" fmla="*/ 22 h 176"/>
                  <a:gd name="T90" fmla="*/ 59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8 w 138"/>
                  <a:gd name="T103" fmla="*/ 162 h 176"/>
                  <a:gd name="T104" fmla="*/ 14 w 138"/>
                  <a:gd name="T105" fmla="*/ 100 h 176"/>
                  <a:gd name="T106" fmla="*/ 15 w 138"/>
                  <a:gd name="T107" fmla="*/ 95 h 176"/>
                  <a:gd name="T108" fmla="*/ 20 w 138"/>
                  <a:gd name="T109" fmla="*/ 87 h 176"/>
                  <a:gd name="T110" fmla="*/ 24 w 138"/>
                  <a:gd name="T111" fmla="*/ 85 h 176"/>
                  <a:gd name="T112" fmla="*/ 46 w 138"/>
                  <a:gd name="T113" fmla="*/ 80 h 176"/>
                  <a:gd name="T114" fmla="*/ 69 w 138"/>
                  <a:gd name="T115" fmla="*/ 78 h 176"/>
                  <a:gd name="T116" fmla="*/ 91 w 138"/>
                  <a:gd name="T117" fmla="*/ 80 h 176"/>
                  <a:gd name="T118" fmla="*/ 113 w 138"/>
                  <a:gd name="T119" fmla="*/ 85 h 176"/>
                  <a:gd name="T120" fmla="*/ 117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7" y="72"/>
                    </a:moveTo>
                    <a:lnTo>
                      <a:pt x="117" y="72"/>
                    </a:lnTo>
                    <a:lnTo>
                      <a:pt x="106" y="68"/>
                    </a:lnTo>
                    <a:lnTo>
                      <a:pt x="96" y="66"/>
                    </a:lnTo>
                    <a:lnTo>
                      <a:pt x="96" y="66"/>
                    </a:lnTo>
                    <a:lnTo>
                      <a:pt x="100" y="61"/>
                    </a:lnTo>
                    <a:lnTo>
                      <a:pt x="104" y="54"/>
                    </a:lnTo>
                    <a:lnTo>
                      <a:pt x="106" y="47"/>
                    </a:lnTo>
                    <a:lnTo>
                      <a:pt x="108" y="39"/>
                    </a:lnTo>
                    <a:lnTo>
                      <a:pt x="108" y="39"/>
                    </a:lnTo>
                    <a:lnTo>
                      <a:pt x="106" y="31"/>
                    </a:lnTo>
                    <a:lnTo>
                      <a:pt x="104" y="24"/>
                    </a:lnTo>
                    <a:lnTo>
                      <a:pt x="101" y="18"/>
                    </a:lnTo>
                    <a:lnTo>
                      <a:pt x="96" y="11"/>
                    </a:lnTo>
                    <a:lnTo>
                      <a:pt x="90" y="7"/>
                    </a:lnTo>
                    <a:lnTo>
                      <a:pt x="84" y="4"/>
                    </a:lnTo>
                    <a:lnTo>
                      <a:pt x="76" y="1"/>
                    </a:lnTo>
                    <a:lnTo>
                      <a:pt x="69" y="0"/>
                    </a:lnTo>
                    <a:lnTo>
                      <a:pt x="69" y="0"/>
                    </a:lnTo>
                    <a:lnTo>
                      <a:pt x="61" y="1"/>
                    </a:lnTo>
                    <a:lnTo>
                      <a:pt x="54" y="4"/>
                    </a:lnTo>
                    <a:lnTo>
                      <a:pt x="47" y="7"/>
                    </a:lnTo>
                    <a:lnTo>
                      <a:pt x="42" y="11"/>
                    </a:lnTo>
                    <a:lnTo>
                      <a:pt x="36" y="18"/>
                    </a:lnTo>
                    <a:lnTo>
                      <a:pt x="33" y="24"/>
                    </a:lnTo>
                    <a:lnTo>
                      <a:pt x="31" y="31"/>
                    </a:lnTo>
                    <a:lnTo>
                      <a:pt x="30" y="39"/>
                    </a:lnTo>
                    <a:lnTo>
                      <a:pt x="30" y="39"/>
                    </a:lnTo>
                    <a:lnTo>
                      <a:pt x="31" y="47"/>
                    </a:lnTo>
                    <a:lnTo>
                      <a:pt x="33" y="54"/>
                    </a:lnTo>
                    <a:lnTo>
                      <a:pt x="37" y="61"/>
                    </a:lnTo>
                    <a:lnTo>
                      <a:pt x="42" y="66"/>
                    </a:lnTo>
                    <a:lnTo>
                      <a:pt x="42" y="66"/>
                    </a:lnTo>
                    <a:lnTo>
                      <a:pt x="31" y="68"/>
                    </a:lnTo>
                    <a:lnTo>
                      <a:pt x="20" y="72"/>
                    </a:lnTo>
                    <a:lnTo>
                      <a:pt x="20" y="72"/>
                    </a:lnTo>
                    <a:lnTo>
                      <a:pt x="16" y="73"/>
                    </a:lnTo>
                    <a:lnTo>
                      <a:pt x="13" y="76"/>
                    </a:lnTo>
                    <a:lnTo>
                      <a:pt x="8" y="79"/>
                    </a:lnTo>
                    <a:lnTo>
                      <a:pt x="6"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2" y="82"/>
                    </a:lnTo>
                    <a:lnTo>
                      <a:pt x="129" y="79"/>
                    </a:lnTo>
                    <a:lnTo>
                      <a:pt x="125" y="76"/>
                    </a:lnTo>
                    <a:lnTo>
                      <a:pt x="122" y="73"/>
                    </a:lnTo>
                    <a:lnTo>
                      <a:pt x="117" y="72"/>
                    </a:lnTo>
                    <a:lnTo>
                      <a:pt x="117" y="72"/>
                    </a:lnTo>
                    <a:close/>
                    <a:moveTo>
                      <a:pt x="69" y="14"/>
                    </a:moveTo>
                    <a:lnTo>
                      <a:pt x="69" y="14"/>
                    </a:lnTo>
                    <a:lnTo>
                      <a:pt x="74" y="14"/>
                    </a:lnTo>
                    <a:lnTo>
                      <a:pt x="78" y="17"/>
                    </a:lnTo>
                    <a:lnTo>
                      <a:pt x="83" y="19"/>
                    </a:lnTo>
                    <a:lnTo>
                      <a:pt x="86" y="22"/>
                    </a:lnTo>
                    <a:lnTo>
                      <a:pt x="89" y="25"/>
                    </a:lnTo>
                    <a:lnTo>
                      <a:pt x="91" y="30"/>
                    </a:lnTo>
                    <a:lnTo>
                      <a:pt x="92" y="34"/>
                    </a:lnTo>
                    <a:lnTo>
                      <a:pt x="94" y="39"/>
                    </a:lnTo>
                    <a:lnTo>
                      <a:pt x="94" y="39"/>
                    </a:lnTo>
                    <a:lnTo>
                      <a:pt x="92" y="44"/>
                    </a:lnTo>
                    <a:lnTo>
                      <a:pt x="91" y="48"/>
                    </a:lnTo>
                    <a:lnTo>
                      <a:pt x="89" y="52"/>
                    </a:lnTo>
                    <a:lnTo>
                      <a:pt x="86" y="57"/>
                    </a:lnTo>
                    <a:lnTo>
                      <a:pt x="83" y="59"/>
                    </a:lnTo>
                    <a:lnTo>
                      <a:pt x="78" y="61"/>
                    </a:lnTo>
                    <a:lnTo>
                      <a:pt x="74" y="63"/>
                    </a:lnTo>
                    <a:lnTo>
                      <a:pt x="69" y="63"/>
                    </a:lnTo>
                    <a:lnTo>
                      <a:pt x="69" y="63"/>
                    </a:lnTo>
                    <a:lnTo>
                      <a:pt x="64" y="63"/>
                    </a:lnTo>
                    <a:lnTo>
                      <a:pt x="59" y="61"/>
                    </a:lnTo>
                    <a:lnTo>
                      <a:pt x="55" y="59"/>
                    </a:lnTo>
                    <a:lnTo>
                      <a:pt x="51" y="57"/>
                    </a:lnTo>
                    <a:lnTo>
                      <a:pt x="48" y="52"/>
                    </a:lnTo>
                    <a:lnTo>
                      <a:pt x="46" y="48"/>
                    </a:lnTo>
                    <a:lnTo>
                      <a:pt x="45" y="44"/>
                    </a:lnTo>
                    <a:lnTo>
                      <a:pt x="44" y="39"/>
                    </a:lnTo>
                    <a:lnTo>
                      <a:pt x="44" y="39"/>
                    </a:lnTo>
                    <a:lnTo>
                      <a:pt x="45" y="34"/>
                    </a:lnTo>
                    <a:lnTo>
                      <a:pt x="46" y="30"/>
                    </a:lnTo>
                    <a:lnTo>
                      <a:pt x="48" y="25"/>
                    </a:lnTo>
                    <a:lnTo>
                      <a:pt x="51" y="22"/>
                    </a:lnTo>
                    <a:lnTo>
                      <a:pt x="55" y="19"/>
                    </a:lnTo>
                    <a:lnTo>
                      <a:pt x="59" y="17"/>
                    </a:lnTo>
                    <a:lnTo>
                      <a:pt x="64" y="14"/>
                    </a:lnTo>
                    <a:lnTo>
                      <a:pt x="69" y="14"/>
                    </a:lnTo>
                    <a:lnTo>
                      <a:pt x="69" y="14"/>
                    </a:lnTo>
                    <a:close/>
                    <a:moveTo>
                      <a:pt x="124" y="162"/>
                    </a:moveTo>
                    <a:lnTo>
                      <a:pt x="110" y="162"/>
                    </a:lnTo>
                    <a:lnTo>
                      <a:pt x="110" y="105"/>
                    </a:lnTo>
                    <a:lnTo>
                      <a:pt x="96" y="105"/>
                    </a:lnTo>
                    <a:lnTo>
                      <a:pt x="96" y="162"/>
                    </a:lnTo>
                    <a:lnTo>
                      <a:pt x="43" y="162"/>
                    </a:lnTo>
                    <a:lnTo>
                      <a:pt x="43" y="105"/>
                    </a:lnTo>
                    <a:lnTo>
                      <a:pt x="28" y="105"/>
                    </a:lnTo>
                    <a:lnTo>
                      <a:pt x="28" y="162"/>
                    </a:lnTo>
                    <a:lnTo>
                      <a:pt x="14" y="162"/>
                    </a:lnTo>
                    <a:lnTo>
                      <a:pt x="14" y="100"/>
                    </a:lnTo>
                    <a:lnTo>
                      <a:pt x="14" y="100"/>
                    </a:lnTo>
                    <a:lnTo>
                      <a:pt x="15" y="95"/>
                    </a:lnTo>
                    <a:lnTo>
                      <a:pt x="17" y="91"/>
                    </a:lnTo>
                    <a:lnTo>
                      <a:pt x="20" y="87"/>
                    </a:lnTo>
                    <a:lnTo>
                      <a:pt x="24" y="85"/>
                    </a:lnTo>
                    <a:lnTo>
                      <a:pt x="24" y="85"/>
                    </a:lnTo>
                    <a:lnTo>
                      <a:pt x="35" y="82"/>
                    </a:lnTo>
                    <a:lnTo>
                      <a:pt x="46" y="80"/>
                    </a:lnTo>
                    <a:lnTo>
                      <a:pt x="58" y="79"/>
                    </a:lnTo>
                    <a:lnTo>
                      <a:pt x="69" y="78"/>
                    </a:lnTo>
                    <a:lnTo>
                      <a:pt x="79" y="79"/>
                    </a:lnTo>
                    <a:lnTo>
                      <a:pt x="91" y="80"/>
                    </a:lnTo>
                    <a:lnTo>
                      <a:pt x="102" y="82"/>
                    </a:lnTo>
                    <a:lnTo>
                      <a:pt x="113" y="85"/>
                    </a:lnTo>
                    <a:lnTo>
                      <a:pt x="113" y="85"/>
                    </a:lnTo>
                    <a:lnTo>
                      <a:pt x="117"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1" name="Freeform 100"/>
              <p:cNvSpPr/>
              <p:nvPr/>
            </p:nvSpPr>
            <p:spPr bwMode="auto">
              <a:xfrm>
                <a:off x="7519988" y="5938838"/>
                <a:ext cx="557213" cy="138113"/>
              </a:xfrm>
              <a:custGeom>
                <a:gdLst>
                  <a:gd name="T0" fmla="*/ 15 w 351"/>
                  <a:gd name="T1" fmla="*/ 55 h 87"/>
                  <a:gd name="T2" fmla="*/ 15 w 351"/>
                  <a:gd name="T3" fmla="*/ 55 h 87"/>
                  <a:gd name="T4" fmla="*/ 16 w 351"/>
                  <a:gd name="T5" fmla="*/ 51 h 87"/>
                  <a:gd name="T6" fmla="*/ 19 w 351"/>
                  <a:gd name="T7" fmla="*/ 47 h 87"/>
                  <a:gd name="T8" fmla="*/ 22 w 351"/>
                  <a:gd name="T9" fmla="*/ 44 h 87"/>
                  <a:gd name="T10" fmla="*/ 26 w 351"/>
                  <a:gd name="T11" fmla="*/ 43 h 87"/>
                  <a:gd name="T12" fmla="*/ 169 w 351"/>
                  <a:gd name="T13" fmla="*/ 43 h 87"/>
                  <a:gd name="T14" fmla="*/ 169 w 351"/>
                  <a:gd name="T15" fmla="*/ 85 h 87"/>
                  <a:gd name="T16" fmla="*/ 183 w 351"/>
                  <a:gd name="T17" fmla="*/ 85 h 87"/>
                  <a:gd name="T18" fmla="*/ 183 w 351"/>
                  <a:gd name="T19" fmla="*/ 43 h 87"/>
                  <a:gd name="T20" fmla="*/ 326 w 351"/>
                  <a:gd name="T21" fmla="*/ 43 h 87"/>
                  <a:gd name="T22" fmla="*/ 326 w 351"/>
                  <a:gd name="T23" fmla="*/ 43 h 87"/>
                  <a:gd name="T24" fmla="*/ 330 w 351"/>
                  <a:gd name="T25" fmla="*/ 44 h 87"/>
                  <a:gd name="T26" fmla="*/ 334 w 351"/>
                  <a:gd name="T27" fmla="*/ 47 h 87"/>
                  <a:gd name="T28" fmla="*/ 336 w 351"/>
                  <a:gd name="T29" fmla="*/ 51 h 87"/>
                  <a:gd name="T30" fmla="*/ 337 w 351"/>
                  <a:gd name="T31" fmla="*/ 55 h 87"/>
                  <a:gd name="T32" fmla="*/ 337 w 351"/>
                  <a:gd name="T33" fmla="*/ 87 h 87"/>
                  <a:gd name="T34" fmla="*/ 351 w 351"/>
                  <a:gd name="T35" fmla="*/ 87 h 87"/>
                  <a:gd name="T36" fmla="*/ 351 w 351"/>
                  <a:gd name="T37" fmla="*/ 55 h 87"/>
                  <a:gd name="T38" fmla="*/ 351 w 351"/>
                  <a:gd name="T39" fmla="*/ 55 h 87"/>
                  <a:gd name="T40" fmla="*/ 350 w 351"/>
                  <a:gd name="T41" fmla="*/ 50 h 87"/>
                  <a:gd name="T42" fmla="*/ 349 w 351"/>
                  <a:gd name="T43" fmla="*/ 45 h 87"/>
                  <a:gd name="T44" fmla="*/ 347 w 351"/>
                  <a:gd name="T45" fmla="*/ 40 h 87"/>
                  <a:gd name="T46" fmla="*/ 344 w 351"/>
                  <a:gd name="T47" fmla="*/ 37 h 87"/>
                  <a:gd name="T48" fmla="*/ 340 w 351"/>
                  <a:gd name="T49" fmla="*/ 34 h 87"/>
                  <a:gd name="T50" fmla="*/ 335 w 351"/>
                  <a:gd name="T51" fmla="*/ 31 h 87"/>
                  <a:gd name="T52" fmla="*/ 331 w 351"/>
                  <a:gd name="T53" fmla="*/ 29 h 87"/>
                  <a:gd name="T54" fmla="*/ 326 w 351"/>
                  <a:gd name="T55" fmla="*/ 29 h 87"/>
                  <a:gd name="T56" fmla="*/ 183 w 351"/>
                  <a:gd name="T57" fmla="*/ 29 h 87"/>
                  <a:gd name="T58" fmla="*/ 183 w 351"/>
                  <a:gd name="T59" fmla="*/ 0 h 87"/>
                  <a:gd name="T60" fmla="*/ 169 w 351"/>
                  <a:gd name="T61" fmla="*/ 0 h 87"/>
                  <a:gd name="T62" fmla="*/ 169 w 351"/>
                  <a:gd name="T63" fmla="*/ 29 h 87"/>
                  <a:gd name="T64" fmla="*/ 26 w 351"/>
                  <a:gd name="T65" fmla="*/ 29 h 87"/>
                  <a:gd name="T66" fmla="*/ 26 w 351"/>
                  <a:gd name="T67" fmla="*/ 29 h 87"/>
                  <a:gd name="T68" fmla="*/ 22 w 351"/>
                  <a:gd name="T69" fmla="*/ 29 h 87"/>
                  <a:gd name="T70" fmla="*/ 17 w 351"/>
                  <a:gd name="T71" fmla="*/ 31 h 87"/>
                  <a:gd name="T72" fmla="*/ 12 w 351"/>
                  <a:gd name="T73" fmla="*/ 34 h 87"/>
                  <a:gd name="T74" fmla="*/ 8 w 351"/>
                  <a:gd name="T75" fmla="*/ 37 h 87"/>
                  <a:gd name="T76" fmla="*/ 5 w 351"/>
                  <a:gd name="T77" fmla="*/ 40 h 87"/>
                  <a:gd name="T78" fmla="*/ 3 w 351"/>
                  <a:gd name="T79" fmla="*/ 45 h 87"/>
                  <a:gd name="T80" fmla="*/ 2 w 351"/>
                  <a:gd name="T81" fmla="*/ 50 h 87"/>
                  <a:gd name="T82" fmla="*/ 0 w 351"/>
                  <a:gd name="T83" fmla="*/ 55 h 87"/>
                  <a:gd name="T84" fmla="*/ 0 w 351"/>
                  <a:gd name="T85" fmla="*/ 87 h 87"/>
                  <a:gd name="T86" fmla="*/ 15 w 351"/>
                  <a:gd name="T87" fmla="*/ 87 h 87"/>
                  <a:gd name="T88" fmla="*/ 15 w 351"/>
                  <a:gd name="T89" fmla="*/ 55 h 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1" h="87">
                    <a:moveTo>
                      <a:pt x="15" y="55"/>
                    </a:moveTo>
                    <a:lnTo>
                      <a:pt x="15" y="55"/>
                    </a:lnTo>
                    <a:lnTo>
                      <a:pt x="16" y="51"/>
                    </a:lnTo>
                    <a:lnTo>
                      <a:pt x="19" y="47"/>
                    </a:lnTo>
                    <a:lnTo>
                      <a:pt x="22" y="44"/>
                    </a:lnTo>
                    <a:lnTo>
                      <a:pt x="26" y="43"/>
                    </a:lnTo>
                    <a:lnTo>
                      <a:pt x="169" y="43"/>
                    </a:lnTo>
                    <a:lnTo>
                      <a:pt x="169" y="85"/>
                    </a:lnTo>
                    <a:lnTo>
                      <a:pt x="183" y="85"/>
                    </a:lnTo>
                    <a:lnTo>
                      <a:pt x="183" y="43"/>
                    </a:lnTo>
                    <a:lnTo>
                      <a:pt x="326" y="43"/>
                    </a:lnTo>
                    <a:lnTo>
                      <a:pt x="326" y="43"/>
                    </a:lnTo>
                    <a:lnTo>
                      <a:pt x="330" y="44"/>
                    </a:lnTo>
                    <a:lnTo>
                      <a:pt x="334" y="47"/>
                    </a:lnTo>
                    <a:lnTo>
                      <a:pt x="336" y="51"/>
                    </a:lnTo>
                    <a:lnTo>
                      <a:pt x="337" y="55"/>
                    </a:lnTo>
                    <a:lnTo>
                      <a:pt x="337" y="87"/>
                    </a:lnTo>
                    <a:lnTo>
                      <a:pt x="351" y="87"/>
                    </a:lnTo>
                    <a:lnTo>
                      <a:pt x="351" y="55"/>
                    </a:lnTo>
                    <a:lnTo>
                      <a:pt x="351" y="55"/>
                    </a:lnTo>
                    <a:lnTo>
                      <a:pt x="350" y="50"/>
                    </a:lnTo>
                    <a:lnTo>
                      <a:pt x="349" y="45"/>
                    </a:lnTo>
                    <a:lnTo>
                      <a:pt x="347" y="40"/>
                    </a:lnTo>
                    <a:lnTo>
                      <a:pt x="344" y="37"/>
                    </a:lnTo>
                    <a:lnTo>
                      <a:pt x="340" y="34"/>
                    </a:lnTo>
                    <a:lnTo>
                      <a:pt x="335" y="31"/>
                    </a:lnTo>
                    <a:lnTo>
                      <a:pt x="331" y="29"/>
                    </a:lnTo>
                    <a:lnTo>
                      <a:pt x="326" y="29"/>
                    </a:lnTo>
                    <a:lnTo>
                      <a:pt x="183" y="29"/>
                    </a:lnTo>
                    <a:lnTo>
                      <a:pt x="183" y="0"/>
                    </a:lnTo>
                    <a:lnTo>
                      <a:pt x="169" y="0"/>
                    </a:lnTo>
                    <a:lnTo>
                      <a:pt x="169" y="29"/>
                    </a:lnTo>
                    <a:lnTo>
                      <a:pt x="26" y="29"/>
                    </a:lnTo>
                    <a:lnTo>
                      <a:pt x="26" y="29"/>
                    </a:lnTo>
                    <a:lnTo>
                      <a:pt x="22" y="29"/>
                    </a:lnTo>
                    <a:lnTo>
                      <a:pt x="17" y="31"/>
                    </a:lnTo>
                    <a:lnTo>
                      <a:pt x="12" y="34"/>
                    </a:lnTo>
                    <a:lnTo>
                      <a:pt x="8" y="37"/>
                    </a:lnTo>
                    <a:lnTo>
                      <a:pt x="5" y="40"/>
                    </a:lnTo>
                    <a:lnTo>
                      <a:pt x="3" y="45"/>
                    </a:lnTo>
                    <a:lnTo>
                      <a:pt x="2" y="50"/>
                    </a:lnTo>
                    <a:lnTo>
                      <a:pt x="0" y="55"/>
                    </a:lnTo>
                    <a:lnTo>
                      <a:pt x="0" y="87"/>
                    </a:lnTo>
                    <a:lnTo>
                      <a:pt x="15" y="87"/>
                    </a:lnTo>
                    <a:lnTo>
                      <a:pt x="1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sp>
        <p:nvSpPr>
          <p:cNvPr id="102" name="Rectangle 101"/>
          <p:cNvSpPr/>
          <p:nvPr/>
        </p:nvSpPr>
        <p:spPr>
          <a:xfrm>
            <a:off x="5622047" y="1341239"/>
            <a:ext cx="3491504"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做账规范：所有银行相关支付，收款均需通过往来</a:t>
            </a:r>
            <a:r>
              <a:rPr lang="zh-CN" altLang="en-US" sz="1200" smtClean="0">
                <a:latin typeface="微软雅黑" panose="020b0503020204020204" pitchFamily="34" charset="-122"/>
                <a:ea typeface="微软雅黑" panose="020b0503020204020204" pitchFamily="34" charset="-122"/>
              </a:rPr>
              <a:t>科目，不</a:t>
            </a:r>
            <a:r>
              <a:rPr lang="zh-CN" altLang="en-US" sz="1200">
                <a:latin typeface="微软雅黑" panose="020b0503020204020204" pitchFamily="34" charset="-122"/>
                <a:ea typeface="微软雅黑" panose="020b0503020204020204" pitchFamily="34" charset="-122"/>
              </a:rPr>
              <a:t>允许直接计入损益类科目的</a:t>
            </a:r>
            <a:r>
              <a:rPr lang="zh-CN" altLang="en-US" sz="1200" smtClean="0">
                <a:latin typeface="微软雅黑" panose="020b0503020204020204" pitchFamily="34" charset="-122"/>
                <a:ea typeface="微软雅黑" panose="020b0503020204020204" pitchFamily="34" charset="-122"/>
              </a:rPr>
              <a:t>情况</a:t>
            </a:r>
            <a:endParaRPr lang="zh-CN" altLang="en-US"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如</a:t>
            </a:r>
            <a:r>
              <a:rPr lang="zh-CN" altLang="en-US" sz="1200">
                <a:latin typeface="微软雅黑" panose="020b0503020204020204" pitchFamily="34" charset="-122"/>
                <a:ea typeface="微软雅黑" panose="020b0503020204020204" pitchFamily="34" charset="-122"/>
              </a:rPr>
              <a:t>借：费用 贷：银行存款</a:t>
            </a:r>
            <a:r>
              <a:rPr lang="zh-CN" altLang="en-US" sz="1200" smtClean="0">
                <a:latin typeface="微软雅黑" panose="020b0503020204020204" pitchFamily="34" charset="-122"/>
                <a:ea typeface="微软雅黑" panose="020b0503020204020204" pitchFamily="34" charset="-122"/>
              </a:rPr>
              <a:t>等</a:t>
            </a:r>
            <a:endParaRPr lang="zh-CN" altLang="en-US" sz="1200">
              <a:latin typeface="微软雅黑" panose="020b0503020204020204" pitchFamily="34" charset="-122"/>
              <a:ea typeface="微软雅黑" panose="020b0503020204020204" pitchFamily="34" charset="-122"/>
            </a:endParaRPr>
          </a:p>
        </p:txBody>
      </p:sp>
      <p:sp>
        <p:nvSpPr>
          <p:cNvPr id="103" name="TextBox 102"/>
          <p:cNvSpPr txBox="1"/>
          <p:nvPr/>
        </p:nvSpPr>
        <p:spPr>
          <a:xfrm>
            <a:off x="5676252" y="1002685"/>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职责</a:t>
            </a:r>
            <a:endParaRPr lang="en-US" sz="1600" b="1">
              <a:latin typeface="微软雅黑" panose="020b0503020204020204" pitchFamily="34" charset="-122"/>
              <a:ea typeface="微软雅黑" panose="020b0503020204020204" pitchFamily="34" charset="-122"/>
            </a:endParaRPr>
          </a:p>
        </p:txBody>
      </p:sp>
      <p:grpSp>
        <p:nvGrpSpPr>
          <p:cNvPr id="104" name="Group 103"/>
          <p:cNvGrpSpPr/>
          <p:nvPr/>
        </p:nvGrpSpPr>
        <p:grpSpPr>
          <a:xfrm>
            <a:off x="281637" y="5089621"/>
            <a:ext cx="900000" cy="900000"/>
            <a:chOff x="7304399" y="3337560"/>
            <a:chExt cx="932682" cy="932682"/>
          </a:xfrm>
        </p:grpSpPr>
        <p:sp>
          <p:nvSpPr>
            <p:cNvPr id="105" name="타원 81"/>
            <p:cNvSpPr/>
            <p:nvPr/>
          </p:nvSpPr>
          <p:spPr>
            <a:xfrm>
              <a:off x="7304399" y="3337560"/>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106" name="Group 105"/>
            <p:cNvGrpSpPr/>
            <p:nvPr/>
          </p:nvGrpSpPr>
          <p:grpSpPr>
            <a:xfrm>
              <a:off x="7512494" y="3596984"/>
              <a:ext cx="516492" cy="413835"/>
              <a:chOff x="7424738" y="4462463"/>
              <a:chExt cx="766763" cy="614363"/>
            </a:xfrm>
            <a:solidFill>
              <a:schemeClr val="bg1"/>
            </a:solidFill>
          </p:grpSpPr>
          <p:sp>
            <p:nvSpPr>
              <p:cNvPr id="107" name="Freeform 77"/>
              <p:cNvSpPr>
                <a:spLocks noEditPoints="1"/>
              </p:cNvSpPr>
              <p:nvPr/>
            </p:nvSpPr>
            <p:spPr bwMode="auto">
              <a:xfrm>
                <a:off x="7424738" y="5011738"/>
                <a:ext cx="766763" cy="65088"/>
              </a:xfrm>
              <a:custGeom>
                <a:gdLst>
                  <a:gd name="T0" fmla="*/ 473 w 483"/>
                  <a:gd name="T1" fmla="*/ 0 h 41"/>
                  <a:gd name="T2" fmla="*/ 455 w 483"/>
                  <a:gd name="T3" fmla="*/ 0 h 41"/>
                  <a:gd name="T4" fmla="*/ 455 w 483"/>
                  <a:gd name="T5" fmla="*/ 0 h 41"/>
                  <a:gd name="T6" fmla="*/ 454 w 483"/>
                  <a:gd name="T7" fmla="*/ 0 h 41"/>
                  <a:gd name="T8" fmla="*/ 421 w 483"/>
                  <a:gd name="T9" fmla="*/ 0 h 41"/>
                  <a:gd name="T10" fmla="*/ 421 w 483"/>
                  <a:gd name="T11" fmla="*/ 0 h 41"/>
                  <a:gd name="T12" fmla="*/ 420 w 483"/>
                  <a:gd name="T13" fmla="*/ 0 h 41"/>
                  <a:gd name="T14" fmla="*/ 73 w 483"/>
                  <a:gd name="T15" fmla="*/ 0 h 41"/>
                  <a:gd name="T16" fmla="*/ 73 w 483"/>
                  <a:gd name="T17" fmla="*/ 0 h 41"/>
                  <a:gd name="T18" fmla="*/ 70 w 483"/>
                  <a:gd name="T19" fmla="*/ 0 h 41"/>
                  <a:gd name="T20" fmla="*/ 48 w 483"/>
                  <a:gd name="T21" fmla="*/ 6 h 41"/>
                  <a:gd name="T22" fmla="*/ 48 w 483"/>
                  <a:gd name="T23" fmla="*/ 6 h 41"/>
                  <a:gd name="T24" fmla="*/ 0 w 483"/>
                  <a:gd name="T25" fmla="*/ 20 h 41"/>
                  <a:gd name="T26" fmla="*/ 24 w 483"/>
                  <a:gd name="T27" fmla="*/ 27 h 41"/>
                  <a:gd name="T28" fmla="*/ 24 w 483"/>
                  <a:gd name="T29" fmla="*/ 27 h 41"/>
                  <a:gd name="T30" fmla="*/ 24 w 483"/>
                  <a:gd name="T31" fmla="*/ 27 h 41"/>
                  <a:gd name="T32" fmla="*/ 70 w 483"/>
                  <a:gd name="T33" fmla="*/ 40 h 41"/>
                  <a:gd name="T34" fmla="*/ 70 w 483"/>
                  <a:gd name="T35" fmla="*/ 40 h 41"/>
                  <a:gd name="T36" fmla="*/ 73 w 483"/>
                  <a:gd name="T37" fmla="*/ 41 h 41"/>
                  <a:gd name="T38" fmla="*/ 419 w 483"/>
                  <a:gd name="T39" fmla="*/ 41 h 41"/>
                  <a:gd name="T40" fmla="*/ 419 w 483"/>
                  <a:gd name="T41" fmla="*/ 41 h 41"/>
                  <a:gd name="T42" fmla="*/ 421 w 483"/>
                  <a:gd name="T43" fmla="*/ 41 h 41"/>
                  <a:gd name="T44" fmla="*/ 454 w 483"/>
                  <a:gd name="T45" fmla="*/ 41 h 41"/>
                  <a:gd name="T46" fmla="*/ 454 w 483"/>
                  <a:gd name="T47" fmla="*/ 41 h 41"/>
                  <a:gd name="T48" fmla="*/ 455 w 483"/>
                  <a:gd name="T49" fmla="*/ 41 h 41"/>
                  <a:gd name="T50" fmla="*/ 473 w 483"/>
                  <a:gd name="T51" fmla="*/ 41 h 41"/>
                  <a:gd name="T52" fmla="*/ 473 w 483"/>
                  <a:gd name="T53" fmla="*/ 41 h 41"/>
                  <a:gd name="T54" fmla="*/ 476 w 483"/>
                  <a:gd name="T55" fmla="*/ 40 h 41"/>
                  <a:gd name="T56" fmla="*/ 480 w 483"/>
                  <a:gd name="T57" fmla="*/ 38 h 41"/>
                  <a:gd name="T58" fmla="*/ 482 w 483"/>
                  <a:gd name="T59" fmla="*/ 34 h 41"/>
                  <a:gd name="T60" fmla="*/ 483 w 483"/>
                  <a:gd name="T61" fmla="*/ 31 h 41"/>
                  <a:gd name="T62" fmla="*/ 483 w 483"/>
                  <a:gd name="T63" fmla="*/ 10 h 41"/>
                  <a:gd name="T64" fmla="*/ 483 w 483"/>
                  <a:gd name="T65" fmla="*/ 10 h 41"/>
                  <a:gd name="T66" fmla="*/ 482 w 483"/>
                  <a:gd name="T67" fmla="*/ 5 h 41"/>
                  <a:gd name="T68" fmla="*/ 480 w 483"/>
                  <a:gd name="T69" fmla="*/ 2 h 41"/>
                  <a:gd name="T70" fmla="*/ 476 w 483"/>
                  <a:gd name="T71" fmla="*/ 0 h 41"/>
                  <a:gd name="T72" fmla="*/ 473 w 483"/>
                  <a:gd name="T73" fmla="*/ 0 h 41"/>
                  <a:gd name="T74" fmla="*/ 473 w 483"/>
                  <a:gd name="T75" fmla="*/ 0 h 41"/>
                  <a:gd name="T76" fmla="*/ 83 w 483"/>
                  <a:gd name="T77" fmla="*/ 14 h 41"/>
                  <a:gd name="T78" fmla="*/ 415 w 483"/>
                  <a:gd name="T79" fmla="*/ 14 h 41"/>
                  <a:gd name="T80" fmla="*/ 415 w 483"/>
                  <a:gd name="T81" fmla="*/ 27 h 41"/>
                  <a:gd name="T82" fmla="*/ 83 w 483"/>
                  <a:gd name="T83" fmla="*/ 27 h 41"/>
                  <a:gd name="T84" fmla="*/ 83 w 483"/>
                  <a:gd name="T85" fmla="*/ 27 h 41"/>
                  <a:gd name="T86" fmla="*/ 83 w 483"/>
                  <a:gd name="T87" fmla="*/ 20 h 41"/>
                  <a:gd name="T88" fmla="*/ 83 w 483"/>
                  <a:gd name="T89" fmla="*/ 20 h 41"/>
                  <a:gd name="T90" fmla="*/ 83 w 483"/>
                  <a:gd name="T91" fmla="*/ 14 h 41"/>
                  <a:gd name="T92" fmla="*/ 83 w 483"/>
                  <a:gd name="T93" fmla="*/ 14 h 41"/>
                  <a:gd name="T94" fmla="*/ 429 w 483"/>
                  <a:gd name="T95" fmla="*/ 14 h 41"/>
                  <a:gd name="T96" fmla="*/ 445 w 483"/>
                  <a:gd name="T97" fmla="*/ 14 h 41"/>
                  <a:gd name="T98" fmla="*/ 445 w 483"/>
                  <a:gd name="T99" fmla="*/ 27 h 41"/>
                  <a:gd name="T100" fmla="*/ 429 w 483"/>
                  <a:gd name="T101" fmla="*/ 27 h 41"/>
                  <a:gd name="T102" fmla="*/ 429 w 483"/>
                  <a:gd name="T103" fmla="*/ 14 h 41"/>
                  <a:gd name="T104" fmla="*/ 66 w 483"/>
                  <a:gd name="T105" fmla="*/ 16 h 41"/>
                  <a:gd name="T106" fmla="*/ 66 w 483"/>
                  <a:gd name="T107" fmla="*/ 25 h 41"/>
                  <a:gd name="T108" fmla="*/ 52 w 483"/>
                  <a:gd name="T109" fmla="*/ 20 h 41"/>
                  <a:gd name="T110" fmla="*/ 66 w 483"/>
                  <a:gd name="T111" fmla="*/ 16 h 41"/>
                  <a:gd name="T112" fmla="*/ 469 w 483"/>
                  <a:gd name="T113" fmla="*/ 27 h 41"/>
                  <a:gd name="T114" fmla="*/ 460 w 483"/>
                  <a:gd name="T115" fmla="*/ 27 h 41"/>
                  <a:gd name="T116" fmla="*/ 460 w 483"/>
                  <a:gd name="T117" fmla="*/ 14 h 41"/>
                  <a:gd name="T118" fmla="*/ 469 w 483"/>
                  <a:gd name="T119" fmla="*/ 14 h 41"/>
                  <a:gd name="T120" fmla="*/ 469 w 483"/>
                  <a:gd name="T121" fmla="*/ 27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1">
                    <a:moveTo>
                      <a:pt x="473" y="0"/>
                    </a:moveTo>
                    <a:lnTo>
                      <a:pt x="455" y="0"/>
                    </a:lnTo>
                    <a:lnTo>
                      <a:pt x="455" y="0"/>
                    </a:lnTo>
                    <a:lnTo>
                      <a:pt x="454" y="0"/>
                    </a:lnTo>
                    <a:lnTo>
                      <a:pt x="421" y="0"/>
                    </a:lnTo>
                    <a:lnTo>
                      <a:pt x="421" y="0"/>
                    </a:lnTo>
                    <a:lnTo>
                      <a:pt x="420" y="0"/>
                    </a:lnTo>
                    <a:lnTo>
                      <a:pt x="73" y="0"/>
                    </a:lnTo>
                    <a:lnTo>
                      <a:pt x="73" y="0"/>
                    </a:lnTo>
                    <a:lnTo>
                      <a:pt x="70" y="0"/>
                    </a:lnTo>
                    <a:lnTo>
                      <a:pt x="48" y="6"/>
                    </a:lnTo>
                    <a:lnTo>
                      <a:pt x="48" y="6"/>
                    </a:lnTo>
                    <a:lnTo>
                      <a:pt x="0" y="20"/>
                    </a:lnTo>
                    <a:lnTo>
                      <a:pt x="24" y="27"/>
                    </a:lnTo>
                    <a:lnTo>
                      <a:pt x="24" y="27"/>
                    </a:lnTo>
                    <a:lnTo>
                      <a:pt x="24" y="27"/>
                    </a:lnTo>
                    <a:lnTo>
                      <a:pt x="70" y="40"/>
                    </a:lnTo>
                    <a:lnTo>
                      <a:pt x="70" y="40"/>
                    </a:lnTo>
                    <a:lnTo>
                      <a:pt x="73" y="41"/>
                    </a:lnTo>
                    <a:lnTo>
                      <a:pt x="419" y="41"/>
                    </a:lnTo>
                    <a:lnTo>
                      <a:pt x="419" y="41"/>
                    </a:lnTo>
                    <a:lnTo>
                      <a:pt x="421" y="41"/>
                    </a:lnTo>
                    <a:lnTo>
                      <a:pt x="454" y="41"/>
                    </a:lnTo>
                    <a:lnTo>
                      <a:pt x="454" y="41"/>
                    </a:lnTo>
                    <a:lnTo>
                      <a:pt x="455" y="41"/>
                    </a:lnTo>
                    <a:lnTo>
                      <a:pt x="473" y="41"/>
                    </a:lnTo>
                    <a:lnTo>
                      <a:pt x="473" y="41"/>
                    </a:lnTo>
                    <a:lnTo>
                      <a:pt x="476" y="40"/>
                    </a:lnTo>
                    <a:lnTo>
                      <a:pt x="480" y="38"/>
                    </a:lnTo>
                    <a:lnTo>
                      <a:pt x="482" y="34"/>
                    </a:lnTo>
                    <a:lnTo>
                      <a:pt x="483" y="31"/>
                    </a:lnTo>
                    <a:lnTo>
                      <a:pt x="483" y="10"/>
                    </a:lnTo>
                    <a:lnTo>
                      <a:pt x="483" y="10"/>
                    </a:lnTo>
                    <a:lnTo>
                      <a:pt x="482" y="5"/>
                    </a:lnTo>
                    <a:lnTo>
                      <a:pt x="480" y="2"/>
                    </a:lnTo>
                    <a:lnTo>
                      <a:pt x="476" y="0"/>
                    </a:lnTo>
                    <a:lnTo>
                      <a:pt x="473" y="0"/>
                    </a:lnTo>
                    <a:lnTo>
                      <a:pt x="473" y="0"/>
                    </a:lnTo>
                    <a:close/>
                    <a:moveTo>
                      <a:pt x="83" y="14"/>
                    </a:moveTo>
                    <a:lnTo>
                      <a:pt x="415" y="14"/>
                    </a:lnTo>
                    <a:lnTo>
                      <a:pt x="415" y="27"/>
                    </a:lnTo>
                    <a:lnTo>
                      <a:pt x="83" y="27"/>
                    </a:lnTo>
                    <a:lnTo>
                      <a:pt x="83" y="27"/>
                    </a:lnTo>
                    <a:lnTo>
                      <a:pt x="83" y="20"/>
                    </a:lnTo>
                    <a:lnTo>
                      <a:pt x="83" y="20"/>
                    </a:lnTo>
                    <a:lnTo>
                      <a:pt x="83" y="14"/>
                    </a:lnTo>
                    <a:lnTo>
                      <a:pt x="83" y="14"/>
                    </a:lnTo>
                    <a:close/>
                    <a:moveTo>
                      <a:pt x="429" y="14"/>
                    </a:moveTo>
                    <a:lnTo>
                      <a:pt x="445" y="14"/>
                    </a:lnTo>
                    <a:lnTo>
                      <a:pt x="445" y="27"/>
                    </a:lnTo>
                    <a:lnTo>
                      <a:pt x="429" y="27"/>
                    </a:lnTo>
                    <a:lnTo>
                      <a:pt x="429" y="14"/>
                    </a:lnTo>
                    <a:close/>
                    <a:moveTo>
                      <a:pt x="66" y="16"/>
                    </a:moveTo>
                    <a:lnTo>
                      <a:pt x="66" y="25"/>
                    </a:lnTo>
                    <a:lnTo>
                      <a:pt x="52" y="20"/>
                    </a:lnTo>
                    <a:lnTo>
                      <a:pt x="66" y="16"/>
                    </a:lnTo>
                    <a:close/>
                    <a:moveTo>
                      <a:pt x="469" y="27"/>
                    </a:moveTo>
                    <a:lnTo>
                      <a:pt x="460" y="27"/>
                    </a:lnTo>
                    <a:lnTo>
                      <a:pt x="460" y="14"/>
                    </a:lnTo>
                    <a:lnTo>
                      <a:pt x="469" y="14"/>
                    </a:lnTo>
                    <a:lnTo>
                      <a:pt x="46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08" name="Freeform 78"/>
              <p:cNvSpPr>
                <a:spLocks noEditPoints="1"/>
              </p:cNvSpPr>
              <p:nvPr/>
            </p:nvSpPr>
            <p:spPr bwMode="auto">
              <a:xfrm>
                <a:off x="7431088" y="4462463"/>
                <a:ext cx="760413" cy="484188"/>
              </a:xfrm>
              <a:custGeom>
                <a:gdLst>
                  <a:gd name="T0" fmla="*/ 0 w 479"/>
                  <a:gd name="T1" fmla="*/ 0 h 305"/>
                  <a:gd name="T2" fmla="*/ 0 w 479"/>
                  <a:gd name="T3" fmla="*/ 60 h 305"/>
                  <a:gd name="T4" fmla="*/ 0 w 479"/>
                  <a:gd name="T5" fmla="*/ 305 h 305"/>
                  <a:gd name="T6" fmla="*/ 479 w 479"/>
                  <a:gd name="T7" fmla="*/ 305 h 305"/>
                  <a:gd name="T8" fmla="*/ 479 w 479"/>
                  <a:gd name="T9" fmla="*/ 60 h 305"/>
                  <a:gd name="T10" fmla="*/ 479 w 479"/>
                  <a:gd name="T11" fmla="*/ 0 h 305"/>
                  <a:gd name="T12" fmla="*/ 0 w 479"/>
                  <a:gd name="T13" fmla="*/ 0 h 305"/>
                  <a:gd name="T14" fmla="*/ 14 w 479"/>
                  <a:gd name="T15" fmla="*/ 14 h 305"/>
                  <a:gd name="T16" fmla="*/ 465 w 479"/>
                  <a:gd name="T17" fmla="*/ 14 h 305"/>
                  <a:gd name="T18" fmla="*/ 465 w 479"/>
                  <a:gd name="T19" fmla="*/ 46 h 305"/>
                  <a:gd name="T20" fmla="*/ 14 w 479"/>
                  <a:gd name="T21" fmla="*/ 46 h 305"/>
                  <a:gd name="T22" fmla="*/ 14 w 479"/>
                  <a:gd name="T23" fmla="*/ 14 h 305"/>
                  <a:gd name="T24" fmla="*/ 465 w 479"/>
                  <a:gd name="T25" fmla="*/ 291 h 305"/>
                  <a:gd name="T26" fmla="*/ 14 w 479"/>
                  <a:gd name="T27" fmla="*/ 291 h 305"/>
                  <a:gd name="T28" fmla="*/ 14 w 479"/>
                  <a:gd name="T29" fmla="*/ 60 h 305"/>
                  <a:gd name="T30" fmla="*/ 465 w 479"/>
                  <a:gd name="T31" fmla="*/ 60 h 305"/>
                  <a:gd name="T32" fmla="*/ 465 w 479"/>
                  <a:gd name="T33" fmla="*/ 291 h 3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9" h="305">
                    <a:moveTo>
                      <a:pt x="0" y="0"/>
                    </a:moveTo>
                    <a:lnTo>
                      <a:pt x="0" y="60"/>
                    </a:lnTo>
                    <a:lnTo>
                      <a:pt x="0" y="305"/>
                    </a:lnTo>
                    <a:lnTo>
                      <a:pt x="479" y="305"/>
                    </a:lnTo>
                    <a:lnTo>
                      <a:pt x="479" y="60"/>
                    </a:lnTo>
                    <a:lnTo>
                      <a:pt x="479" y="0"/>
                    </a:lnTo>
                    <a:lnTo>
                      <a:pt x="0" y="0"/>
                    </a:lnTo>
                    <a:close/>
                    <a:moveTo>
                      <a:pt x="14" y="14"/>
                    </a:moveTo>
                    <a:lnTo>
                      <a:pt x="465" y="14"/>
                    </a:lnTo>
                    <a:lnTo>
                      <a:pt x="465" y="46"/>
                    </a:lnTo>
                    <a:lnTo>
                      <a:pt x="14" y="46"/>
                    </a:lnTo>
                    <a:lnTo>
                      <a:pt x="14" y="14"/>
                    </a:lnTo>
                    <a:close/>
                    <a:moveTo>
                      <a:pt x="465" y="291"/>
                    </a:moveTo>
                    <a:lnTo>
                      <a:pt x="14" y="291"/>
                    </a:lnTo>
                    <a:lnTo>
                      <a:pt x="14" y="60"/>
                    </a:lnTo>
                    <a:lnTo>
                      <a:pt x="465" y="60"/>
                    </a:lnTo>
                    <a:lnTo>
                      <a:pt x="465"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09" name="Rectangle 79"/>
              <p:cNvSpPr>
                <a:spLocks noChangeArrowheads="1"/>
              </p:cNvSpPr>
              <p:nvPr/>
            </p:nvSpPr>
            <p:spPr bwMode="auto">
              <a:xfrm>
                <a:off x="7467600" y="4497388"/>
                <a:ext cx="3016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0" name="Rectangle 80"/>
              <p:cNvSpPr>
                <a:spLocks noChangeArrowheads="1"/>
              </p:cNvSpPr>
              <p:nvPr/>
            </p:nvSpPr>
            <p:spPr bwMode="auto">
              <a:xfrm>
                <a:off x="7510463"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1" name="Rectangle 81"/>
              <p:cNvSpPr>
                <a:spLocks noChangeArrowheads="1"/>
              </p:cNvSpPr>
              <p:nvPr/>
            </p:nvSpPr>
            <p:spPr bwMode="auto">
              <a:xfrm>
                <a:off x="7551738"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2" name="Freeform 82"/>
              <p:cNvSpPr>
                <a:spLocks noEditPoints="1"/>
              </p:cNvSpPr>
              <p:nvPr/>
            </p:nvSpPr>
            <p:spPr bwMode="auto">
              <a:xfrm>
                <a:off x="7524750" y="4603750"/>
                <a:ext cx="134938" cy="169863"/>
              </a:xfrm>
              <a:custGeom>
                <a:gdLst>
                  <a:gd name="T0" fmla="*/ 22 w 85"/>
                  <a:gd name="T1" fmla="*/ 80 h 107"/>
                  <a:gd name="T2" fmla="*/ 62 w 85"/>
                  <a:gd name="T3" fmla="*/ 80 h 107"/>
                  <a:gd name="T4" fmla="*/ 71 w 85"/>
                  <a:gd name="T5" fmla="*/ 107 h 107"/>
                  <a:gd name="T6" fmla="*/ 85 w 85"/>
                  <a:gd name="T7" fmla="*/ 102 h 107"/>
                  <a:gd name="T8" fmla="*/ 49 w 85"/>
                  <a:gd name="T9" fmla="*/ 0 h 107"/>
                  <a:gd name="T10" fmla="*/ 35 w 85"/>
                  <a:gd name="T11" fmla="*/ 0 h 107"/>
                  <a:gd name="T12" fmla="*/ 0 w 85"/>
                  <a:gd name="T13" fmla="*/ 102 h 107"/>
                  <a:gd name="T14" fmla="*/ 14 w 85"/>
                  <a:gd name="T15" fmla="*/ 107 h 107"/>
                  <a:gd name="T16" fmla="*/ 22 w 85"/>
                  <a:gd name="T17" fmla="*/ 80 h 107"/>
                  <a:gd name="T18" fmla="*/ 43 w 85"/>
                  <a:gd name="T19" fmla="*/ 24 h 107"/>
                  <a:gd name="T20" fmla="*/ 57 w 85"/>
                  <a:gd name="T21" fmla="*/ 66 h 107"/>
                  <a:gd name="T22" fmla="*/ 28 w 85"/>
                  <a:gd name="T23" fmla="*/ 66 h 107"/>
                  <a:gd name="T24" fmla="*/ 43 w 85"/>
                  <a:gd name="T25" fmla="*/ 24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7">
                    <a:moveTo>
                      <a:pt x="22" y="80"/>
                    </a:moveTo>
                    <a:lnTo>
                      <a:pt x="62" y="80"/>
                    </a:lnTo>
                    <a:lnTo>
                      <a:pt x="71" y="107"/>
                    </a:lnTo>
                    <a:lnTo>
                      <a:pt x="85" y="102"/>
                    </a:lnTo>
                    <a:lnTo>
                      <a:pt x="49" y="0"/>
                    </a:lnTo>
                    <a:lnTo>
                      <a:pt x="35" y="0"/>
                    </a:lnTo>
                    <a:lnTo>
                      <a:pt x="0" y="102"/>
                    </a:lnTo>
                    <a:lnTo>
                      <a:pt x="14" y="107"/>
                    </a:lnTo>
                    <a:lnTo>
                      <a:pt x="22" y="80"/>
                    </a:lnTo>
                    <a:close/>
                    <a:moveTo>
                      <a:pt x="43" y="24"/>
                    </a:moveTo>
                    <a:lnTo>
                      <a:pt x="57" y="66"/>
                    </a:lnTo>
                    <a:lnTo>
                      <a:pt x="28" y="66"/>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3" name="Rectangle 83"/>
              <p:cNvSpPr>
                <a:spLocks noChangeArrowheads="1"/>
              </p:cNvSpPr>
              <p:nvPr/>
            </p:nvSpPr>
            <p:spPr bwMode="auto">
              <a:xfrm>
                <a:off x="7685088" y="4603750"/>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4" name="Rectangle 84"/>
              <p:cNvSpPr>
                <a:spLocks noChangeArrowheads="1"/>
              </p:cNvSpPr>
              <p:nvPr/>
            </p:nvSpPr>
            <p:spPr bwMode="auto">
              <a:xfrm>
                <a:off x="7685088" y="4652963"/>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5" name="Rectangle 85"/>
              <p:cNvSpPr>
                <a:spLocks noChangeArrowheads="1"/>
              </p:cNvSpPr>
              <p:nvPr/>
            </p:nvSpPr>
            <p:spPr bwMode="auto">
              <a:xfrm>
                <a:off x="7685088" y="47021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6" name="Rectangle 86"/>
              <p:cNvSpPr>
                <a:spLocks noChangeArrowheads="1"/>
              </p:cNvSpPr>
              <p:nvPr/>
            </p:nvSpPr>
            <p:spPr bwMode="auto">
              <a:xfrm>
                <a:off x="7685088" y="47529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7" name="Rectangle 87"/>
              <p:cNvSpPr>
                <a:spLocks noChangeArrowheads="1"/>
              </p:cNvSpPr>
              <p:nvPr/>
            </p:nvSpPr>
            <p:spPr bwMode="auto">
              <a:xfrm>
                <a:off x="7518400" y="4800600"/>
                <a:ext cx="5492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18" name="Rectangle 88"/>
              <p:cNvSpPr>
                <a:spLocks noChangeArrowheads="1"/>
              </p:cNvSpPr>
              <p:nvPr/>
            </p:nvSpPr>
            <p:spPr bwMode="auto">
              <a:xfrm>
                <a:off x="7518400" y="4849813"/>
                <a:ext cx="5492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90" name="Rectangle 89"/>
          <p:cNvSpPr/>
          <p:nvPr/>
        </p:nvSpPr>
        <p:spPr>
          <a:xfrm>
            <a:off x="1331640" y="2492896"/>
            <a:ext cx="7416360" cy="239560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如果影响小，建议在核算系统中统一编码，与集团保持</a:t>
            </a:r>
            <a:r>
              <a:rPr lang="zh-CN" altLang="en-US" sz="1200" smtClean="0">
                <a:latin typeface="微软雅黑" panose="020b0503020204020204" pitchFamily="34" charset="-122"/>
                <a:ea typeface="微软雅黑" panose="020b0503020204020204" pitchFamily="34" charset="-122"/>
              </a:rPr>
              <a:t>一致</a:t>
            </a: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如果</a:t>
            </a:r>
            <a:r>
              <a:rPr lang="zh-CN" altLang="en-US" sz="1200">
                <a:latin typeface="微软雅黑" panose="020b0503020204020204" pitchFamily="34" charset="-122"/>
                <a:ea typeface="微软雅黑" panose="020b0503020204020204" pitchFamily="34" charset="-122"/>
              </a:rPr>
              <a:t>变动大，则建议在核算系统中创建对照关系表，从而实现自动出具现金流</a:t>
            </a:r>
            <a:r>
              <a:rPr lang="zh-CN" altLang="en-US" sz="1200" smtClean="0">
                <a:latin typeface="微软雅黑" panose="020b0503020204020204" pitchFamily="34" charset="-122"/>
                <a:ea typeface="微软雅黑" panose="020b0503020204020204" pitchFamily="34" charset="-122"/>
              </a:rPr>
              <a:t>表</a:t>
            </a: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p:txBody>
      </p:sp>
      <p:sp>
        <p:nvSpPr>
          <p:cNvPr id="91" name="TextBox 90"/>
          <p:cNvSpPr txBox="1"/>
          <p:nvPr/>
        </p:nvSpPr>
        <p:spPr>
          <a:xfrm>
            <a:off x="1981683" y="3040540"/>
            <a:ext cx="2305888"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微软雅黑" panose="020b0503020204020204" pitchFamily="34" charset="-122"/>
                <a:ea typeface="微软雅黑" panose="020b0503020204020204" pitchFamily="34" charset="-122"/>
              </a:rPr>
              <a:t>建立</a:t>
            </a:r>
            <a:r>
              <a:rPr lang="en-US" altLang="zh-CN" sz="1200" b="1" smtClean="0">
                <a:latin typeface="微软雅黑" panose="020b0503020204020204" pitchFamily="34" charset="-122"/>
                <a:ea typeface="微软雅黑" panose="020b0503020204020204" pitchFamily="34" charset="-122"/>
              </a:rPr>
              <a:t>MAPPING</a:t>
            </a:r>
            <a:r>
              <a:rPr lang="zh-CN" altLang="en-US" sz="1200" b="1" smtClean="0">
                <a:latin typeface="微软雅黑" panose="020b0503020204020204" pitchFamily="34" charset="-122"/>
                <a:ea typeface="微软雅黑" panose="020b0503020204020204" pitchFamily="34" charset="-122"/>
              </a:rPr>
              <a:t>关系</a:t>
            </a:r>
            <a:endParaRPr lang="zh-CN" altLang="en-US" sz="1200" b="1">
              <a:latin typeface="微软雅黑" panose="020b0503020204020204" pitchFamily="34" charset="-122"/>
              <a:ea typeface="微软雅黑" panose="020b0503020204020204" pitchFamily="34" charset="-122"/>
            </a:endParaRPr>
          </a:p>
        </p:txBody>
      </p:sp>
      <p:sp>
        <p:nvSpPr>
          <p:cNvPr id="92" name="TextBox 91"/>
          <p:cNvSpPr txBox="1"/>
          <p:nvPr/>
        </p:nvSpPr>
        <p:spPr>
          <a:xfrm>
            <a:off x="5943278" y="3040540"/>
            <a:ext cx="2305888"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latin typeface="微软雅黑" panose="020b0503020204020204" pitchFamily="34" charset="-122"/>
                <a:ea typeface="微软雅黑" panose="020b0503020204020204" pitchFamily="34" charset="-122"/>
              </a:rPr>
              <a:t>修改现金流量代码</a:t>
            </a:r>
            <a:endParaRPr lang="zh-CN" altLang="en-US" sz="1200" b="1">
              <a:latin typeface="微软雅黑" panose="020b0503020204020204" pitchFamily="34" charset="-122"/>
              <a:ea typeface="微软雅黑" panose="020b0503020204020204" pitchFamily="34" charset="-122"/>
            </a:endParaRPr>
          </a:p>
        </p:txBody>
      </p:sp>
      <p:cxnSp>
        <p:nvCxnSpPr>
          <p:cNvPr id="126" name="Straight Connector 125"/>
          <p:cNvCxnSpPr/>
          <p:nvPr/>
        </p:nvCxnSpPr>
        <p:spPr>
          <a:xfrm>
            <a:off x="732001" y="4111702"/>
            <a:ext cx="7633111" cy="0"/>
          </a:xfrm>
          <a:prstGeom prst="line">
            <a:avLst/>
          </a:prstGeom>
          <a:ln w="38100">
            <a:prstDash val="dashDot"/>
          </a:ln>
        </p:spPr>
        <p:style>
          <a:lnRef idx="1">
            <a:schemeClr val="accent2"/>
          </a:lnRef>
          <a:fillRef idx="0">
            <a:schemeClr val="accent2"/>
          </a:fillRef>
          <a:effectRef idx="0">
            <a:schemeClr val="accent2"/>
          </a:effectRef>
          <a:fontRef idx="minor">
            <a:schemeClr val="tx1"/>
          </a:fontRef>
        </p:style>
      </p:cxnSp>
      <p:sp>
        <p:nvSpPr>
          <p:cNvPr id="127" name="TextBox 126"/>
          <p:cNvSpPr txBox="1"/>
          <p:nvPr/>
        </p:nvSpPr>
        <p:spPr>
          <a:xfrm>
            <a:off x="1547664" y="3476908"/>
            <a:ext cx="3168352"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latin typeface="微软雅黑" panose="020b0503020204020204" pitchFamily="34" charset="-122"/>
                <a:ea typeface="微软雅黑" panose="020b0503020204020204" pitchFamily="34" charset="-122"/>
              </a:rPr>
              <a:t>无需修改现有系统中现金流量代码，对现有核算系统影响较小</a:t>
            </a:r>
            <a:endParaRPr lang="en-US" altLang="zh-CN" sz="11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a:latin typeface="微软雅黑" panose="020b0503020204020204" pitchFamily="34" charset="-122"/>
                <a:ea typeface="微软雅黑" panose="020b0503020204020204" pitchFamily="34" charset="-122"/>
              </a:rPr>
              <a:t>不</a:t>
            </a:r>
            <a:r>
              <a:rPr lang="zh-CN" altLang="en-US" sz="1100" smtClean="0">
                <a:latin typeface="微软雅黑" panose="020b0503020204020204" pitchFamily="34" charset="-122"/>
                <a:ea typeface="微软雅黑" panose="020b0503020204020204" pitchFamily="34" charset="-122"/>
              </a:rPr>
              <a:t>会影响历史数据</a:t>
            </a:r>
            <a:endParaRPr lang="zh-CN" altLang="en-US" sz="1100">
              <a:latin typeface="微软雅黑" panose="020b0503020204020204" pitchFamily="34" charset="-122"/>
              <a:ea typeface="微软雅黑" panose="020b0503020204020204" pitchFamily="34" charset="-122"/>
            </a:endParaRPr>
          </a:p>
        </p:txBody>
      </p:sp>
      <p:sp>
        <p:nvSpPr>
          <p:cNvPr id="128" name="TextBox 127"/>
          <p:cNvSpPr txBox="1"/>
          <p:nvPr/>
        </p:nvSpPr>
        <p:spPr>
          <a:xfrm>
            <a:off x="1547664" y="4214361"/>
            <a:ext cx="3168352"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latin typeface="微软雅黑" panose="020b0503020204020204" pitchFamily="34" charset="-122"/>
                <a:ea typeface="微软雅黑" panose="020b0503020204020204" pitchFamily="34" charset="-122"/>
              </a:rPr>
              <a:t>需要对现有核算系统进行开发，各个核算系统需要维护关系表</a:t>
            </a:r>
            <a:endParaRPr lang="en-US" altLang="zh-CN" sz="11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a:latin typeface="微软雅黑" panose="020b0503020204020204" pitchFamily="34" charset="-122"/>
                <a:ea typeface="微软雅黑" panose="020b0503020204020204" pitchFamily="34" charset="-122"/>
              </a:rPr>
              <a:t>接</a:t>
            </a:r>
            <a:r>
              <a:rPr lang="zh-CN" altLang="en-US" sz="1100" smtClean="0">
                <a:latin typeface="微软雅黑" panose="020b0503020204020204" pitchFamily="34" charset="-122"/>
                <a:ea typeface="微软雅黑" panose="020b0503020204020204" pitchFamily="34" charset="-122"/>
              </a:rPr>
              <a:t>口压力大，在对接每个系统时需要进行转换</a:t>
            </a:r>
            <a:endParaRPr lang="zh-CN" altLang="en-US" sz="1100">
              <a:latin typeface="微软雅黑" panose="020b0503020204020204" pitchFamily="34" charset="-122"/>
              <a:ea typeface="微软雅黑" panose="020b0503020204020204" pitchFamily="34" charset="-122"/>
            </a:endParaRPr>
          </a:p>
        </p:txBody>
      </p:sp>
      <p:sp>
        <p:nvSpPr>
          <p:cNvPr id="129" name="TextBox 128"/>
          <p:cNvSpPr txBox="1"/>
          <p:nvPr/>
        </p:nvSpPr>
        <p:spPr>
          <a:xfrm>
            <a:off x="5535479" y="3476908"/>
            <a:ext cx="2563410"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a:latin typeface="微软雅黑" panose="020b0503020204020204" pitchFamily="34" charset="-122"/>
                <a:ea typeface="微软雅黑" panose="020b0503020204020204" pitchFamily="34" charset="-122"/>
              </a:rPr>
              <a:t>无</a:t>
            </a:r>
            <a:r>
              <a:rPr lang="zh-CN" altLang="en-US" sz="1100" smtClean="0">
                <a:latin typeface="微软雅黑" panose="020b0503020204020204" pitchFamily="34" charset="-122"/>
                <a:ea typeface="微软雅黑" panose="020b0503020204020204" pitchFamily="34" charset="-122"/>
              </a:rPr>
              <a:t>需开发关系表，减少核算系统或接口的开发量</a:t>
            </a:r>
            <a:endParaRPr lang="en-US" altLang="zh-CN" sz="11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a:latin typeface="微软雅黑" panose="020b0503020204020204" pitchFamily="34" charset="-122"/>
                <a:ea typeface="微软雅黑" panose="020b0503020204020204" pitchFamily="34" charset="-122"/>
              </a:rPr>
              <a:t>无</a:t>
            </a:r>
            <a:r>
              <a:rPr lang="zh-CN" altLang="en-US" sz="1100" smtClean="0">
                <a:latin typeface="微软雅黑" panose="020b0503020204020204" pitchFamily="34" charset="-122"/>
                <a:ea typeface="微软雅黑" panose="020b0503020204020204" pitchFamily="34" charset="-122"/>
              </a:rPr>
              <a:t>需维护对照关系表</a:t>
            </a:r>
            <a:endParaRPr lang="zh-CN" altLang="en-US" sz="1100">
              <a:latin typeface="微软雅黑" panose="020b0503020204020204" pitchFamily="34" charset="-122"/>
              <a:ea typeface="微软雅黑" panose="020b0503020204020204" pitchFamily="34" charset="-122"/>
            </a:endParaRPr>
          </a:p>
        </p:txBody>
      </p:sp>
      <p:sp>
        <p:nvSpPr>
          <p:cNvPr id="130" name="TextBox 129"/>
          <p:cNvSpPr txBox="1"/>
          <p:nvPr/>
        </p:nvSpPr>
        <p:spPr>
          <a:xfrm>
            <a:off x="5535479" y="4214361"/>
            <a:ext cx="2563410"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latin typeface="微软雅黑" panose="020b0503020204020204" pitchFamily="34" charset="-122"/>
                <a:ea typeface="微软雅黑" panose="020b0503020204020204" pitchFamily="34" charset="-122"/>
              </a:rPr>
              <a:t>对历史数据影响大，修改后可能无法查看历史数据</a:t>
            </a:r>
            <a:endParaRPr lang="en-US" altLang="zh-CN" sz="1100" smtClean="0">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smtClean="0">
                <a:latin typeface="微软雅黑" panose="020b0503020204020204" pitchFamily="34" charset="-122"/>
                <a:ea typeface="微软雅黑" panose="020b0503020204020204" pitchFamily="34" charset="-122"/>
              </a:rPr>
              <a:t>对</a:t>
            </a:r>
            <a:r>
              <a:rPr lang="zh-CN" altLang="en-US" sz="1100">
                <a:latin typeface="微软雅黑" panose="020b0503020204020204" pitchFamily="34" charset="-122"/>
                <a:ea typeface="微软雅黑" panose="020b0503020204020204" pitchFamily="34" charset="-122"/>
              </a:rPr>
              <a:t>接</a:t>
            </a:r>
            <a:r>
              <a:rPr lang="zh-CN" altLang="en-US" sz="1100" smtClean="0">
                <a:latin typeface="微软雅黑" panose="020b0503020204020204" pitchFamily="34" charset="-122"/>
                <a:ea typeface="微软雅黑" panose="020b0503020204020204" pitchFamily="34" charset="-122"/>
              </a:rPr>
              <a:t>口压力小</a:t>
            </a:r>
            <a:endParaRPr lang="zh-CN" altLang="en-US" sz="1100">
              <a:latin typeface="微软雅黑" panose="020b0503020204020204" pitchFamily="34" charset="-122"/>
              <a:ea typeface="微软雅黑" panose="020b0503020204020204" pitchFamily="34" charset="-122"/>
            </a:endParaRPr>
          </a:p>
        </p:txBody>
      </p:sp>
      <p:grpSp>
        <p:nvGrpSpPr>
          <p:cNvPr id="132" name="Group 131"/>
          <p:cNvGrpSpPr/>
          <p:nvPr/>
        </p:nvGrpSpPr>
        <p:grpSpPr>
          <a:xfrm>
            <a:off x="281637" y="1988840"/>
            <a:ext cx="900000" cy="900000"/>
            <a:chOff x="3396415" y="4711290"/>
            <a:chExt cx="910390" cy="910390"/>
          </a:xfrm>
        </p:grpSpPr>
        <p:sp>
          <p:nvSpPr>
            <p:cNvPr id="133" name="Oval 132"/>
            <p:cNvSpPr/>
            <p:nvPr/>
          </p:nvSpPr>
          <p:spPr>
            <a:xfrm>
              <a:off x="3396415" y="4711290"/>
              <a:ext cx="910390" cy="910390"/>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134" name="Group 133"/>
            <p:cNvGrpSpPr/>
            <p:nvPr/>
          </p:nvGrpSpPr>
          <p:grpSpPr>
            <a:xfrm>
              <a:off x="3679765" y="4938389"/>
              <a:ext cx="400840" cy="456193"/>
              <a:chOff x="8605838" y="5640388"/>
              <a:chExt cx="666750" cy="758825"/>
            </a:xfrm>
            <a:solidFill>
              <a:schemeClr val="bg1"/>
            </a:solidFill>
          </p:grpSpPr>
          <p:sp>
            <p:nvSpPr>
              <p:cNvPr id="135" name="Freeform 71"/>
              <p:cNvSpPr>
                <a:spLocks noEditPoints="1"/>
              </p:cNvSpPr>
              <p:nvPr/>
            </p:nvSpPr>
            <p:spPr bwMode="auto">
              <a:xfrm>
                <a:off x="8610600" y="5640388"/>
                <a:ext cx="661988" cy="468313"/>
              </a:xfrm>
              <a:custGeom>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36" name="Freeform 72"/>
              <p:cNvSpPr>
                <a:spLocks noEditPoints="1"/>
              </p:cNvSpPr>
              <p:nvPr/>
            </p:nvSpPr>
            <p:spPr bwMode="auto">
              <a:xfrm>
                <a:off x="8605838" y="6008688"/>
                <a:ext cx="488950" cy="390525"/>
              </a:xfrm>
              <a:custGeom>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37" name="Freeform 73"/>
              <p:cNvSpPr>
                <a:spLocks noEditPoints="1"/>
              </p:cNvSpPr>
              <p:nvPr/>
            </p:nvSpPr>
            <p:spPr bwMode="auto">
              <a:xfrm>
                <a:off x="8704263" y="6319838"/>
                <a:ext cx="52388" cy="52388"/>
              </a:xfrm>
              <a:custGeom>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38" name="Rectangle 74"/>
              <p:cNvSpPr>
                <a:spLocks noChangeArrowheads="1"/>
              </p:cNvSpPr>
              <p:nvPr/>
            </p:nvSpPr>
            <p:spPr bwMode="auto">
              <a:xfrm>
                <a:off x="8712200" y="575151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39" name="Rectangle 75"/>
              <p:cNvSpPr>
                <a:spLocks noChangeArrowheads="1"/>
              </p:cNvSpPr>
              <p:nvPr/>
            </p:nvSpPr>
            <p:spPr bwMode="auto">
              <a:xfrm>
                <a:off x="8712200" y="5799138"/>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0" name="Rectangle 76"/>
              <p:cNvSpPr>
                <a:spLocks noChangeArrowheads="1"/>
              </p:cNvSpPr>
              <p:nvPr/>
            </p:nvSpPr>
            <p:spPr bwMode="auto">
              <a:xfrm>
                <a:off x="8712200" y="584676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141" name="TextBox 140"/>
          <p:cNvSpPr txBox="1"/>
          <p:nvPr/>
        </p:nvSpPr>
        <p:spPr>
          <a:xfrm>
            <a:off x="1228622" y="207660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建议方案</a:t>
            </a:r>
            <a:endParaRPr lang="en-US" sz="1600" b="1">
              <a:latin typeface="微软雅黑" panose="020b0503020204020204" pitchFamily="34" charset="-122"/>
              <a:ea typeface="微软雅黑" panose="020b0503020204020204" pitchFamily="34" charset="-122"/>
            </a:endParaRPr>
          </a:p>
        </p:txBody>
      </p:sp>
      <p:cxnSp>
        <p:nvCxnSpPr>
          <p:cNvPr id="142" name="Straight Connector 141"/>
          <p:cNvCxnSpPr/>
          <p:nvPr/>
        </p:nvCxnSpPr>
        <p:spPr>
          <a:xfrm>
            <a:off x="709430" y="3389900"/>
            <a:ext cx="7633111" cy="0"/>
          </a:xfrm>
          <a:prstGeom prst="line">
            <a:avLst/>
          </a:prstGeom>
          <a:ln w="38100">
            <a:prstDash val="dashDot"/>
          </a:ln>
        </p:spPr>
        <p:style>
          <a:lnRef idx="1">
            <a:schemeClr val="accent2"/>
          </a:lnRef>
          <a:fillRef idx="0">
            <a:schemeClr val="accent2"/>
          </a:fillRef>
          <a:effectRef idx="0">
            <a:schemeClr val="accent2"/>
          </a:effectRef>
          <a:fontRef idx="minor">
            <a:schemeClr val="tx1"/>
          </a:fontRef>
        </p:style>
      </p:cxnSp>
      <p:sp>
        <p:nvSpPr>
          <p:cNvPr id="4" name="TextBox 3"/>
          <p:cNvSpPr txBox="1"/>
          <p:nvPr/>
        </p:nvSpPr>
        <p:spPr>
          <a:xfrm>
            <a:off x="276407" y="3545389"/>
            <a:ext cx="8492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优势</a:t>
            </a:r>
            <a:endParaRPr lang="en-US" sz="1600" b="1">
              <a:latin typeface="微软雅黑" panose="020b0503020204020204" pitchFamily="34" charset="-122"/>
              <a:ea typeface="微软雅黑" panose="020b0503020204020204" pitchFamily="34" charset="-122"/>
            </a:endParaRPr>
          </a:p>
        </p:txBody>
      </p:sp>
      <p:sp>
        <p:nvSpPr>
          <p:cNvPr id="143" name="TextBox 142"/>
          <p:cNvSpPr txBox="1"/>
          <p:nvPr/>
        </p:nvSpPr>
        <p:spPr>
          <a:xfrm>
            <a:off x="294276" y="4341388"/>
            <a:ext cx="8492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劣势</a:t>
            </a:r>
            <a:endParaRPr lang="en-US" sz="1600" b="1">
              <a:latin typeface="微软雅黑" panose="020b0503020204020204" pitchFamily="34" charset="-122"/>
              <a:ea typeface="微软雅黑" panose="020b0503020204020204" pitchFamily="34" charset="-122"/>
            </a:endParaRPr>
          </a:p>
        </p:txBody>
      </p:sp>
      <p:sp>
        <p:nvSpPr>
          <p:cNvPr id="145" name="Title 2"/>
          <p:cNvSpPr txBox="1"/>
          <p:nvPr/>
        </p:nvSpPr>
        <p:spPr>
          <a:xfrm>
            <a:off x="0" y="0"/>
            <a:ext cx="7668344"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latin typeface="微软雅黑" panose="020b0503020204020204" pitchFamily="34" charset="-122"/>
                <a:ea typeface="微软雅黑" panose="020b0503020204020204" pitchFamily="34" charset="-122"/>
              </a:rPr>
              <a:t>COA</a:t>
            </a:r>
            <a:r>
              <a:rPr lang="zh-CN" altLang="en-US" sz="1800" b="1">
                <a:latin typeface="微软雅黑" panose="020b0503020204020204" pitchFamily="34" charset="-122"/>
                <a:ea typeface="微软雅黑" panose="020b0503020204020204" pitchFamily="34" charset="-122"/>
              </a:rPr>
              <a:t>及其他主数据统一方案：现金流量代码的实现方式直接影响，现金流量表的合并以及各单体现金流量表生成的效率</a:t>
            </a:r>
          </a:p>
        </p:txBody>
      </p:sp>
    </p:spTree>
    <p:extLst>
      <p:ext uri="{BB962C8B-B14F-4D97-AF65-F5344CB8AC3E}">
        <p14:creationId xmlns:p14="http://schemas.microsoft.com/office/powerpoint/2010/main" val="607807158"/>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 name="Rectangle 152"/>
          <p:cNvSpPr/>
          <p:nvPr/>
        </p:nvSpPr>
        <p:spPr>
          <a:xfrm>
            <a:off x="-871100" y="2123175"/>
            <a:ext cx="10657184" cy="281353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154" name="Rectangle 153"/>
          <p:cNvSpPr/>
          <p:nvPr/>
        </p:nvSpPr>
        <p:spPr>
          <a:xfrm>
            <a:off x="-972616" y="2996017"/>
            <a:ext cx="9661715" cy="19420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66" name="Rectangle 65"/>
          <p:cNvSpPr/>
          <p:nvPr/>
        </p:nvSpPr>
        <p:spPr>
          <a:xfrm>
            <a:off x="1204866" y="1341239"/>
            <a:ext cx="3252626"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实现所有核算系统中内部客商编码与集团统一编码对照，从而满足主数据统一性的要求。</a:t>
            </a:r>
          </a:p>
        </p:txBody>
      </p:sp>
      <p:grpSp>
        <p:nvGrpSpPr>
          <p:cNvPr id="69" name="Group 68"/>
          <p:cNvGrpSpPr/>
          <p:nvPr/>
        </p:nvGrpSpPr>
        <p:grpSpPr>
          <a:xfrm>
            <a:off x="281637" y="989372"/>
            <a:ext cx="900000" cy="900000"/>
            <a:chOff x="3396415" y="2348880"/>
            <a:chExt cx="910390" cy="910390"/>
          </a:xfrm>
        </p:grpSpPr>
        <p:sp>
          <p:nvSpPr>
            <p:cNvPr id="85" name="Oval 84"/>
            <p:cNvSpPr/>
            <p:nvPr/>
          </p:nvSpPr>
          <p:spPr>
            <a:xfrm>
              <a:off x="3396415" y="2348880"/>
              <a:ext cx="910390" cy="910390"/>
            </a:xfrm>
            <a:prstGeom prst="ellipse">
              <a:avLst/>
            </a:prstGeom>
            <a:solidFill>
              <a:schemeClr val="bg1">
                <a:lumMod val="6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86" name="Group 85"/>
            <p:cNvGrpSpPr/>
            <p:nvPr/>
          </p:nvGrpSpPr>
          <p:grpSpPr>
            <a:xfrm>
              <a:off x="3676004" y="2574070"/>
              <a:ext cx="351212" cy="460011"/>
              <a:chOff x="6388100" y="1835150"/>
              <a:chExt cx="584200" cy="765175"/>
            </a:xfrm>
            <a:solidFill>
              <a:schemeClr val="bg1"/>
            </a:solidFill>
          </p:grpSpPr>
          <p:sp>
            <p:nvSpPr>
              <p:cNvPr id="87" name="Freeform 18"/>
              <p:cNvSpPr>
                <a:spLocks noEditPoints="1"/>
              </p:cNvSpPr>
              <p:nvPr/>
            </p:nvSpPr>
            <p:spPr bwMode="auto">
              <a:xfrm>
                <a:off x="6388100" y="1835150"/>
                <a:ext cx="584200" cy="765175"/>
              </a:xfrm>
              <a:custGeom>
                <a:gdLst>
                  <a:gd name="T0" fmla="*/ 73 w 368"/>
                  <a:gd name="T1" fmla="*/ 5 h 482"/>
                  <a:gd name="T2" fmla="*/ 0 w 368"/>
                  <a:gd name="T3" fmla="*/ 43 h 482"/>
                  <a:gd name="T4" fmla="*/ 24 w 368"/>
                  <a:gd name="T5" fmla="*/ 122 h 482"/>
                  <a:gd name="T6" fmla="*/ 77 w 368"/>
                  <a:gd name="T7" fmla="*/ 180 h 482"/>
                  <a:gd name="T8" fmla="*/ 135 w 368"/>
                  <a:gd name="T9" fmla="*/ 220 h 482"/>
                  <a:gd name="T10" fmla="*/ 107 w 368"/>
                  <a:gd name="T11" fmla="*/ 317 h 482"/>
                  <a:gd name="T12" fmla="*/ 92 w 368"/>
                  <a:gd name="T13" fmla="*/ 326 h 482"/>
                  <a:gd name="T14" fmla="*/ 67 w 368"/>
                  <a:gd name="T15" fmla="*/ 442 h 482"/>
                  <a:gd name="T16" fmla="*/ 300 w 368"/>
                  <a:gd name="T17" fmla="*/ 340 h 482"/>
                  <a:gd name="T18" fmla="*/ 275 w 368"/>
                  <a:gd name="T19" fmla="*/ 326 h 482"/>
                  <a:gd name="T20" fmla="*/ 240 w 368"/>
                  <a:gd name="T21" fmla="*/ 317 h 482"/>
                  <a:gd name="T22" fmla="*/ 233 w 368"/>
                  <a:gd name="T23" fmla="*/ 220 h 482"/>
                  <a:gd name="T24" fmla="*/ 290 w 368"/>
                  <a:gd name="T25" fmla="*/ 180 h 482"/>
                  <a:gd name="T26" fmla="*/ 343 w 368"/>
                  <a:gd name="T27" fmla="*/ 122 h 482"/>
                  <a:gd name="T28" fmla="*/ 367 w 368"/>
                  <a:gd name="T29" fmla="*/ 43 h 482"/>
                  <a:gd name="T30" fmla="*/ 87 w 368"/>
                  <a:gd name="T31" fmla="*/ 169 h 482"/>
                  <a:gd name="T32" fmla="*/ 44 w 368"/>
                  <a:gd name="T33" fmla="*/ 126 h 482"/>
                  <a:gd name="T34" fmla="*/ 18 w 368"/>
                  <a:gd name="T35" fmla="*/ 69 h 482"/>
                  <a:gd name="T36" fmla="*/ 65 w 368"/>
                  <a:gd name="T37" fmla="*/ 36 h 482"/>
                  <a:gd name="T38" fmla="*/ 63 w 368"/>
                  <a:gd name="T39" fmla="*/ 65 h 482"/>
                  <a:gd name="T40" fmla="*/ 65 w 368"/>
                  <a:gd name="T41" fmla="*/ 92 h 482"/>
                  <a:gd name="T42" fmla="*/ 70 w 368"/>
                  <a:gd name="T43" fmla="*/ 113 h 482"/>
                  <a:gd name="T44" fmla="*/ 75 w 368"/>
                  <a:gd name="T45" fmla="*/ 132 h 482"/>
                  <a:gd name="T46" fmla="*/ 83 w 368"/>
                  <a:gd name="T47" fmla="*/ 152 h 482"/>
                  <a:gd name="T48" fmla="*/ 92 w 368"/>
                  <a:gd name="T49" fmla="*/ 170 h 482"/>
                  <a:gd name="T50" fmla="*/ 73 w 368"/>
                  <a:gd name="T51" fmla="*/ 456 h 482"/>
                  <a:gd name="T52" fmla="*/ 82 w 368"/>
                  <a:gd name="T53" fmla="*/ 354 h 482"/>
                  <a:gd name="T54" fmla="*/ 262 w 368"/>
                  <a:gd name="T55" fmla="*/ 331 h 482"/>
                  <a:gd name="T56" fmla="*/ 103 w 368"/>
                  <a:gd name="T57" fmla="*/ 337 h 482"/>
                  <a:gd name="T58" fmla="*/ 126 w 368"/>
                  <a:gd name="T59" fmla="*/ 331 h 482"/>
                  <a:gd name="T60" fmla="*/ 226 w 368"/>
                  <a:gd name="T61" fmla="*/ 311 h 482"/>
                  <a:gd name="T62" fmla="*/ 175 w 368"/>
                  <a:gd name="T63" fmla="*/ 231 h 482"/>
                  <a:gd name="T64" fmla="*/ 124 w 368"/>
                  <a:gd name="T65" fmla="*/ 190 h 482"/>
                  <a:gd name="T66" fmla="*/ 115 w 368"/>
                  <a:gd name="T67" fmla="*/ 179 h 482"/>
                  <a:gd name="T68" fmla="*/ 98 w 368"/>
                  <a:gd name="T69" fmla="*/ 150 h 482"/>
                  <a:gd name="T70" fmla="*/ 88 w 368"/>
                  <a:gd name="T71" fmla="*/ 127 h 482"/>
                  <a:gd name="T72" fmla="*/ 82 w 368"/>
                  <a:gd name="T73" fmla="*/ 101 h 482"/>
                  <a:gd name="T74" fmla="*/ 78 w 368"/>
                  <a:gd name="T75" fmla="*/ 76 h 482"/>
                  <a:gd name="T76" fmla="*/ 78 w 368"/>
                  <a:gd name="T77" fmla="*/ 50 h 482"/>
                  <a:gd name="T78" fmla="*/ 85 w 368"/>
                  <a:gd name="T79" fmla="*/ 14 h 482"/>
                  <a:gd name="T80" fmla="*/ 98 w 368"/>
                  <a:gd name="T81" fmla="*/ 68 h 482"/>
                  <a:gd name="T82" fmla="*/ 119 w 368"/>
                  <a:gd name="T83" fmla="*/ 118 h 482"/>
                  <a:gd name="T84" fmla="*/ 112 w 368"/>
                  <a:gd name="T85" fmla="*/ 68 h 482"/>
                  <a:gd name="T86" fmla="*/ 283 w 368"/>
                  <a:gd name="T87" fmla="*/ 14 h 482"/>
                  <a:gd name="T88" fmla="*/ 289 w 368"/>
                  <a:gd name="T89" fmla="*/ 50 h 482"/>
                  <a:gd name="T90" fmla="*/ 289 w 368"/>
                  <a:gd name="T91" fmla="*/ 76 h 482"/>
                  <a:gd name="T92" fmla="*/ 288 w 368"/>
                  <a:gd name="T93" fmla="*/ 90 h 482"/>
                  <a:gd name="T94" fmla="*/ 279 w 368"/>
                  <a:gd name="T95" fmla="*/ 125 h 482"/>
                  <a:gd name="T96" fmla="*/ 271 w 368"/>
                  <a:gd name="T97" fmla="*/ 149 h 482"/>
                  <a:gd name="T98" fmla="*/ 257 w 368"/>
                  <a:gd name="T99" fmla="*/ 171 h 482"/>
                  <a:gd name="T100" fmla="*/ 244 w 368"/>
                  <a:gd name="T101" fmla="*/ 190 h 482"/>
                  <a:gd name="T102" fmla="*/ 196 w 368"/>
                  <a:gd name="T103" fmla="*/ 230 h 482"/>
                  <a:gd name="T104" fmla="*/ 278 w 368"/>
                  <a:gd name="T105" fmla="*/ 164 h 482"/>
                  <a:gd name="T106" fmla="*/ 287 w 368"/>
                  <a:gd name="T107" fmla="*/ 145 h 482"/>
                  <a:gd name="T108" fmla="*/ 294 w 368"/>
                  <a:gd name="T109" fmla="*/ 126 h 482"/>
                  <a:gd name="T110" fmla="*/ 299 w 368"/>
                  <a:gd name="T111" fmla="*/ 107 h 482"/>
                  <a:gd name="T112" fmla="*/ 302 w 368"/>
                  <a:gd name="T113" fmla="*/ 84 h 482"/>
                  <a:gd name="T114" fmla="*/ 303 w 368"/>
                  <a:gd name="T115" fmla="*/ 50 h 482"/>
                  <a:gd name="T116" fmla="*/ 301 w 368"/>
                  <a:gd name="T117" fmla="*/ 35 h 482"/>
                  <a:gd name="T118" fmla="*/ 346 w 368"/>
                  <a:gd name="T119" fmla="*/ 78 h 482"/>
                  <a:gd name="T120" fmla="*/ 318 w 368"/>
                  <a:gd name="T121" fmla="*/ 135 h 482"/>
                  <a:gd name="T122" fmla="*/ 272 w 368"/>
                  <a:gd name="T123" fmla="*/ 175 h 4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8" h="482">
                    <a:moveTo>
                      <a:pt x="299" y="21"/>
                    </a:moveTo>
                    <a:lnTo>
                      <a:pt x="299" y="21"/>
                    </a:lnTo>
                    <a:lnTo>
                      <a:pt x="294" y="5"/>
                    </a:lnTo>
                    <a:lnTo>
                      <a:pt x="292" y="0"/>
                    </a:lnTo>
                    <a:lnTo>
                      <a:pt x="74" y="0"/>
                    </a:lnTo>
                    <a:lnTo>
                      <a:pt x="73" y="5"/>
                    </a:lnTo>
                    <a:lnTo>
                      <a:pt x="73" y="5"/>
                    </a:lnTo>
                    <a:lnTo>
                      <a:pt x="69" y="21"/>
                    </a:lnTo>
                    <a:lnTo>
                      <a:pt x="0" y="21"/>
                    </a:lnTo>
                    <a:lnTo>
                      <a:pt x="0" y="29"/>
                    </a:lnTo>
                    <a:lnTo>
                      <a:pt x="0" y="29"/>
                    </a:lnTo>
                    <a:lnTo>
                      <a:pt x="0" y="43"/>
                    </a:lnTo>
                    <a:lnTo>
                      <a:pt x="2" y="57"/>
                    </a:lnTo>
                    <a:lnTo>
                      <a:pt x="4" y="71"/>
                    </a:lnTo>
                    <a:lnTo>
                      <a:pt x="8" y="84"/>
                    </a:lnTo>
                    <a:lnTo>
                      <a:pt x="13" y="98"/>
                    </a:lnTo>
                    <a:lnTo>
                      <a:pt x="18" y="110"/>
                    </a:lnTo>
                    <a:lnTo>
                      <a:pt x="24" y="122"/>
                    </a:lnTo>
                    <a:lnTo>
                      <a:pt x="31" y="134"/>
                    </a:lnTo>
                    <a:lnTo>
                      <a:pt x="38" y="144"/>
                    </a:lnTo>
                    <a:lnTo>
                      <a:pt x="47" y="154"/>
                    </a:lnTo>
                    <a:lnTo>
                      <a:pt x="57" y="164"/>
                    </a:lnTo>
                    <a:lnTo>
                      <a:pt x="67" y="172"/>
                    </a:lnTo>
                    <a:lnTo>
                      <a:pt x="77" y="180"/>
                    </a:lnTo>
                    <a:lnTo>
                      <a:pt x="88" y="186"/>
                    </a:lnTo>
                    <a:lnTo>
                      <a:pt x="100" y="193"/>
                    </a:lnTo>
                    <a:lnTo>
                      <a:pt x="112" y="198"/>
                    </a:lnTo>
                    <a:lnTo>
                      <a:pt x="112" y="198"/>
                    </a:lnTo>
                    <a:lnTo>
                      <a:pt x="123" y="209"/>
                    </a:lnTo>
                    <a:lnTo>
                      <a:pt x="135" y="220"/>
                    </a:lnTo>
                    <a:lnTo>
                      <a:pt x="148" y="231"/>
                    </a:lnTo>
                    <a:lnTo>
                      <a:pt x="161" y="239"/>
                    </a:lnTo>
                    <a:lnTo>
                      <a:pt x="161" y="297"/>
                    </a:lnTo>
                    <a:lnTo>
                      <a:pt x="126" y="297"/>
                    </a:lnTo>
                    <a:lnTo>
                      <a:pt x="126" y="317"/>
                    </a:lnTo>
                    <a:lnTo>
                      <a:pt x="107" y="317"/>
                    </a:lnTo>
                    <a:lnTo>
                      <a:pt x="107" y="317"/>
                    </a:lnTo>
                    <a:lnTo>
                      <a:pt x="103" y="317"/>
                    </a:lnTo>
                    <a:lnTo>
                      <a:pt x="100" y="318"/>
                    </a:lnTo>
                    <a:lnTo>
                      <a:pt x="97" y="320"/>
                    </a:lnTo>
                    <a:lnTo>
                      <a:pt x="95" y="323"/>
                    </a:lnTo>
                    <a:lnTo>
                      <a:pt x="92" y="326"/>
                    </a:lnTo>
                    <a:lnTo>
                      <a:pt x="90" y="329"/>
                    </a:lnTo>
                    <a:lnTo>
                      <a:pt x="89" y="333"/>
                    </a:lnTo>
                    <a:lnTo>
                      <a:pt x="89" y="337"/>
                    </a:lnTo>
                    <a:lnTo>
                      <a:pt x="89" y="340"/>
                    </a:lnTo>
                    <a:lnTo>
                      <a:pt x="67" y="340"/>
                    </a:lnTo>
                    <a:lnTo>
                      <a:pt x="67" y="442"/>
                    </a:lnTo>
                    <a:lnTo>
                      <a:pt x="58" y="442"/>
                    </a:lnTo>
                    <a:lnTo>
                      <a:pt x="58" y="482"/>
                    </a:lnTo>
                    <a:lnTo>
                      <a:pt x="308" y="482"/>
                    </a:lnTo>
                    <a:lnTo>
                      <a:pt x="308" y="442"/>
                    </a:lnTo>
                    <a:lnTo>
                      <a:pt x="300" y="442"/>
                    </a:lnTo>
                    <a:lnTo>
                      <a:pt x="300" y="340"/>
                    </a:lnTo>
                    <a:lnTo>
                      <a:pt x="278" y="340"/>
                    </a:lnTo>
                    <a:lnTo>
                      <a:pt x="278" y="337"/>
                    </a:lnTo>
                    <a:lnTo>
                      <a:pt x="278" y="337"/>
                    </a:lnTo>
                    <a:lnTo>
                      <a:pt x="277" y="333"/>
                    </a:lnTo>
                    <a:lnTo>
                      <a:pt x="277" y="329"/>
                    </a:lnTo>
                    <a:lnTo>
                      <a:pt x="275" y="326"/>
                    </a:lnTo>
                    <a:lnTo>
                      <a:pt x="273" y="323"/>
                    </a:lnTo>
                    <a:lnTo>
                      <a:pt x="271" y="320"/>
                    </a:lnTo>
                    <a:lnTo>
                      <a:pt x="267" y="318"/>
                    </a:lnTo>
                    <a:lnTo>
                      <a:pt x="264" y="317"/>
                    </a:lnTo>
                    <a:lnTo>
                      <a:pt x="260" y="317"/>
                    </a:lnTo>
                    <a:lnTo>
                      <a:pt x="240" y="317"/>
                    </a:lnTo>
                    <a:lnTo>
                      <a:pt x="240" y="297"/>
                    </a:lnTo>
                    <a:lnTo>
                      <a:pt x="207" y="297"/>
                    </a:lnTo>
                    <a:lnTo>
                      <a:pt x="207" y="239"/>
                    </a:lnTo>
                    <a:lnTo>
                      <a:pt x="207" y="239"/>
                    </a:lnTo>
                    <a:lnTo>
                      <a:pt x="220" y="231"/>
                    </a:lnTo>
                    <a:lnTo>
                      <a:pt x="233" y="220"/>
                    </a:lnTo>
                    <a:lnTo>
                      <a:pt x="244" y="209"/>
                    </a:lnTo>
                    <a:lnTo>
                      <a:pt x="254" y="198"/>
                    </a:lnTo>
                    <a:lnTo>
                      <a:pt x="254" y="198"/>
                    </a:lnTo>
                    <a:lnTo>
                      <a:pt x="267" y="193"/>
                    </a:lnTo>
                    <a:lnTo>
                      <a:pt x="279" y="186"/>
                    </a:lnTo>
                    <a:lnTo>
                      <a:pt x="290" y="180"/>
                    </a:lnTo>
                    <a:lnTo>
                      <a:pt x="301" y="172"/>
                    </a:lnTo>
                    <a:lnTo>
                      <a:pt x="311" y="164"/>
                    </a:lnTo>
                    <a:lnTo>
                      <a:pt x="319" y="154"/>
                    </a:lnTo>
                    <a:lnTo>
                      <a:pt x="328" y="144"/>
                    </a:lnTo>
                    <a:lnTo>
                      <a:pt x="337" y="134"/>
                    </a:lnTo>
                    <a:lnTo>
                      <a:pt x="343" y="122"/>
                    </a:lnTo>
                    <a:lnTo>
                      <a:pt x="350" y="110"/>
                    </a:lnTo>
                    <a:lnTo>
                      <a:pt x="355" y="98"/>
                    </a:lnTo>
                    <a:lnTo>
                      <a:pt x="359" y="84"/>
                    </a:lnTo>
                    <a:lnTo>
                      <a:pt x="362" y="71"/>
                    </a:lnTo>
                    <a:lnTo>
                      <a:pt x="366" y="57"/>
                    </a:lnTo>
                    <a:lnTo>
                      <a:pt x="367" y="43"/>
                    </a:lnTo>
                    <a:lnTo>
                      <a:pt x="368" y="29"/>
                    </a:lnTo>
                    <a:lnTo>
                      <a:pt x="368" y="21"/>
                    </a:lnTo>
                    <a:lnTo>
                      <a:pt x="299" y="21"/>
                    </a:lnTo>
                    <a:close/>
                    <a:moveTo>
                      <a:pt x="96" y="175"/>
                    </a:moveTo>
                    <a:lnTo>
                      <a:pt x="96" y="175"/>
                    </a:lnTo>
                    <a:lnTo>
                      <a:pt x="87" y="169"/>
                    </a:lnTo>
                    <a:lnTo>
                      <a:pt x="78" y="164"/>
                    </a:lnTo>
                    <a:lnTo>
                      <a:pt x="71" y="157"/>
                    </a:lnTo>
                    <a:lnTo>
                      <a:pt x="63" y="150"/>
                    </a:lnTo>
                    <a:lnTo>
                      <a:pt x="56" y="143"/>
                    </a:lnTo>
                    <a:lnTo>
                      <a:pt x="49" y="135"/>
                    </a:lnTo>
                    <a:lnTo>
                      <a:pt x="44" y="126"/>
                    </a:lnTo>
                    <a:lnTo>
                      <a:pt x="37" y="117"/>
                    </a:lnTo>
                    <a:lnTo>
                      <a:pt x="33" y="109"/>
                    </a:lnTo>
                    <a:lnTo>
                      <a:pt x="29" y="99"/>
                    </a:lnTo>
                    <a:lnTo>
                      <a:pt x="24" y="89"/>
                    </a:lnTo>
                    <a:lnTo>
                      <a:pt x="21" y="78"/>
                    </a:lnTo>
                    <a:lnTo>
                      <a:pt x="18" y="69"/>
                    </a:lnTo>
                    <a:lnTo>
                      <a:pt x="16" y="58"/>
                    </a:lnTo>
                    <a:lnTo>
                      <a:pt x="15" y="47"/>
                    </a:lnTo>
                    <a:lnTo>
                      <a:pt x="14" y="35"/>
                    </a:lnTo>
                    <a:lnTo>
                      <a:pt x="65" y="35"/>
                    </a:lnTo>
                    <a:lnTo>
                      <a:pt x="65" y="35"/>
                    </a:lnTo>
                    <a:lnTo>
                      <a:pt x="65" y="36"/>
                    </a:lnTo>
                    <a:lnTo>
                      <a:pt x="65" y="36"/>
                    </a:lnTo>
                    <a:lnTo>
                      <a:pt x="64" y="50"/>
                    </a:lnTo>
                    <a:lnTo>
                      <a:pt x="64" y="50"/>
                    </a:lnTo>
                    <a:lnTo>
                      <a:pt x="64" y="50"/>
                    </a:lnTo>
                    <a:lnTo>
                      <a:pt x="64" y="50"/>
                    </a:lnTo>
                    <a:lnTo>
                      <a:pt x="63" y="65"/>
                    </a:lnTo>
                    <a:lnTo>
                      <a:pt x="63" y="65"/>
                    </a:lnTo>
                    <a:lnTo>
                      <a:pt x="64" y="80"/>
                    </a:lnTo>
                    <a:lnTo>
                      <a:pt x="64" y="80"/>
                    </a:lnTo>
                    <a:lnTo>
                      <a:pt x="64" y="84"/>
                    </a:lnTo>
                    <a:lnTo>
                      <a:pt x="64" y="84"/>
                    </a:lnTo>
                    <a:lnTo>
                      <a:pt x="65" y="92"/>
                    </a:lnTo>
                    <a:lnTo>
                      <a:pt x="65" y="92"/>
                    </a:lnTo>
                    <a:lnTo>
                      <a:pt x="67" y="99"/>
                    </a:lnTo>
                    <a:lnTo>
                      <a:pt x="67" y="99"/>
                    </a:lnTo>
                    <a:lnTo>
                      <a:pt x="68" y="107"/>
                    </a:lnTo>
                    <a:lnTo>
                      <a:pt x="68" y="107"/>
                    </a:lnTo>
                    <a:lnTo>
                      <a:pt x="70" y="113"/>
                    </a:lnTo>
                    <a:lnTo>
                      <a:pt x="70" y="113"/>
                    </a:lnTo>
                    <a:lnTo>
                      <a:pt x="71" y="119"/>
                    </a:lnTo>
                    <a:lnTo>
                      <a:pt x="71" y="119"/>
                    </a:lnTo>
                    <a:lnTo>
                      <a:pt x="73" y="126"/>
                    </a:lnTo>
                    <a:lnTo>
                      <a:pt x="73" y="126"/>
                    </a:lnTo>
                    <a:lnTo>
                      <a:pt x="75" y="132"/>
                    </a:lnTo>
                    <a:lnTo>
                      <a:pt x="75" y="132"/>
                    </a:lnTo>
                    <a:lnTo>
                      <a:pt x="77" y="139"/>
                    </a:lnTo>
                    <a:lnTo>
                      <a:pt x="77" y="139"/>
                    </a:lnTo>
                    <a:lnTo>
                      <a:pt x="81" y="145"/>
                    </a:lnTo>
                    <a:lnTo>
                      <a:pt x="81" y="145"/>
                    </a:lnTo>
                    <a:lnTo>
                      <a:pt x="83" y="152"/>
                    </a:lnTo>
                    <a:lnTo>
                      <a:pt x="83" y="152"/>
                    </a:lnTo>
                    <a:lnTo>
                      <a:pt x="86" y="157"/>
                    </a:lnTo>
                    <a:lnTo>
                      <a:pt x="86" y="157"/>
                    </a:lnTo>
                    <a:lnTo>
                      <a:pt x="89" y="164"/>
                    </a:lnTo>
                    <a:lnTo>
                      <a:pt x="89" y="164"/>
                    </a:lnTo>
                    <a:lnTo>
                      <a:pt x="92" y="170"/>
                    </a:lnTo>
                    <a:lnTo>
                      <a:pt x="92" y="170"/>
                    </a:lnTo>
                    <a:lnTo>
                      <a:pt x="96" y="175"/>
                    </a:lnTo>
                    <a:lnTo>
                      <a:pt x="96" y="175"/>
                    </a:lnTo>
                    <a:close/>
                    <a:moveTo>
                      <a:pt x="294" y="468"/>
                    </a:moveTo>
                    <a:lnTo>
                      <a:pt x="73" y="468"/>
                    </a:lnTo>
                    <a:lnTo>
                      <a:pt x="73" y="456"/>
                    </a:lnTo>
                    <a:lnTo>
                      <a:pt x="294" y="456"/>
                    </a:lnTo>
                    <a:lnTo>
                      <a:pt x="294" y="468"/>
                    </a:lnTo>
                    <a:close/>
                    <a:moveTo>
                      <a:pt x="286" y="354"/>
                    </a:moveTo>
                    <a:lnTo>
                      <a:pt x="286" y="442"/>
                    </a:lnTo>
                    <a:lnTo>
                      <a:pt x="82" y="442"/>
                    </a:lnTo>
                    <a:lnTo>
                      <a:pt x="82" y="354"/>
                    </a:lnTo>
                    <a:lnTo>
                      <a:pt x="89" y="354"/>
                    </a:lnTo>
                    <a:lnTo>
                      <a:pt x="278" y="354"/>
                    </a:lnTo>
                    <a:lnTo>
                      <a:pt x="286" y="354"/>
                    </a:lnTo>
                    <a:close/>
                    <a:moveTo>
                      <a:pt x="260" y="331"/>
                    </a:moveTo>
                    <a:lnTo>
                      <a:pt x="260" y="331"/>
                    </a:lnTo>
                    <a:lnTo>
                      <a:pt x="262" y="331"/>
                    </a:lnTo>
                    <a:lnTo>
                      <a:pt x="263" y="333"/>
                    </a:lnTo>
                    <a:lnTo>
                      <a:pt x="263" y="334"/>
                    </a:lnTo>
                    <a:lnTo>
                      <a:pt x="264" y="337"/>
                    </a:lnTo>
                    <a:lnTo>
                      <a:pt x="264" y="340"/>
                    </a:lnTo>
                    <a:lnTo>
                      <a:pt x="103" y="340"/>
                    </a:lnTo>
                    <a:lnTo>
                      <a:pt x="103" y="337"/>
                    </a:lnTo>
                    <a:lnTo>
                      <a:pt x="103" y="337"/>
                    </a:lnTo>
                    <a:lnTo>
                      <a:pt x="103" y="334"/>
                    </a:lnTo>
                    <a:lnTo>
                      <a:pt x="104" y="333"/>
                    </a:lnTo>
                    <a:lnTo>
                      <a:pt x="105" y="331"/>
                    </a:lnTo>
                    <a:lnTo>
                      <a:pt x="107" y="331"/>
                    </a:lnTo>
                    <a:lnTo>
                      <a:pt x="126" y="331"/>
                    </a:lnTo>
                    <a:lnTo>
                      <a:pt x="240" y="331"/>
                    </a:lnTo>
                    <a:lnTo>
                      <a:pt x="260" y="331"/>
                    </a:lnTo>
                    <a:close/>
                    <a:moveTo>
                      <a:pt x="226" y="317"/>
                    </a:moveTo>
                    <a:lnTo>
                      <a:pt x="141" y="317"/>
                    </a:lnTo>
                    <a:lnTo>
                      <a:pt x="141" y="311"/>
                    </a:lnTo>
                    <a:lnTo>
                      <a:pt x="226" y="311"/>
                    </a:lnTo>
                    <a:lnTo>
                      <a:pt x="226" y="317"/>
                    </a:lnTo>
                    <a:close/>
                    <a:moveTo>
                      <a:pt x="196" y="230"/>
                    </a:moveTo>
                    <a:lnTo>
                      <a:pt x="193" y="231"/>
                    </a:lnTo>
                    <a:lnTo>
                      <a:pt x="193" y="297"/>
                    </a:lnTo>
                    <a:lnTo>
                      <a:pt x="175" y="297"/>
                    </a:lnTo>
                    <a:lnTo>
                      <a:pt x="175" y="231"/>
                    </a:lnTo>
                    <a:lnTo>
                      <a:pt x="171" y="230"/>
                    </a:lnTo>
                    <a:lnTo>
                      <a:pt x="171" y="230"/>
                    </a:lnTo>
                    <a:lnTo>
                      <a:pt x="158" y="221"/>
                    </a:lnTo>
                    <a:lnTo>
                      <a:pt x="145" y="211"/>
                    </a:lnTo>
                    <a:lnTo>
                      <a:pt x="135" y="202"/>
                    </a:lnTo>
                    <a:lnTo>
                      <a:pt x="124" y="190"/>
                    </a:lnTo>
                    <a:lnTo>
                      <a:pt x="124" y="190"/>
                    </a:lnTo>
                    <a:lnTo>
                      <a:pt x="124" y="190"/>
                    </a:lnTo>
                    <a:lnTo>
                      <a:pt x="117" y="181"/>
                    </a:lnTo>
                    <a:lnTo>
                      <a:pt x="117" y="181"/>
                    </a:lnTo>
                    <a:lnTo>
                      <a:pt x="115" y="179"/>
                    </a:lnTo>
                    <a:lnTo>
                      <a:pt x="115" y="179"/>
                    </a:lnTo>
                    <a:lnTo>
                      <a:pt x="110" y="171"/>
                    </a:lnTo>
                    <a:lnTo>
                      <a:pt x="110" y="171"/>
                    </a:lnTo>
                    <a:lnTo>
                      <a:pt x="109" y="169"/>
                    </a:lnTo>
                    <a:lnTo>
                      <a:pt x="109" y="169"/>
                    </a:lnTo>
                    <a:lnTo>
                      <a:pt x="103" y="159"/>
                    </a:lnTo>
                    <a:lnTo>
                      <a:pt x="98" y="150"/>
                    </a:lnTo>
                    <a:lnTo>
                      <a:pt x="98" y="150"/>
                    </a:lnTo>
                    <a:lnTo>
                      <a:pt x="97" y="149"/>
                    </a:lnTo>
                    <a:lnTo>
                      <a:pt x="97" y="149"/>
                    </a:lnTo>
                    <a:lnTo>
                      <a:pt x="92" y="138"/>
                    </a:lnTo>
                    <a:lnTo>
                      <a:pt x="88" y="127"/>
                    </a:lnTo>
                    <a:lnTo>
                      <a:pt x="88" y="127"/>
                    </a:lnTo>
                    <a:lnTo>
                      <a:pt x="88" y="125"/>
                    </a:lnTo>
                    <a:lnTo>
                      <a:pt x="88" y="125"/>
                    </a:lnTo>
                    <a:lnTo>
                      <a:pt x="85" y="114"/>
                    </a:lnTo>
                    <a:lnTo>
                      <a:pt x="82" y="103"/>
                    </a:lnTo>
                    <a:lnTo>
                      <a:pt x="82" y="103"/>
                    </a:lnTo>
                    <a:lnTo>
                      <a:pt x="82" y="101"/>
                    </a:lnTo>
                    <a:lnTo>
                      <a:pt x="82" y="101"/>
                    </a:lnTo>
                    <a:lnTo>
                      <a:pt x="80" y="90"/>
                    </a:lnTo>
                    <a:lnTo>
                      <a:pt x="78" y="80"/>
                    </a:lnTo>
                    <a:lnTo>
                      <a:pt x="78" y="80"/>
                    </a:lnTo>
                    <a:lnTo>
                      <a:pt x="78" y="76"/>
                    </a:lnTo>
                    <a:lnTo>
                      <a:pt x="78" y="76"/>
                    </a:lnTo>
                    <a:lnTo>
                      <a:pt x="78" y="65"/>
                    </a:lnTo>
                    <a:lnTo>
                      <a:pt x="78" y="65"/>
                    </a:lnTo>
                    <a:lnTo>
                      <a:pt x="78" y="54"/>
                    </a:lnTo>
                    <a:lnTo>
                      <a:pt x="78" y="54"/>
                    </a:lnTo>
                    <a:lnTo>
                      <a:pt x="78" y="50"/>
                    </a:lnTo>
                    <a:lnTo>
                      <a:pt x="78" y="50"/>
                    </a:lnTo>
                    <a:lnTo>
                      <a:pt x="80" y="41"/>
                    </a:lnTo>
                    <a:lnTo>
                      <a:pt x="80" y="41"/>
                    </a:lnTo>
                    <a:lnTo>
                      <a:pt x="80" y="38"/>
                    </a:lnTo>
                    <a:lnTo>
                      <a:pt x="80" y="38"/>
                    </a:lnTo>
                    <a:lnTo>
                      <a:pt x="82" y="27"/>
                    </a:lnTo>
                    <a:lnTo>
                      <a:pt x="85" y="14"/>
                    </a:lnTo>
                    <a:lnTo>
                      <a:pt x="105" y="14"/>
                    </a:lnTo>
                    <a:lnTo>
                      <a:pt x="105" y="14"/>
                    </a:lnTo>
                    <a:lnTo>
                      <a:pt x="102" y="27"/>
                    </a:lnTo>
                    <a:lnTo>
                      <a:pt x="100" y="41"/>
                    </a:lnTo>
                    <a:lnTo>
                      <a:pt x="98" y="55"/>
                    </a:lnTo>
                    <a:lnTo>
                      <a:pt x="98" y="68"/>
                    </a:lnTo>
                    <a:lnTo>
                      <a:pt x="98" y="68"/>
                    </a:lnTo>
                    <a:lnTo>
                      <a:pt x="98" y="82"/>
                    </a:lnTo>
                    <a:lnTo>
                      <a:pt x="100" y="96"/>
                    </a:lnTo>
                    <a:lnTo>
                      <a:pt x="102" y="110"/>
                    </a:lnTo>
                    <a:lnTo>
                      <a:pt x="105" y="123"/>
                    </a:lnTo>
                    <a:lnTo>
                      <a:pt x="119" y="118"/>
                    </a:lnTo>
                    <a:lnTo>
                      <a:pt x="119" y="118"/>
                    </a:lnTo>
                    <a:lnTo>
                      <a:pt x="116" y="107"/>
                    </a:lnTo>
                    <a:lnTo>
                      <a:pt x="114" y="94"/>
                    </a:lnTo>
                    <a:lnTo>
                      <a:pt x="112" y="81"/>
                    </a:lnTo>
                    <a:lnTo>
                      <a:pt x="112" y="68"/>
                    </a:lnTo>
                    <a:lnTo>
                      <a:pt x="112" y="68"/>
                    </a:lnTo>
                    <a:lnTo>
                      <a:pt x="112" y="55"/>
                    </a:lnTo>
                    <a:lnTo>
                      <a:pt x="114" y="41"/>
                    </a:lnTo>
                    <a:lnTo>
                      <a:pt x="116" y="27"/>
                    </a:lnTo>
                    <a:lnTo>
                      <a:pt x="119" y="14"/>
                    </a:lnTo>
                    <a:lnTo>
                      <a:pt x="283" y="14"/>
                    </a:lnTo>
                    <a:lnTo>
                      <a:pt x="283" y="14"/>
                    </a:lnTo>
                    <a:lnTo>
                      <a:pt x="285" y="27"/>
                    </a:lnTo>
                    <a:lnTo>
                      <a:pt x="287" y="38"/>
                    </a:lnTo>
                    <a:lnTo>
                      <a:pt x="287" y="38"/>
                    </a:lnTo>
                    <a:lnTo>
                      <a:pt x="288" y="41"/>
                    </a:lnTo>
                    <a:lnTo>
                      <a:pt x="288" y="41"/>
                    </a:lnTo>
                    <a:lnTo>
                      <a:pt x="289" y="50"/>
                    </a:lnTo>
                    <a:lnTo>
                      <a:pt x="289" y="50"/>
                    </a:lnTo>
                    <a:lnTo>
                      <a:pt x="289" y="54"/>
                    </a:lnTo>
                    <a:lnTo>
                      <a:pt x="289" y="54"/>
                    </a:lnTo>
                    <a:lnTo>
                      <a:pt x="289" y="65"/>
                    </a:lnTo>
                    <a:lnTo>
                      <a:pt x="289" y="65"/>
                    </a:lnTo>
                    <a:lnTo>
                      <a:pt x="289" y="76"/>
                    </a:lnTo>
                    <a:lnTo>
                      <a:pt x="289" y="76"/>
                    </a:lnTo>
                    <a:lnTo>
                      <a:pt x="289" y="80"/>
                    </a:lnTo>
                    <a:lnTo>
                      <a:pt x="289" y="80"/>
                    </a:lnTo>
                    <a:lnTo>
                      <a:pt x="288" y="90"/>
                    </a:lnTo>
                    <a:lnTo>
                      <a:pt x="288" y="90"/>
                    </a:lnTo>
                    <a:lnTo>
                      <a:pt x="288" y="90"/>
                    </a:lnTo>
                    <a:lnTo>
                      <a:pt x="286" y="101"/>
                    </a:lnTo>
                    <a:lnTo>
                      <a:pt x="286" y="101"/>
                    </a:lnTo>
                    <a:lnTo>
                      <a:pt x="285" y="103"/>
                    </a:lnTo>
                    <a:lnTo>
                      <a:pt x="285" y="103"/>
                    </a:lnTo>
                    <a:lnTo>
                      <a:pt x="283" y="114"/>
                    </a:lnTo>
                    <a:lnTo>
                      <a:pt x="279" y="125"/>
                    </a:lnTo>
                    <a:lnTo>
                      <a:pt x="279" y="125"/>
                    </a:lnTo>
                    <a:lnTo>
                      <a:pt x="278" y="127"/>
                    </a:lnTo>
                    <a:lnTo>
                      <a:pt x="278" y="127"/>
                    </a:lnTo>
                    <a:lnTo>
                      <a:pt x="275" y="138"/>
                    </a:lnTo>
                    <a:lnTo>
                      <a:pt x="271" y="149"/>
                    </a:lnTo>
                    <a:lnTo>
                      <a:pt x="271" y="149"/>
                    </a:lnTo>
                    <a:lnTo>
                      <a:pt x="270" y="150"/>
                    </a:lnTo>
                    <a:lnTo>
                      <a:pt x="270" y="150"/>
                    </a:lnTo>
                    <a:lnTo>
                      <a:pt x="264" y="159"/>
                    </a:lnTo>
                    <a:lnTo>
                      <a:pt x="259" y="169"/>
                    </a:lnTo>
                    <a:lnTo>
                      <a:pt x="259" y="169"/>
                    </a:lnTo>
                    <a:lnTo>
                      <a:pt x="257" y="171"/>
                    </a:lnTo>
                    <a:lnTo>
                      <a:pt x="257" y="171"/>
                    </a:lnTo>
                    <a:lnTo>
                      <a:pt x="251" y="179"/>
                    </a:lnTo>
                    <a:lnTo>
                      <a:pt x="251" y="179"/>
                    </a:lnTo>
                    <a:lnTo>
                      <a:pt x="250" y="181"/>
                    </a:lnTo>
                    <a:lnTo>
                      <a:pt x="250" y="181"/>
                    </a:lnTo>
                    <a:lnTo>
                      <a:pt x="244" y="190"/>
                    </a:lnTo>
                    <a:lnTo>
                      <a:pt x="243" y="190"/>
                    </a:lnTo>
                    <a:lnTo>
                      <a:pt x="243" y="190"/>
                    </a:lnTo>
                    <a:lnTo>
                      <a:pt x="233" y="202"/>
                    </a:lnTo>
                    <a:lnTo>
                      <a:pt x="221" y="211"/>
                    </a:lnTo>
                    <a:lnTo>
                      <a:pt x="209" y="221"/>
                    </a:lnTo>
                    <a:lnTo>
                      <a:pt x="196" y="230"/>
                    </a:lnTo>
                    <a:lnTo>
                      <a:pt x="196" y="230"/>
                    </a:lnTo>
                    <a:close/>
                    <a:moveTo>
                      <a:pt x="272" y="175"/>
                    </a:moveTo>
                    <a:lnTo>
                      <a:pt x="272" y="175"/>
                    </a:lnTo>
                    <a:lnTo>
                      <a:pt x="274" y="170"/>
                    </a:lnTo>
                    <a:lnTo>
                      <a:pt x="274" y="170"/>
                    </a:lnTo>
                    <a:lnTo>
                      <a:pt x="278" y="164"/>
                    </a:lnTo>
                    <a:lnTo>
                      <a:pt x="278" y="164"/>
                    </a:lnTo>
                    <a:lnTo>
                      <a:pt x="281" y="157"/>
                    </a:lnTo>
                    <a:lnTo>
                      <a:pt x="281" y="157"/>
                    </a:lnTo>
                    <a:lnTo>
                      <a:pt x="284" y="152"/>
                    </a:lnTo>
                    <a:lnTo>
                      <a:pt x="284" y="152"/>
                    </a:lnTo>
                    <a:lnTo>
                      <a:pt x="287" y="145"/>
                    </a:lnTo>
                    <a:lnTo>
                      <a:pt x="287" y="145"/>
                    </a:lnTo>
                    <a:lnTo>
                      <a:pt x="289" y="139"/>
                    </a:lnTo>
                    <a:lnTo>
                      <a:pt x="289" y="139"/>
                    </a:lnTo>
                    <a:lnTo>
                      <a:pt x="292" y="132"/>
                    </a:lnTo>
                    <a:lnTo>
                      <a:pt x="292" y="132"/>
                    </a:lnTo>
                    <a:lnTo>
                      <a:pt x="294" y="126"/>
                    </a:lnTo>
                    <a:lnTo>
                      <a:pt x="294" y="126"/>
                    </a:lnTo>
                    <a:lnTo>
                      <a:pt x="296" y="119"/>
                    </a:lnTo>
                    <a:lnTo>
                      <a:pt x="296" y="119"/>
                    </a:lnTo>
                    <a:lnTo>
                      <a:pt x="298" y="113"/>
                    </a:lnTo>
                    <a:lnTo>
                      <a:pt x="298" y="113"/>
                    </a:lnTo>
                    <a:lnTo>
                      <a:pt x="299" y="107"/>
                    </a:lnTo>
                    <a:lnTo>
                      <a:pt x="299" y="107"/>
                    </a:lnTo>
                    <a:lnTo>
                      <a:pt x="301" y="99"/>
                    </a:lnTo>
                    <a:lnTo>
                      <a:pt x="301" y="99"/>
                    </a:lnTo>
                    <a:lnTo>
                      <a:pt x="301" y="92"/>
                    </a:lnTo>
                    <a:lnTo>
                      <a:pt x="301" y="92"/>
                    </a:lnTo>
                    <a:lnTo>
                      <a:pt x="302" y="84"/>
                    </a:lnTo>
                    <a:lnTo>
                      <a:pt x="302" y="84"/>
                    </a:lnTo>
                    <a:lnTo>
                      <a:pt x="303" y="80"/>
                    </a:lnTo>
                    <a:lnTo>
                      <a:pt x="303" y="80"/>
                    </a:lnTo>
                    <a:lnTo>
                      <a:pt x="303" y="65"/>
                    </a:lnTo>
                    <a:lnTo>
                      <a:pt x="303" y="65"/>
                    </a:lnTo>
                    <a:lnTo>
                      <a:pt x="303" y="50"/>
                    </a:lnTo>
                    <a:lnTo>
                      <a:pt x="303" y="50"/>
                    </a:lnTo>
                    <a:lnTo>
                      <a:pt x="303" y="50"/>
                    </a:lnTo>
                    <a:lnTo>
                      <a:pt x="303" y="50"/>
                    </a:lnTo>
                    <a:lnTo>
                      <a:pt x="301" y="36"/>
                    </a:lnTo>
                    <a:lnTo>
                      <a:pt x="301" y="36"/>
                    </a:lnTo>
                    <a:lnTo>
                      <a:pt x="301" y="35"/>
                    </a:lnTo>
                    <a:lnTo>
                      <a:pt x="354" y="35"/>
                    </a:lnTo>
                    <a:lnTo>
                      <a:pt x="354" y="35"/>
                    </a:lnTo>
                    <a:lnTo>
                      <a:pt x="353" y="47"/>
                    </a:lnTo>
                    <a:lnTo>
                      <a:pt x="351" y="58"/>
                    </a:lnTo>
                    <a:lnTo>
                      <a:pt x="348" y="69"/>
                    </a:lnTo>
                    <a:lnTo>
                      <a:pt x="346" y="78"/>
                    </a:lnTo>
                    <a:lnTo>
                      <a:pt x="343" y="89"/>
                    </a:lnTo>
                    <a:lnTo>
                      <a:pt x="339" y="99"/>
                    </a:lnTo>
                    <a:lnTo>
                      <a:pt x="334" y="109"/>
                    </a:lnTo>
                    <a:lnTo>
                      <a:pt x="329" y="117"/>
                    </a:lnTo>
                    <a:lnTo>
                      <a:pt x="324" y="126"/>
                    </a:lnTo>
                    <a:lnTo>
                      <a:pt x="318" y="135"/>
                    </a:lnTo>
                    <a:lnTo>
                      <a:pt x="311" y="143"/>
                    </a:lnTo>
                    <a:lnTo>
                      <a:pt x="304" y="150"/>
                    </a:lnTo>
                    <a:lnTo>
                      <a:pt x="297" y="157"/>
                    </a:lnTo>
                    <a:lnTo>
                      <a:pt x="289" y="164"/>
                    </a:lnTo>
                    <a:lnTo>
                      <a:pt x="280" y="169"/>
                    </a:lnTo>
                    <a:lnTo>
                      <a:pt x="272" y="175"/>
                    </a:lnTo>
                    <a:lnTo>
                      <a:pt x="272"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8" name="Freeform 19"/>
              <p:cNvSpPr>
                <a:spLocks noEditPoints="1"/>
              </p:cNvSpPr>
              <p:nvPr/>
            </p:nvSpPr>
            <p:spPr bwMode="auto">
              <a:xfrm>
                <a:off x="6534150" y="2414588"/>
                <a:ext cx="288925" cy="106363"/>
              </a:xfrm>
              <a:custGeom>
                <a:gdLst>
                  <a:gd name="T0" fmla="*/ 182 w 182"/>
                  <a:gd name="T1" fmla="*/ 0 h 67"/>
                  <a:gd name="T2" fmla="*/ 0 w 182"/>
                  <a:gd name="T3" fmla="*/ 0 h 67"/>
                  <a:gd name="T4" fmla="*/ 0 w 182"/>
                  <a:gd name="T5" fmla="*/ 67 h 67"/>
                  <a:gd name="T6" fmla="*/ 182 w 182"/>
                  <a:gd name="T7" fmla="*/ 67 h 67"/>
                  <a:gd name="T8" fmla="*/ 182 w 182"/>
                  <a:gd name="T9" fmla="*/ 0 h 67"/>
                  <a:gd name="T10" fmla="*/ 168 w 182"/>
                  <a:gd name="T11" fmla="*/ 51 h 67"/>
                  <a:gd name="T12" fmla="*/ 15 w 182"/>
                  <a:gd name="T13" fmla="*/ 51 h 67"/>
                  <a:gd name="T14" fmla="*/ 15 w 182"/>
                  <a:gd name="T15" fmla="*/ 15 h 67"/>
                  <a:gd name="T16" fmla="*/ 168 w 182"/>
                  <a:gd name="T17" fmla="*/ 15 h 67"/>
                  <a:gd name="T18" fmla="*/ 168 w 182"/>
                  <a:gd name="T19" fmla="*/ 51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67">
                    <a:moveTo>
                      <a:pt x="182" y="0"/>
                    </a:moveTo>
                    <a:lnTo>
                      <a:pt x="0" y="0"/>
                    </a:lnTo>
                    <a:lnTo>
                      <a:pt x="0" y="67"/>
                    </a:lnTo>
                    <a:lnTo>
                      <a:pt x="182" y="67"/>
                    </a:lnTo>
                    <a:lnTo>
                      <a:pt x="182" y="0"/>
                    </a:lnTo>
                    <a:close/>
                    <a:moveTo>
                      <a:pt x="168" y="51"/>
                    </a:moveTo>
                    <a:lnTo>
                      <a:pt x="15" y="51"/>
                    </a:lnTo>
                    <a:lnTo>
                      <a:pt x="15" y="15"/>
                    </a:lnTo>
                    <a:lnTo>
                      <a:pt x="168" y="15"/>
                    </a:lnTo>
                    <a:lnTo>
                      <a:pt x="16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71" name="TextBox 70"/>
          <p:cNvSpPr txBox="1"/>
          <p:nvPr/>
        </p:nvSpPr>
        <p:spPr>
          <a:xfrm>
            <a:off x="1228622" y="101085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目标</a:t>
            </a:r>
            <a:endParaRPr lang="en-US" sz="1600" b="1">
              <a:latin typeface="微软雅黑" panose="020b0503020204020204" pitchFamily="34" charset="-122"/>
              <a:ea typeface="微软雅黑" panose="020b0503020204020204" pitchFamily="34" charset="-122"/>
            </a:endParaRPr>
          </a:p>
        </p:txBody>
      </p:sp>
      <p:grpSp>
        <p:nvGrpSpPr>
          <p:cNvPr id="94" name="Group 93"/>
          <p:cNvGrpSpPr/>
          <p:nvPr/>
        </p:nvGrpSpPr>
        <p:grpSpPr>
          <a:xfrm>
            <a:off x="4608104" y="954042"/>
            <a:ext cx="900000" cy="900000"/>
            <a:chOff x="4491126" y="5216218"/>
            <a:chExt cx="932682" cy="932682"/>
          </a:xfrm>
        </p:grpSpPr>
        <p:sp>
          <p:nvSpPr>
            <p:cNvPr id="95" name="타원 72"/>
            <p:cNvSpPr/>
            <p:nvPr/>
          </p:nvSpPr>
          <p:spPr>
            <a:xfrm>
              <a:off x="4491126" y="5216218"/>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96" name="Group 95"/>
            <p:cNvGrpSpPr/>
            <p:nvPr/>
          </p:nvGrpSpPr>
          <p:grpSpPr>
            <a:xfrm>
              <a:off x="4707252" y="5390652"/>
              <a:ext cx="500452" cy="510075"/>
              <a:chOff x="7427913" y="5637213"/>
              <a:chExt cx="742950" cy="757237"/>
            </a:xfrm>
            <a:solidFill>
              <a:schemeClr val="bg1"/>
            </a:solidFill>
          </p:grpSpPr>
          <p:sp>
            <p:nvSpPr>
              <p:cNvPr id="97" name="Freeform 96"/>
              <p:cNvSpPr>
                <a:spLocks noEditPoints="1"/>
              </p:cNvSpPr>
              <p:nvPr/>
            </p:nvSpPr>
            <p:spPr bwMode="auto">
              <a:xfrm>
                <a:off x="7689850" y="5637213"/>
                <a:ext cx="220663" cy="279400"/>
              </a:xfrm>
              <a:custGeom>
                <a:gdLst>
                  <a:gd name="T0" fmla="*/ 139 w 139"/>
                  <a:gd name="T1" fmla="*/ 100 h 176"/>
                  <a:gd name="T2" fmla="*/ 136 w 139"/>
                  <a:gd name="T3" fmla="*/ 91 h 176"/>
                  <a:gd name="T4" fmla="*/ 132 w 139"/>
                  <a:gd name="T5" fmla="*/ 82 h 176"/>
                  <a:gd name="T6" fmla="*/ 126 w 139"/>
                  <a:gd name="T7" fmla="*/ 76 h 176"/>
                  <a:gd name="T8" fmla="*/ 118 w 139"/>
                  <a:gd name="T9" fmla="*/ 71 h 176"/>
                  <a:gd name="T10" fmla="*/ 107 w 139"/>
                  <a:gd name="T11" fmla="*/ 69 h 176"/>
                  <a:gd name="T12" fmla="*/ 95 w 139"/>
                  <a:gd name="T13" fmla="*/ 67 h 176"/>
                  <a:gd name="T14" fmla="*/ 104 w 139"/>
                  <a:gd name="T15" fmla="*/ 54 h 176"/>
                  <a:gd name="T16" fmla="*/ 107 w 139"/>
                  <a:gd name="T17" fmla="*/ 39 h 176"/>
                  <a:gd name="T18" fmla="*/ 107 w 139"/>
                  <a:gd name="T19" fmla="*/ 31 h 176"/>
                  <a:gd name="T20" fmla="*/ 101 w 139"/>
                  <a:gd name="T21" fmla="*/ 17 h 176"/>
                  <a:gd name="T22" fmla="*/ 91 w 139"/>
                  <a:gd name="T23" fmla="*/ 7 h 176"/>
                  <a:gd name="T24" fmla="*/ 77 w 139"/>
                  <a:gd name="T25" fmla="*/ 1 h 176"/>
                  <a:gd name="T26" fmla="*/ 70 w 139"/>
                  <a:gd name="T27" fmla="*/ 0 h 176"/>
                  <a:gd name="T28" fmla="*/ 54 w 139"/>
                  <a:gd name="T29" fmla="*/ 3 h 176"/>
                  <a:gd name="T30" fmla="*/ 41 w 139"/>
                  <a:gd name="T31" fmla="*/ 12 h 176"/>
                  <a:gd name="T32" fmla="*/ 34 w 139"/>
                  <a:gd name="T33" fmla="*/ 24 h 176"/>
                  <a:gd name="T34" fmla="*/ 31 w 139"/>
                  <a:gd name="T35" fmla="*/ 39 h 176"/>
                  <a:gd name="T36" fmla="*/ 32 w 139"/>
                  <a:gd name="T37" fmla="*/ 46 h 176"/>
                  <a:gd name="T38" fmla="*/ 37 w 139"/>
                  <a:gd name="T39" fmla="*/ 61 h 176"/>
                  <a:gd name="T40" fmla="*/ 43 w 139"/>
                  <a:gd name="T41" fmla="*/ 67 h 176"/>
                  <a:gd name="T42" fmla="*/ 21 w 139"/>
                  <a:gd name="T43" fmla="*/ 71 h 176"/>
                  <a:gd name="T44" fmla="*/ 17 w 139"/>
                  <a:gd name="T45" fmla="*/ 73 h 176"/>
                  <a:gd name="T46" fmla="*/ 9 w 139"/>
                  <a:gd name="T47" fmla="*/ 79 h 176"/>
                  <a:gd name="T48" fmla="*/ 4 w 139"/>
                  <a:gd name="T49" fmla="*/ 86 h 176"/>
                  <a:gd name="T50" fmla="*/ 0 w 139"/>
                  <a:gd name="T51" fmla="*/ 95 h 176"/>
                  <a:gd name="T52" fmla="*/ 0 w 139"/>
                  <a:gd name="T53" fmla="*/ 176 h 176"/>
                  <a:gd name="T54" fmla="*/ 139 w 139"/>
                  <a:gd name="T55" fmla="*/ 100 h 176"/>
                  <a:gd name="T56" fmla="*/ 70 w 139"/>
                  <a:gd name="T57" fmla="*/ 14 h 176"/>
                  <a:gd name="T58" fmla="*/ 78 w 139"/>
                  <a:gd name="T59" fmla="*/ 16 h 176"/>
                  <a:gd name="T60" fmla="*/ 87 w 139"/>
                  <a:gd name="T61" fmla="*/ 22 h 176"/>
                  <a:gd name="T62" fmla="*/ 92 w 139"/>
                  <a:gd name="T63" fmla="*/ 29 h 176"/>
                  <a:gd name="T64" fmla="*/ 93 w 139"/>
                  <a:gd name="T65" fmla="*/ 39 h 176"/>
                  <a:gd name="T66" fmla="*/ 93 w 139"/>
                  <a:gd name="T67" fmla="*/ 43 h 176"/>
                  <a:gd name="T68" fmla="*/ 89 w 139"/>
                  <a:gd name="T69" fmla="*/ 53 h 176"/>
                  <a:gd name="T70" fmla="*/ 82 w 139"/>
                  <a:gd name="T71" fmla="*/ 59 h 176"/>
                  <a:gd name="T72" fmla="*/ 74 w 139"/>
                  <a:gd name="T73" fmla="*/ 63 h 176"/>
                  <a:gd name="T74" fmla="*/ 70 w 139"/>
                  <a:gd name="T75" fmla="*/ 64 h 176"/>
                  <a:gd name="T76" fmla="*/ 60 w 139"/>
                  <a:gd name="T77" fmla="*/ 62 h 176"/>
                  <a:gd name="T78" fmla="*/ 52 w 139"/>
                  <a:gd name="T79" fmla="*/ 56 h 176"/>
                  <a:gd name="T80" fmla="*/ 47 w 139"/>
                  <a:gd name="T81" fmla="*/ 49 h 176"/>
                  <a:gd name="T82" fmla="*/ 45 w 139"/>
                  <a:gd name="T83" fmla="*/ 39 h 176"/>
                  <a:gd name="T84" fmla="*/ 45 w 139"/>
                  <a:gd name="T85" fmla="*/ 34 h 176"/>
                  <a:gd name="T86" fmla="*/ 49 w 139"/>
                  <a:gd name="T87" fmla="*/ 25 h 176"/>
                  <a:gd name="T88" fmla="*/ 55 w 139"/>
                  <a:gd name="T89" fmla="*/ 18 h 176"/>
                  <a:gd name="T90" fmla="*/ 64 w 139"/>
                  <a:gd name="T91" fmla="*/ 15 h 176"/>
                  <a:gd name="T92" fmla="*/ 70 w 139"/>
                  <a:gd name="T93" fmla="*/ 14 h 176"/>
                  <a:gd name="T94" fmla="*/ 109 w 139"/>
                  <a:gd name="T95" fmla="*/ 162 h 176"/>
                  <a:gd name="T96" fmla="*/ 95 w 139"/>
                  <a:gd name="T97" fmla="*/ 106 h 176"/>
                  <a:gd name="T98" fmla="*/ 43 w 139"/>
                  <a:gd name="T99" fmla="*/ 162 h 176"/>
                  <a:gd name="T100" fmla="*/ 28 w 139"/>
                  <a:gd name="T101" fmla="*/ 106 h 176"/>
                  <a:gd name="T102" fmla="*/ 14 w 139"/>
                  <a:gd name="T103" fmla="*/ 162 h 176"/>
                  <a:gd name="T104" fmla="*/ 14 w 139"/>
                  <a:gd name="T105" fmla="*/ 100 h 176"/>
                  <a:gd name="T106" fmla="*/ 18 w 139"/>
                  <a:gd name="T107" fmla="*/ 91 h 176"/>
                  <a:gd name="T108" fmla="*/ 25 w 139"/>
                  <a:gd name="T109" fmla="*/ 85 h 176"/>
                  <a:gd name="T110" fmla="*/ 36 w 139"/>
                  <a:gd name="T111" fmla="*/ 82 h 176"/>
                  <a:gd name="T112" fmla="*/ 58 w 139"/>
                  <a:gd name="T113" fmla="*/ 79 h 176"/>
                  <a:gd name="T114" fmla="*/ 80 w 139"/>
                  <a:gd name="T115" fmla="*/ 79 h 176"/>
                  <a:gd name="T116" fmla="*/ 103 w 139"/>
                  <a:gd name="T117" fmla="*/ 82 h 176"/>
                  <a:gd name="T118" fmla="*/ 114 w 139"/>
                  <a:gd name="T119" fmla="*/ 85 h 176"/>
                  <a:gd name="T120" fmla="*/ 121 w 139"/>
                  <a:gd name="T121" fmla="*/ 91 h 176"/>
                  <a:gd name="T122" fmla="*/ 125 w 139"/>
                  <a:gd name="T123" fmla="*/ 100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9" h="176">
                    <a:moveTo>
                      <a:pt x="139" y="100"/>
                    </a:moveTo>
                    <a:lnTo>
                      <a:pt x="139" y="100"/>
                    </a:lnTo>
                    <a:lnTo>
                      <a:pt x="138" y="95"/>
                    </a:lnTo>
                    <a:lnTo>
                      <a:pt x="136" y="91"/>
                    </a:lnTo>
                    <a:lnTo>
                      <a:pt x="134" y="86"/>
                    </a:lnTo>
                    <a:lnTo>
                      <a:pt x="132" y="82"/>
                    </a:lnTo>
                    <a:lnTo>
                      <a:pt x="129" y="79"/>
                    </a:lnTo>
                    <a:lnTo>
                      <a:pt x="126" y="76"/>
                    </a:lnTo>
                    <a:lnTo>
                      <a:pt x="121" y="73"/>
                    </a:lnTo>
                    <a:lnTo>
                      <a:pt x="118" y="71"/>
                    </a:lnTo>
                    <a:lnTo>
                      <a:pt x="118" y="71"/>
                    </a:lnTo>
                    <a:lnTo>
                      <a:pt x="107" y="69"/>
                    </a:lnTo>
                    <a:lnTo>
                      <a:pt x="95" y="67"/>
                    </a:lnTo>
                    <a:lnTo>
                      <a:pt x="95" y="67"/>
                    </a:lnTo>
                    <a:lnTo>
                      <a:pt x="101" y="61"/>
                    </a:lnTo>
                    <a:lnTo>
                      <a:pt x="104" y="54"/>
                    </a:lnTo>
                    <a:lnTo>
                      <a:pt x="107" y="46"/>
                    </a:lnTo>
                    <a:lnTo>
                      <a:pt x="107" y="39"/>
                    </a:lnTo>
                    <a:lnTo>
                      <a:pt x="107" y="39"/>
                    </a:lnTo>
                    <a:lnTo>
                      <a:pt x="107" y="31"/>
                    </a:lnTo>
                    <a:lnTo>
                      <a:pt x="105" y="24"/>
                    </a:lnTo>
                    <a:lnTo>
                      <a:pt x="101" y="17"/>
                    </a:lnTo>
                    <a:lnTo>
                      <a:pt x="97" y="12"/>
                    </a:lnTo>
                    <a:lnTo>
                      <a:pt x="91" y="7"/>
                    </a:lnTo>
                    <a:lnTo>
                      <a:pt x="85" y="3"/>
                    </a:lnTo>
                    <a:lnTo>
                      <a:pt x="77" y="1"/>
                    </a:lnTo>
                    <a:lnTo>
                      <a:pt x="70" y="0"/>
                    </a:lnTo>
                    <a:lnTo>
                      <a:pt x="70" y="0"/>
                    </a:lnTo>
                    <a:lnTo>
                      <a:pt x="61" y="1"/>
                    </a:lnTo>
                    <a:lnTo>
                      <a:pt x="54" y="3"/>
                    </a:lnTo>
                    <a:lnTo>
                      <a:pt x="48" y="7"/>
                    </a:lnTo>
                    <a:lnTo>
                      <a:pt x="41" y="12"/>
                    </a:lnTo>
                    <a:lnTo>
                      <a:pt x="37" y="17"/>
                    </a:lnTo>
                    <a:lnTo>
                      <a:pt x="34" y="24"/>
                    </a:lnTo>
                    <a:lnTo>
                      <a:pt x="32" y="31"/>
                    </a:lnTo>
                    <a:lnTo>
                      <a:pt x="31" y="39"/>
                    </a:lnTo>
                    <a:lnTo>
                      <a:pt x="31" y="39"/>
                    </a:lnTo>
                    <a:lnTo>
                      <a:pt x="32" y="46"/>
                    </a:lnTo>
                    <a:lnTo>
                      <a:pt x="34" y="54"/>
                    </a:lnTo>
                    <a:lnTo>
                      <a:pt x="37" y="61"/>
                    </a:lnTo>
                    <a:lnTo>
                      <a:pt x="43" y="67"/>
                    </a:lnTo>
                    <a:lnTo>
                      <a:pt x="43" y="67"/>
                    </a:lnTo>
                    <a:lnTo>
                      <a:pt x="32" y="69"/>
                    </a:lnTo>
                    <a:lnTo>
                      <a:pt x="21" y="71"/>
                    </a:lnTo>
                    <a:lnTo>
                      <a:pt x="21" y="71"/>
                    </a:lnTo>
                    <a:lnTo>
                      <a:pt x="17" y="73"/>
                    </a:lnTo>
                    <a:lnTo>
                      <a:pt x="12" y="76"/>
                    </a:lnTo>
                    <a:lnTo>
                      <a:pt x="9" y="79"/>
                    </a:lnTo>
                    <a:lnTo>
                      <a:pt x="6" y="82"/>
                    </a:lnTo>
                    <a:lnTo>
                      <a:pt x="4" y="86"/>
                    </a:lnTo>
                    <a:lnTo>
                      <a:pt x="1" y="91"/>
                    </a:lnTo>
                    <a:lnTo>
                      <a:pt x="0" y="95"/>
                    </a:lnTo>
                    <a:lnTo>
                      <a:pt x="0" y="100"/>
                    </a:lnTo>
                    <a:lnTo>
                      <a:pt x="0" y="176"/>
                    </a:lnTo>
                    <a:lnTo>
                      <a:pt x="139" y="176"/>
                    </a:lnTo>
                    <a:lnTo>
                      <a:pt x="139" y="100"/>
                    </a:lnTo>
                    <a:close/>
                    <a:moveTo>
                      <a:pt x="70" y="14"/>
                    </a:moveTo>
                    <a:lnTo>
                      <a:pt x="70" y="14"/>
                    </a:lnTo>
                    <a:lnTo>
                      <a:pt x="74" y="15"/>
                    </a:lnTo>
                    <a:lnTo>
                      <a:pt x="78" y="16"/>
                    </a:lnTo>
                    <a:lnTo>
                      <a:pt x="82" y="18"/>
                    </a:lnTo>
                    <a:lnTo>
                      <a:pt x="87" y="22"/>
                    </a:lnTo>
                    <a:lnTo>
                      <a:pt x="89" y="25"/>
                    </a:lnTo>
                    <a:lnTo>
                      <a:pt x="92" y="29"/>
                    </a:lnTo>
                    <a:lnTo>
                      <a:pt x="93" y="34"/>
                    </a:lnTo>
                    <a:lnTo>
                      <a:pt x="93" y="39"/>
                    </a:lnTo>
                    <a:lnTo>
                      <a:pt x="93" y="39"/>
                    </a:lnTo>
                    <a:lnTo>
                      <a:pt x="93" y="43"/>
                    </a:lnTo>
                    <a:lnTo>
                      <a:pt x="92" y="49"/>
                    </a:lnTo>
                    <a:lnTo>
                      <a:pt x="89" y="53"/>
                    </a:lnTo>
                    <a:lnTo>
                      <a:pt x="87" y="56"/>
                    </a:lnTo>
                    <a:lnTo>
                      <a:pt x="82" y="59"/>
                    </a:lnTo>
                    <a:lnTo>
                      <a:pt x="78" y="62"/>
                    </a:lnTo>
                    <a:lnTo>
                      <a:pt x="74" y="63"/>
                    </a:lnTo>
                    <a:lnTo>
                      <a:pt x="70" y="64"/>
                    </a:lnTo>
                    <a:lnTo>
                      <a:pt x="70" y="64"/>
                    </a:lnTo>
                    <a:lnTo>
                      <a:pt x="64" y="63"/>
                    </a:lnTo>
                    <a:lnTo>
                      <a:pt x="60" y="62"/>
                    </a:lnTo>
                    <a:lnTo>
                      <a:pt x="55" y="59"/>
                    </a:lnTo>
                    <a:lnTo>
                      <a:pt x="52" y="56"/>
                    </a:lnTo>
                    <a:lnTo>
                      <a:pt x="49" y="53"/>
                    </a:lnTo>
                    <a:lnTo>
                      <a:pt x="47" y="49"/>
                    </a:lnTo>
                    <a:lnTo>
                      <a:pt x="45" y="43"/>
                    </a:lnTo>
                    <a:lnTo>
                      <a:pt x="45" y="39"/>
                    </a:lnTo>
                    <a:lnTo>
                      <a:pt x="45" y="39"/>
                    </a:lnTo>
                    <a:lnTo>
                      <a:pt x="45" y="34"/>
                    </a:lnTo>
                    <a:lnTo>
                      <a:pt x="47" y="29"/>
                    </a:lnTo>
                    <a:lnTo>
                      <a:pt x="49" y="25"/>
                    </a:lnTo>
                    <a:lnTo>
                      <a:pt x="52" y="22"/>
                    </a:lnTo>
                    <a:lnTo>
                      <a:pt x="55" y="18"/>
                    </a:lnTo>
                    <a:lnTo>
                      <a:pt x="60" y="16"/>
                    </a:lnTo>
                    <a:lnTo>
                      <a:pt x="64" y="15"/>
                    </a:lnTo>
                    <a:lnTo>
                      <a:pt x="70" y="14"/>
                    </a:lnTo>
                    <a:lnTo>
                      <a:pt x="70" y="14"/>
                    </a:lnTo>
                    <a:close/>
                    <a:moveTo>
                      <a:pt x="125" y="162"/>
                    </a:moveTo>
                    <a:lnTo>
                      <a:pt x="109" y="162"/>
                    </a:lnTo>
                    <a:lnTo>
                      <a:pt x="109" y="106"/>
                    </a:lnTo>
                    <a:lnTo>
                      <a:pt x="95" y="106"/>
                    </a:lnTo>
                    <a:lnTo>
                      <a:pt x="95" y="162"/>
                    </a:lnTo>
                    <a:lnTo>
                      <a:pt x="43" y="162"/>
                    </a:lnTo>
                    <a:lnTo>
                      <a:pt x="43" y="106"/>
                    </a:lnTo>
                    <a:lnTo>
                      <a:pt x="28" y="106"/>
                    </a:lnTo>
                    <a:lnTo>
                      <a:pt x="28" y="162"/>
                    </a:lnTo>
                    <a:lnTo>
                      <a:pt x="14" y="162"/>
                    </a:lnTo>
                    <a:lnTo>
                      <a:pt x="14" y="100"/>
                    </a:lnTo>
                    <a:lnTo>
                      <a:pt x="14" y="100"/>
                    </a:lnTo>
                    <a:lnTo>
                      <a:pt x="14" y="95"/>
                    </a:lnTo>
                    <a:lnTo>
                      <a:pt x="18" y="91"/>
                    </a:lnTo>
                    <a:lnTo>
                      <a:pt x="21" y="88"/>
                    </a:lnTo>
                    <a:lnTo>
                      <a:pt x="25" y="85"/>
                    </a:lnTo>
                    <a:lnTo>
                      <a:pt x="25" y="85"/>
                    </a:lnTo>
                    <a:lnTo>
                      <a:pt x="36" y="82"/>
                    </a:lnTo>
                    <a:lnTo>
                      <a:pt x="47" y="80"/>
                    </a:lnTo>
                    <a:lnTo>
                      <a:pt x="58" y="79"/>
                    </a:lnTo>
                    <a:lnTo>
                      <a:pt x="70" y="79"/>
                    </a:lnTo>
                    <a:lnTo>
                      <a:pt x="80" y="79"/>
                    </a:lnTo>
                    <a:lnTo>
                      <a:pt x="91" y="80"/>
                    </a:lnTo>
                    <a:lnTo>
                      <a:pt x="103" y="82"/>
                    </a:lnTo>
                    <a:lnTo>
                      <a:pt x="114" y="85"/>
                    </a:lnTo>
                    <a:lnTo>
                      <a:pt x="114" y="85"/>
                    </a:lnTo>
                    <a:lnTo>
                      <a:pt x="117" y="88"/>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8" name="Freeform 97"/>
              <p:cNvSpPr>
                <a:spLocks noEditPoints="1"/>
              </p:cNvSpPr>
              <p:nvPr/>
            </p:nvSpPr>
            <p:spPr bwMode="auto">
              <a:xfrm>
                <a:off x="7689850" y="6115050"/>
                <a:ext cx="220663" cy="279400"/>
              </a:xfrm>
              <a:custGeom>
                <a:gdLst>
                  <a:gd name="T0" fmla="*/ 118 w 139"/>
                  <a:gd name="T1" fmla="*/ 72 h 176"/>
                  <a:gd name="T2" fmla="*/ 95 w 139"/>
                  <a:gd name="T3" fmla="*/ 66 h 176"/>
                  <a:gd name="T4" fmla="*/ 101 w 139"/>
                  <a:gd name="T5" fmla="*/ 61 h 176"/>
                  <a:gd name="T6" fmla="*/ 107 w 139"/>
                  <a:gd name="T7" fmla="*/ 47 h 176"/>
                  <a:gd name="T8" fmla="*/ 107 w 139"/>
                  <a:gd name="T9" fmla="*/ 39 h 176"/>
                  <a:gd name="T10" fmla="*/ 105 w 139"/>
                  <a:gd name="T11" fmla="*/ 24 h 176"/>
                  <a:gd name="T12" fmla="*/ 97 w 139"/>
                  <a:gd name="T13" fmla="*/ 11 h 176"/>
                  <a:gd name="T14" fmla="*/ 85 w 139"/>
                  <a:gd name="T15" fmla="*/ 4 h 176"/>
                  <a:gd name="T16" fmla="*/ 70 w 139"/>
                  <a:gd name="T17" fmla="*/ 0 h 176"/>
                  <a:gd name="T18" fmla="*/ 61 w 139"/>
                  <a:gd name="T19" fmla="*/ 1 h 176"/>
                  <a:gd name="T20" fmla="*/ 48 w 139"/>
                  <a:gd name="T21" fmla="*/ 7 h 176"/>
                  <a:gd name="T22" fmla="*/ 37 w 139"/>
                  <a:gd name="T23" fmla="*/ 18 h 176"/>
                  <a:gd name="T24" fmla="*/ 32 w 139"/>
                  <a:gd name="T25" fmla="*/ 31 h 176"/>
                  <a:gd name="T26" fmla="*/ 31 w 139"/>
                  <a:gd name="T27" fmla="*/ 39 h 176"/>
                  <a:gd name="T28" fmla="*/ 34 w 139"/>
                  <a:gd name="T29" fmla="*/ 54 h 176"/>
                  <a:gd name="T30" fmla="*/ 43 w 139"/>
                  <a:gd name="T31" fmla="*/ 66 h 176"/>
                  <a:gd name="T32" fmla="*/ 32 w 139"/>
                  <a:gd name="T33" fmla="*/ 68 h 176"/>
                  <a:gd name="T34" fmla="*/ 21 w 139"/>
                  <a:gd name="T35" fmla="*/ 72 h 176"/>
                  <a:gd name="T36" fmla="*/ 12 w 139"/>
                  <a:gd name="T37" fmla="*/ 76 h 176"/>
                  <a:gd name="T38" fmla="*/ 6 w 139"/>
                  <a:gd name="T39" fmla="*/ 82 h 176"/>
                  <a:gd name="T40" fmla="*/ 1 w 139"/>
                  <a:gd name="T41" fmla="*/ 91 h 176"/>
                  <a:gd name="T42" fmla="*/ 0 w 139"/>
                  <a:gd name="T43" fmla="*/ 100 h 176"/>
                  <a:gd name="T44" fmla="*/ 139 w 139"/>
                  <a:gd name="T45" fmla="*/ 176 h 176"/>
                  <a:gd name="T46" fmla="*/ 139 w 139"/>
                  <a:gd name="T47" fmla="*/ 100 h 176"/>
                  <a:gd name="T48" fmla="*/ 136 w 139"/>
                  <a:gd name="T49" fmla="*/ 91 h 176"/>
                  <a:gd name="T50" fmla="*/ 132 w 139"/>
                  <a:gd name="T51" fmla="*/ 82 h 176"/>
                  <a:gd name="T52" fmla="*/ 126 w 139"/>
                  <a:gd name="T53" fmla="*/ 76 h 176"/>
                  <a:gd name="T54" fmla="*/ 118 w 139"/>
                  <a:gd name="T55" fmla="*/ 72 h 176"/>
                  <a:gd name="T56" fmla="*/ 70 w 139"/>
                  <a:gd name="T57" fmla="*/ 14 h 176"/>
                  <a:gd name="T58" fmla="*/ 74 w 139"/>
                  <a:gd name="T59" fmla="*/ 14 h 176"/>
                  <a:gd name="T60" fmla="*/ 82 w 139"/>
                  <a:gd name="T61" fmla="*/ 19 h 176"/>
                  <a:gd name="T62" fmla="*/ 89 w 139"/>
                  <a:gd name="T63" fmla="*/ 25 h 176"/>
                  <a:gd name="T64" fmla="*/ 93 w 139"/>
                  <a:gd name="T65" fmla="*/ 34 h 176"/>
                  <a:gd name="T66" fmla="*/ 93 w 139"/>
                  <a:gd name="T67" fmla="*/ 39 h 176"/>
                  <a:gd name="T68" fmla="*/ 92 w 139"/>
                  <a:gd name="T69" fmla="*/ 48 h 176"/>
                  <a:gd name="T70" fmla="*/ 87 w 139"/>
                  <a:gd name="T71" fmla="*/ 57 h 176"/>
                  <a:gd name="T72" fmla="*/ 78 w 139"/>
                  <a:gd name="T73" fmla="*/ 61 h 176"/>
                  <a:gd name="T74" fmla="*/ 70 w 139"/>
                  <a:gd name="T75" fmla="*/ 63 h 176"/>
                  <a:gd name="T76" fmla="*/ 64 w 139"/>
                  <a:gd name="T77" fmla="*/ 63 h 176"/>
                  <a:gd name="T78" fmla="*/ 55 w 139"/>
                  <a:gd name="T79" fmla="*/ 59 h 176"/>
                  <a:gd name="T80" fmla="*/ 49 w 139"/>
                  <a:gd name="T81" fmla="*/ 52 h 176"/>
                  <a:gd name="T82" fmla="*/ 45 w 139"/>
                  <a:gd name="T83" fmla="*/ 44 h 176"/>
                  <a:gd name="T84" fmla="*/ 45 w 139"/>
                  <a:gd name="T85" fmla="*/ 39 h 176"/>
                  <a:gd name="T86" fmla="*/ 47 w 139"/>
                  <a:gd name="T87" fmla="*/ 30 h 176"/>
                  <a:gd name="T88" fmla="*/ 52 w 139"/>
                  <a:gd name="T89" fmla="*/ 22 h 176"/>
                  <a:gd name="T90" fmla="*/ 60 w 139"/>
                  <a:gd name="T91" fmla="*/ 17 h 176"/>
                  <a:gd name="T92" fmla="*/ 70 w 139"/>
                  <a:gd name="T93" fmla="*/ 14 h 176"/>
                  <a:gd name="T94" fmla="*/ 125 w 139"/>
                  <a:gd name="T95" fmla="*/ 162 h 176"/>
                  <a:gd name="T96" fmla="*/ 109 w 139"/>
                  <a:gd name="T97" fmla="*/ 105 h 176"/>
                  <a:gd name="T98" fmla="*/ 95 w 139"/>
                  <a:gd name="T99" fmla="*/ 162 h 176"/>
                  <a:gd name="T100" fmla="*/ 43 w 139"/>
                  <a:gd name="T101" fmla="*/ 105 h 176"/>
                  <a:gd name="T102" fmla="*/ 28 w 139"/>
                  <a:gd name="T103" fmla="*/ 162 h 176"/>
                  <a:gd name="T104" fmla="*/ 14 w 139"/>
                  <a:gd name="T105" fmla="*/ 100 h 176"/>
                  <a:gd name="T106" fmla="*/ 14 w 139"/>
                  <a:gd name="T107" fmla="*/ 95 h 176"/>
                  <a:gd name="T108" fmla="*/ 21 w 139"/>
                  <a:gd name="T109" fmla="*/ 87 h 176"/>
                  <a:gd name="T110" fmla="*/ 25 w 139"/>
                  <a:gd name="T111" fmla="*/ 85 h 176"/>
                  <a:gd name="T112" fmla="*/ 47 w 139"/>
                  <a:gd name="T113" fmla="*/ 80 h 176"/>
                  <a:gd name="T114" fmla="*/ 70 w 139"/>
                  <a:gd name="T115" fmla="*/ 78 h 176"/>
                  <a:gd name="T116" fmla="*/ 91 w 139"/>
                  <a:gd name="T117" fmla="*/ 80 h 176"/>
                  <a:gd name="T118" fmla="*/ 114 w 139"/>
                  <a:gd name="T119" fmla="*/ 85 h 176"/>
                  <a:gd name="T120" fmla="*/ 117 w 139"/>
                  <a:gd name="T121" fmla="*/ 87 h 176"/>
                  <a:gd name="T122" fmla="*/ 124 w 139"/>
                  <a:gd name="T123" fmla="*/ 95 h 176"/>
                  <a:gd name="T124" fmla="*/ 125 w 139"/>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 h="176">
                    <a:moveTo>
                      <a:pt x="118" y="72"/>
                    </a:moveTo>
                    <a:lnTo>
                      <a:pt x="118" y="72"/>
                    </a:lnTo>
                    <a:lnTo>
                      <a:pt x="107" y="68"/>
                    </a:lnTo>
                    <a:lnTo>
                      <a:pt x="95" y="66"/>
                    </a:lnTo>
                    <a:lnTo>
                      <a:pt x="95" y="66"/>
                    </a:lnTo>
                    <a:lnTo>
                      <a:pt x="101" y="61"/>
                    </a:lnTo>
                    <a:lnTo>
                      <a:pt x="104" y="54"/>
                    </a:lnTo>
                    <a:lnTo>
                      <a:pt x="107" y="47"/>
                    </a:lnTo>
                    <a:lnTo>
                      <a:pt x="107" y="39"/>
                    </a:lnTo>
                    <a:lnTo>
                      <a:pt x="107" y="39"/>
                    </a:lnTo>
                    <a:lnTo>
                      <a:pt x="107" y="31"/>
                    </a:lnTo>
                    <a:lnTo>
                      <a:pt x="105" y="24"/>
                    </a:lnTo>
                    <a:lnTo>
                      <a:pt x="101" y="18"/>
                    </a:lnTo>
                    <a:lnTo>
                      <a:pt x="97" y="11"/>
                    </a:lnTo>
                    <a:lnTo>
                      <a:pt x="91" y="7"/>
                    </a:lnTo>
                    <a:lnTo>
                      <a:pt x="85" y="4"/>
                    </a:lnTo>
                    <a:lnTo>
                      <a:pt x="77" y="1"/>
                    </a:lnTo>
                    <a:lnTo>
                      <a:pt x="70" y="0"/>
                    </a:lnTo>
                    <a:lnTo>
                      <a:pt x="70" y="0"/>
                    </a:lnTo>
                    <a:lnTo>
                      <a:pt x="61" y="1"/>
                    </a:lnTo>
                    <a:lnTo>
                      <a:pt x="54" y="4"/>
                    </a:lnTo>
                    <a:lnTo>
                      <a:pt x="48" y="7"/>
                    </a:lnTo>
                    <a:lnTo>
                      <a:pt x="41" y="11"/>
                    </a:lnTo>
                    <a:lnTo>
                      <a:pt x="37" y="18"/>
                    </a:lnTo>
                    <a:lnTo>
                      <a:pt x="34" y="24"/>
                    </a:lnTo>
                    <a:lnTo>
                      <a:pt x="32" y="31"/>
                    </a:lnTo>
                    <a:lnTo>
                      <a:pt x="31" y="39"/>
                    </a:lnTo>
                    <a:lnTo>
                      <a:pt x="31" y="39"/>
                    </a:lnTo>
                    <a:lnTo>
                      <a:pt x="32" y="47"/>
                    </a:lnTo>
                    <a:lnTo>
                      <a:pt x="34" y="54"/>
                    </a:lnTo>
                    <a:lnTo>
                      <a:pt x="37" y="61"/>
                    </a:lnTo>
                    <a:lnTo>
                      <a:pt x="43" y="66"/>
                    </a:lnTo>
                    <a:lnTo>
                      <a:pt x="43" y="66"/>
                    </a:lnTo>
                    <a:lnTo>
                      <a:pt x="32" y="68"/>
                    </a:lnTo>
                    <a:lnTo>
                      <a:pt x="21" y="72"/>
                    </a:lnTo>
                    <a:lnTo>
                      <a:pt x="21" y="72"/>
                    </a:lnTo>
                    <a:lnTo>
                      <a:pt x="17" y="73"/>
                    </a:lnTo>
                    <a:lnTo>
                      <a:pt x="12" y="76"/>
                    </a:lnTo>
                    <a:lnTo>
                      <a:pt x="9" y="79"/>
                    </a:lnTo>
                    <a:lnTo>
                      <a:pt x="6" y="82"/>
                    </a:lnTo>
                    <a:lnTo>
                      <a:pt x="4" y="87"/>
                    </a:lnTo>
                    <a:lnTo>
                      <a:pt x="1" y="91"/>
                    </a:lnTo>
                    <a:lnTo>
                      <a:pt x="0" y="95"/>
                    </a:lnTo>
                    <a:lnTo>
                      <a:pt x="0" y="100"/>
                    </a:lnTo>
                    <a:lnTo>
                      <a:pt x="0" y="176"/>
                    </a:lnTo>
                    <a:lnTo>
                      <a:pt x="139" y="176"/>
                    </a:lnTo>
                    <a:lnTo>
                      <a:pt x="139" y="100"/>
                    </a:lnTo>
                    <a:lnTo>
                      <a:pt x="139" y="100"/>
                    </a:lnTo>
                    <a:lnTo>
                      <a:pt x="138" y="95"/>
                    </a:lnTo>
                    <a:lnTo>
                      <a:pt x="136" y="91"/>
                    </a:lnTo>
                    <a:lnTo>
                      <a:pt x="134" y="87"/>
                    </a:lnTo>
                    <a:lnTo>
                      <a:pt x="132" y="82"/>
                    </a:lnTo>
                    <a:lnTo>
                      <a:pt x="129" y="79"/>
                    </a:lnTo>
                    <a:lnTo>
                      <a:pt x="126" y="76"/>
                    </a:lnTo>
                    <a:lnTo>
                      <a:pt x="121" y="73"/>
                    </a:lnTo>
                    <a:lnTo>
                      <a:pt x="118" y="72"/>
                    </a:lnTo>
                    <a:lnTo>
                      <a:pt x="118" y="72"/>
                    </a:lnTo>
                    <a:close/>
                    <a:moveTo>
                      <a:pt x="70" y="14"/>
                    </a:moveTo>
                    <a:lnTo>
                      <a:pt x="70" y="14"/>
                    </a:lnTo>
                    <a:lnTo>
                      <a:pt x="74" y="14"/>
                    </a:lnTo>
                    <a:lnTo>
                      <a:pt x="78" y="17"/>
                    </a:lnTo>
                    <a:lnTo>
                      <a:pt x="82" y="19"/>
                    </a:lnTo>
                    <a:lnTo>
                      <a:pt x="87" y="22"/>
                    </a:lnTo>
                    <a:lnTo>
                      <a:pt x="89" y="25"/>
                    </a:lnTo>
                    <a:lnTo>
                      <a:pt x="92" y="30"/>
                    </a:lnTo>
                    <a:lnTo>
                      <a:pt x="93" y="34"/>
                    </a:lnTo>
                    <a:lnTo>
                      <a:pt x="93" y="39"/>
                    </a:lnTo>
                    <a:lnTo>
                      <a:pt x="93" y="39"/>
                    </a:lnTo>
                    <a:lnTo>
                      <a:pt x="93" y="44"/>
                    </a:lnTo>
                    <a:lnTo>
                      <a:pt x="92" y="48"/>
                    </a:lnTo>
                    <a:lnTo>
                      <a:pt x="89" y="52"/>
                    </a:lnTo>
                    <a:lnTo>
                      <a:pt x="87" y="57"/>
                    </a:lnTo>
                    <a:lnTo>
                      <a:pt x="82" y="59"/>
                    </a:lnTo>
                    <a:lnTo>
                      <a:pt x="78" y="61"/>
                    </a:lnTo>
                    <a:lnTo>
                      <a:pt x="74" y="63"/>
                    </a:lnTo>
                    <a:lnTo>
                      <a:pt x="70" y="63"/>
                    </a:lnTo>
                    <a:lnTo>
                      <a:pt x="70" y="63"/>
                    </a:lnTo>
                    <a:lnTo>
                      <a:pt x="64" y="63"/>
                    </a:lnTo>
                    <a:lnTo>
                      <a:pt x="60" y="61"/>
                    </a:lnTo>
                    <a:lnTo>
                      <a:pt x="55" y="59"/>
                    </a:lnTo>
                    <a:lnTo>
                      <a:pt x="52" y="57"/>
                    </a:lnTo>
                    <a:lnTo>
                      <a:pt x="49" y="52"/>
                    </a:lnTo>
                    <a:lnTo>
                      <a:pt x="47" y="48"/>
                    </a:lnTo>
                    <a:lnTo>
                      <a:pt x="45" y="44"/>
                    </a:lnTo>
                    <a:lnTo>
                      <a:pt x="45" y="39"/>
                    </a:lnTo>
                    <a:lnTo>
                      <a:pt x="45" y="39"/>
                    </a:lnTo>
                    <a:lnTo>
                      <a:pt x="45" y="34"/>
                    </a:lnTo>
                    <a:lnTo>
                      <a:pt x="47" y="30"/>
                    </a:lnTo>
                    <a:lnTo>
                      <a:pt x="49" y="25"/>
                    </a:lnTo>
                    <a:lnTo>
                      <a:pt x="52" y="22"/>
                    </a:lnTo>
                    <a:lnTo>
                      <a:pt x="55" y="19"/>
                    </a:lnTo>
                    <a:lnTo>
                      <a:pt x="60" y="17"/>
                    </a:lnTo>
                    <a:lnTo>
                      <a:pt x="64" y="14"/>
                    </a:lnTo>
                    <a:lnTo>
                      <a:pt x="70" y="14"/>
                    </a:lnTo>
                    <a:lnTo>
                      <a:pt x="70" y="14"/>
                    </a:lnTo>
                    <a:close/>
                    <a:moveTo>
                      <a:pt x="125" y="162"/>
                    </a:moveTo>
                    <a:lnTo>
                      <a:pt x="109" y="162"/>
                    </a:lnTo>
                    <a:lnTo>
                      <a:pt x="109" y="105"/>
                    </a:lnTo>
                    <a:lnTo>
                      <a:pt x="95" y="105"/>
                    </a:lnTo>
                    <a:lnTo>
                      <a:pt x="95" y="162"/>
                    </a:lnTo>
                    <a:lnTo>
                      <a:pt x="43" y="162"/>
                    </a:lnTo>
                    <a:lnTo>
                      <a:pt x="43" y="105"/>
                    </a:lnTo>
                    <a:lnTo>
                      <a:pt x="28" y="105"/>
                    </a:lnTo>
                    <a:lnTo>
                      <a:pt x="28" y="162"/>
                    </a:lnTo>
                    <a:lnTo>
                      <a:pt x="14" y="162"/>
                    </a:lnTo>
                    <a:lnTo>
                      <a:pt x="14" y="100"/>
                    </a:lnTo>
                    <a:lnTo>
                      <a:pt x="14" y="100"/>
                    </a:lnTo>
                    <a:lnTo>
                      <a:pt x="14" y="95"/>
                    </a:lnTo>
                    <a:lnTo>
                      <a:pt x="18" y="91"/>
                    </a:lnTo>
                    <a:lnTo>
                      <a:pt x="21" y="87"/>
                    </a:lnTo>
                    <a:lnTo>
                      <a:pt x="25" y="85"/>
                    </a:lnTo>
                    <a:lnTo>
                      <a:pt x="25" y="85"/>
                    </a:lnTo>
                    <a:lnTo>
                      <a:pt x="36" y="82"/>
                    </a:lnTo>
                    <a:lnTo>
                      <a:pt x="47" y="80"/>
                    </a:lnTo>
                    <a:lnTo>
                      <a:pt x="58" y="79"/>
                    </a:lnTo>
                    <a:lnTo>
                      <a:pt x="70" y="78"/>
                    </a:lnTo>
                    <a:lnTo>
                      <a:pt x="80" y="79"/>
                    </a:lnTo>
                    <a:lnTo>
                      <a:pt x="91" y="80"/>
                    </a:lnTo>
                    <a:lnTo>
                      <a:pt x="103" y="82"/>
                    </a:lnTo>
                    <a:lnTo>
                      <a:pt x="114" y="85"/>
                    </a:lnTo>
                    <a:lnTo>
                      <a:pt x="114" y="85"/>
                    </a:lnTo>
                    <a:lnTo>
                      <a:pt x="117" y="87"/>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9" name="Freeform 98"/>
              <p:cNvSpPr>
                <a:spLocks noEditPoints="1"/>
              </p:cNvSpPr>
              <p:nvPr/>
            </p:nvSpPr>
            <p:spPr bwMode="auto">
              <a:xfrm>
                <a:off x="7427913" y="6115050"/>
                <a:ext cx="219075" cy="279400"/>
              </a:xfrm>
              <a:custGeom>
                <a:gdLst>
                  <a:gd name="T0" fmla="*/ 118 w 138"/>
                  <a:gd name="T1" fmla="*/ 72 h 176"/>
                  <a:gd name="T2" fmla="*/ 96 w 138"/>
                  <a:gd name="T3" fmla="*/ 66 h 176"/>
                  <a:gd name="T4" fmla="*/ 102 w 138"/>
                  <a:gd name="T5" fmla="*/ 61 h 176"/>
                  <a:gd name="T6" fmla="*/ 107 w 138"/>
                  <a:gd name="T7" fmla="*/ 47 h 176"/>
                  <a:gd name="T8" fmla="*/ 108 w 138"/>
                  <a:gd name="T9" fmla="*/ 39 h 176"/>
                  <a:gd name="T10" fmla="*/ 105 w 138"/>
                  <a:gd name="T11" fmla="*/ 24 h 176"/>
                  <a:gd name="T12" fmla="*/ 96 w 138"/>
                  <a:gd name="T13" fmla="*/ 11 h 176"/>
                  <a:gd name="T14" fmla="*/ 84 w 138"/>
                  <a:gd name="T15" fmla="*/ 4 h 176"/>
                  <a:gd name="T16" fmla="*/ 69 w 138"/>
                  <a:gd name="T17" fmla="*/ 0 h 176"/>
                  <a:gd name="T18" fmla="*/ 62 w 138"/>
                  <a:gd name="T19" fmla="*/ 1 h 176"/>
                  <a:gd name="T20" fmla="*/ 48 w 138"/>
                  <a:gd name="T21" fmla="*/ 7 h 176"/>
                  <a:gd name="T22" fmla="*/ 38 w 138"/>
                  <a:gd name="T23" fmla="*/ 18 h 176"/>
                  <a:gd name="T24" fmla="*/ 31 w 138"/>
                  <a:gd name="T25" fmla="*/ 31 h 176"/>
                  <a:gd name="T26" fmla="*/ 30 w 138"/>
                  <a:gd name="T27" fmla="*/ 39 h 176"/>
                  <a:gd name="T28" fmla="*/ 34 w 138"/>
                  <a:gd name="T29" fmla="*/ 54 h 176"/>
                  <a:gd name="T30" fmla="*/ 42 w 138"/>
                  <a:gd name="T31" fmla="*/ 66 h 176"/>
                  <a:gd name="T32" fmla="*/ 31 w 138"/>
                  <a:gd name="T33" fmla="*/ 68 h 176"/>
                  <a:gd name="T34" fmla="*/ 21 w 138"/>
                  <a:gd name="T35" fmla="*/ 72 h 176"/>
                  <a:gd name="T36" fmla="*/ 13 w 138"/>
                  <a:gd name="T37" fmla="*/ 76 h 176"/>
                  <a:gd name="T38" fmla="*/ 7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3 w 138"/>
                  <a:gd name="T51" fmla="*/ 82 h 176"/>
                  <a:gd name="T52" fmla="*/ 127 w 138"/>
                  <a:gd name="T53" fmla="*/ 76 h 176"/>
                  <a:gd name="T54" fmla="*/ 118 w 138"/>
                  <a:gd name="T55" fmla="*/ 72 h 176"/>
                  <a:gd name="T56" fmla="*/ 69 w 138"/>
                  <a:gd name="T57" fmla="*/ 14 h 176"/>
                  <a:gd name="T58" fmla="*/ 75 w 138"/>
                  <a:gd name="T59" fmla="*/ 14 h 176"/>
                  <a:gd name="T60" fmla="*/ 83 w 138"/>
                  <a:gd name="T61" fmla="*/ 19 h 176"/>
                  <a:gd name="T62" fmla="*/ 90 w 138"/>
                  <a:gd name="T63" fmla="*/ 25 h 176"/>
                  <a:gd name="T64" fmla="*/ 93 w 138"/>
                  <a:gd name="T65" fmla="*/ 34 h 176"/>
                  <a:gd name="T66" fmla="*/ 94 w 138"/>
                  <a:gd name="T67" fmla="*/ 39 h 176"/>
                  <a:gd name="T68" fmla="*/ 92 w 138"/>
                  <a:gd name="T69" fmla="*/ 48 h 176"/>
                  <a:gd name="T70" fmla="*/ 87 w 138"/>
                  <a:gd name="T71" fmla="*/ 57 h 176"/>
                  <a:gd name="T72" fmla="*/ 79 w 138"/>
                  <a:gd name="T73" fmla="*/ 61 h 176"/>
                  <a:gd name="T74" fmla="*/ 69 w 138"/>
                  <a:gd name="T75" fmla="*/ 63 h 176"/>
                  <a:gd name="T76" fmla="*/ 65 w 138"/>
                  <a:gd name="T77" fmla="*/ 63 h 176"/>
                  <a:gd name="T78" fmla="*/ 56 w 138"/>
                  <a:gd name="T79" fmla="*/ 59 h 176"/>
                  <a:gd name="T80" fmla="*/ 49 w 138"/>
                  <a:gd name="T81" fmla="*/ 52 h 176"/>
                  <a:gd name="T82" fmla="*/ 46 w 138"/>
                  <a:gd name="T83" fmla="*/ 44 h 176"/>
                  <a:gd name="T84" fmla="*/ 46 w 138"/>
                  <a:gd name="T85" fmla="*/ 39 h 176"/>
                  <a:gd name="T86" fmla="*/ 47 w 138"/>
                  <a:gd name="T87" fmla="*/ 30 h 176"/>
                  <a:gd name="T88" fmla="*/ 52 w 138"/>
                  <a:gd name="T89" fmla="*/ 22 h 176"/>
                  <a:gd name="T90" fmla="*/ 60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9 w 138"/>
                  <a:gd name="T103" fmla="*/ 162 h 176"/>
                  <a:gd name="T104" fmla="*/ 14 w 138"/>
                  <a:gd name="T105" fmla="*/ 100 h 176"/>
                  <a:gd name="T106" fmla="*/ 15 w 138"/>
                  <a:gd name="T107" fmla="*/ 95 h 176"/>
                  <a:gd name="T108" fmla="*/ 21 w 138"/>
                  <a:gd name="T109" fmla="*/ 87 h 176"/>
                  <a:gd name="T110" fmla="*/ 25 w 138"/>
                  <a:gd name="T111" fmla="*/ 85 h 176"/>
                  <a:gd name="T112" fmla="*/ 47 w 138"/>
                  <a:gd name="T113" fmla="*/ 80 h 176"/>
                  <a:gd name="T114" fmla="*/ 69 w 138"/>
                  <a:gd name="T115" fmla="*/ 78 h 176"/>
                  <a:gd name="T116" fmla="*/ 92 w 138"/>
                  <a:gd name="T117" fmla="*/ 80 h 176"/>
                  <a:gd name="T118" fmla="*/ 114 w 138"/>
                  <a:gd name="T119" fmla="*/ 85 h 176"/>
                  <a:gd name="T120" fmla="*/ 118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8" y="72"/>
                    </a:moveTo>
                    <a:lnTo>
                      <a:pt x="118" y="72"/>
                    </a:lnTo>
                    <a:lnTo>
                      <a:pt x="107" y="68"/>
                    </a:lnTo>
                    <a:lnTo>
                      <a:pt x="96" y="66"/>
                    </a:lnTo>
                    <a:lnTo>
                      <a:pt x="96" y="66"/>
                    </a:lnTo>
                    <a:lnTo>
                      <a:pt x="102" y="61"/>
                    </a:lnTo>
                    <a:lnTo>
                      <a:pt x="105" y="54"/>
                    </a:lnTo>
                    <a:lnTo>
                      <a:pt x="107" y="47"/>
                    </a:lnTo>
                    <a:lnTo>
                      <a:pt x="108" y="39"/>
                    </a:lnTo>
                    <a:lnTo>
                      <a:pt x="108" y="39"/>
                    </a:lnTo>
                    <a:lnTo>
                      <a:pt x="107" y="31"/>
                    </a:lnTo>
                    <a:lnTo>
                      <a:pt x="105" y="24"/>
                    </a:lnTo>
                    <a:lnTo>
                      <a:pt x="102" y="18"/>
                    </a:lnTo>
                    <a:lnTo>
                      <a:pt x="96" y="11"/>
                    </a:lnTo>
                    <a:lnTo>
                      <a:pt x="91" y="7"/>
                    </a:lnTo>
                    <a:lnTo>
                      <a:pt x="84" y="4"/>
                    </a:lnTo>
                    <a:lnTo>
                      <a:pt x="77" y="1"/>
                    </a:lnTo>
                    <a:lnTo>
                      <a:pt x="69" y="0"/>
                    </a:lnTo>
                    <a:lnTo>
                      <a:pt x="69" y="0"/>
                    </a:lnTo>
                    <a:lnTo>
                      <a:pt x="62" y="1"/>
                    </a:lnTo>
                    <a:lnTo>
                      <a:pt x="54" y="4"/>
                    </a:lnTo>
                    <a:lnTo>
                      <a:pt x="48" y="7"/>
                    </a:lnTo>
                    <a:lnTo>
                      <a:pt x="42" y="11"/>
                    </a:lnTo>
                    <a:lnTo>
                      <a:pt x="38" y="18"/>
                    </a:lnTo>
                    <a:lnTo>
                      <a:pt x="34" y="24"/>
                    </a:lnTo>
                    <a:lnTo>
                      <a:pt x="31" y="31"/>
                    </a:lnTo>
                    <a:lnTo>
                      <a:pt x="30" y="39"/>
                    </a:lnTo>
                    <a:lnTo>
                      <a:pt x="30" y="39"/>
                    </a:lnTo>
                    <a:lnTo>
                      <a:pt x="31" y="47"/>
                    </a:lnTo>
                    <a:lnTo>
                      <a:pt x="34" y="54"/>
                    </a:lnTo>
                    <a:lnTo>
                      <a:pt x="38" y="61"/>
                    </a:lnTo>
                    <a:lnTo>
                      <a:pt x="42" y="66"/>
                    </a:lnTo>
                    <a:lnTo>
                      <a:pt x="42" y="66"/>
                    </a:lnTo>
                    <a:lnTo>
                      <a:pt x="31" y="68"/>
                    </a:lnTo>
                    <a:lnTo>
                      <a:pt x="21" y="72"/>
                    </a:lnTo>
                    <a:lnTo>
                      <a:pt x="21" y="72"/>
                    </a:lnTo>
                    <a:lnTo>
                      <a:pt x="16" y="73"/>
                    </a:lnTo>
                    <a:lnTo>
                      <a:pt x="13" y="76"/>
                    </a:lnTo>
                    <a:lnTo>
                      <a:pt x="10" y="79"/>
                    </a:lnTo>
                    <a:lnTo>
                      <a:pt x="7"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3" y="82"/>
                    </a:lnTo>
                    <a:lnTo>
                      <a:pt x="130" y="79"/>
                    </a:lnTo>
                    <a:lnTo>
                      <a:pt x="127" y="76"/>
                    </a:lnTo>
                    <a:lnTo>
                      <a:pt x="122" y="73"/>
                    </a:lnTo>
                    <a:lnTo>
                      <a:pt x="118" y="72"/>
                    </a:lnTo>
                    <a:lnTo>
                      <a:pt x="118" y="72"/>
                    </a:lnTo>
                    <a:close/>
                    <a:moveTo>
                      <a:pt x="69" y="14"/>
                    </a:moveTo>
                    <a:lnTo>
                      <a:pt x="69" y="14"/>
                    </a:lnTo>
                    <a:lnTo>
                      <a:pt x="75" y="14"/>
                    </a:lnTo>
                    <a:lnTo>
                      <a:pt x="79" y="17"/>
                    </a:lnTo>
                    <a:lnTo>
                      <a:pt x="83" y="19"/>
                    </a:lnTo>
                    <a:lnTo>
                      <a:pt x="87" y="22"/>
                    </a:lnTo>
                    <a:lnTo>
                      <a:pt x="90" y="25"/>
                    </a:lnTo>
                    <a:lnTo>
                      <a:pt x="92" y="30"/>
                    </a:lnTo>
                    <a:lnTo>
                      <a:pt x="93" y="34"/>
                    </a:lnTo>
                    <a:lnTo>
                      <a:pt x="94" y="39"/>
                    </a:lnTo>
                    <a:lnTo>
                      <a:pt x="94" y="39"/>
                    </a:lnTo>
                    <a:lnTo>
                      <a:pt x="93" y="44"/>
                    </a:lnTo>
                    <a:lnTo>
                      <a:pt x="92" y="48"/>
                    </a:lnTo>
                    <a:lnTo>
                      <a:pt x="90" y="52"/>
                    </a:lnTo>
                    <a:lnTo>
                      <a:pt x="87" y="57"/>
                    </a:lnTo>
                    <a:lnTo>
                      <a:pt x="83" y="59"/>
                    </a:lnTo>
                    <a:lnTo>
                      <a:pt x="79" y="61"/>
                    </a:lnTo>
                    <a:lnTo>
                      <a:pt x="75" y="63"/>
                    </a:lnTo>
                    <a:lnTo>
                      <a:pt x="69" y="63"/>
                    </a:lnTo>
                    <a:lnTo>
                      <a:pt x="69" y="63"/>
                    </a:lnTo>
                    <a:lnTo>
                      <a:pt x="65" y="63"/>
                    </a:lnTo>
                    <a:lnTo>
                      <a:pt x="60" y="61"/>
                    </a:lnTo>
                    <a:lnTo>
                      <a:pt x="56" y="59"/>
                    </a:lnTo>
                    <a:lnTo>
                      <a:pt x="52" y="57"/>
                    </a:lnTo>
                    <a:lnTo>
                      <a:pt x="49" y="52"/>
                    </a:lnTo>
                    <a:lnTo>
                      <a:pt x="47" y="48"/>
                    </a:lnTo>
                    <a:lnTo>
                      <a:pt x="46" y="44"/>
                    </a:lnTo>
                    <a:lnTo>
                      <a:pt x="46" y="39"/>
                    </a:lnTo>
                    <a:lnTo>
                      <a:pt x="46" y="39"/>
                    </a:lnTo>
                    <a:lnTo>
                      <a:pt x="46" y="34"/>
                    </a:lnTo>
                    <a:lnTo>
                      <a:pt x="47" y="30"/>
                    </a:lnTo>
                    <a:lnTo>
                      <a:pt x="49" y="25"/>
                    </a:lnTo>
                    <a:lnTo>
                      <a:pt x="52" y="22"/>
                    </a:lnTo>
                    <a:lnTo>
                      <a:pt x="56" y="19"/>
                    </a:lnTo>
                    <a:lnTo>
                      <a:pt x="60" y="17"/>
                    </a:lnTo>
                    <a:lnTo>
                      <a:pt x="65" y="14"/>
                    </a:lnTo>
                    <a:lnTo>
                      <a:pt x="69" y="14"/>
                    </a:lnTo>
                    <a:lnTo>
                      <a:pt x="69" y="14"/>
                    </a:lnTo>
                    <a:close/>
                    <a:moveTo>
                      <a:pt x="124" y="162"/>
                    </a:moveTo>
                    <a:lnTo>
                      <a:pt x="110" y="162"/>
                    </a:lnTo>
                    <a:lnTo>
                      <a:pt x="110" y="105"/>
                    </a:lnTo>
                    <a:lnTo>
                      <a:pt x="96" y="105"/>
                    </a:lnTo>
                    <a:lnTo>
                      <a:pt x="96" y="162"/>
                    </a:lnTo>
                    <a:lnTo>
                      <a:pt x="43" y="162"/>
                    </a:lnTo>
                    <a:lnTo>
                      <a:pt x="43" y="105"/>
                    </a:lnTo>
                    <a:lnTo>
                      <a:pt x="29" y="105"/>
                    </a:lnTo>
                    <a:lnTo>
                      <a:pt x="29" y="162"/>
                    </a:lnTo>
                    <a:lnTo>
                      <a:pt x="14" y="162"/>
                    </a:lnTo>
                    <a:lnTo>
                      <a:pt x="14" y="100"/>
                    </a:lnTo>
                    <a:lnTo>
                      <a:pt x="14" y="100"/>
                    </a:lnTo>
                    <a:lnTo>
                      <a:pt x="15" y="95"/>
                    </a:lnTo>
                    <a:lnTo>
                      <a:pt x="17" y="91"/>
                    </a:lnTo>
                    <a:lnTo>
                      <a:pt x="21" y="87"/>
                    </a:lnTo>
                    <a:lnTo>
                      <a:pt x="25" y="85"/>
                    </a:lnTo>
                    <a:lnTo>
                      <a:pt x="25" y="85"/>
                    </a:lnTo>
                    <a:lnTo>
                      <a:pt x="36" y="82"/>
                    </a:lnTo>
                    <a:lnTo>
                      <a:pt x="47" y="80"/>
                    </a:lnTo>
                    <a:lnTo>
                      <a:pt x="58" y="79"/>
                    </a:lnTo>
                    <a:lnTo>
                      <a:pt x="69" y="78"/>
                    </a:lnTo>
                    <a:lnTo>
                      <a:pt x="81" y="79"/>
                    </a:lnTo>
                    <a:lnTo>
                      <a:pt x="92" y="80"/>
                    </a:lnTo>
                    <a:lnTo>
                      <a:pt x="103" y="82"/>
                    </a:lnTo>
                    <a:lnTo>
                      <a:pt x="114" y="85"/>
                    </a:lnTo>
                    <a:lnTo>
                      <a:pt x="114" y="85"/>
                    </a:lnTo>
                    <a:lnTo>
                      <a:pt x="118"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0" name="Freeform 99"/>
              <p:cNvSpPr>
                <a:spLocks noEditPoints="1"/>
              </p:cNvSpPr>
              <p:nvPr/>
            </p:nvSpPr>
            <p:spPr bwMode="auto">
              <a:xfrm>
                <a:off x="7951788" y="6115050"/>
                <a:ext cx="219075" cy="279400"/>
              </a:xfrm>
              <a:custGeom>
                <a:gdLst>
                  <a:gd name="T0" fmla="*/ 117 w 138"/>
                  <a:gd name="T1" fmla="*/ 72 h 176"/>
                  <a:gd name="T2" fmla="*/ 96 w 138"/>
                  <a:gd name="T3" fmla="*/ 66 h 176"/>
                  <a:gd name="T4" fmla="*/ 100 w 138"/>
                  <a:gd name="T5" fmla="*/ 61 h 176"/>
                  <a:gd name="T6" fmla="*/ 106 w 138"/>
                  <a:gd name="T7" fmla="*/ 47 h 176"/>
                  <a:gd name="T8" fmla="*/ 108 w 138"/>
                  <a:gd name="T9" fmla="*/ 39 h 176"/>
                  <a:gd name="T10" fmla="*/ 104 w 138"/>
                  <a:gd name="T11" fmla="*/ 24 h 176"/>
                  <a:gd name="T12" fmla="*/ 96 w 138"/>
                  <a:gd name="T13" fmla="*/ 11 h 176"/>
                  <a:gd name="T14" fmla="*/ 84 w 138"/>
                  <a:gd name="T15" fmla="*/ 4 h 176"/>
                  <a:gd name="T16" fmla="*/ 69 w 138"/>
                  <a:gd name="T17" fmla="*/ 0 h 176"/>
                  <a:gd name="T18" fmla="*/ 61 w 138"/>
                  <a:gd name="T19" fmla="*/ 1 h 176"/>
                  <a:gd name="T20" fmla="*/ 47 w 138"/>
                  <a:gd name="T21" fmla="*/ 7 h 176"/>
                  <a:gd name="T22" fmla="*/ 36 w 138"/>
                  <a:gd name="T23" fmla="*/ 18 h 176"/>
                  <a:gd name="T24" fmla="*/ 31 w 138"/>
                  <a:gd name="T25" fmla="*/ 31 h 176"/>
                  <a:gd name="T26" fmla="*/ 30 w 138"/>
                  <a:gd name="T27" fmla="*/ 39 h 176"/>
                  <a:gd name="T28" fmla="*/ 33 w 138"/>
                  <a:gd name="T29" fmla="*/ 54 h 176"/>
                  <a:gd name="T30" fmla="*/ 42 w 138"/>
                  <a:gd name="T31" fmla="*/ 66 h 176"/>
                  <a:gd name="T32" fmla="*/ 31 w 138"/>
                  <a:gd name="T33" fmla="*/ 68 h 176"/>
                  <a:gd name="T34" fmla="*/ 20 w 138"/>
                  <a:gd name="T35" fmla="*/ 72 h 176"/>
                  <a:gd name="T36" fmla="*/ 13 w 138"/>
                  <a:gd name="T37" fmla="*/ 76 h 176"/>
                  <a:gd name="T38" fmla="*/ 6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2 w 138"/>
                  <a:gd name="T51" fmla="*/ 82 h 176"/>
                  <a:gd name="T52" fmla="*/ 125 w 138"/>
                  <a:gd name="T53" fmla="*/ 76 h 176"/>
                  <a:gd name="T54" fmla="*/ 117 w 138"/>
                  <a:gd name="T55" fmla="*/ 72 h 176"/>
                  <a:gd name="T56" fmla="*/ 69 w 138"/>
                  <a:gd name="T57" fmla="*/ 14 h 176"/>
                  <a:gd name="T58" fmla="*/ 74 w 138"/>
                  <a:gd name="T59" fmla="*/ 14 h 176"/>
                  <a:gd name="T60" fmla="*/ 83 w 138"/>
                  <a:gd name="T61" fmla="*/ 19 h 176"/>
                  <a:gd name="T62" fmla="*/ 89 w 138"/>
                  <a:gd name="T63" fmla="*/ 25 h 176"/>
                  <a:gd name="T64" fmla="*/ 92 w 138"/>
                  <a:gd name="T65" fmla="*/ 34 h 176"/>
                  <a:gd name="T66" fmla="*/ 94 w 138"/>
                  <a:gd name="T67" fmla="*/ 39 h 176"/>
                  <a:gd name="T68" fmla="*/ 91 w 138"/>
                  <a:gd name="T69" fmla="*/ 48 h 176"/>
                  <a:gd name="T70" fmla="*/ 86 w 138"/>
                  <a:gd name="T71" fmla="*/ 57 h 176"/>
                  <a:gd name="T72" fmla="*/ 78 w 138"/>
                  <a:gd name="T73" fmla="*/ 61 h 176"/>
                  <a:gd name="T74" fmla="*/ 69 w 138"/>
                  <a:gd name="T75" fmla="*/ 63 h 176"/>
                  <a:gd name="T76" fmla="*/ 64 w 138"/>
                  <a:gd name="T77" fmla="*/ 63 h 176"/>
                  <a:gd name="T78" fmla="*/ 55 w 138"/>
                  <a:gd name="T79" fmla="*/ 59 h 176"/>
                  <a:gd name="T80" fmla="*/ 48 w 138"/>
                  <a:gd name="T81" fmla="*/ 52 h 176"/>
                  <a:gd name="T82" fmla="*/ 45 w 138"/>
                  <a:gd name="T83" fmla="*/ 44 h 176"/>
                  <a:gd name="T84" fmla="*/ 44 w 138"/>
                  <a:gd name="T85" fmla="*/ 39 h 176"/>
                  <a:gd name="T86" fmla="*/ 46 w 138"/>
                  <a:gd name="T87" fmla="*/ 30 h 176"/>
                  <a:gd name="T88" fmla="*/ 51 w 138"/>
                  <a:gd name="T89" fmla="*/ 22 h 176"/>
                  <a:gd name="T90" fmla="*/ 59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8 w 138"/>
                  <a:gd name="T103" fmla="*/ 162 h 176"/>
                  <a:gd name="T104" fmla="*/ 14 w 138"/>
                  <a:gd name="T105" fmla="*/ 100 h 176"/>
                  <a:gd name="T106" fmla="*/ 15 w 138"/>
                  <a:gd name="T107" fmla="*/ 95 h 176"/>
                  <a:gd name="T108" fmla="*/ 20 w 138"/>
                  <a:gd name="T109" fmla="*/ 87 h 176"/>
                  <a:gd name="T110" fmla="*/ 24 w 138"/>
                  <a:gd name="T111" fmla="*/ 85 h 176"/>
                  <a:gd name="T112" fmla="*/ 46 w 138"/>
                  <a:gd name="T113" fmla="*/ 80 h 176"/>
                  <a:gd name="T114" fmla="*/ 69 w 138"/>
                  <a:gd name="T115" fmla="*/ 78 h 176"/>
                  <a:gd name="T116" fmla="*/ 91 w 138"/>
                  <a:gd name="T117" fmla="*/ 80 h 176"/>
                  <a:gd name="T118" fmla="*/ 113 w 138"/>
                  <a:gd name="T119" fmla="*/ 85 h 176"/>
                  <a:gd name="T120" fmla="*/ 117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7" y="72"/>
                    </a:moveTo>
                    <a:lnTo>
                      <a:pt x="117" y="72"/>
                    </a:lnTo>
                    <a:lnTo>
                      <a:pt x="106" y="68"/>
                    </a:lnTo>
                    <a:lnTo>
                      <a:pt x="96" y="66"/>
                    </a:lnTo>
                    <a:lnTo>
                      <a:pt x="96" y="66"/>
                    </a:lnTo>
                    <a:lnTo>
                      <a:pt x="100" y="61"/>
                    </a:lnTo>
                    <a:lnTo>
                      <a:pt x="104" y="54"/>
                    </a:lnTo>
                    <a:lnTo>
                      <a:pt x="106" y="47"/>
                    </a:lnTo>
                    <a:lnTo>
                      <a:pt x="108" y="39"/>
                    </a:lnTo>
                    <a:lnTo>
                      <a:pt x="108" y="39"/>
                    </a:lnTo>
                    <a:lnTo>
                      <a:pt x="106" y="31"/>
                    </a:lnTo>
                    <a:lnTo>
                      <a:pt x="104" y="24"/>
                    </a:lnTo>
                    <a:lnTo>
                      <a:pt x="101" y="18"/>
                    </a:lnTo>
                    <a:lnTo>
                      <a:pt x="96" y="11"/>
                    </a:lnTo>
                    <a:lnTo>
                      <a:pt x="90" y="7"/>
                    </a:lnTo>
                    <a:lnTo>
                      <a:pt x="84" y="4"/>
                    </a:lnTo>
                    <a:lnTo>
                      <a:pt x="76" y="1"/>
                    </a:lnTo>
                    <a:lnTo>
                      <a:pt x="69" y="0"/>
                    </a:lnTo>
                    <a:lnTo>
                      <a:pt x="69" y="0"/>
                    </a:lnTo>
                    <a:lnTo>
                      <a:pt x="61" y="1"/>
                    </a:lnTo>
                    <a:lnTo>
                      <a:pt x="54" y="4"/>
                    </a:lnTo>
                    <a:lnTo>
                      <a:pt x="47" y="7"/>
                    </a:lnTo>
                    <a:lnTo>
                      <a:pt x="42" y="11"/>
                    </a:lnTo>
                    <a:lnTo>
                      <a:pt x="36" y="18"/>
                    </a:lnTo>
                    <a:lnTo>
                      <a:pt x="33" y="24"/>
                    </a:lnTo>
                    <a:lnTo>
                      <a:pt x="31" y="31"/>
                    </a:lnTo>
                    <a:lnTo>
                      <a:pt x="30" y="39"/>
                    </a:lnTo>
                    <a:lnTo>
                      <a:pt x="30" y="39"/>
                    </a:lnTo>
                    <a:lnTo>
                      <a:pt x="31" y="47"/>
                    </a:lnTo>
                    <a:lnTo>
                      <a:pt x="33" y="54"/>
                    </a:lnTo>
                    <a:lnTo>
                      <a:pt x="37" y="61"/>
                    </a:lnTo>
                    <a:lnTo>
                      <a:pt x="42" y="66"/>
                    </a:lnTo>
                    <a:lnTo>
                      <a:pt x="42" y="66"/>
                    </a:lnTo>
                    <a:lnTo>
                      <a:pt x="31" y="68"/>
                    </a:lnTo>
                    <a:lnTo>
                      <a:pt x="20" y="72"/>
                    </a:lnTo>
                    <a:lnTo>
                      <a:pt x="20" y="72"/>
                    </a:lnTo>
                    <a:lnTo>
                      <a:pt x="16" y="73"/>
                    </a:lnTo>
                    <a:lnTo>
                      <a:pt x="13" y="76"/>
                    </a:lnTo>
                    <a:lnTo>
                      <a:pt x="8" y="79"/>
                    </a:lnTo>
                    <a:lnTo>
                      <a:pt x="6"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2" y="82"/>
                    </a:lnTo>
                    <a:lnTo>
                      <a:pt x="129" y="79"/>
                    </a:lnTo>
                    <a:lnTo>
                      <a:pt x="125" y="76"/>
                    </a:lnTo>
                    <a:lnTo>
                      <a:pt x="122" y="73"/>
                    </a:lnTo>
                    <a:lnTo>
                      <a:pt x="117" y="72"/>
                    </a:lnTo>
                    <a:lnTo>
                      <a:pt x="117" y="72"/>
                    </a:lnTo>
                    <a:close/>
                    <a:moveTo>
                      <a:pt x="69" y="14"/>
                    </a:moveTo>
                    <a:lnTo>
                      <a:pt x="69" y="14"/>
                    </a:lnTo>
                    <a:lnTo>
                      <a:pt x="74" y="14"/>
                    </a:lnTo>
                    <a:lnTo>
                      <a:pt x="78" y="17"/>
                    </a:lnTo>
                    <a:lnTo>
                      <a:pt x="83" y="19"/>
                    </a:lnTo>
                    <a:lnTo>
                      <a:pt x="86" y="22"/>
                    </a:lnTo>
                    <a:lnTo>
                      <a:pt x="89" y="25"/>
                    </a:lnTo>
                    <a:lnTo>
                      <a:pt x="91" y="30"/>
                    </a:lnTo>
                    <a:lnTo>
                      <a:pt x="92" y="34"/>
                    </a:lnTo>
                    <a:lnTo>
                      <a:pt x="94" y="39"/>
                    </a:lnTo>
                    <a:lnTo>
                      <a:pt x="94" y="39"/>
                    </a:lnTo>
                    <a:lnTo>
                      <a:pt x="92" y="44"/>
                    </a:lnTo>
                    <a:lnTo>
                      <a:pt x="91" y="48"/>
                    </a:lnTo>
                    <a:lnTo>
                      <a:pt x="89" y="52"/>
                    </a:lnTo>
                    <a:lnTo>
                      <a:pt x="86" y="57"/>
                    </a:lnTo>
                    <a:lnTo>
                      <a:pt x="83" y="59"/>
                    </a:lnTo>
                    <a:lnTo>
                      <a:pt x="78" y="61"/>
                    </a:lnTo>
                    <a:lnTo>
                      <a:pt x="74" y="63"/>
                    </a:lnTo>
                    <a:lnTo>
                      <a:pt x="69" y="63"/>
                    </a:lnTo>
                    <a:lnTo>
                      <a:pt x="69" y="63"/>
                    </a:lnTo>
                    <a:lnTo>
                      <a:pt x="64" y="63"/>
                    </a:lnTo>
                    <a:lnTo>
                      <a:pt x="59" y="61"/>
                    </a:lnTo>
                    <a:lnTo>
                      <a:pt x="55" y="59"/>
                    </a:lnTo>
                    <a:lnTo>
                      <a:pt x="51" y="57"/>
                    </a:lnTo>
                    <a:lnTo>
                      <a:pt x="48" y="52"/>
                    </a:lnTo>
                    <a:lnTo>
                      <a:pt x="46" y="48"/>
                    </a:lnTo>
                    <a:lnTo>
                      <a:pt x="45" y="44"/>
                    </a:lnTo>
                    <a:lnTo>
                      <a:pt x="44" y="39"/>
                    </a:lnTo>
                    <a:lnTo>
                      <a:pt x="44" y="39"/>
                    </a:lnTo>
                    <a:lnTo>
                      <a:pt x="45" y="34"/>
                    </a:lnTo>
                    <a:lnTo>
                      <a:pt x="46" y="30"/>
                    </a:lnTo>
                    <a:lnTo>
                      <a:pt x="48" y="25"/>
                    </a:lnTo>
                    <a:lnTo>
                      <a:pt x="51" y="22"/>
                    </a:lnTo>
                    <a:lnTo>
                      <a:pt x="55" y="19"/>
                    </a:lnTo>
                    <a:lnTo>
                      <a:pt x="59" y="17"/>
                    </a:lnTo>
                    <a:lnTo>
                      <a:pt x="64" y="14"/>
                    </a:lnTo>
                    <a:lnTo>
                      <a:pt x="69" y="14"/>
                    </a:lnTo>
                    <a:lnTo>
                      <a:pt x="69" y="14"/>
                    </a:lnTo>
                    <a:close/>
                    <a:moveTo>
                      <a:pt x="124" y="162"/>
                    </a:moveTo>
                    <a:lnTo>
                      <a:pt x="110" y="162"/>
                    </a:lnTo>
                    <a:lnTo>
                      <a:pt x="110" y="105"/>
                    </a:lnTo>
                    <a:lnTo>
                      <a:pt x="96" y="105"/>
                    </a:lnTo>
                    <a:lnTo>
                      <a:pt x="96" y="162"/>
                    </a:lnTo>
                    <a:lnTo>
                      <a:pt x="43" y="162"/>
                    </a:lnTo>
                    <a:lnTo>
                      <a:pt x="43" y="105"/>
                    </a:lnTo>
                    <a:lnTo>
                      <a:pt x="28" y="105"/>
                    </a:lnTo>
                    <a:lnTo>
                      <a:pt x="28" y="162"/>
                    </a:lnTo>
                    <a:lnTo>
                      <a:pt x="14" y="162"/>
                    </a:lnTo>
                    <a:lnTo>
                      <a:pt x="14" y="100"/>
                    </a:lnTo>
                    <a:lnTo>
                      <a:pt x="14" y="100"/>
                    </a:lnTo>
                    <a:lnTo>
                      <a:pt x="15" y="95"/>
                    </a:lnTo>
                    <a:lnTo>
                      <a:pt x="17" y="91"/>
                    </a:lnTo>
                    <a:lnTo>
                      <a:pt x="20" y="87"/>
                    </a:lnTo>
                    <a:lnTo>
                      <a:pt x="24" y="85"/>
                    </a:lnTo>
                    <a:lnTo>
                      <a:pt x="24" y="85"/>
                    </a:lnTo>
                    <a:lnTo>
                      <a:pt x="35" y="82"/>
                    </a:lnTo>
                    <a:lnTo>
                      <a:pt x="46" y="80"/>
                    </a:lnTo>
                    <a:lnTo>
                      <a:pt x="58" y="79"/>
                    </a:lnTo>
                    <a:lnTo>
                      <a:pt x="69" y="78"/>
                    </a:lnTo>
                    <a:lnTo>
                      <a:pt x="79" y="79"/>
                    </a:lnTo>
                    <a:lnTo>
                      <a:pt x="91" y="80"/>
                    </a:lnTo>
                    <a:lnTo>
                      <a:pt x="102" y="82"/>
                    </a:lnTo>
                    <a:lnTo>
                      <a:pt x="113" y="85"/>
                    </a:lnTo>
                    <a:lnTo>
                      <a:pt x="113" y="85"/>
                    </a:lnTo>
                    <a:lnTo>
                      <a:pt x="117"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1" name="Freeform 100"/>
              <p:cNvSpPr/>
              <p:nvPr/>
            </p:nvSpPr>
            <p:spPr bwMode="auto">
              <a:xfrm>
                <a:off x="7519988" y="5938838"/>
                <a:ext cx="557213" cy="138113"/>
              </a:xfrm>
              <a:custGeom>
                <a:gdLst>
                  <a:gd name="T0" fmla="*/ 15 w 351"/>
                  <a:gd name="T1" fmla="*/ 55 h 87"/>
                  <a:gd name="T2" fmla="*/ 15 w 351"/>
                  <a:gd name="T3" fmla="*/ 55 h 87"/>
                  <a:gd name="T4" fmla="*/ 16 w 351"/>
                  <a:gd name="T5" fmla="*/ 51 h 87"/>
                  <a:gd name="T6" fmla="*/ 19 w 351"/>
                  <a:gd name="T7" fmla="*/ 47 h 87"/>
                  <a:gd name="T8" fmla="*/ 22 w 351"/>
                  <a:gd name="T9" fmla="*/ 44 h 87"/>
                  <a:gd name="T10" fmla="*/ 26 w 351"/>
                  <a:gd name="T11" fmla="*/ 43 h 87"/>
                  <a:gd name="T12" fmla="*/ 169 w 351"/>
                  <a:gd name="T13" fmla="*/ 43 h 87"/>
                  <a:gd name="T14" fmla="*/ 169 w 351"/>
                  <a:gd name="T15" fmla="*/ 85 h 87"/>
                  <a:gd name="T16" fmla="*/ 183 w 351"/>
                  <a:gd name="T17" fmla="*/ 85 h 87"/>
                  <a:gd name="T18" fmla="*/ 183 w 351"/>
                  <a:gd name="T19" fmla="*/ 43 h 87"/>
                  <a:gd name="T20" fmla="*/ 326 w 351"/>
                  <a:gd name="T21" fmla="*/ 43 h 87"/>
                  <a:gd name="T22" fmla="*/ 326 w 351"/>
                  <a:gd name="T23" fmla="*/ 43 h 87"/>
                  <a:gd name="T24" fmla="*/ 330 w 351"/>
                  <a:gd name="T25" fmla="*/ 44 h 87"/>
                  <a:gd name="T26" fmla="*/ 334 w 351"/>
                  <a:gd name="T27" fmla="*/ 47 h 87"/>
                  <a:gd name="T28" fmla="*/ 336 w 351"/>
                  <a:gd name="T29" fmla="*/ 51 h 87"/>
                  <a:gd name="T30" fmla="*/ 337 w 351"/>
                  <a:gd name="T31" fmla="*/ 55 h 87"/>
                  <a:gd name="T32" fmla="*/ 337 w 351"/>
                  <a:gd name="T33" fmla="*/ 87 h 87"/>
                  <a:gd name="T34" fmla="*/ 351 w 351"/>
                  <a:gd name="T35" fmla="*/ 87 h 87"/>
                  <a:gd name="T36" fmla="*/ 351 w 351"/>
                  <a:gd name="T37" fmla="*/ 55 h 87"/>
                  <a:gd name="T38" fmla="*/ 351 w 351"/>
                  <a:gd name="T39" fmla="*/ 55 h 87"/>
                  <a:gd name="T40" fmla="*/ 350 w 351"/>
                  <a:gd name="T41" fmla="*/ 50 h 87"/>
                  <a:gd name="T42" fmla="*/ 349 w 351"/>
                  <a:gd name="T43" fmla="*/ 45 h 87"/>
                  <a:gd name="T44" fmla="*/ 347 w 351"/>
                  <a:gd name="T45" fmla="*/ 40 h 87"/>
                  <a:gd name="T46" fmla="*/ 344 w 351"/>
                  <a:gd name="T47" fmla="*/ 37 h 87"/>
                  <a:gd name="T48" fmla="*/ 340 w 351"/>
                  <a:gd name="T49" fmla="*/ 34 h 87"/>
                  <a:gd name="T50" fmla="*/ 335 w 351"/>
                  <a:gd name="T51" fmla="*/ 31 h 87"/>
                  <a:gd name="T52" fmla="*/ 331 w 351"/>
                  <a:gd name="T53" fmla="*/ 29 h 87"/>
                  <a:gd name="T54" fmla="*/ 326 w 351"/>
                  <a:gd name="T55" fmla="*/ 29 h 87"/>
                  <a:gd name="T56" fmla="*/ 183 w 351"/>
                  <a:gd name="T57" fmla="*/ 29 h 87"/>
                  <a:gd name="T58" fmla="*/ 183 w 351"/>
                  <a:gd name="T59" fmla="*/ 0 h 87"/>
                  <a:gd name="T60" fmla="*/ 169 w 351"/>
                  <a:gd name="T61" fmla="*/ 0 h 87"/>
                  <a:gd name="T62" fmla="*/ 169 w 351"/>
                  <a:gd name="T63" fmla="*/ 29 h 87"/>
                  <a:gd name="T64" fmla="*/ 26 w 351"/>
                  <a:gd name="T65" fmla="*/ 29 h 87"/>
                  <a:gd name="T66" fmla="*/ 26 w 351"/>
                  <a:gd name="T67" fmla="*/ 29 h 87"/>
                  <a:gd name="T68" fmla="*/ 22 w 351"/>
                  <a:gd name="T69" fmla="*/ 29 h 87"/>
                  <a:gd name="T70" fmla="*/ 17 w 351"/>
                  <a:gd name="T71" fmla="*/ 31 h 87"/>
                  <a:gd name="T72" fmla="*/ 12 w 351"/>
                  <a:gd name="T73" fmla="*/ 34 h 87"/>
                  <a:gd name="T74" fmla="*/ 8 w 351"/>
                  <a:gd name="T75" fmla="*/ 37 h 87"/>
                  <a:gd name="T76" fmla="*/ 5 w 351"/>
                  <a:gd name="T77" fmla="*/ 40 h 87"/>
                  <a:gd name="T78" fmla="*/ 3 w 351"/>
                  <a:gd name="T79" fmla="*/ 45 h 87"/>
                  <a:gd name="T80" fmla="*/ 2 w 351"/>
                  <a:gd name="T81" fmla="*/ 50 h 87"/>
                  <a:gd name="T82" fmla="*/ 0 w 351"/>
                  <a:gd name="T83" fmla="*/ 55 h 87"/>
                  <a:gd name="T84" fmla="*/ 0 w 351"/>
                  <a:gd name="T85" fmla="*/ 87 h 87"/>
                  <a:gd name="T86" fmla="*/ 15 w 351"/>
                  <a:gd name="T87" fmla="*/ 87 h 87"/>
                  <a:gd name="T88" fmla="*/ 15 w 351"/>
                  <a:gd name="T89" fmla="*/ 55 h 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1" h="87">
                    <a:moveTo>
                      <a:pt x="15" y="55"/>
                    </a:moveTo>
                    <a:lnTo>
                      <a:pt x="15" y="55"/>
                    </a:lnTo>
                    <a:lnTo>
                      <a:pt x="16" y="51"/>
                    </a:lnTo>
                    <a:lnTo>
                      <a:pt x="19" y="47"/>
                    </a:lnTo>
                    <a:lnTo>
                      <a:pt x="22" y="44"/>
                    </a:lnTo>
                    <a:lnTo>
                      <a:pt x="26" y="43"/>
                    </a:lnTo>
                    <a:lnTo>
                      <a:pt x="169" y="43"/>
                    </a:lnTo>
                    <a:lnTo>
                      <a:pt x="169" y="85"/>
                    </a:lnTo>
                    <a:lnTo>
                      <a:pt x="183" y="85"/>
                    </a:lnTo>
                    <a:lnTo>
                      <a:pt x="183" y="43"/>
                    </a:lnTo>
                    <a:lnTo>
                      <a:pt x="326" y="43"/>
                    </a:lnTo>
                    <a:lnTo>
                      <a:pt x="326" y="43"/>
                    </a:lnTo>
                    <a:lnTo>
                      <a:pt x="330" y="44"/>
                    </a:lnTo>
                    <a:lnTo>
                      <a:pt x="334" y="47"/>
                    </a:lnTo>
                    <a:lnTo>
                      <a:pt x="336" y="51"/>
                    </a:lnTo>
                    <a:lnTo>
                      <a:pt x="337" y="55"/>
                    </a:lnTo>
                    <a:lnTo>
                      <a:pt x="337" y="87"/>
                    </a:lnTo>
                    <a:lnTo>
                      <a:pt x="351" y="87"/>
                    </a:lnTo>
                    <a:lnTo>
                      <a:pt x="351" y="55"/>
                    </a:lnTo>
                    <a:lnTo>
                      <a:pt x="351" y="55"/>
                    </a:lnTo>
                    <a:lnTo>
                      <a:pt x="350" y="50"/>
                    </a:lnTo>
                    <a:lnTo>
                      <a:pt x="349" y="45"/>
                    </a:lnTo>
                    <a:lnTo>
                      <a:pt x="347" y="40"/>
                    </a:lnTo>
                    <a:lnTo>
                      <a:pt x="344" y="37"/>
                    </a:lnTo>
                    <a:lnTo>
                      <a:pt x="340" y="34"/>
                    </a:lnTo>
                    <a:lnTo>
                      <a:pt x="335" y="31"/>
                    </a:lnTo>
                    <a:lnTo>
                      <a:pt x="331" y="29"/>
                    </a:lnTo>
                    <a:lnTo>
                      <a:pt x="326" y="29"/>
                    </a:lnTo>
                    <a:lnTo>
                      <a:pt x="183" y="29"/>
                    </a:lnTo>
                    <a:lnTo>
                      <a:pt x="183" y="0"/>
                    </a:lnTo>
                    <a:lnTo>
                      <a:pt x="169" y="0"/>
                    </a:lnTo>
                    <a:lnTo>
                      <a:pt x="169" y="29"/>
                    </a:lnTo>
                    <a:lnTo>
                      <a:pt x="26" y="29"/>
                    </a:lnTo>
                    <a:lnTo>
                      <a:pt x="26" y="29"/>
                    </a:lnTo>
                    <a:lnTo>
                      <a:pt x="22" y="29"/>
                    </a:lnTo>
                    <a:lnTo>
                      <a:pt x="17" y="31"/>
                    </a:lnTo>
                    <a:lnTo>
                      <a:pt x="12" y="34"/>
                    </a:lnTo>
                    <a:lnTo>
                      <a:pt x="8" y="37"/>
                    </a:lnTo>
                    <a:lnTo>
                      <a:pt x="5" y="40"/>
                    </a:lnTo>
                    <a:lnTo>
                      <a:pt x="3" y="45"/>
                    </a:lnTo>
                    <a:lnTo>
                      <a:pt x="2" y="50"/>
                    </a:lnTo>
                    <a:lnTo>
                      <a:pt x="0" y="55"/>
                    </a:lnTo>
                    <a:lnTo>
                      <a:pt x="0" y="87"/>
                    </a:lnTo>
                    <a:lnTo>
                      <a:pt x="15" y="87"/>
                    </a:lnTo>
                    <a:lnTo>
                      <a:pt x="1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sp>
        <p:nvSpPr>
          <p:cNvPr id="102" name="Rectangle 101"/>
          <p:cNvSpPr/>
          <p:nvPr/>
        </p:nvSpPr>
        <p:spPr>
          <a:xfrm>
            <a:off x="5622047" y="1341239"/>
            <a:ext cx="3491504"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集团：确保及时下发新增内部客商编码至下属</a:t>
            </a:r>
            <a:r>
              <a:rPr lang="zh-CN" altLang="en-US" sz="1200" smtClean="0">
                <a:latin typeface="微软雅黑" panose="020b0503020204020204" pitchFamily="34" charset="-122"/>
                <a:ea typeface="微软雅黑" panose="020b0503020204020204" pitchFamily="34" charset="-122"/>
              </a:rPr>
              <a:t>公司</a:t>
            </a: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下属公司：及时维护客商</a:t>
            </a:r>
            <a:r>
              <a:rPr lang="zh-CN" altLang="en-US" sz="1200" smtClean="0">
                <a:latin typeface="微软雅黑" panose="020b0503020204020204" pitchFamily="34" charset="-122"/>
                <a:ea typeface="微软雅黑" panose="020b0503020204020204" pitchFamily="34" charset="-122"/>
              </a:rPr>
              <a:t>编码</a:t>
            </a:r>
            <a:endParaRPr lang="zh-CN" altLang="en-US" sz="1200">
              <a:latin typeface="微软雅黑" panose="020b0503020204020204" pitchFamily="34" charset="-122"/>
              <a:ea typeface="微软雅黑" panose="020b0503020204020204" pitchFamily="34" charset="-122"/>
            </a:endParaRPr>
          </a:p>
        </p:txBody>
      </p:sp>
      <p:sp>
        <p:nvSpPr>
          <p:cNvPr id="103" name="TextBox 102"/>
          <p:cNvSpPr txBox="1"/>
          <p:nvPr/>
        </p:nvSpPr>
        <p:spPr>
          <a:xfrm>
            <a:off x="5676252" y="1002685"/>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职责</a:t>
            </a:r>
            <a:endParaRPr lang="en-US" sz="1600" b="1">
              <a:latin typeface="微软雅黑" panose="020b0503020204020204" pitchFamily="34" charset="-122"/>
              <a:ea typeface="微软雅黑" panose="020b0503020204020204" pitchFamily="34" charset="-122"/>
            </a:endParaRPr>
          </a:p>
        </p:txBody>
      </p:sp>
      <p:sp>
        <p:nvSpPr>
          <p:cNvPr id="73" name="Rectangle 72"/>
          <p:cNvSpPr/>
          <p:nvPr/>
        </p:nvSpPr>
        <p:spPr>
          <a:xfrm>
            <a:off x="1240132" y="2492896"/>
            <a:ext cx="7507867" cy="239560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smtClean="0">
                <a:latin typeface="微软雅黑" panose="020b0503020204020204" pitchFamily="34" charset="-122"/>
                <a:ea typeface="微软雅黑" panose="020b0503020204020204" pitchFamily="34" charset="-122"/>
              </a:rPr>
              <a:t>在核算系统中对内部客商建立双编码，即核算系统内部客商编码不变的情况下创建新的字段维护集团统一的编码。</a:t>
            </a: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p:txBody>
      </p:sp>
      <p:pic>
        <p:nvPicPr>
          <p:cNvPr id="75" name="Picture 74"/>
          <p:cNvPicPr>
            <a:picLocks noChangeAspect="1"/>
          </p:cNvPicPr>
          <p:nvPr/>
        </p:nvPicPr>
        <p:blipFill>
          <a:blip r:embed="rId2"/>
          <a:stretch>
            <a:fillRect/>
          </a:stretch>
        </p:blipFill>
        <p:spPr>
          <a:xfrm>
            <a:off x="1060433" y="3269988"/>
            <a:ext cx="2109926" cy="1454442"/>
          </a:xfrm>
          <a:prstGeom prst="rect">
            <a:avLst/>
          </a:prstGeom>
        </p:spPr>
      </p:pic>
      <p:sp>
        <p:nvSpPr>
          <p:cNvPr id="76" name="TextBox 75"/>
          <p:cNvSpPr txBox="1"/>
          <p:nvPr/>
        </p:nvSpPr>
        <p:spPr>
          <a:xfrm>
            <a:off x="3477800" y="3347020"/>
            <a:ext cx="5114430"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Arial" pitchFamily="34" charset="0"/>
              <a:buChar char="•"/>
            </a:pPr>
            <a:r>
              <a:rPr lang="en-US" altLang="zh-CN" sz="1200">
                <a:latin typeface="微软雅黑" panose="020b0503020204020204" pitchFamily="34" charset="-122"/>
                <a:ea typeface="微软雅黑" panose="020b0503020204020204" pitchFamily="34" charset="-122"/>
              </a:rPr>
              <a:t>DFL </a:t>
            </a:r>
            <a:r>
              <a:rPr lang="zh-CN" altLang="en-US" sz="1200">
                <a:latin typeface="微软雅黑" panose="020b0503020204020204" pitchFamily="34" charset="-122"/>
                <a:ea typeface="微软雅黑" panose="020b0503020204020204" pitchFamily="34" charset="-122"/>
              </a:rPr>
              <a:t>内部编码：</a:t>
            </a:r>
            <a:r>
              <a:rPr lang="en-US" altLang="zh-CN" sz="1200">
                <a:latin typeface="微软雅黑" panose="020b0503020204020204" pitchFamily="34" charset="-122"/>
                <a:ea typeface="微软雅黑" panose="020b0503020204020204" pitchFamily="34" charset="-122"/>
              </a:rPr>
              <a:t>DFL</a:t>
            </a:r>
            <a:r>
              <a:rPr lang="zh-CN" altLang="en-US" sz="1200">
                <a:latin typeface="微软雅黑" panose="020b0503020204020204" pitchFamily="34" charset="-122"/>
                <a:ea typeface="微软雅黑" panose="020b0503020204020204" pitchFamily="34" charset="-122"/>
              </a:rPr>
              <a:t>内部客商在创建，维护时，此字段要求必填字段</a:t>
            </a:r>
            <a:r>
              <a:rPr lang="zh-CN" altLang="en-US" sz="1200" smtClean="0">
                <a:latin typeface="微软雅黑" panose="020b0503020204020204" pitchFamily="34" charset="-122"/>
                <a:ea typeface="微软雅黑" panose="020b0503020204020204" pitchFamily="34" charset="-122"/>
              </a:rPr>
              <a:t>。</a:t>
            </a:r>
            <a:endParaRPr lang="en-US" altLang="zh-CN" sz="1200">
              <a:latin typeface="微软雅黑" panose="020b0503020204020204" pitchFamily="34" charset="-122"/>
              <a:ea typeface="微软雅黑" panose="020b0503020204020204" pitchFamily="34" charset="-122"/>
            </a:endParaRPr>
          </a:p>
          <a:p>
            <a:pPr marL="171450" indent="-171450">
              <a:lnSpc>
                <a:spcPct val="150000"/>
              </a:lnSpc>
              <a:buFont typeface="Arial" pitchFamily="34" charset="0"/>
              <a:buChar char="•"/>
            </a:pPr>
            <a:r>
              <a:rPr lang="en-US" altLang="zh-CN" sz="1200">
                <a:latin typeface="微软雅黑" panose="020b0503020204020204" pitchFamily="34" charset="-122"/>
                <a:ea typeface="微软雅黑" panose="020b0503020204020204" pitchFamily="34" charset="-122"/>
              </a:rPr>
              <a:t>DFG </a:t>
            </a:r>
            <a:r>
              <a:rPr lang="zh-CN" altLang="en-US" sz="1200">
                <a:latin typeface="微软雅黑" panose="020b0503020204020204" pitchFamily="34" charset="-122"/>
                <a:ea typeface="微软雅黑" panose="020b0503020204020204" pitchFamily="34" charset="-122"/>
              </a:rPr>
              <a:t>内部编码：</a:t>
            </a:r>
            <a:r>
              <a:rPr lang="en-US" altLang="zh-CN" sz="1200">
                <a:latin typeface="微软雅黑" panose="020b0503020204020204" pitchFamily="34" charset="-122"/>
                <a:ea typeface="微软雅黑" panose="020b0503020204020204" pitchFamily="34" charset="-122"/>
              </a:rPr>
              <a:t>DFG</a:t>
            </a:r>
            <a:r>
              <a:rPr lang="zh-CN" altLang="en-US" sz="1200">
                <a:latin typeface="微软雅黑" panose="020b0503020204020204" pitchFamily="34" charset="-122"/>
                <a:ea typeface="微软雅黑" panose="020b0503020204020204" pitchFamily="34" charset="-122"/>
              </a:rPr>
              <a:t>内部客商在创建，维护时，此字段要求必填字段</a:t>
            </a:r>
            <a:r>
              <a:rPr lang="zh-CN" altLang="en-US" sz="1200" smtClean="0">
                <a:latin typeface="微软雅黑" panose="020b0503020204020204" pitchFamily="34" charset="-122"/>
                <a:ea typeface="微软雅黑" panose="020b0503020204020204" pitchFamily="34" charset="-122"/>
              </a:rPr>
              <a:t>。</a:t>
            </a:r>
            <a:endParaRPr lang="en-US" altLang="zh-CN" sz="1200">
              <a:latin typeface="微软雅黑" panose="020b0503020204020204" pitchFamily="34" charset="-122"/>
              <a:ea typeface="微软雅黑" panose="020b0503020204020204" pitchFamily="34" charset="-122"/>
            </a:endParaRPr>
          </a:p>
          <a:p>
            <a:pPr marL="171450" indent="-171450">
              <a:lnSpc>
                <a:spcPct val="150000"/>
              </a:lnSpc>
              <a:buFont typeface="Arial" pitchFamily="34" charset="0"/>
              <a:buChar char="•"/>
            </a:pPr>
            <a:r>
              <a:rPr lang="zh-CN" altLang="en-US" sz="1200" smtClean="0">
                <a:latin typeface="微软雅黑" panose="020b0503020204020204" pitchFamily="34" charset="-122"/>
                <a:ea typeface="微软雅黑" panose="020b0503020204020204" pitchFamily="34" charset="-122"/>
              </a:rPr>
              <a:t>外部客商添加统</a:t>
            </a:r>
            <a:r>
              <a:rPr lang="zh-CN" altLang="en-US" sz="1200">
                <a:latin typeface="微软雅黑" panose="020b0503020204020204" pitchFamily="34" charset="-122"/>
                <a:ea typeface="微软雅黑" panose="020b0503020204020204" pitchFamily="34" charset="-122"/>
              </a:rPr>
              <a:t>一社会信用代码：必填字段，在维护客商时必填，从而避免重复创建的情</a:t>
            </a:r>
            <a:r>
              <a:rPr lang="zh-CN" altLang="en-US" sz="1200" smtClean="0">
                <a:latin typeface="微软雅黑" panose="020b0503020204020204" pitchFamily="34" charset="-122"/>
                <a:ea typeface="微软雅黑" panose="020b0503020204020204" pitchFamily="34" charset="-122"/>
              </a:rPr>
              <a:t>况；通过汇总该字段值相同的客商，出具</a:t>
            </a:r>
            <a:r>
              <a:rPr lang="en-US" altLang="zh-CN" sz="1200" smtClean="0">
                <a:latin typeface="微软雅黑" panose="020b0503020204020204" pitchFamily="34" charset="-122"/>
                <a:ea typeface="微软雅黑" panose="020b0503020204020204" pitchFamily="34" charset="-122"/>
              </a:rPr>
              <a:t>10</a:t>
            </a:r>
            <a:r>
              <a:rPr lang="zh-CN" altLang="en-US" sz="1200" smtClean="0">
                <a:latin typeface="微软雅黑" panose="020b0503020204020204" pitchFamily="34" charset="-122"/>
                <a:ea typeface="微软雅黑" panose="020b0503020204020204" pitchFamily="34" charset="-122"/>
              </a:rPr>
              <a:t>大往来客商报表。</a:t>
            </a:r>
            <a:endParaRPr lang="en-US" altLang="zh-CN" sz="1200">
              <a:latin typeface="微软雅黑" panose="020b0503020204020204" pitchFamily="34" charset="-122"/>
              <a:ea typeface="微软雅黑" panose="020b0503020204020204" pitchFamily="34" charset="-122"/>
            </a:endParaRPr>
          </a:p>
        </p:txBody>
      </p:sp>
      <p:sp>
        <p:nvSpPr>
          <p:cNvPr id="93" name="Rectangle 92"/>
          <p:cNvSpPr/>
          <p:nvPr/>
        </p:nvSpPr>
        <p:spPr>
          <a:xfrm>
            <a:off x="1204866" y="5502237"/>
            <a:ext cx="349512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无需更改现有核算系统中的客商编码，减少数据清理的工作量，但是如果内部客商有重复的情况，仍需进行数据清理，保证核算系统中内部客商编码的唯一性</a:t>
            </a:r>
            <a:endParaRPr lang="en-US" altLang="zh-CN" sz="1200">
              <a:latin typeface="微软雅黑" panose="020b0503020204020204" pitchFamily="34" charset="-122"/>
              <a:ea typeface="微软雅黑" panose="020b0503020204020204" pitchFamily="34" charset="-122"/>
            </a:endParaRPr>
          </a:p>
        </p:txBody>
      </p:sp>
      <p:grpSp>
        <p:nvGrpSpPr>
          <p:cNvPr id="131" name="Group 130"/>
          <p:cNvGrpSpPr/>
          <p:nvPr/>
        </p:nvGrpSpPr>
        <p:grpSpPr>
          <a:xfrm>
            <a:off x="281637" y="4977272"/>
            <a:ext cx="900000" cy="900000"/>
            <a:chOff x="2990677" y="1635418"/>
            <a:chExt cx="900000" cy="900000"/>
          </a:xfrm>
        </p:grpSpPr>
        <p:sp>
          <p:nvSpPr>
            <p:cNvPr id="132" name="타원 69"/>
            <p:cNvSpPr/>
            <p:nvPr/>
          </p:nvSpPr>
          <p:spPr>
            <a:xfrm>
              <a:off x="2990677" y="1635418"/>
              <a:ext cx="900000" cy="900000"/>
            </a:xfrm>
            <a:prstGeom prst="ellipse">
              <a:avLst/>
            </a:prstGeom>
            <a:solidFill>
              <a:srgbClr val="41546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133" name="Freeform 67"/>
            <p:cNvSpPr>
              <a:spLocks noEditPoints="1"/>
            </p:cNvSpPr>
            <p:nvPr/>
          </p:nvSpPr>
          <p:spPr bwMode="auto">
            <a:xfrm>
              <a:off x="3188583" y="1853864"/>
              <a:ext cx="513872" cy="467438"/>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sp>
        <p:nvSpPr>
          <p:cNvPr id="134" name="TextBox 133"/>
          <p:cNvSpPr txBox="1"/>
          <p:nvPr/>
        </p:nvSpPr>
        <p:spPr>
          <a:xfrm>
            <a:off x="1228622" y="502629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建议优点</a:t>
            </a:r>
            <a:endParaRPr lang="en-US" sz="1600" b="1">
              <a:latin typeface="微软雅黑" panose="020b0503020204020204" pitchFamily="34" charset="-122"/>
              <a:ea typeface="微软雅黑" panose="020b0503020204020204" pitchFamily="34" charset="-122"/>
            </a:endParaRPr>
          </a:p>
        </p:txBody>
      </p:sp>
      <p:sp>
        <p:nvSpPr>
          <p:cNvPr id="135" name="Rectangle 134"/>
          <p:cNvSpPr/>
          <p:nvPr/>
        </p:nvSpPr>
        <p:spPr>
          <a:xfrm>
            <a:off x="5622047" y="5451084"/>
            <a:ext cx="328307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若客商主数据在前端业务系统创建，需要改造前端业务系统，同时改造业务系统与核算系统地接口。</a:t>
            </a: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需要对重复的客商进行数据清理，保证核算系统中内部客商的唯一性。</a:t>
            </a:r>
          </a:p>
        </p:txBody>
      </p:sp>
      <p:sp>
        <p:nvSpPr>
          <p:cNvPr id="136" name="TextBox 135"/>
          <p:cNvSpPr txBox="1"/>
          <p:nvPr/>
        </p:nvSpPr>
        <p:spPr>
          <a:xfrm>
            <a:off x="5576441" y="4975144"/>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实施难点</a:t>
            </a:r>
            <a:endParaRPr lang="en-US" sz="1600" b="1">
              <a:latin typeface="微软雅黑" panose="020b0503020204020204" pitchFamily="34" charset="-122"/>
              <a:ea typeface="微软雅黑" panose="020b0503020204020204" pitchFamily="34" charset="-122"/>
            </a:endParaRPr>
          </a:p>
        </p:txBody>
      </p:sp>
      <p:grpSp>
        <p:nvGrpSpPr>
          <p:cNvPr id="137" name="Group 136"/>
          <p:cNvGrpSpPr/>
          <p:nvPr/>
        </p:nvGrpSpPr>
        <p:grpSpPr>
          <a:xfrm>
            <a:off x="4608104" y="4977272"/>
            <a:ext cx="900000" cy="900000"/>
            <a:chOff x="7304399" y="3337560"/>
            <a:chExt cx="932682" cy="932682"/>
          </a:xfrm>
        </p:grpSpPr>
        <p:sp>
          <p:nvSpPr>
            <p:cNvPr id="138" name="타원 81"/>
            <p:cNvSpPr/>
            <p:nvPr/>
          </p:nvSpPr>
          <p:spPr>
            <a:xfrm>
              <a:off x="7304399" y="3337560"/>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139" name="Group 138"/>
            <p:cNvGrpSpPr/>
            <p:nvPr/>
          </p:nvGrpSpPr>
          <p:grpSpPr>
            <a:xfrm>
              <a:off x="7512494" y="3596984"/>
              <a:ext cx="516492" cy="413835"/>
              <a:chOff x="7424738" y="4462463"/>
              <a:chExt cx="766763" cy="614363"/>
            </a:xfrm>
            <a:solidFill>
              <a:schemeClr val="bg1"/>
            </a:solidFill>
          </p:grpSpPr>
          <p:sp>
            <p:nvSpPr>
              <p:cNvPr id="140" name="Freeform 77"/>
              <p:cNvSpPr>
                <a:spLocks noEditPoints="1"/>
              </p:cNvSpPr>
              <p:nvPr/>
            </p:nvSpPr>
            <p:spPr bwMode="auto">
              <a:xfrm>
                <a:off x="7424738" y="5011738"/>
                <a:ext cx="766763" cy="65088"/>
              </a:xfrm>
              <a:custGeom>
                <a:gdLst>
                  <a:gd name="T0" fmla="*/ 473 w 483"/>
                  <a:gd name="T1" fmla="*/ 0 h 41"/>
                  <a:gd name="T2" fmla="*/ 455 w 483"/>
                  <a:gd name="T3" fmla="*/ 0 h 41"/>
                  <a:gd name="T4" fmla="*/ 455 w 483"/>
                  <a:gd name="T5" fmla="*/ 0 h 41"/>
                  <a:gd name="T6" fmla="*/ 454 w 483"/>
                  <a:gd name="T7" fmla="*/ 0 h 41"/>
                  <a:gd name="T8" fmla="*/ 421 w 483"/>
                  <a:gd name="T9" fmla="*/ 0 h 41"/>
                  <a:gd name="T10" fmla="*/ 421 w 483"/>
                  <a:gd name="T11" fmla="*/ 0 h 41"/>
                  <a:gd name="T12" fmla="*/ 420 w 483"/>
                  <a:gd name="T13" fmla="*/ 0 h 41"/>
                  <a:gd name="T14" fmla="*/ 73 w 483"/>
                  <a:gd name="T15" fmla="*/ 0 h 41"/>
                  <a:gd name="T16" fmla="*/ 73 w 483"/>
                  <a:gd name="T17" fmla="*/ 0 h 41"/>
                  <a:gd name="T18" fmla="*/ 70 w 483"/>
                  <a:gd name="T19" fmla="*/ 0 h 41"/>
                  <a:gd name="T20" fmla="*/ 48 w 483"/>
                  <a:gd name="T21" fmla="*/ 6 h 41"/>
                  <a:gd name="T22" fmla="*/ 48 w 483"/>
                  <a:gd name="T23" fmla="*/ 6 h 41"/>
                  <a:gd name="T24" fmla="*/ 0 w 483"/>
                  <a:gd name="T25" fmla="*/ 20 h 41"/>
                  <a:gd name="T26" fmla="*/ 24 w 483"/>
                  <a:gd name="T27" fmla="*/ 27 h 41"/>
                  <a:gd name="T28" fmla="*/ 24 w 483"/>
                  <a:gd name="T29" fmla="*/ 27 h 41"/>
                  <a:gd name="T30" fmla="*/ 24 w 483"/>
                  <a:gd name="T31" fmla="*/ 27 h 41"/>
                  <a:gd name="T32" fmla="*/ 70 w 483"/>
                  <a:gd name="T33" fmla="*/ 40 h 41"/>
                  <a:gd name="T34" fmla="*/ 70 w 483"/>
                  <a:gd name="T35" fmla="*/ 40 h 41"/>
                  <a:gd name="T36" fmla="*/ 73 w 483"/>
                  <a:gd name="T37" fmla="*/ 41 h 41"/>
                  <a:gd name="T38" fmla="*/ 419 w 483"/>
                  <a:gd name="T39" fmla="*/ 41 h 41"/>
                  <a:gd name="T40" fmla="*/ 419 w 483"/>
                  <a:gd name="T41" fmla="*/ 41 h 41"/>
                  <a:gd name="T42" fmla="*/ 421 w 483"/>
                  <a:gd name="T43" fmla="*/ 41 h 41"/>
                  <a:gd name="T44" fmla="*/ 454 w 483"/>
                  <a:gd name="T45" fmla="*/ 41 h 41"/>
                  <a:gd name="T46" fmla="*/ 454 w 483"/>
                  <a:gd name="T47" fmla="*/ 41 h 41"/>
                  <a:gd name="T48" fmla="*/ 455 w 483"/>
                  <a:gd name="T49" fmla="*/ 41 h 41"/>
                  <a:gd name="T50" fmla="*/ 473 w 483"/>
                  <a:gd name="T51" fmla="*/ 41 h 41"/>
                  <a:gd name="T52" fmla="*/ 473 w 483"/>
                  <a:gd name="T53" fmla="*/ 41 h 41"/>
                  <a:gd name="T54" fmla="*/ 476 w 483"/>
                  <a:gd name="T55" fmla="*/ 40 h 41"/>
                  <a:gd name="T56" fmla="*/ 480 w 483"/>
                  <a:gd name="T57" fmla="*/ 38 h 41"/>
                  <a:gd name="T58" fmla="*/ 482 w 483"/>
                  <a:gd name="T59" fmla="*/ 34 h 41"/>
                  <a:gd name="T60" fmla="*/ 483 w 483"/>
                  <a:gd name="T61" fmla="*/ 31 h 41"/>
                  <a:gd name="T62" fmla="*/ 483 w 483"/>
                  <a:gd name="T63" fmla="*/ 10 h 41"/>
                  <a:gd name="T64" fmla="*/ 483 w 483"/>
                  <a:gd name="T65" fmla="*/ 10 h 41"/>
                  <a:gd name="T66" fmla="*/ 482 w 483"/>
                  <a:gd name="T67" fmla="*/ 5 h 41"/>
                  <a:gd name="T68" fmla="*/ 480 w 483"/>
                  <a:gd name="T69" fmla="*/ 2 h 41"/>
                  <a:gd name="T70" fmla="*/ 476 w 483"/>
                  <a:gd name="T71" fmla="*/ 0 h 41"/>
                  <a:gd name="T72" fmla="*/ 473 w 483"/>
                  <a:gd name="T73" fmla="*/ 0 h 41"/>
                  <a:gd name="T74" fmla="*/ 473 w 483"/>
                  <a:gd name="T75" fmla="*/ 0 h 41"/>
                  <a:gd name="T76" fmla="*/ 83 w 483"/>
                  <a:gd name="T77" fmla="*/ 14 h 41"/>
                  <a:gd name="T78" fmla="*/ 415 w 483"/>
                  <a:gd name="T79" fmla="*/ 14 h 41"/>
                  <a:gd name="T80" fmla="*/ 415 w 483"/>
                  <a:gd name="T81" fmla="*/ 27 h 41"/>
                  <a:gd name="T82" fmla="*/ 83 w 483"/>
                  <a:gd name="T83" fmla="*/ 27 h 41"/>
                  <a:gd name="T84" fmla="*/ 83 w 483"/>
                  <a:gd name="T85" fmla="*/ 27 h 41"/>
                  <a:gd name="T86" fmla="*/ 83 w 483"/>
                  <a:gd name="T87" fmla="*/ 20 h 41"/>
                  <a:gd name="T88" fmla="*/ 83 w 483"/>
                  <a:gd name="T89" fmla="*/ 20 h 41"/>
                  <a:gd name="T90" fmla="*/ 83 w 483"/>
                  <a:gd name="T91" fmla="*/ 14 h 41"/>
                  <a:gd name="T92" fmla="*/ 83 w 483"/>
                  <a:gd name="T93" fmla="*/ 14 h 41"/>
                  <a:gd name="T94" fmla="*/ 429 w 483"/>
                  <a:gd name="T95" fmla="*/ 14 h 41"/>
                  <a:gd name="T96" fmla="*/ 445 w 483"/>
                  <a:gd name="T97" fmla="*/ 14 h 41"/>
                  <a:gd name="T98" fmla="*/ 445 w 483"/>
                  <a:gd name="T99" fmla="*/ 27 h 41"/>
                  <a:gd name="T100" fmla="*/ 429 w 483"/>
                  <a:gd name="T101" fmla="*/ 27 h 41"/>
                  <a:gd name="T102" fmla="*/ 429 w 483"/>
                  <a:gd name="T103" fmla="*/ 14 h 41"/>
                  <a:gd name="T104" fmla="*/ 66 w 483"/>
                  <a:gd name="T105" fmla="*/ 16 h 41"/>
                  <a:gd name="T106" fmla="*/ 66 w 483"/>
                  <a:gd name="T107" fmla="*/ 25 h 41"/>
                  <a:gd name="T108" fmla="*/ 52 w 483"/>
                  <a:gd name="T109" fmla="*/ 20 h 41"/>
                  <a:gd name="T110" fmla="*/ 66 w 483"/>
                  <a:gd name="T111" fmla="*/ 16 h 41"/>
                  <a:gd name="T112" fmla="*/ 469 w 483"/>
                  <a:gd name="T113" fmla="*/ 27 h 41"/>
                  <a:gd name="T114" fmla="*/ 460 w 483"/>
                  <a:gd name="T115" fmla="*/ 27 h 41"/>
                  <a:gd name="T116" fmla="*/ 460 w 483"/>
                  <a:gd name="T117" fmla="*/ 14 h 41"/>
                  <a:gd name="T118" fmla="*/ 469 w 483"/>
                  <a:gd name="T119" fmla="*/ 14 h 41"/>
                  <a:gd name="T120" fmla="*/ 469 w 483"/>
                  <a:gd name="T121" fmla="*/ 27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1">
                    <a:moveTo>
                      <a:pt x="473" y="0"/>
                    </a:moveTo>
                    <a:lnTo>
                      <a:pt x="455" y="0"/>
                    </a:lnTo>
                    <a:lnTo>
                      <a:pt x="455" y="0"/>
                    </a:lnTo>
                    <a:lnTo>
                      <a:pt x="454" y="0"/>
                    </a:lnTo>
                    <a:lnTo>
                      <a:pt x="421" y="0"/>
                    </a:lnTo>
                    <a:lnTo>
                      <a:pt x="421" y="0"/>
                    </a:lnTo>
                    <a:lnTo>
                      <a:pt x="420" y="0"/>
                    </a:lnTo>
                    <a:lnTo>
                      <a:pt x="73" y="0"/>
                    </a:lnTo>
                    <a:lnTo>
                      <a:pt x="73" y="0"/>
                    </a:lnTo>
                    <a:lnTo>
                      <a:pt x="70" y="0"/>
                    </a:lnTo>
                    <a:lnTo>
                      <a:pt x="48" y="6"/>
                    </a:lnTo>
                    <a:lnTo>
                      <a:pt x="48" y="6"/>
                    </a:lnTo>
                    <a:lnTo>
                      <a:pt x="0" y="20"/>
                    </a:lnTo>
                    <a:lnTo>
                      <a:pt x="24" y="27"/>
                    </a:lnTo>
                    <a:lnTo>
                      <a:pt x="24" y="27"/>
                    </a:lnTo>
                    <a:lnTo>
                      <a:pt x="24" y="27"/>
                    </a:lnTo>
                    <a:lnTo>
                      <a:pt x="70" y="40"/>
                    </a:lnTo>
                    <a:lnTo>
                      <a:pt x="70" y="40"/>
                    </a:lnTo>
                    <a:lnTo>
                      <a:pt x="73" y="41"/>
                    </a:lnTo>
                    <a:lnTo>
                      <a:pt x="419" y="41"/>
                    </a:lnTo>
                    <a:lnTo>
                      <a:pt x="419" y="41"/>
                    </a:lnTo>
                    <a:lnTo>
                      <a:pt x="421" y="41"/>
                    </a:lnTo>
                    <a:lnTo>
                      <a:pt x="454" y="41"/>
                    </a:lnTo>
                    <a:lnTo>
                      <a:pt x="454" y="41"/>
                    </a:lnTo>
                    <a:lnTo>
                      <a:pt x="455" y="41"/>
                    </a:lnTo>
                    <a:lnTo>
                      <a:pt x="473" y="41"/>
                    </a:lnTo>
                    <a:lnTo>
                      <a:pt x="473" y="41"/>
                    </a:lnTo>
                    <a:lnTo>
                      <a:pt x="476" y="40"/>
                    </a:lnTo>
                    <a:lnTo>
                      <a:pt x="480" y="38"/>
                    </a:lnTo>
                    <a:lnTo>
                      <a:pt x="482" y="34"/>
                    </a:lnTo>
                    <a:lnTo>
                      <a:pt x="483" y="31"/>
                    </a:lnTo>
                    <a:lnTo>
                      <a:pt x="483" y="10"/>
                    </a:lnTo>
                    <a:lnTo>
                      <a:pt x="483" y="10"/>
                    </a:lnTo>
                    <a:lnTo>
                      <a:pt x="482" y="5"/>
                    </a:lnTo>
                    <a:lnTo>
                      <a:pt x="480" y="2"/>
                    </a:lnTo>
                    <a:lnTo>
                      <a:pt x="476" y="0"/>
                    </a:lnTo>
                    <a:lnTo>
                      <a:pt x="473" y="0"/>
                    </a:lnTo>
                    <a:lnTo>
                      <a:pt x="473" y="0"/>
                    </a:lnTo>
                    <a:close/>
                    <a:moveTo>
                      <a:pt x="83" y="14"/>
                    </a:moveTo>
                    <a:lnTo>
                      <a:pt x="415" y="14"/>
                    </a:lnTo>
                    <a:lnTo>
                      <a:pt x="415" y="27"/>
                    </a:lnTo>
                    <a:lnTo>
                      <a:pt x="83" y="27"/>
                    </a:lnTo>
                    <a:lnTo>
                      <a:pt x="83" y="27"/>
                    </a:lnTo>
                    <a:lnTo>
                      <a:pt x="83" y="20"/>
                    </a:lnTo>
                    <a:lnTo>
                      <a:pt x="83" y="20"/>
                    </a:lnTo>
                    <a:lnTo>
                      <a:pt x="83" y="14"/>
                    </a:lnTo>
                    <a:lnTo>
                      <a:pt x="83" y="14"/>
                    </a:lnTo>
                    <a:close/>
                    <a:moveTo>
                      <a:pt x="429" y="14"/>
                    </a:moveTo>
                    <a:lnTo>
                      <a:pt x="445" y="14"/>
                    </a:lnTo>
                    <a:lnTo>
                      <a:pt x="445" y="27"/>
                    </a:lnTo>
                    <a:lnTo>
                      <a:pt x="429" y="27"/>
                    </a:lnTo>
                    <a:lnTo>
                      <a:pt x="429" y="14"/>
                    </a:lnTo>
                    <a:close/>
                    <a:moveTo>
                      <a:pt x="66" y="16"/>
                    </a:moveTo>
                    <a:lnTo>
                      <a:pt x="66" y="25"/>
                    </a:lnTo>
                    <a:lnTo>
                      <a:pt x="52" y="20"/>
                    </a:lnTo>
                    <a:lnTo>
                      <a:pt x="66" y="16"/>
                    </a:lnTo>
                    <a:close/>
                    <a:moveTo>
                      <a:pt x="469" y="27"/>
                    </a:moveTo>
                    <a:lnTo>
                      <a:pt x="460" y="27"/>
                    </a:lnTo>
                    <a:lnTo>
                      <a:pt x="460" y="14"/>
                    </a:lnTo>
                    <a:lnTo>
                      <a:pt x="469" y="14"/>
                    </a:lnTo>
                    <a:lnTo>
                      <a:pt x="46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1" name="Freeform 78"/>
              <p:cNvSpPr>
                <a:spLocks noEditPoints="1"/>
              </p:cNvSpPr>
              <p:nvPr/>
            </p:nvSpPr>
            <p:spPr bwMode="auto">
              <a:xfrm>
                <a:off x="7431088" y="4462463"/>
                <a:ext cx="760413" cy="484188"/>
              </a:xfrm>
              <a:custGeom>
                <a:gdLst>
                  <a:gd name="T0" fmla="*/ 0 w 479"/>
                  <a:gd name="T1" fmla="*/ 0 h 305"/>
                  <a:gd name="T2" fmla="*/ 0 w 479"/>
                  <a:gd name="T3" fmla="*/ 60 h 305"/>
                  <a:gd name="T4" fmla="*/ 0 w 479"/>
                  <a:gd name="T5" fmla="*/ 305 h 305"/>
                  <a:gd name="T6" fmla="*/ 479 w 479"/>
                  <a:gd name="T7" fmla="*/ 305 h 305"/>
                  <a:gd name="T8" fmla="*/ 479 w 479"/>
                  <a:gd name="T9" fmla="*/ 60 h 305"/>
                  <a:gd name="T10" fmla="*/ 479 w 479"/>
                  <a:gd name="T11" fmla="*/ 0 h 305"/>
                  <a:gd name="T12" fmla="*/ 0 w 479"/>
                  <a:gd name="T13" fmla="*/ 0 h 305"/>
                  <a:gd name="T14" fmla="*/ 14 w 479"/>
                  <a:gd name="T15" fmla="*/ 14 h 305"/>
                  <a:gd name="T16" fmla="*/ 465 w 479"/>
                  <a:gd name="T17" fmla="*/ 14 h 305"/>
                  <a:gd name="T18" fmla="*/ 465 w 479"/>
                  <a:gd name="T19" fmla="*/ 46 h 305"/>
                  <a:gd name="T20" fmla="*/ 14 w 479"/>
                  <a:gd name="T21" fmla="*/ 46 h 305"/>
                  <a:gd name="T22" fmla="*/ 14 w 479"/>
                  <a:gd name="T23" fmla="*/ 14 h 305"/>
                  <a:gd name="T24" fmla="*/ 465 w 479"/>
                  <a:gd name="T25" fmla="*/ 291 h 305"/>
                  <a:gd name="T26" fmla="*/ 14 w 479"/>
                  <a:gd name="T27" fmla="*/ 291 h 305"/>
                  <a:gd name="T28" fmla="*/ 14 w 479"/>
                  <a:gd name="T29" fmla="*/ 60 h 305"/>
                  <a:gd name="T30" fmla="*/ 465 w 479"/>
                  <a:gd name="T31" fmla="*/ 60 h 305"/>
                  <a:gd name="T32" fmla="*/ 465 w 479"/>
                  <a:gd name="T33" fmla="*/ 291 h 3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9" h="305">
                    <a:moveTo>
                      <a:pt x="0" y="0"/>
                    </a:moveTo>
                    <a:lnTo>
                      <a:pt x="0" y="60"/>
                    </a:lnTo>
                    <a:lnTo>
                      <a:pt x="0" y="305"/>
                    </a:lnTo>
                    <a:lnTo>
                      <a:pt x="479" y="305"/>
                    </a:lnTo>
                    <a:lnTo>
                      <a:pt x="479" y="60"/>
                    </a:lnTo>
                    <a:lnTo>
                      <a:pt x="479" y="0"/>
                    </a:lnTo>
                    <a:lnTo>
                      <a:pt x="0" y="0"/>
                    </a:lnTo>
                    <a:close/>
                    <a:moveTo>
                      <a:pt x="14" y="14"/>
                    </a:moveTo>
                    <a:lnTo>
                      <a:pt x="465" y="14"/>
                    </a:lnTo>
                    <a:lnTo>
                      <a:pt x="465" y="46"/>
                    </a:lnTo>
                    <a:lnTo>
                      <a:pt x="14" y="46"/>
                    </a:lnTo>
                    <a:lnTo>
                      <a:pt x="14" y="14"/>
                    </a:lnTo>
                    <a:close/>
                    <a:moveTo>
                      <a:pt x="465" y="291"/>
                    </a:moveTo>
                    <a:lnTo>
                      <a:pt x="14" y="291"/>
                    </a:lnTo>
                    <a:lnTo>
                      <a:pt x="14" y="60"/>
                    </a:lnTo>
                    <a:lnTo>
                      <a:pt x="465" y="60"/>
                    </a:lnTo>
                    <a:lnTo>
                      <a:pt x="465"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2" name="Rectangle 79"/>
              <p:cNvSpPr>
                <a:spLocks noChangeArrowheads="1"/>
              </p:cNvSpPr>
              <p:nvPr/>
            </p:nvSpPr>
            <p:spPr bwMode="auto">
              <a:xfrm>
                <a:off x="7467600" y="4497388"/>
                <a:ext cx="3016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3" name="Rectangle 80"/>
              <p:cNvSpPr>
                <a:spLocks noChangeArrowheads="1"/>
              </p:cNvSpPr>
              <p:nvPr/>
            </p:nvSpPr>
            <p:spPr bwMode="auto">
              <a:xfrm>
                <a:off x="7510463"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4" name="Rectangle 81"/>
              <p:cNvSpPr>
                <a:spLocks noChangeArrowheads="1"/>
              </p:cNvSpPr>
              <p:nvPr/>
            </p:nvSpPr>
            <p:spPr bwMode="auto">
              <a:xfrm>
                <a:off x="7551738"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5" name="Freeform 82"/>
              <p:cNvSpPr>
                <a:spLocks noEditPoints="1"/>
              </p:cNvSpPr>
              <p:nvPr/>
            </p:nvSpPr>
            <p:spPr bwMode="auto">
              <a:xfrm>
                <a:off x="7524750" y="4603750"/>
                <a:ext cx="134938" cy="169863"/>
              </a:xfrm>
              <a:custGeom>
                <a:gdLst>
                  <a:gd name="T0" fmla="*/ 22 w 85"/>
                  <a:gd name="T1" fmla="*/ 80 h 107"/>
                  <a:gd name="T2" fmla="*/ 62 w 85"/>
                  <a:gd name="T3" fmla="*/ 80 h 107"/>
                  <a:gd name="T4" fmla="*/ 71 w 85"/>
                  <a:gd name="T5" fmla="*/ 107 h 107"/>
                  <a:gd name="T6" fmla="*/ 85 w 85"/>
                  <a:gd name="T7" fmla="*/ 102 h 107"/>
                  <a:gd name="T8" fmla="*/ 49 w 85"/>
                  <a:gd name="T9" fmla="*/ 0 h 107"/>
                  <a:gd name="T10" fmla="*/ 35 w 85"/>
                  <a:gd name="T11" fmla="*/ 0 h 107"/>
                  <a:gd name="T12" fmla="*/ 0 w 85"/>
                  <a:gd name="T13" fmla="*/ 102 h 107"/>
                  <a:gd name="T14" fmla="*/ 14 w 85"/>
                  <a:gd name="T15" fmla="*/ 107 h 107"/>
                  <a:gd name="T16" fmla="*/ 22 w 85"/>
                  <a:gd name="T17" fmla="*/ 80 h 107"/>
                  <a:gd name="T18" fmla="*/ 43 w 85"/>
                  <a:gd name="T19" fmla="*/ 24 h 107"/>
                  <a:gd name="T20" fmla="*/ 57 w 85"/>
                  <a:gd name="T21" fmla="*/ 66 h 107"/>
                  <a:gd name="T22" fmla="*/ 28 w 85"/>
                  <a:gd name="T23" fmla="*/ 66 h 107"/>
                  <a:gd name="T24" fmla="*/ 43 w 85"/>
                  <a:gd name="T25" fmla="*/ 24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7">
                    <a:moveTo>
                      <a:pt x="22" y="80"/>
                    </a:moveTo>
                    <a:lnTo>
                      <a:pt x="62" y="80"/>
                    </a:lnTo>
                    <a:lnTo>
                      <a:pt x="71" y="107"/>
                    </a:lnTo>
                    <a:lnTo>
                      <a:pt x="85" y="102"/>
                    </a:lnTo>
                    <a:lnTo>
                      <a:pt x="49" y="0"/>
                    </a:lnTo>
                    <a:lnTo>
                      <a:pt x="35" y="0"/>
                    </a:lnTo>
                    <a:lnTo>
                      <a:pt x="0" y="102"/>
                    </a:lnTo>
                    <a:lnTo>
                      <a:pt x="14" y="107"/>
                    </a:lnTo>
                    <a:lnTo>
                      <a:pt x="22" y="80"/>
                    </a:lnTo>
                    <a:close/>
                    <a:moveTo>
                      <a:pt x="43" y="24"/>
                    </a:moveTo>
                    <a:lnTo>
                      <a:pt x="57" y="66"/>
                    </a:lnTo>
                    <a:lnTo>
                      <a:pt x="28" y="66"/>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6" name="Rectangle 83"/>
              <p:cNvSpPr>
                <a:spLocks noChangeArrowheads="1"/>
              </p:cNvSpPr>
              <p:nvPr/>
            </p:nvSpPr>
            <p:spPr bwMode="auto">
              <a:xfrm>
                <a:off x="7685088" y="4603750"/>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7" name="Rectangle 84"/>
              <p:cNvSpPr>
                <a:spLocks noChangeArrowheads="1"/>
              </p:cNvSpPr>
              <p:nvPr/>
            </p:nvSpPr>
            <p:spPr bwMode="auto">
              <a:xfrm>
                <a:off x="7685088" y="4652963"/>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8" name="Rectangle 85"/>
              <p:cNvSpPr>
                <a:spLocks noChangeArrowheads="1"/>
              </p:cNvSpPr>
              <p:nvPr/>
            </p:nvSpPr>
            <p:spPr bwMode="auto">
              <a:xfrm>
                <a:off x="7685088" y="47021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9" name="Rectangle 86"/>
              <p:cNvSpPr>
                <a:spLocks noChangeArrowheads="1"/>
              </p:cNvSpPr>
              <p:nvPr/>
            </p:nvSpPr>
            <p:spPr bwMode="auto">
              <a:xfrm>
                <a:off x="7685088" y="47529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0" name="Rectangle 87"/>
              <p:cNvSpPr>
                <a:spLocks noChangeArrowheads="1"/>
              </p:cNvSpPr>
              <p:nvPr/>
            </p:nvSpPr>
            <p:spPr bwMode="auto">
              <a:xfrm>
                <a:off x="7518400" y="4800600"/>
                <a:ext cx="5492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1" name="Rectangle 88"/>
              <p:cNvSpPr>
                <a:spLocks noChangeArrowheads="1"/>
              </p:cNvSpPr>
              <p:nvPr/>
            </p:nvSpPr>
            <p:spPr bwMode="auto">
              <a:xfrm>
                <a:off x="7518400" y="4849813"/>
                <a:ext cx="5492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grpSp>
        <p:nvGrpSpPr>
          <p:cNvPr id="155" name="Group 154"/>
          <p:cNvGrpSpPr/>
          <p:nvPr/>
        </p:nvGrpSpPr>
        <p:grpSpPr>
          <a:xfrm>
            <a:off x="281637" y="1988840"/>
            <a:ext cx="900000" cy="900000"/>
            <a:chOff x="3396415" y="4711290"/>
            <a:chExt cx="910390" cy="910390"/>
          </a:xfrm>
        </p:grpSpPr>
        <p:sp>
          <p:nvSpPr>
            <p:cNvPr id="156" name="Oval 155"/>
            <p:cNvSpPr/>
            <p:nvPr/>
          </p:nvSpPr>
          <p:spPr>
            <a:xfrm>
              <a:off x="3396415" y="4711290"/>
              <a:ext cx="910390" cy="910390"/>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157" name="Group 156"/>
            <p:cNvGrpSpPr/>
            <p:nvPr/>
          </p:nvGrpSpPr>
          <p:grpSpPr>
            <a:xfrm>
              <a:off x="3679765" y="4938389"/>
              <a:ext cx="400840" cy="456193"/>
              <a:chOff x="8605838" y="5640388"/>
              <a:chExt cx="666750" cy="758825"/>
            </a:xfrm>
            <a:solidFill>
              <a:schemeClr val="bg1"/>
            </a:solidFill>
          </p:grpSpPr>
          <p:sp>
            <p:nvSpPr>
              <p:cNvPr id="158" name="Freeform 71"/>
              <p:cNvSpPr>
                <a:spLocks noEditPoints="1"/>
              </p:cNvSpPr>
              <p:nvPr/>
            </p:nvSpPr>
            <p:spPr bwMode="auto">
              <a:xfrm>
                <a:off x="8610600" y="5640388"/>
                <a:ext cx="661988" cy="468313"/>
              </a:xfrm>
              <a:custGeom>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9" name="Freeform 72"/>
              <p:cNvSpPr>
                <a:spLocks noEditPoints="1"/>
              </p:cNvSpPr>
              <p:nvPr/>
            </p:nvSpPr>
            <p:spPr bwMode="auto">
              <a:xfrm>
                <a:off x="8605838" y="6008688"/>
                <a:ext cx="488950" cy="390525"/>
              </a:xfrm>
              <a:custGeom>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60" name="Freeform 73"/>
              <p:cNvSpPr>
                <a:spLocks noEditPoints="1"/>
              </p:cNvSpPr>
              <p:nvPr/>
            </p:nvSpPr>
            <p:spPr bwMode="auto">
              <a:xfrm>
                <a:off x="8704263" y="6319838"/>
                <a:ext cx="52388" cy="52388"/>
              </a:xfrm>
              <a:custGeom>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61" name="Rectangle 74"/>
              <p:cNvSpPr>
                <a:spLocks noChangeArrowheads="1"/>
              </p:cNvSpPr>
              <p:nvPr/>
            </p:nvSpPr>
            <p:spPr bwMode="auto">
              <a:xfrm>
                <a:off x="8712200" y="575151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62" name="Rectangle 75"/>
              <p:cNvSpPr>
                <a:spLocks noChangeArrowheads="1"/>
              </p:cNvSpPr>
              <p:nvPr/>
            </p:nvSpPr>
            <p:spPr bwMode="auto">
              <a:xfrm>
                <a:off x="8712200" y="5799138"/>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63" name="Rectangle 76"/>
              <p:cNvSpPr>
                <a:spLocks noChangeArrowheads="1"/>
              </p:cNvSpPr>
              <p:nvPr/>
            </p:nvSpPr>
            <p:spPr bwMode="auto">
              <a:xfrm>
                <a:off x="8712200" y="584676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164" name="TextBox 163"/>
          <p:cNvSpPr txBox="1"/>
          <p:nvPr/>
        </p:nvSpPr>
        <p:spPr>
          <a:xfrm>
            <a:off x="1228622" y="207660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建议方案</a:t>
            </a:r>
            <a:endParaRPr lang="en-US" sz="1600" b="1">
              <a:latin typeface="微软雅黑" panose="020b0503020204020204" pitchFamily="34" charset="-122"/>
              <a:ea typeface="微软雅黑" panose="020b0503020204020204" pitchFamily="34" charset="-122"/>
            </a:endParaRPr>
          </a:p>
        </p:txBody>
      </p:sp>
      <p:sp>
        <p:nvSpPr>
          <p:cNvPr id="165" name="Title 2"/>
          <p:cNvSpPr txBox="1"/>
          <p:nvPr/>
        </p:nvSpPr>
        <p:spPr>
          <a:xfrm>
            <a:off x="0" y="0"/>
            <a:ext cx="7668344"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latin typeface="微软雅黑" panose="020b0503020204020204" pitchFamily="34" charset="-122"/>
                <a:ea typeface="微软雅黑" panose="020b0503020204020204" pitchFamily="34" charset="-122"/>
              </a:rPr>
              <a:t>COA</a:t>
            </a:r>
            <a:r>
              <a:rPr lang="zh-CN" altLang="en-US" sz="1800" b="1">
                <a:latin typeface="微软雅黑" panose="020b0503020204020204" pitchFamily="34" charset="-122"/>
                <a:ea typeface="微软雅黑" panose="020b0503020204020204" pitchFamily="34" charset="-122"/>
              </a:rPr>
              <a:t>及其他主数据统一方案：建议通过核算系统内双编码的方式，统一内部客商代码</a:t>
            </a:r>
          </a:p>
        </p:txBody>
      </p:sp>
    </p:spTree>
    <p:extLst>
      <p:ext uri="{BB962C8B-B14F-4D97-AF65-F5344CB8AC3E}">
        <p14:creationId xmlns:p14="http://schemas.microsoft.com/office/powerpoint/2010/main" val="1312006503"/>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 name="Rectangle 121"/>
          <p:cNvSpPr/>
          <p:nvPr/>
        </p:nvSpPr>
        <p:spPr>
          <a:xfrm>
            <a:off x="-871100" y="2123175"/>
            <a:ext cx="10657184" cy="2811791"/>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158" name="Rectangle 157"/>
          <p:cNvSpPr/>
          <p:nvPr/>
        </p:nvSpPr>
        <p:spPr>
          <a:xfrm>
            <a:off x="-972616" y="2996017"/>
            <a:ext cx="9661715" cy="19420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66" name="Rectangle 65"/>
          <p:cNvSpPr/>
          <p:nvPr/>
        </p:nvSpPr>
        <p:spPr>
          <a:xfrm>
            <a:off x="1204866" y="1341239"/>
            <a:ext cx="3252626"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实现所有核算系统中费用类型编码与集团统一编码对照，结合</a:t>
            </a:r>
            <a:r>
              <a:rPr lang="en-US" altLang="zh-CN" sz="1200">
                <a:latin typeface="微软雅黑" panose="020b0503020204020204" pitchFamily="34" charset="-122"/>
                <a:ea typeface="微软雅黑" panose="020b0503020204020204" pitchFamily="34" charset="-122"/>
              </a:rPr>
              <a:t>COA</a:t>
            </a:r>
            <a:r>
              <a:rPr lang="zh-CN" altLang="en-US" sz="1200">
                <a:latin typeface="微软雅黑" panose="020b0503020204020204" pitchFamily="34" charset="-122"/>
                <a:ea typeface="微软雅黑" panose="020b0503020204020204" pitchFamily="34" charset="-122"/>
              </a:rPr>
              <a:t>科目共性费用改造，实现费用类报表的自动</a:t>
            </a:r>
            <a:r>
              <a:rPr lang="zh-CN" altLang="en-US" sz="1200" smtClean="0">
                <a:latin typeface="微软雅黑" panose="020b0503020204020204" pitchFamily="34" charset="-122"/>
                <a:ea typeface="微软雅黑" panose="020b0503020204020204" pitchFamily="34" charset="-122"/>
              </a:rPr>
              <a:t>出具</a:t>
            </a:r>
            <a:endParaRPr lang="zh-CN" altLang="en-US" sz="1200">
              <a:latin typeface="微软雅黑" panose="020b0503020204020204" pitchFamily="34" charset="-122"/>
              <a:ea typeface="微软雅黑" panose="020b0503020204020204" pitchFamily="34" charset="-122"/>
            </a:endParaRPr>
          </a:p>
        </p:txBody>
      </p:sp>
      <p:grpSp>
        <p:nvGrpSpPr>
          <p:cNvPr id="69" name="Group 68"/>
          <p:cNvGrpSpPr/>
          <p:nvPr/>
        </p:nvGrpSpPr>
        <p:grpSpPr>
          <a:xfrm>
            <a:off x="281637" y="989372"/>
            <a:ext cx="900000" cy="900000"/>
            <a:chOff x="3396415" y="2348880"/>
            <a:chExt cx="910390" cy="910390"/>
          </a:xfrm>
        </p:grpSpPr>
        <p:sp>
          <p:nvSpPr>
            <p:cNvPr id="85" name="Oval 84"/>
            <p:cNvSpPr/>
            <p:nvPr/>
          </p:nvSpPr>
          <p:spPr>
            <a:xfrm>
              <a:off x="3396415" y="2348880"/>
              <a:ext cx="910390" cy="910390"/>
            </a:xfrm>
            <a:prstGeom prst="ellipse">
              <a:avLst/>
            </a:prstGeom>
            <a:solidFill>
              <a:schemeClr val="bg1">
                <a:lumMod val="6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86" name="Group 85"/>
            <p:cNvGrpSpPr/>
            <p:nvPr/>
          </p:nvGrpSpPr>
          <p:grpSpPr>
            <a:xfrm>
              <a:off x="3676004" y="2574070"/>
              <a:ext cx="351212" cy="460011"/>
              <a:chOff x="6388100" y="1835150"/>
              <a:chExt cx="584200" cy="765175"/>
            </a:xfrm>
            <a:solidFill>
              <a:schemeClr val="bg1"/>
            </a:solidFill>
          </p:grpSpPr>
          <p:sp>
            <p:nvSpPr>
              <p:cNvPr id="87" name="Freeform 18"/>
              <p:cNvSpPr>
                <a:spLocks noEditPoints="1"/>
              </p:cNvSpPr>
              <p:nvPr/>
            </p:nvSpPr>
            <p:spPr bwMode="auto">
              <a:xfrm>
                <a:off x="6388100" y="1835150"/>
                <a:ext cx="584200" cy="765175"/>
              </a:xfrm>
              <a:custGeom>
                <a:gdLst>
                  <a:gd name="T0" fmla="*/ 73 w 368"/>
                  <a:gd name="T1" fmla="*/ 5 h 482"/>
                  <a:gd name="T2" fmla="*/ 0 w 368"/>
                  <a:gd name="T3" fmla="*/ 43 h 482"/>
                  <a:gd name="T4" fmla="*/ 24 w 368"/>
                  <a:gd name="T5" fmla="*/ 122 h 482"/>
                  <a:gd name="T6" fmla="*/ 77 w 368"/>
                  <a:gd name="T7" fmla="*/ 180 h 482"/>
                  <a:gd name="T8" fmla="*/ 135 w 368"/>
                  <a:gd name="T9" fmla="*/ 220 h 482"/>
                  <a:gd name="T10" fmla="*/ 107 w 368"/>
                  <a:gd name="T11" fmla="*/ 317 h 482"/>
                  <a:gd name="T12" fmla="*/ 92 w 368"/>
                  <a:gd name="T13" fmla="*/ 326 h 482"/>
                  <a:gd name="T14" fmla="*/ 67 w 368"/>
                  <a:gd name="T15" fmla="*/ 442 h 482"/>
                  <a:gd name="T16" fmla="*/ 300 w 368"/>
                  <a:gd name="T17" fmla="*/ 340 h 482"/>
                  <a:gd name="T18" fmla="*/ 275 w 368"/>
                  <a:gd name="T19" fmla="*/ 326 h 482"/>
                  <a:gd name="T20" fmla="*/ 240 w 368"/>
                  <a:gd name="T21" fmla="*/ 317 h 482"/>
                  <a:gd name="T22" fmla="*/ 233 w 368"/>
                  <a:gd name="T23" fmla="*/ 220 h 482"/>
                  <a:gd name="T24" fmla="*/ 290 w 368"/>
                  <a:gd name="T25" fmla="*/ 180 h 482"/>
                  <a:gd name="T26" fmla="*/ 343 w 368"/>
                  <a:gd name="T27" fmla="*/ 122 h 482"/>
                  <a:gd name="T28" fmla="*/ 367 w 368"/>
                  <a:gd name="T29" fmla="*/ 43 h 482"/>
                  <a:gd name="T30" fmla="*/ 87 w 368"/>
                  <a:gd name="T31" fmla="*/ 169 h 482"/>
                  <a:gd name="T32" fmla="*/ 44 w 368"/>
                  <a:gd name="T33" fmla="*/ 126 h 482"/>
                  <a:gd name="T34" fmla="*/ 18 w 368"/>
                  <a:gd name="T35" fmla="*/ 69 h 482"/>
                  <a:gd name="T36" fmla="*/ 65 w 368"/>
                  <a:gd name="T37" fmla="*/ 36 h 482"/>
                  <a:gd name="T38" fmla="*/ 63 w 368"/>
                  <a:gd name="T39" fmla="*/ 65 h 482"/>
                  <a:gd name="T40" fmla="*/ 65 w 368"/>
                  <a:gd name="T41" fmla="*/ 92 h 482"/>
                  <a:gd name="T42" fmla="*/ 70 w 368"/>
                  <a:gd name="T43" fmla="*/ 113 h 482"/>
                  <a:gd name="T44" fmla="*/ 75 w 368"/>
                  <a:gd name="T45" fmla="*/ 132 h 482"/>
                  <a:gd name="T46" fmla="*/ 83 w 368"/>
                  <a:gd name="T47" fmla="*/ 152 h 482"/>
                  <a:gd name="T48" fmla="*/ 92 w 368"/>
                  <a:gd name="T49" fmla="*/ 170 h 482"/>
                  <a:gd name="T50" fmla="*/ 73 w 368"/>
                  <a:gd name="T51" fmla="*/ 456 h 482"/>
                  <a:gd name="T52" fmla="*/ 82 w 368"/>
                  <a:gd name="T53" fmla="*/ 354 h 482"/>
                  <a:gd name="T54" fmla="*/ 262 w 368"/>
                  <a:gd name="T55" fmla="*/ 331 h 482"/>
                  <a:gd name="T56" fmla="*/ 103 w 368"/>
                  <a:gd name="T57" fmla="*/ 337 h 482"/>
                  <a:gd name="T58" fmla="*/ 126 w 368"/>
                  <a:gd name="T59" fmla="*/ 331 h 482"/>
                  <a:gd name="T60" fmla="*/ 226 w 368"/>
                  <a:gd name="T61" fmla="*/ 311 h 482"/>
                  <a:gd name="T62" fmla="*/ 175 w 368"/>
                  <a:gd name="T63" fmla="*/ 231 h 482"/>
                  <a:gd name="T64" fmla="*/ 124 w 368"/>
                  <a:gd name="T65" fmla="*/ 190 h 482"/>
                  <a:gd name="T66" fmla="*/ 115 w 368"/>
                  <a:gd name="T67" fmla="*/ 179 h 482"/>
                  <a:gd name="T68" fmla="*/ 98 w 368"/>
                  <a:gd name="T69" fmla="*/ 150 h 482"/>
                  <a:gd name="T70" fmla="*/ 88 w 368"/>
                  <a:gd name="T71" fmla="*/ 127 h 482"/>
                  <a:gd name="T72" fmla="*/ 82 w 368"/>
                  <a:gd name="T73" fmla="*/ 101 h 482"/>
                  <a:gd name="T74" fmla="*/ 78 w 368"/>
                  <a:gd name="T75" fmla="*/ 76 h 482"/>
                  <a:gd name="T76" fmla="*/ 78 w 368"/>
                  <a:gd name="T77" fmla="*/ 50 h 482"/>
                  <a:gd name="T78" fmla="*/ 85 w 368"/>
                  <a:gd name="T79" fmla="*/ 14 h 482"/>
                  <a:gd name="T80" fmla="*/ 98 w 368"/>
                  <a:gd name="T81" fmla="*/ 68 h 482"/>
                  <a:gd name="T82" fmla="*/ 119 w 368"/>
                  <a:gd name="T83" fmla="*/ 118 h 482"/>
                  <a:gd name="T84" fmla="*/ 112 w 368"/>
                  <a:gd name="T85" fmla="*/ 68 h 482"/>
                  <a:gd name="T86" fmla="*/ 283 w 368"/>
                  <a:gd name="T87" fmla="*/ 14 h 482"/>
                  <a:gd name="T88" fmla="*/ 289 w 368"/>
                  <a:gd name="T89" fmla="*/ 50 h 482"/>
                  <a:gd name="T90" fmla="*/ 289 w 368"/>
                  <a:gd name="T91" fmla="*/ 76 h 482"/>
                  <a:gd name="T92" fmla="*/ 288 w 368"/>
                  <a:gd name="T93" fmla="*/ 90 h 482"/>
                  <a:gd name="T94" fmla="*/ 279 w 368"/>
                  <a:gd name="T95" fmla="*/ 125 h 482"/>
                  <a:gd name="T96" fmla="*/ 271 w 368"/>
                  <a:gd name="T97" fmla="*/ 149 h 482"/>
                  <a:gd name="T98" fmla="*/ 257 w 368"/>
                  <a:gd name="T99" fmla="*/ 171 h 482"/>
                  <a:gd name="T100" fmla="*/ 244 w 368"/>
                  <a:gd name="T101" fmla="*/ 190 h 482"/>
                  <a:gd name="T102" fmla="*/ 196 w 368"/>
                  <a:gd name="T103" fmla="*/ 230 h 482"/>
                  <a:gd name="T104" fmla="*/ 278 w 368"/>
                  <a:gd name="T105" fmla="*/ 164 h 482"/>
                  <a:gd name="T106" fmla="*/ 287 w 368"/>
                  <a:gd name="T107" fmla="*/ 145 h 482"/>
                  <a:gd name="T108" fmla="*/ 294 w 368"/>
                  <a:gd name="T109" fmla="*/ 126 h 482"/>
                  <a:gd name="T110" fmla="*/ 299 w 368"/>
                  <a:gd name="T111" fmla="*/ 107 h 482"/>
                  <a:gd name="T112" fmla="*/ 302 w 368"/>
                  <a:gd name="T113" fmla="*/ 84 h 482"/>
                  <a:gd name="T114" fmla="*/ 303 w 368"/>
                  <a:gd name="T115" fmla="*/ 50 h 482"/>
                  <a:gd name="T116" fmla="*/ 301 w 368"/>
                  <a:gd name="T117" fmla="*/ 35 h 482"/>
                  <a:gd name="T118" fmla="*/ 346 w 368"/>
                  <a:gd name="T119" fmla="*/ 78 h 482"/>
                  <a:gd name="T120" fmla="*/ 318 w 368"/>
                  <a:gd name="T121" fmla="*/ 135 h 482"/>
                  <a:gd name="T122" fmla="*/ 272 w 368"/>
                  <a:gd name="T123" fmla="*/ 175 h 4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8" h="482">
                    <a:moveTo>
                      <a:pt x="299" y="21"/>
                    </a:moveTo>
                    <a:lnTo>
                      <a:pt x="299" y="21"/>
                    </a:lnTo>
                    <a:lnTo>
                      <a:pt x="294" y="5"/>
                    </a:lnTo>
                    <a:lnTo>
                      <a:pt x="292" y="0"/>
                    </a:lnTo>
                    <a:lnTo>
                      <a:pt x="74" y="0"/>
                    </a:lnTo>
                    <a:lnTo>
                      <a:pt x="73" y="5"/>
                    </a:lnTo>
                    <a:lnTo>
                      <a:pt x="73" y="5"/>
                    </a:lnTo>
                    <a:lnTo>
                      <a:pt x="69" y="21"/>
                    </a:lnTo>
                    <a:lnTo>
                      <a:pt x="0" y="21"/>
                    </a:lnTo>
                    <a:lnTo>
                      <a:pt x="0" y="29"/>
                    </a:lnTo>
                    <a:lnTo>
                      <a:pt x="0" y="29"/>
                    </a:lnTo>
                    <a:lnTo>
                      <a:pt x="0" y="43"/>
                    </a:lnTo>
                    <a:lnTo>
                      <a:pt x="2" y="57"/>
                    </a:lnTo>
                    <a:lnTo>
                      <a:pt x="4" y="71"/>
                    </a:lnTo>
                    <a:lnTo>
                      <a:pt x="8" y="84"/>
                    </a:lnTo>
                    <a:lnTo>
                      <a:pt x="13" y="98"/>
                    </a:lnTo>
                    <a:lnTo>
                      <a:pt x="18" y="110"/>
                    </a:lnTo>
                    <a:lnTo>
                      <a:pt x="24" y="122"/>
                    </a:lnTo>
                    <a:lnTo>
                      <a:pt x="31" y="134"/>
                    </a:lnTo>
                    <a:lnTo>
                      <a:pt x="38" y="144"/>
                    </a:lnTo>
                    <a:lnTo>
                      <a:pt x="47" y="154"/>
                    </a:lnTo>
                    <a:lnTo>
                      <a:pt x="57" y="164"/>
                    </a:lnTo>
                    <a:lnTo>
                      <a:pt x="67" y="172"/>
                    </a:lnTo>
                    <a:lnTo>
                      <a:pt x="77" y="180"/>
                    </a:lnTo>
                    <a:lnTo>
                      <a:pt x="88" y="186"/>
                    </a:lnTo>
                    <a:lnTo>
                      <a:pt x="100" y="193"/>
                    </a:lnTo>
                    <a:lnTo>
                      <a:pt x="112" y="198"/>
                    </a:lnTo>
                    <a:lnTo>
                      <a:pt x="112" y="198"/>
                    </a:lnTo>
                    <a:lnTo>
                      <a:pt x="123" y="209"/>
                    </a:lnTo>
                    <a:lnTo>
                      <a:pt x="135" y="220"/>
                    </a:lnTo>
                    <a:lnTo>
                      <a:pt x="148" y="231"/>
                    </a:lnTo>
                    <a:lnTo>
                      <a:pt x="161" y="239"/>
                    </a:lnTo>
                    <a:lnTo>
                      <a:pt x="161" y="297"/>
                    </a:lnTo>
                    <a:lnTo>
                      <a:pt x="126" y="297"/>
                    </a:lnTo>
                    <a:lnTo>
                      <a:pt x="126" y="317"/>
                    </a:lnTo>
                    <a:lnTo>
                      <a:pt x="107" y="317"/>
                    </a:lnTo>
                    <a:lnTo>
                      <a:pt x="107" y="317"/>
                    </a:lnTo>
                    <a:lnTo>
                      <a:pt x="103" y="317"/>
                    </a:lnTo>
                    <a:lnTo>
                      <a:pt x="100" y="318"/>
                    </a:lnTo>
                    <a:lnTo>
                      <a:pt x="97" y="320"/>
                    </a:lnTo>
                    <a:lnTo>
                      <a:pt x="95" y="323"/>
                    </a:lnTo>
                    <a:lnTo>
                      <a:pt x="92" y="326"/>
                    </a:lnTo>
                    <a:lnTo>
                      <a:pt x="90" y="329"/>
                    </a:lnTo>
                    <a:lnTo>
                      <a:pt x="89" y="333"/>
                    </a:lnTo>
                    <a:lnTo>
                      <a:pt x="89" y="337"/>
                    </a:lnTo>
                    <a:lnTo>
                      <a:pt x="89" y="340"/>
                    </a:lnTo>
                    <a:lnTo>
                      <a:pt x="67" y="340"/>
                    </a:lnTo>
                    <a:lnTo>
                      <a:pt x="67" y="442"/>
                    </a:lnTo>
                    <a:lnTo>
                      <a:pt x="58" y="442"/>
                    </a:lnTo>
                    <a:lnTo>
                      <a:pt x="58" y="482"/>
                    </a:lnTo>
                    <a:lnTo>
                      <a:pt x="308" y="482"/>
                    </a:lnTo>
                    <a:lnTo>
                      <a:pt x="308" y="442"/>
                    </a:lnTo>
                    <a:lnTo>
                      <a:pt x="300" y="442"/>
                    </a:lnTo>
                    <a:lnTo>
                      <a:pt x="300" y="340"/>
                    </a:lnTo>
                    <a:lnTo>
                      <a:pt x="278" y="340"/>
                    </a:lnTo>
                    <a:lnTo>
                      <a:pt x="278" y="337"/>
                    </a:lnTo>
                    <a:lnTo>
                      <a:pt x="278" y="337"/>
                    </a:lnTo>
                    <a:lnTo>
                      <a:pt x="277" y="333"/>
                    </a:lnTo>
                    <a:lnTo>
                      <a:pt x="277" y="329"/>
                    </a:lnTo>
                    <a:lnTo>
                      <a:pt x="275" y="326"/>
                    </a:lnTo>
                    <a:lnTo>
                      <a:pt x="273" y="323"/>
                    </a:lnTo>
                    <a:lnTo>
                      <a:pt x="271" y="320"/>
                    </a:lnTo>
                    <a:lnTo>
                      <a:pt x="267" y="318"/>
                    </a:lnTo>
                    <a:lnTo>
                      <a:pt x="264" y="317"/>
                    </a:lnTo>
                    <a:lnTo>
                      <a:pt x="260" y="317"/>
                    </a:lnTo>
                    <a:lnTo>
                      <a:pt x="240" y="317"/>
                    </a:lnTo>
                    <a:lnTo>
                      <a:pt x="240" y="297"/>
                    </a:lnTo>
                    <a:lnTo>
                      <a:pt x="207" y="297"/>
                    </a:lnTo>
                    <a:lnTo>
                      <a:pt x="207" y="239"/>
                    </a:lnTo>
                    <a:lnTo>
                      <a:pt x="207" y="239"/>
                    </a:lnTo>
                    <a:lnTo>
                      <a:pt x="220" y="231"/>
                    </a:lnTo>
                    <a:lnTo>
                      <a:pt x="233" y="220"/>
                    </a:lnTo>
                    <a:lnTo>
                      <a:pt x="244" y="209"/>
                    </a:lnTo>
                    <a:lnTo>
                      <a:pt x="254" y="198"/>
                    </a:lnTo>
                    <a:lnTo>
                      <a:pt x="254" y="198"/>
                    </a:lnTo>
                    <a:lnTo>
                      <a:pt x="267" y="193"/>
                    </a:lnTo>
                    <a:lnTo>
                      <a:pt x="279" y="186"/>
                    </a:lnTo>
                    <a:lnTo>
                      <a:pt x="290" y="180"/>
                    </a:lnTo>
                    <a:lnTo>
                      <a:pt x="301" y="172"/>
                    </a:lnTo>
                    <a:lnTo>
                      <a:pt x="311" y="164"/>
                    </a:lnTo>
                    <a:lnTo>
                      <a:pt x="319" y="154"/>
                    </a:lnTo>
                    <a:lnTo>
                      <a:pt x="328" y="144"/>
                    </a:lnTo>
                    <a:lnTo>
                      <a:pt x="337" y="134"/>
                    </a:lnTo>
                    <a:lnTo>
                      <a:pt x="343" y="122"/>
                    </a:lnTo>
                    <a:lnTo>
                      <a:pt x="350" y="110"/>
                    </a:lnTo>
                    <a:lnTo>
                      <a:pt x="355" y="98"/>
                    </a:lnTo>
                    <a:lnTo>
                      <a:pt x="359" y="84"/>
                    </a:lnTo>
                    <a:lnTo>
                      <a:pt x="362" y="71"/>
                    </a:lnTo>
                    <a:lnTo>
                      <a:pt x="366" y="57"/>
                    </a:lnTo>
                    <a:lnTo>
                      <a:pt x="367" y="43"/>
                    </a:lnTo>
                    <a:lnTo>
                      <a:pt x="368" y="29"/>
                    </a:lnTo>
                    <a:lnTo>
                      <a:pt x="368" y="21"/>
                    </a:lnTo>
                    <a:lnTo>
                      <a:pt x="299" y="21"/>
                    </a:lnTo>
                    <a:close/>
                    <a:moveTo>
                      <a:pt x="96" y="175"/>
                    </a:moveTo>
                    <a:lnTo>
                      <a:pt x="96" y="175"/>
                    </a:lnTo>
                    <a:lnTo>
                      <a:pt x="87" y="169"/>
                    </a:lnTo>
                    <a:lnTo>
                      <a:pt x="78" y="164"/>
                    </a:lnTo>
                    <a:lnTo>
                      <a:pt x="71" y="157"/>
                    </a:lnTo>
                    <a:lnTo>
                      <a:pt x="63" y="150"/>
                    </a:lnTo>
                    <a:lnTo>
                      <a:pt x="56" y="143"/>
                    </a:lnTo>
                    <a:lnTo>
                      <a:pt x="49" y="135"/>
                    </a:lnTo>
                    <a:lnTo>
                      <a:pt x="44" y="126"/>
                    </a:lnTo>
                    <a:lnTo>
                      <a:pt x="37" y="117"/>
                    </a:lnTo>
                    <a:lnTo>
                      <a:pt x="33" y="109"/>
                    </a:lnTo>
                    <a:lnTo>
                      <a:pt x="29" y="99"/>
                    </a:lnTo>
                    <a:lnTo>
                      <a:pt x="24" y="89"/>
                    </a:lnTo>
                    <a:lnTo>
                      <a:pt x="21" y="78"/>
                    </a:lnTo>
                    <a:lnTo>
                      <a:pt x="18" y="69"/>
                    </a:lnTo>
                    <a:lnTo>
                      <a:pt x="16" y="58"/>
                    </a:lnTo>
                    <a:lnTo>
                      <a:pt x="15" y="47"/>
                    </a:lnTo>
                    <a:lnTo>
                      <a:pt x="14" y="35"/>
                    </a:lnTo>
                    <a:lnTo>
                      <a:pt x="65" y="35"/>
                    </a:lnTo>
                    <a:lnTo>
                      <a:pt x="65" y="35"/>
                    </a:lnTo>
                    <a:lnTo>
                      <a:pt x="65" y="36"/>
                    </a:lnTo>
                    <a:lnTo>
                      <a:pt x="65" y="36"/>
                    </a:lnTo>
                    <a:lnTo>
                      <a:pt x="64" y="50"/>
                    </a:lnTo>
                    <a:lnTo>
                      <a:pt x="64" y="50"/>
                    </a:lnTo>
                    <a:lnTo>
                      <a:pt x="64" y="50"/>
                    </a:lnTo>
                    <a:lnTo>
                      <a:pt x="64" y="50"/>
                    </a:lnTo>
                    <a:lnTo>
                      <a:pt x="63" y="65"/>
                    </a:lnTo>
                    <a:lnTo>
                      <a:pt x="63" y="65"/>
                    </a:lnTo>
                    <a:lnTo>
                      <a:pt x="64" y="80"/>
                    </a:lnTo>
                    <a:lnTo>
                      <a:pt x="64" y="80"/>
                    </a:lnTo>
                    <a:lnTo>
                      <a:pt x="64" y="84"/>
                    </a:lnTo>
                    <a:lnTo>
                      <a:pt x="64" y="84"/>
                    </a:lnTo>
                    <a:lnTo>
                      <a:pt x="65" y="92"/>
                    </a:lnTo>
                    <a:lnTo>
                      <a:pt x="65" y="92"/>
                    </a:lnTo>
                    <a:lnTo>
                      <a:pt x="67" y="99"/>
                    </a:lnTo>
                    <a:lnTo>
                      <a:pt x="67" y="99"/>
                    </a:lnTo>
                    <a:lnTo>
                      <a:pt x="68" y="107"/>
                    </a:lnTo>
                    <a:lnTo>
                      <a:pt x="68" y="107"/>
                    </a:lnTo>
                    <a:lnTo>
                      <a:pt x="70" y="113"/>
                    </a:lnTo>
                    <a:lnTo>
                      <a:pt x="70" y="113"/>
                    </a:lnTo>
                    <a:lnTo>
                      <a:pt x="71" y="119"/>
                    </a:lnTo>
                    <a:lnTo>
                      <a:pt x="71" y="119"/>
                    </a:lnTo>
                    <a:lnTo>
                      <a:pt x="73" y="126"/>
                    </a:lnTo>
                    <a:lnTo>
                      <a:pt x="73" y="126"/>
                    </a:lnTo>
                    <a:lnTo>
                      <a:pt x="75" y="132"/>
                    </a:lnTo>
                    <a:lnTo>
                      <a:pt x="75" y="132"/>
                    </a:lnTo>
                    <a:lnTo>
                      <a:pt x="77" y="139"/>
                    </a:lnTo>
                    <a:lnTo>
                      <a:pt x="77" y="139"/>
                    </a:lnTo>
                    <a:lnTo>
                      <a:pt x="81" y="145"/>
                    </a:lnTo>
                    <a:lnTo>
                      <a:pt x="81" y="145"/>
                    </a:lnTo>
                    <a:lnTo>
                      <a:pt x="83" y="152"/>
                    </a:lnTo>
                    <a:lnTo>
                      <a:pt x="83" y="152"/>
                    </a:lnTo>
                    <a:lnTo>
                      <a:pt x="86" y="157"/>
                    </a:lnTo>
                    <a:lnTo>
                      <a:pt x="86" y="157"/>
                    </a:lnTo>
                    <a:lnTo>
                      <a:pt x="89" y="164"/>
                    </a:lnTo>
                    <a:lnTo>
                      <a:pt x="89" y="164"/>
                    </a:lnTo>
                    <a:lnTo>
                      <a:pt x="92" y="170"/>
                    </a:lnTo>
                    <a:lnTo>
                      <a:pt x="92" y="170"/>
                    </a:lnTo>
                    <a:lnTo>
                      <a:pt x="96" y="175"/>
                    </a:lnTo>
                    <a:lnTo>
                      <a:pt x="96" y="175"/>
                    </a:lnTo>
                    <a:close/>
                    <a:moveTo>
                      <a:pt x="294" y="468"/>
                    </a:moveTo>
                    <a:lnTo>
                      <a:pt x="73" y="468"/>
                    </a:lnTo>
                    <a:lnTo>
                      <a:pt x="73" y="456"/>
                    </a:lnTo>
                    <a:lnTo>
                      <a:pt x="294" y="456"/>
                    </a:lnTo>
                    <a:lnTo>
                      <a:pt x="294" y="468"/>
                    </a:lnTo>
                    <a:close/>
                    <a:moveTo>
                      <a:pt x="286" y="354"/>
                    </a:moveTo>
                    <a:lnTo>
                      <a:pt x="286" y="442"/>
                    </a:lnTo>
                    <a:lnTo>
                      <a:pt x="82" y="442"/>
                    </a:lnTo>
                    <a:lnTo>
                      <a:pt x="82" y="354"/>
                    </a:lnTo>
                    <a:lnTo>
                      <a:pt x="89" y="354"/>
                    </a:lnTo>
                    <a:lnTo>
                      <a:pt x="278" y="354"/>
                    </a:lnTo>
                    <a:lnTo>
                      <a:pt x="286" y="354"/>
                    </a:lnTo>
                    <a:close/>
                    <a:moveTo>
                      <a:pt x="260" y="331"/>
                    </a:moveTo>
                    <a:lnTo>
                      <a:pt x="260" y="331"/>
                    </a:lnTo>
                    <a:lnTo>
                      <a:pt x="262" y="331"/>
                    </a:lnTo>
                    <a:lnTo>
                      <a:pt x="263" y="333"/>
                    </a:lnTo>
                    <a:lnTo>
                      <a:pt x="263" y="334"/>
                    </a:lnTo>
                    <a:lnTo>
                      <a:pt x="264" y="337"/>
                    </a:lnTo>
                    <a:lnTo>
                      <a:pt x="264" y="340"/>
                    </a:lnTo>
                    <a:lnTo>
                      <a:pt x="103" y="340"/>
                    </a:lnTo>
                    <a:lnTo>
                      <a:pt x="103" y="337"/>
                    </a:lnTo>
                    <a:lnTo>
                      <a:pt x="103" y="337"/>
                    </a:lnTo>
                    <a:lnTo>
                      <a:pt x="103" y="334"/>
                    </a:lnTo>
                    <a:lnTo>
                      <a:pt x="104" y="333"/>
                    </a:lnTo>
                    <a:lnTo>
                      <a:pt x="105" y="331"/>
                    </a:lnTo>
                    <a:lnTo>
                      <a:pt x="107" y="331"/>
                    </a:lnTo>
                    <a:lnTo>
                      <a:pt x="126" y="331"/>
                    </a:lnTo>
                    <a:lnTo>
                      <a:pt x="240" y="331"/>
                    </a:lnTo>
                    <a:lnTo>
                      <a:pt x="260" y="331"/>
                    </a:lnTo>
                    <a:close/>
                    <a:moveTo>
                      <a:pt x="226" y="317"/>
                    </a:moveTo>
                    <a:lnTo>
                      <a:pt x="141" y="317"/>
                    </a:lnTo>
                    <a:lnTo>
                      <a:pt x="141" y="311"/>
                    </a:lnTo>
                    <a:lnTo>
                      <a:pt x="226" y="311"/>
                    </a:lnTo>
                    <a:lnTo>
                      <a:pt x="226" y="317"/>
                    </a:lnTo>
                    <a:close/>
                    <a:moveTo>
                      <a:pt x="196" y="230"/>
                    </a:moveTo>
                    <a:lnTo>
                      <a:pt x="193" y="231"/>
                    </a:lnTo>
                    <a:lnTo>
                      <a:pt x="193" y="297"/>
                    </a:lnTo>
                    <a:lnTo>
                      <a:pt x="175" y="297"/>
                    </a:lnTo>
                    <a:lnTo>
                      <a:pt x="175" y="231"/>
                    </a:lnTo>
                    <a:lnTo>
                      <a:pt x="171" y="230"/>
                    </a:lnTo>
                    <a:lnTo>
                      <a:pt x="171" y="230"/>
                    </a:lnTo>
                    <a:lnTo>
                      <a:pt x="158" y="221"/>
                    </a:lnTo>
                    <a:lnTo>
                      <a:pt x="145" y="211"/>
                    </a:lnTo>
                    <a:lnTo>
                      <a:pt x="135" y="202"/>
                    </a:lnTo>
                    <a:lnTo>
                      <a:pt x="124" y="190"/>
                    </a:lnTo>
                    <a:lnTo>
                      <a:pt x="124" y="190"/>
                    </a:lnTo>
                    <a:lnTo>
                      <a:pt x="124" y="190"/>
                    </a:lnTo>
                    <a:lnTo>
                      <a:pt x="117" y="181"/>
                    </a:lnTo>
                    <a:lnTo>
                      <a:pt x="117" y="181"/>
                    </a:lnTo>
                    <a:lnTo>
                      <a:pt x="115" y="179"/>
                    </a:lnTo>
                    <a:lnTo>
                      <a:pt x="115" y="179"/>
                    </a:lnTo>
                    <a:lnTo>
                      <a:pt x="110" y="171"/>
                    </a:lnTo>
                    <a:lnTo>
                      <a:pt x="110" y="171"/>
                    </a:lnTo>
                    <a:lnTo>
                      <a:pt x="109" y="169"/>
                    </a:lnTo>
                    <a:lnTo>
                      <a:pt x="109" y="169"/>
                    </a:lnTo>
                    <a:lnTo>
                      <a:pt x="103" y="159"/>
                    </a:lnTo>
                    <a:lnTo>
                      <a:pt x="98" y="150"/>
                    </a:lnTo>
                    <a:lnTo>
                      <a:pt x="98" y="150"/>
                    </a:lnTo>
                    <a:lnTo>
                      <a:pt x="97" y="149"/>
                    </a:lnTo>
                    <a:lnTo>
                      <a:pt x="97" y="149"/>
                    </a:lnTo>
                    <a:lnTo>
                      <a:pt x="92" y="138"/>
                    </a:lnTo>
                    <a:lnTo>
                      <a:pt x="88" y="127"/>
                    </a:lnTo>
                    <a:lnTo>
                      <a:pt x="88" y="127"/>
                    </a:lnTo>
                    <a:lnTo>
                      <a:pt x="88" y="125"/>
                    </a:lnTo>
                    <a:lnTo>
                      <a:pt x="88" y="125"/>
                    </a:lnTo>
                    <a:lnTo>
                      <a:pt x="85" y="114"/>
                    </a:lnTo>
                    <a:lnTo>
                      <a:pt x="82" y="103"/>
                    </a:lnTo>
                    <a:lnTo>
                      <a:pt x="82" y="103"/>
                    </a:lnTo>
                    <a:lnTo>
                      <a:pt x="82" y="101"/>
                    </a:lnTo>
                    <a:lnTo>
                      <a:pt x="82" y="101"/>
                    </a:lnTo>
                    <a:lnTo>
                      <a:pt x="80" y="90"/>
                    </a:lnTo>
                    <a:lnTo>
                      <a:pt x="78" y="80"/>
                    </a:lnTo>
                    <a:lnTo>
                      <a:pt x="78" y="80"/>
                    </a:lnTo>
                    <a:lnTo>
                      <a:pt x="78" y="76"/>
                    </a:lnTo>
                    <a:lnTo>
                      <a:pt x="78" y="76"/>
                    </a:lnTo>
                    <a:lnTo>
                      <a:pt x="78" y="65"/>
                    </a:lnTo>
                    <a:lnTo>
                      <a:pt x="78" y="65"/>
                    </a:lnTo>
                    <a:lnTo>
                      <a:pt x="78" y="54"/>
                    </a:lnTo>
                    <a:lnTo>
                      <a:pt x="78" y="54"/>
                    </a:lnTo>
                    <a:lnTo>
                      <a:pt x="78" y="50"/>
                    </a:lnTo>
                    <a:lnTo>
                      <a:pt x="78" y="50"/>
                    </a:lnTo>
                    <a:lnTo>
                      <a:pt x="80" y="41"/>
                    </a:lnTo>
                    <a:lnTo>
                      <a:pt x="80" y="41"/>
                    </a:lnTo>
                    <a:lnTo>
                      <a:pt x="80" y="38"/>
                    </a:lnTo>
                    <a:lnTo>
                      <a:pt x="80" y="38"/>
                    </a:lnTo>
                    <a:lnTo>
                      <a:pt x="82" y="27"/>
                    </a:lnTo>
                    <a:lnTo>
                      <a:pt x="85" y="14"/>
                    </a:lnTo>
                    <a:lnTo>
                      <a:pt x="105" y="14"/>
                    </a:lnTo>
                    <a:lnTo>
                      <a:pt x="105" y="14"/>
                    </a:lnTo>
                    <a:lnTo>
                      <a:pt x="102" y="27"/>
                    </a:lnTo>
                    <a:lnTo>
                      <a:pt x="100" y="41"/>
                    </a:lnTo>
                    <a:lnTo>
                      <a:pt x="98" y="55"/>
                    </a:lnTo>
                    <a:lnTo>
                      <a:pt x="98" y="68"/>
                    </a:lnTo>
                    <a:lnTo>
                      <a:pt x="98" y="68"/>
                    </a:lnTo>
                    <a:lnTo>
                      <a:pt x="98" y="82"/>
                    </a:lnTo>
                    <a:lnTo>
                      <a:pt x="100" y="96"/>
                    </a:lnTo>
                    <a:lnTo>
                      <a:pt x="102" y="110"/>
                    </a:lnTo>
                    <a:lnTo>
                      <a:pt x="105" y="123"/>
                    </a:lnTo>
                    <a:lnTo>
                      <a:pt x="119" y="118"/>
                    </a:lnTo>
                    <a:lnTo>
                      <a:pt x="119" y="118"/>
                    </a:lnTo>
                    <a:lnTo>
                      <a:pt x="116" y="107"/>
                    </a:lnTo>
                    <a:lnTo>
                      <a:pt x="114" y="94"/>
                    </a:lnTo>
                    <a:lnTo>
                      <a:pt x="112" y="81"/>
                    </a:lnTo>
                    <a:lnTo>
                      <a:pt x="112" y="68"/>
                    </a:lnTo>
                    <a:lnTo>
                      <a:pt x="112" y="68"/>
                    </a:lnTo>
                    <a:lnTo>
                      <a:pt x="112" y="55"/>
                    </a:lnTo>
                    <a:lnTo>
                      <a:pt x="114" y="41"/>
                    </a:lnTo>
                    <a:lnTo>
                      <a:pt x="116" y="27"/>
                    </a:lnTo>
                    <a:lnTo>
                      <a:pt x="119" y="14"/>
                    </a:lnTo>
                    <a:lnTo>
                      <a:pt x="283" y="14"/>
                    </a:lnTo>
                    <a:lnTo>
                      <a:pt x="283" y="14"/>
                    </a:lnTo>
                    <a:lnTo>
                      <a:pt x="285" y="27"/>
                    </a:lnTo>
                    <a:lnTo>
                      <a:pt x="287" y="38"/>
                    </a:lnTo>
                    <a:lnTo>
                      <a:pt x="287" y="38"/>
                    </a:lnTo>
                    <a:lnTo>
                      <a:pt x="288" y="41"/>
                    </a:lnTo>
                    <a:lnTo>
                      <a:pt x="288" y="41"/>
                    </a:lnTo>
                    <a:lnTo>
                      <a:pt x="289" y="50"/>
                    </a:lnTo>
                    <a:lnTo>
                      <a:pt x="289" y="50"/>
                    </a:lnTo>
                    <a:lnTo>
                      <a:pt x="289" y="54"/>
                    </a:lnTo>
                    <a:lnTo>
                      <a:pt x="289" y="54"/>
                    </a:lnTo>
                    <a:lnTo>
                      <a:pt x="289" y="65"/>
                    </a:lnTo>
                    <a:lnTo>
                      <a:pt x="289" y="65"/>
                    </a:lnTo>
                    <a:lnTo>
                      <a:pt x="289" y="76"/>
                    </a:lnTo>
                    <a:lnTo>
                      <a:pt x="289" y="76"/>
                    </a:lnTo>
                    <a:lnTo>
                      <a:pt x="289" y="80"/>
                    </a:lnTo>
                    <a:lnTo>
                      <a:pt x="289" y="80"/>
                    </a:lnTo>
                    <a:lnTo>
                      <a:pt x="288" y="90"/>
                    </a:lnTo>
                    <a:lnTo>
                      <a:pt x="288" y="90"/>
                    </a:lnTo>
                    <a:lnTo>
                      <a:pt x="288" y="90"/>
                    </a:lnTo>
                    <a:lnTo>
                      <a:pt x="286" y="101"/>
                    </a:lnTo>
                    <a:lnTo>
                      <a:pt x="286" y="101"/>
                    </a:lnTo>
                    <a:lnTo>
                      <a:pt x="285" y="103"/>
                    </a:lnTo>
                    <a:lnTo>
                      <a:pt x="285" y="103"/>
                    </a:lnTo>
                    <a:lnTo>
                      <a:pt x="283" y="114"/>
                    </a:lnTo>
                    <a:lnTo>
                      <a:pt x="279" y="125"/>
                    </a:lnTo>
                    <a:lnTo>
                      <a:pt x="279" y="125"/>
                    </a:lnTo>
                    <a:lnTo>
                      <a:pt x="278" y="127"/>
                    </a:lnTo>
                    <a:lnTo>
                      <a:pt x="278" y="127"/>
                    </a:lnTo>
                    <a:lnTo>
                      <a:pt x="275" y="138"/>
                    </a:lnTo>
                    <a:lnTo>
                      <a:pt x="271" y="149"/>
                    </a:lnTo>
                    <a:lnTo>
                      <a:pt x="271" y="149"/>
                    </a:lnTo>
                    <a:lnTo>
                      <a:pt x="270" y="150"/>
                    </a:lnTo>
                    <a:lnTo>
                      <a:pt x="270" y="150"/>
                    </a:lnTo>
                    <a:lnTo>
                      <a:pt x="264" y="159"/>
                    </a:lnTo>
                    <a:lnTo>
                      <a:pt x="259" y="169"/>
                    </a:lnTo>
                    <a:lnTo>
                      <a:pt x="259" y="169"/>
                    </a:lnTo>
                    <a:lnTo>
                      <a:pt x="257" y="171"/>
                    </a:lnTo>
                    <a:lnTo>
                      <a:pt x="257" y="171"/>
                    </a:lnTo>
                    <a:lnTo>
                      <a:pt x="251" y="179"/>
                    </a:lnTo>
                    <a:lnTo>
                      <a:pt x="251" y="179"/>
                    </a:lnTo>
                    <a:lnTo>
                      <a:pt x="250" y="181"/>
                    </a:lnTo>
                    <a:lnTo>
                      <a:pt x="250" y="181"/>
                    </a:lnTo>
                    <a:lnTo>
                      <a:pt x="244" y="190"/>
                    </a:lnTo>
                    <a:lnTo>
                      <a:pt x="243" y="190"/>
                    </a:lnTo>
                    <a:lnTo>
                      <a:pt x="243" y="190"/>
                    </a:lnTo>
                    <a:lnTo>
                      <a:pt x="233" y="202"/>
                    </a:lnTo>
                    <a:lnTo>
                      <a:pt x="221" y="211"/>
                    </a:lnTo>
                    <a:lnTo>
                      <a:pt x="209" y="221"/>
                    </a:lnTo>
                    <a:lnTo>
                      <a:pt x="196" y="230"/>
                    </a:lnTo>
                    <a:lnTo>
                      <a:pt x="196" y="230"/>
                    </a:lnTo>
                    <a:close/>
                    <a:moveTo>
                      <a:pt x="272" y="175"/>
                    </a:moveTo>
                    <a:lnTo>
                      <a:pt x="272" y="175"/>
                    </a:lnTo>
                    <a:lnTo>
                      <a:pt x="274" y="170"/>
                    </a:lnTo>
                    <a:lnTo>
                      <a:pt x="274" y="170"/>
                    </a:lnTo>
                    <a:lnTo>
                      <a:pt x="278" y="164"/>
                    </a:lnTo>
                    <a:lnTo>
                      <a:pt x="278" y="164"/>
                    </a:lnTo>
                    <a:lnTo>
                      <a:pt x="281" y="157"/>
                    </a:lnTo>
                    <a:lnTo>
                      <a:pt x="281" y="157"/>
                    </a:lnTo>
                    <a:lnTo>
                      <a:pt x="284" y="152"/>
                    </a:lnTo>
                    <a:lnTo>
                      <a:pt x="284" y="152"/>
                    </a:lnTo>
                    <a:lnTo>
                      <a:pt x="287" y="145"/>
                    </a:lnTo>
                    <a:lnTo>
                      <a:pt x="287" y="145"/>
                    </a:lnTo>
                    <a:lnTo>
                      <a:pt x="289" y="139"/>
                    </a:lnTo>
                    <a:lnTo>
                      <a:pt x="289" y="139"/>
                    </a:lnTo>
                    <a:lnTo>
                      <a:pt x="292" y="132"/>
                    </a:lnTo>
                    <a:lnTo>
                      <a:pt x="292" y="132"/>
                    </a:lnTo>
                    <a:lnTo>
                      <a:pt x="294" y="126"/>
                    </a:lnTo>
                    <a:lnTo>
                      <a:pt x="294" y="126"/>
                    </a:lnTo>
                    <a:lnTo>
                      <a:pt x="296" y="119"/>
                    </a:lnTo>
                    <a:lnTo>
                      <a:pt x="296" y="119"/>
                    </a:lnTo>
                    <a:lnTo>
                      <a:pt x="298" y="113"/>
                    </a:lnTo>
                    <a:lnTo>
                      <a:pt x="298" y="113"/>
                    </a:lnTo>
                    <a:lnTo>
                      <a:pt x="299" y="107"/>
                    </a:lnTo>
                    <a:lnTo>
                      <a:pt x="299" y="107"/>
                    </a:lnTo>
                    <a:lnTo>
                      <a:pt x="301" y="99"/>
                    </a:lnTo>
                    <a:lnTo>
                      <a:pt x="301" y="99"/>
                    </a:lnTo>
                    <a:lnTo>
                      <a:pt x="301" y="92"/>
                    </a:lnTo>
                    <a:lnTo>
                      <a:pt x="301" y="92"/>
                    </a:lnTo>
                    <a:lnTo>
                      <a:pt x="302" y="84"/>
                    </a:lnTo>
                    <a:lnTo>
                      <a:pt x="302" y="84"/>
                    </a:lnTo>
                    <a:lnTo>
                      <a:pt x="303" y="80"/>
                    </a:lnTo>
                    <a:lnTo>
                      <a:pt x="303" y="80"/>
                    </a:lnTo>
                    <a:lnTo>
                      <a:pt x="303" y="65"/>
                    </a:lnTo>
                    <a:lnTo>
                      <a:pt x="303" y="65"/>
                    </a:lnTo>
                    <a:lnTo>
                      <a:pt x="303" y="50"/>
                    </a:lnTo>
                    <a:lnTo>
                      <a:pt x="303" y="50"/>
                    </a:lnTo>
                    <a:lnTo>
                      <a:pt x="303" y="50"/>
                    </a:lnTo>
                    <a:lnTo>
                      <a:pt x="303" y="50"/>
                    </a:lnTo>
                    <a:lnTo>
                      <a:pt x="301" y="36"/>
                    </a:lnTo>
                    <a:lnTo>
                      <a:pt x="301" y="36"/>
                    </a:lnTo>
                    <a:lnTo>
                      <a:pt x="301" y="35"/>
                    </a:lnTo>
                    <a:lnTo>
                      <a:pt x="354" y="35"/>
                    </a:lnTo>
                    <a:lnTo>
                      <a:pt x="354" y="35"/>
                    </a:lnTo>
                    <a:lnTo>
                      <a:pt x="353" y="47"/>
                    </a:lnTo>
                    <a:lnTo>
                      <a:pt x="351" y="58"/>
                    </a:lnTo>
                    <a:lnTo>
                      <a:pt x="348" y="69"/>
                    </a:lnTo>
                    <a:lnTo>
                      <a:pt x="346" y="78"/>
                    </a:lnTo>
                    <a:lnTo>
                      <a:pt x="343" y="89"/>
                    </a:lnTo>
                    <a:lnTo>
                      <a:pt x="339" y="99"/>
                    </a:lnTo>
                    <a:lnTo>
                      <a:pt x="334" y="109"/>
                    </a:lnTo>
                    <a:lnTo>
                      <a:pt x="329" y="117"/>
                    </a:lnTo>
                    <a:lnTo>
                      <a:pt x="324" y="126"/>
                    </a:lnTo>
                    <a:lnTo>
                      <a:pt x="318" y="135"/>
                    </a:lnTo>
                    <a:lnTo>
                      <a:pt x="311" y="143"/>
                    </a:lnTo>
                    <a:lnTo>
                      <a:pt x="304" y="150"/>
                    </a:lnTo>
                    <a:lnTo>
                      <a:pt x="297" y="157"/>
                    </a:lnTo>
                    <a:lnTo>
                      <a:pt x="289" y="164"/>
                    </a:lnTo>
                    <a:lnTo>
                      <a:pt x="280" y="169"/>
                    </a:lnTo>
                    <a:lnTo>
                      <a:pt x="272" y="175"/>
                    </a:lnTo>
                    <a:lnTo>
                      <a:pt x="272"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8" name="Freeform 19"/>
              <p:cNvSpPr>
                <a:spLocks noEditPoints="1"/>
              </p:cNvSpPr>
              <p:nvPr/>
            </p:nvSpPr>
            <p:spPr bwMode="auto">
              <a:xfrm>
                <a:off x="6534150" y="2414588"/>
                <a:ext cx="288925" cy="106363"/>
              </a:xfrm>
              <a:custGeom>
                <a:gdLst>
                  <a:gd name="T0" fmla="*/ 182 w 182"/>
                  <a:gd name="T1" fmla="*/ 0 h 67"/>
                  <a:gd name="T2" fmla="*/ 0 w 182"/>
                  <a:gd name="T3" fmla="*/ 0 h 67"/>
                  <a:gd name="T4" fmla="*/ 0 w 182"/>
                  <a:gd name="T5" fmla="*/ 67 h 67"/>
                  <a:gd name="T6" fmla="*/ 182 w 182"/>
                  <a:gd name="T7" fmla="*/ 67 h 67"/>
                  <a:gd name="T8" fmla="*/ 182 w 182"/>
                  <a:gd name="T9" fmla="*/ 0 h 67"/>
                  <a:gd name="T10" fmla="*/ 168 w 182"/>
                  <a:gd name="T11" fmla="*/ 51 h 67"/>
                  <a:gd name="T12" fmla="*/ 15 w 182"/>
                  <a:gd name="T13" fmla="*/ 51 h 67"/>
                  <a:gd name="T14" fmla="*/ 15 w 182"/>
                  <a:gd name="T15" fmla="*/ 15 h 67"/>
                  <a:gd name="T16" fmla="*/ 168 w 182"/>
                  <a:gd name="T17" fmla="*/ 15 h 67"/>
                  <a:gd name="T18" fmla="*/ 168 w 182"/>
                  <a:gd name="T19" fmla="*/ 51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67">
                    <a:moveTo>
                      <a:pt x="182" y="0"/>
                    </a:moveTo>
                    <a:lnTo>
                      <a:pt x="0" y="0"/>
                    </a:lnTo>
                    <a:lnTo>
                      <a:pt x="0" y="67"/>
                    </a:lnTo>
                    <a:lnTo>
                      <a:pt x="182" y="67"/>
                    </a:lnTo>
                    <a:lnTo>
                      <a:pt x="182" y="0"/>
                    </a:lnTo>
                    <a:close/>
                    <a:moveTo>
                      <a:pt x="168" y="51"/>
                    </a:moveTo>
                    <a:lnTo>
                      <a:pt x="15" y="51"/>
                    </a:lnTo>
                    <a:lnTo>
                      <a:pt x="15" y="15"/>
                    </a:lnTo>
                    <a:lnTo>
                      <a:pt x="168" y="15"/>
                    </a:lnTo>
                    <a:lnTo>
                      <a:pt x="16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71" name="TextBox 70"/>
          <p:cNvSpPr txBox="1"/>
          <p:nvPr/>
        </p:nvSpPr>
        <p:spPr>
          <a:xfrm>
            <a:off x="1228622" y="101085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目标</a:t>
            </a:r>
            <a:endParaRPr lang="en-US" sz="1600" b="1">
              <a:latin typeface="微软雅黑" panose="020b0503020204020204" pitchFamily="34" charset="-122"/>
              <a:ea typeface="微软雅黑" panose="020b0503020204020204" pitchFamily="34" charset="-122"/>
            </a:endParaRPr>
          </a:p>
        </p:txBody>
      </p:sp>
      <p:grpSp>
        <p:nvGrpSpPr>
          <p:cNvPr id="94" name="Group 93"/>
          <p:cNvGrpSpPr/>
          <p:nvPr/>
        </p:nvGrpSpPr>
        <p:grpSpPr>
          <a:xfrm>
            <a:off x="4608104" y="954042"/>
            <a:ext cx="900000" cy="900000"/>
            <a:chOff x="4491126" y="5216218"/>
            <a:chExt cx="932682" cy="932682"/>
          </a:xfrm>
        </p:grpSpPr>
        <p:sp>
          <p:nvSpPr>
            <p:cNvPr id="95" name="타원 72"/>
            <p:cNvSpPr/>
            <p:nvPr/>
          </p:nvSpPr>
          <p:spPr>
            <a:xfrm>
              <a:off x="4491126" y="5216218"/>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96" name="Group 95"/>
            <p:cNvGrpSpPr/>
            <p:nvPr/>
          </p:nvGrpSpPr>
          <p:grpSpPr>
            <a:xfrm>
              <a:off x="4707252" y="5390652"/>
              <a:ext cx="500452" cy="510075"/>
              <a:chOff x="7427913" y="5637213"/>
              <a:chExt cx="742950" cy="757237"/>
            </a:xfrm>
            <a:solidFill>
              <a:schemeClr val="bg1"/>
            </a:solidFill>
          </p:grpSpPr>
          <p:sp>
            <p:nvSpPr>
              <p:cNvPr id="97" name="Freeform 96"/>
              <p:cNvSpPr>
                <a:spLocks noEditPoints="1"/>
              </p:cNvSpPr>
              <p:nvPr/>
            </p:nvSpPr>
            <p:spPr bwMode="auto">
              <a:xfrm>
                <a:off x="7689850" y="5637213"/>
                <a:ext cx="220663" cy="279400"/>
              </a:xfrm>
              <a:custGeom>
                <a:gdLst>
                  <a:gd name="T0" fmla="*/ 139 w 139"/>
                  <a:gd name="T1" fmla="*/ 100 h 176"/>
                  <a:gd name="T2" fmla="*/ 136 w 139"/>
                  <a:gd name="T3" fmla="*/ 91 h 176"/>
                  <a:gd name="T4" fmla="*/ 132 w 139"/>
                  <a:gd name="T5" fmla="*/ 82 h 176"/>
                  <a:gd name="T6" fmla="*/ 126 w 139"/>
                  <a:gd name="T7" fmla="*/ 76 h 176"/>
                  <a:gd name="T8" fmla="*/ 118 w 139"/>
                  <a:gd name="T9" fmla="*/ 71 h 176"/>
                  <a:gd name="T10" fmla="*/ 107 w 139"/>
                  <a:gd name="T11" fmla="*/ 69 h 176"/>
                  <a:gd name="T12" fmla="*/ 95 w 139"/>
                  <a:gd name="T13" fmla="*/ 67 h 176"/>
                  <a:gd name="T14" fmla="*/ 104 w 139"/>
                  <a:gd name="T15" fmla="*/ 54 h 176"/>
                  <a:gd name="T16" fmla="*/ 107 w 139"/>
                  <a:gd name="T17" fmla="*/ 39 h 176"/>
                  <a:gd name="T18" fmla="*/ 107 w 139"/>
                  <a:gd name="T19" fmla="*/ 31 h 176"/>
                  <a:gd name="T20" fmla="*/ 101 w 139"/>
                  <a:gd name="T21" fmla="*/ 17 h 176"/>
                  <a:gd name="T22" fmla="*/ 91 w 139"/>
                  <a:gd name="T23" fmla="*/ 7 h 176"/>
                  <a:gd name="T24" fmla="*/ 77 w 139"/>
                  <a:gd name="T25" fmla="*/ 1 h 176"/>
                  <a:gd name="T26" fmla="*/ 70 w 139"/>
                  <a:gd name="T27" fmla="*/ 0 h 176"/>
                  <a:gd name="T28" fmla="*/ 54 w 139"/>
                  <a:gd name="T29" fmla="*/ 3 h 176"/>
                  <a:gd name="T30" fmla="*/ 41 w 139"/>
                  <a:gd name="T31" fmla="*/ 12 h 176"/>
                  <a:gd name="T32" fmla="*/ 34 w 139"/>
                  <a:gd name="T33" fmla="*/ 24 h 176"/>
                  <a:gd name="T34" fmla="*/ 31 w 139"/>
                  <a:gd name="T35" fmla="*/ 39 h 176"/>
                  <a:gd name="T36" fmla="*/ 32 w 139"/>
                  <a:gd name="T37" fmla="*/ 46 h 176"/>
                  <a:gd name="T38" fmla="*/ 37 w 139"/>
                  <a:gd name="T39" fmla="*/ 61 h 176"/>
                  <a:gd name="T40" fmla="*/ 43 w 139"/>
                  <a:gd name="T41" fmla="*/ 67 h 176"/>
                  <a:gd name="T42" fmla="*/ 21 w 139"/>
                  <a:gd name="T43" fmla="*/ 71 h 176"/>
                  <a:gd name="T44" fmla="*/ 17 w 139"/>
                  <a:gd name="T45" fmla="*/ 73 h 176"/>
                  <a:gd name="T46" fmla="*/ 9 w 139"/>
                  <a:gd name="T47" fmla="*/ 79 h 176"/>
                  <a:gd name="T48" fmla="*/ 4 w 139"/>
                  <a:gd name="T49" fmla="*/ 86 h 176"/>
                  <a:gd name="T50" fmla="*/ 0 w 139"/>
                  <a:gd name="T51" fmla="*/ 95 h 176"/>
                  <a:gd name="T52" fmla="*/ 0 w 139"/>
                  <a:gd name="T53" fmla="*/ 176 h 176"/>
                  <a:gd name="T54" fmla="*/ 139 w 139"/>
                  <a:gd name="T55" fmla="*/ 100 h 176"/>
                  <a:gd name="T56" fmla="*/ 70 w 139"/>
                  <a:gd name="T57" fmla="*/ 14 h 176"/>
                  <a:gd name="T58" fmla="*/ 78 w 139"/>
                  <a:gd name="T59" fmla="*/ 16 h 176"/>
                  <a:gd name="T60" fmla="*/ 87 w 139"/>
                  <a:gd name="T61" fmla="*/ 22 h 176"/>
                  <a:gd name="T62" fmla="*/ 92 w 139"/>
                  <a:gd name="T63" fmla="*/ 29 h 176"/>
                  <a:gd name="T64" fmla="*/ 93 w 139"/>
                  <a:gd name="T65" fmla="*/ 39 h 176"/>
                  <a:gd name="T66" fmla="*/ 93 w 139"/>
                  <a:gd name="T67" fmla="*/ 43 h 176"/>
                  <a:gd name="T68" fmla="*/ 89 w 139"/>
                  <a:gd name="T69" fmla="*/ 53 h 176"/>
                  <a:gd name="T70" fmla="*/ 82 w 139"/>
                  <a:gd name="T71" fmla="*/ 59 h 176"/>
                  <a:gd name="T72" fmla="*/ 74 w 139"/>
                  <a:gd name="T73" fmla="*/ 63 h 176"/>
                  <a:gd name="T74" fmla="*/ 70 w 139"/>
                  <a:gd name="T75" fmla="*/ 64 h 176"/>
                  <a:gd name="T76" fmla="*/ 60 w 139"/>
                  <a:gd name="T77" fmla="*/ 62 h 176"/>
                  <a:gd name="T78" fmla="*/ 52 w 139"/>
                  <a:gd name="T79" fmla="*/ 56 h 176"/>
                  <a:gd name="T80" fmla="*/ 47 w 139"/>
                  <a:gd name="T81" fmla="*/ 49 h 176"/>
                  <a:gd name="T82" fmla="*/ 45 w 139"/>
                  <a:gd name="T83" fmla="*/ 39 h 176"/>
                  <a:gd name="T84" fmla="*/ 45 w 139"/>
                  <a:gd name="T85" fmla="*/ 34 h 176"/>
                  <a:gd name="T86" fmla="*/ 49 w 139"/>
                  <a:gd name="T87" fmla="*/ 25 h 176"/>
                  <a:gd name="T88" fmla="*/ 55 w 139"/>
                  <a:gd name="T89" fmla="*/ 18 h 176"/>
                  <a:gd name="T90" fmla="*/ 64 w 139"/>
                  <a:gd name="T91" fmla="*/ 15 h 176"/>
                  <a:gd name="T92" fmla="*/ 70 w 139"/>
                  <a:gd name="T93" fmla="*/ 14 h 176"/>
                  <a:gd name="T94" fmla="*/ 109 w 139"/>
                  <a:gd name="T95" fmla="*/ 162 h 176"/>
                  <a:gd name="T96" fmla="*/ 95 w 139"/>
                  <a:gd name="T97" fmla="*/ 106 h 176"/>
                  <a:gd name="T98" fmla="*/ 43 w 139"/>
                  <a:gd name="T99" fmla="*/ 162 h 176"/>
                  <a:gd name="T100" fmla="*/ 28 w 139"/>
                  <a:gd name="T101" fmla="*/ 106 h 176"/>
                  <a:gd name="T102" fmla="*/ 14 w 139"/>
                  <a:gd name="T103" fmla="*/ 162 h 176"/>
                  <a:gd name="T104" fmla="*/ 14 w 139"/>
                  <a:gd name="T105" fmla="*/ 100 h 176"/>
                  <a:gd name="T106" fmla="*/ 18 w 139"/>
                  <a:gd name="T107" fmla="*/ 91 h 176"/>
                  <a:gd name="T108" fmla="*/ 25 w 139"/>
                  <a:gd name="T109" fmla="*/ 85 h 176"/>
                  <a:gd name="T110" fmla="*/ 36 w 139"/>
                  <a:gd name="T111" fmla="*/ 82 h 176"/>
                  <a:gd name="T112" fmla="*/ 58 w 139"/>
                  <a:gd name="T113" fmla="*/ 79 h 176"/>
                  <a:gd name="T114" fmla="*/ 80 w 139"/>
                  <a:gd name="T115" fmla="*/ 79 h 176"/>
                  <a:gd name="T116" fmla="*/ 103 w 139"/>
                  <a:gd name="T117" fmla="*/ 82 h 176"/>
                  <a:gd name="T118" fmla="*/ 114 w 139"/>
                  <a:gd name="T119" fmla="*/ 85 h 176"/>
                  <a:gd name="T120" fmla="*/ 121 w 139"/>
                  <a:gd name="T121" fmla="*/ 91 h 176"/>
                  <a:gd name="T122" fmla="*/ 125 w 139"/>
                  <a:gd name="T123" fmla="*/ 100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9" h="176">
                    <a:moveTo>
                      <a:pt x="139" y="100"/>
                    </a:moveTo>
                    <a:lnTo>
                      <a:pt x="139" y="100"/>
                    </a:lnTo>
                    <a:lnTo>
                      <a:pt x="138" y="95"/>
                    </a:lnTo>
                    <a:lnTo>
                      <a:pt x="136" y="91"/>
                    </a:lnTo>
                    <a:lnTo>
                      <a:pt x="134" y="86"/>
                    </a:lnTo>
                    <a:lnTo>
                      <a:pt x="132" y="82"/>
                    </a:lnTo>
                    <a:lnTo>
                      <a:pt x="129" y="79"/>
                    </a:lnTo>
                    <a:lnTo>
                      <a:pt x="126" y="76"/>
                    </a:lnTo>
                    <a:lnTo>
                      <a:pt x="121" y="73"/>
                    </a:lnTo>
                    <a:lnTo>
                      <a:pt x="118" y="71"/>
                    </a:lnTo>
                    <a:lnTo>
                      <a:pt x="118" y="71"/>
                    </a:lnTo>
                    <a:lnTo>
                      <a:pt x="107" y="69"/>
                    </a:lnTo>
                    <a:lnTo>
                      <a:pt x="95" y="67"/>
                    </a:lnTo>
                    <a:lnTo>
                      <a:pt x="95" y="67"/>
                    </a:lnTo>
                    <a:lnTo>
                      <a:pt x="101" y="61"/>
                    </a:lnTo>
                    <a:lnTo>
                      <a:pt x="104" y="54"/>
                    </a:lnTo>
                    <a:lnTo>
                      <a:pt x="107" y="46"/>
                    </a:lnTo>
                    <a:lnTo>
                      <a:pt x="107" y="39"/>
                    </a:lnTo>
                    <a:lnTo>
                      <a:pt x="107" y="39"/>
                    </a:lnTo>
                    <a:lnTo>
                      <a:pt x="107" y="31"/>
                    </a:lnTo>
                    <a:lnTo>
                      <a:pt x="105" y="24"/>
                    </a:lnTo>
                    <a:lnTo>
                      <a:pt x="101" y="17"/>
                    </a:lnTo>
                    <a:lnTo>
                      <a:pt x="97" y="12"/>
                    </a:lnTo>
                    <a:lnTo>
                      <a:pt x="91" y="7"/>
                    </a:lnTo>
                    <a:lnTo>
                      <a:pt x="85" y="3"/>
                    </a:lnTo>
                    <a:lnTo>
                      <a:pt x="77" y="1"/>
                    </a:lnTo>
                    <a:lnTo>
                      <a:pt x="70" y="0"/>
                    </a:lnTo>
                    <a:lnTo>
                      <a:pt x="70" y="0"/>
                    </a:lnTo>
                    <a:lnTo>
                      <a:pt x="61" y="1"/>
                    </a:lnTo>
                    <a:lnTo>
                      <a:pt x="54" y="3"/>
                    </a:lnTo>
                    <a:lnTo>
                      <a:pt x="48" y="7"/>
                    </a:lnTo>
                    <a:lnTo>
                      <a:pt x="41" y="12"/>
                    </a:lnTo>
                    <a:lnTo>
                      <a:pt x="37" y="17"/>
                    </a:lnTo>
                    <a:lnTo>
                      <a:pt x="34" y="24"/>
                    </a:lnTo>
                    <a:lnTo>
                      <a:pt x="32" y="31"/>
                    </a:lnTo>
                    <a:lnTo>
                      <a:pt x="31" y="39"/>
                    </a:lnTo>
                    <a:lnTo>
                      <a:pt x="31" y="39"/>
                    </a:lnTo>
                    <a:lnTo>
                      <a:pt x="32" y="46"/>
                    </a:lnTo>
                    <a:lnTo>
                      <a:pt x="34" y="54"/>
                    </a:lnTo>
                    <a:lnTo>
                      <a:pt x="37" y="61"/>
                    </a:lnTo>
                    <a:lnTo>
                      <a:pt x="43" y="67"/>
                    </a:lnTo>
                    <a:lnTo>
                      <a:pt x="43" y="67"/>
                    </a:lnTo>
                    <a:lnTo>
                      <a:pt x="32" y="69"/>
                    </a:lnTo>
                    <a:lnTo>
                      <a:pt x="21" y="71"/>
                    </a:lnTo>
                    <a:lnTo>
                      <a:pt x="21" y="71"/>
                    </a:lnTo>
                    <a:lnTo>
                      <a:pt x="17" y="73"/>
                    </a:lnTo>
                    <a:lnTo>
                      <a:pt x="12" y="76"/>
                    </a:lnTo>
                    <a:lnTo>
                      <a:pt x="9" y="79"/>
                    </a:lnTo>
                    <a:lnTo>
                      <a:pt x="6" y="82"/>
                    </a:lnTo>
                    <a:lnTo>
                      <a:pt x="4" y="86"/>
                    </a:lnTo>
                    <a:lnTo>
                      <a:pt x="1" y="91"/>
                    </a:lnTo>
                    <a:lnTo>
                      <a:pt x="0" y="95"/>
                    </a:lnTo>
                    <a:lnTo>
                      <a:pt x="0" y="100"/>
                    </a:lnTo>
                    <a:lnTo>
                      <a:pt x="0" y="176"/>
                    </a:lnTo>
                    <a:lnTo>
                      <a:pt x="139" y="176"/>
                    </a:lnTo>
                    <a:lnTo>
                      <a:pt x="139" y="100"/>
                    </a:lnTo>
                    <a:close/>
                    <a:moveTo>
                      <a:pt x="70" y="14"/>
                    </a:moveTo>
                    <a:lnTo>
                      <a:pt x="70" y="14"/>
                    </a:lnTo>
                    <a:lnTo>
                      <a:pt x="74" y="15"/>
                    </a:lnTo>
                    <a:lnTo>
                      <a:pt x="78" y="16"/>
                    </a:lnTo>
                    <a:lnTo>
                      <a:pt x="82" y="18"/>
                    </a:lnTo>
                    <a:lnTo>
                      <a:pt x="87" y="22"/>
                    </a:lnTo>
                    <a:lnTo>
                      <a:pt x="89" y="25"/>
                    </a:lnTo>
                    <a:lnTo>
                      <a:pt x="92" y="29"/>
                    </a:lnTo>
                    <a:lnTo>
                      <a:pt x="93" y="34"/>
                    </a:lnTo>
                    <a:lnTo>
                      <a:pt x="93" y="39"/>
                    </a:lnTo>
                    <a:lnTo>
                      <a:pt x="93" y="39"/>
                    </a:lnTo>
                    <a:lnTo>
                      <a:pt x="93" y="43"/>
                    </a:lnTo>
                    <a:lnTo>
                      <a:pt x="92" y="49"/>
                    </a:lnTo>
                    <a:lnTo>
                      <a:pt x="89" y="53"/>
                    </a:lnTo>
                    <a:lnTo>
                      <a:pt x="87" y="56"/>
                    </a:lnTo>
                    <a:lnTo>
                      <a:pt x="82" y="59"/>
                    </a:lnTo>
                    <a:lnTo>
                      <a:pt x="78" y="62"/>
                    </a:lnTo>
                    <a:lnTo>
                      <a:pt x="74" y="63"/>
                    </a:lnTo>
                    <a:lnTo>
                      <a:pt x="70" y="64"/>
                    </a:lnTo>
                    <a:lnTo>
                      <a:pt x="70" y="64"/>
                    </a:lnTo>
                    <a:lnTo>
                      <a:pt x="64" y="63"/>
                    </a:lnTo>
                    <a:lnTo>
                      <a:pt x="60" y="62"/>
                    </a:lnTo>
                    <a:lnTo>
                      <a:pt x="55" y="59"/>
                    </a:lnTo>
                    <a:lnTo>
                      <a:pt x="52" y="56"/>
                    </a:lnTo>
                    <a:lnTo>
                      <a:pt x="49" y="53"/>
                    </a:lnTo>
                    <a:lnTo>
                      <a:pt x="47" y="49"/>
                    </a:lnTo>
                    <a:lnTo>
                      <a:pt x="45" y="43"/>
                    </a:lnTo>
                    <a:lnTo>
                      <a:pt x="45" y="39"/>
                    </a:lnTo>
                    <a:lnTo>
                      <a:pt x="45" y="39"/>
                    </a:lnTo>
                    <a:lnTo>
                      <a:pt x="45" y="34"/>
                    </a:lnTo>
                    <a:lnTo>
                      <a:pt x="47" y="29"/>
                    </a:lnTo>
                    <a:lnTo>
                      <a:pt x="49" y="25"/>
                    </a:lnTo>
                    <a:lnTo>
                      <a:pt x="52" y="22"/>
                    </a:lnTo>
                    <a:lnTo>
                      <a:pt x="55" y="18"/>
                    </a:lnTo>
                    <a:lnTo>
                      <a:pt x="60" y="16"/>
                    </a:lnTo>
                    <a:lnTo>
                      <a:pt x="64" y="15"/>
                    </a:lnTo>
                    <a:lnTo>
                      <a:pt x="70" y="14"/>
                    </a:lnTo>
                    <a:lnTo>
                      <a:pt x="70" y="14"/>
                    </a:lnTo>
                    <a:close/>
                    <a:moveTo>
                      <a:pt x="125" y="162"/>
                    </a:moveTo>
                    <a:lnTo>
                      <a:pt x="109" y="162"/>
                    </a:lnTo>
                    <a:lnTo>
                      <a:pt x="109" y="106"/>
                    </a:lnTo>
                    <a:lnTo>
                      <a:pt x="95" y="106"/>
                    </a:lnTo>
                    <a:lnTo>
                      <a:pt x="95" y="162"/>
                    </a:lnTo>
                    <a:lnTo>
                      <a:pt x="43" y="162"/>
                    </a:lnTo>
                    <a:lnTo>
                      <a:pt x="43" y="106"/>
                    </a:lnTo>
                    <a:lnTo>
                      <a:pt x="28" y="106"/>
                    </a:lnTo>
                    <a:lnTo>
                      <a:pt x="28" y="162"/>
                    </a:lnTo>
                    <a:lnTo>
                      <a:pt x="14" y="162"/>
                    </a:lnTo>
                    <a:lnTo>
                      <a:pt x="14" y="100"/>
                    </a:lnTo>
                    <a:lnTo>
                      <a:pt x="14" y="100"/>
                    </a:lnTo>
                    <a:lnTo>
                      <a:pt x="14" y="95"/>
                    </a:lnTo>
                    <a:lnTo>
                      <a:pt x="18" y="91"/>
                    </a:lnTo>
                    <a:lnTo>
                      <a:pt x="21" y="88"/>
                    </a:lnTo>
                    <a:lnTo>
                      <a:pt x="25" y="85"/>
                    </a:lnTo>
                    <a:lnTo>
                      <a:pt x="25" y="85"/>
                    </a:lnTo>
                    <a:lnTo>
                      <a:pt x="36" y="82"/>
                    </a:lnTo>
                    <a:lnTo>
                      <a:pt x="47" y="80"/>
                    </a:lnTo>
                    <a:lnTo>
                      <a:pt x="58" y="79"/>
                    </a:lnTo>
                    <a:lnTo>
                      <a:pt x="70" y="79"/>
                    </a:lnTo>
                    <a:lnTo>
                      <a:pt x="80" y="79"/>
                    </a:lnTo>
                    <a:lnTo>
                      <a:pt x="91" y="80"/>
                    </a:lnTo>
                    <a:lnTo>
                      <a:pt x="103" y="82"/>
                    </a:lnTo>
                    <a:lnTo>
                      <a:pt x="114" y="85"/>
                    </a:lnTo>
                    <a:lnTo>
                      <a:pt x="114" y="85"/>
                    </a:lnTo>
                    <a:lnTo>
                      <a:pt x="117" y="88"/>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8" name="Freeform 97"/>
              <p:cNvSpPr>
                <a:spLocks noEditPoints="1"/>
              </p:cNvSpPr>
              <p:nvPr/>
            </p:nvSpPr>
            <p:spPr bwMode="auto">
              <a:xfrm>
                <a:off x="7689850" y="6115050"/>
                <a:ext cx="220663" cy="279400"/>
              </a:xfrm>
              <a:custGeom>
                <a:gdLst>
                  <a:gd name="T0" fmla="*/ 118 w 139"/>
                  <a:gd name="T1" fmla="*/ 72 h 176"/>
                  <a:gd name="T2" fmla="*/ 95 w 139"/>
                  <a:gd name="T3" fmla="*/ 66 h 176"/>
                  <a:gd name="T4" fmla="*/ 101 w 139"/>
                  <a:gd name="T5" fmla="*/ 61 h 176"/>
                  <a:gd name="T6" fmla="*/ 107 w 139"/>
                  <a:gd name="T7" fmla="*/ 47 h 176"/>
                  <a:gd name="T8" fmla="*/ 107 w 139"/>
                  <a:gd name="T9" fmla="*/ 39 h 176"/>
                  <a:gd name="T10" fmla="*/ 105 w 139"/>
                  <a:gd name="T11" fmla="*/ 24 h 176"/>
                  <a:gd name="T12" fmla="*/ 97 w 139"/>
                  <a:gd name="T13" fmla="*/ 11 h 176"/>
                  <a:gd name="T14" fmla="*/ 85 w 139"/>
                  <a:gd name="T15" fmla="*/ 4 h 176"/>
                  <a:gd name="T16" fmla="*/ 70 w 139"/>
                  <a:gd name="T17" fmla="*/ 0 h 176"/>
                  <a:gd name="T18" fmla="*/ 61 w 139"/>
                  <a:gd name="T19" fmla="*/ 1 h 176"/>
                  <a:gd name="T20" fmla="*/ 48 w 139"/>
                  <a:gd name="T21" fmla="*/ 7 h 176"/>
                  <a:gd name="T22" fmla="*/ 37 w 139"/>
                  <a:gd name="T23" fmla="*/ 18 h 176"/>
                  <a:gd name="T24" fmla="*/ 32 w 139"/>
                  <a:gd name="T25" fmla="*/ 31 h 176"/>
                  <a:gd name="T26" fmla="*/ 31 w 139"/>
                  <a:gd name="T27" fmla="*/ 39 h 176"/>
                  <a:gd name="T28" fmla="*/ 34 w 139"/>
                  <a:gd name="T29" fmla="*/ 54 h 176"/>
                  <a:gd name="T30" fmla="*/ 43 w 139"/>
                  <a:gd name="T31" fmla="*/ 66 h 176"/>
                  <a:gd name="T32" fmla="*/ 32 w 139"/>
                  <a:gd name="T33" fmla="*/ 68 h 176"/>
                  <a:gd name="T34" fmla="*/ 21 w 139"/>
                  <a:gd name="T35" fmla="*/ 72 h 176"/>
                  <a:gd name="T36" fmla="*/ 12 w 139"/>
                  <a:gd name="T37" fmla="*/ 76 h 176"/>
                  <a:gd name="T38" fmla="*/ 6 w 139"/>
                  <a:gd name="T39" fmla="*/ 82 h 176"/>
                  <a:gd name="T40" fmla="*/ 1 w 139"/>
                  <a:gd name="T41" fmla="*/ 91 h 176"/>
                  <a:gd name="T42" fmla="*/ 0 w 139"/>
                  <a:gd name="T43" fmla="*/ 100 h 176"/>
                  <a:gd name="T44" fmla="*/ 139 w 139"/>
                  <a:gd name="T45" fmla="*/ 176 h 176"/>
                  <a:gd name="T46" fmla="*/ 139 w 139"/>
                  <a:gd name="T47" fmla="*/ 100 h 176"/>
                  <a:gd name="T48" fmla="*/ 136 w 139"/>
                  <a:gd name="T49" fmla="*/ 91 h 176"/>
                  <a:gd name="T50" fmla="*/ 132 w 139"/>
                  <a:gd name="T51" fmla="*/ 82 h 176"/>
                  <a:gd name="T52" fmla="*/ 126 w 139"/>
                  <a:gd name="T53" fmla="*/ 76 h 176"/>
                  <a:gd name="T54" fmla="*/ 118 w 139"/>
                  <a:gd name="T55" fmla="*/ 72 h 176"/>
                  <a:gd name="T56" fmla="*/ 70 w 139"/>
                  <a:gd name="T57" fmla="*/ 14 h 176"/>
                  <a:gd name="T58" fmla="*/ 74 w 139"/>
                  <a:gd name="T59" fmla="*/ 14 h 176"/>
                  <a:gd name="T60" fmla="*/ 82 w 139"/>
                  <a:gd name="T61" fmla="*/ 19 h 176"/>
                  <a:gd name="T62" fmla="*/ 89 w 139"/>
                  <a:gd name="T63" fmla="*/ 25 h 176"/>
                  <a:gd name="T64" fmla="*/ 93 w 139"/>
                  <a:gd name="T65" fmla="*/ 34 h 176"/>
                  <a:gd name="T66" fmla="*/ 93 w 139"/>
                  <a:gd name="T67" fmla="*/ 39 h 176"/>
                  <a:gd name="T68" fmla="*/ 92 w 139"/>
                  <a:gd name="T69" fmla="*/ 48 h 176"/>
                  <a:gd name="T70" fmla="*/ 87 w 139"/>
                  <a:gd name="T71" fmla="*/ 57 h 176"/>
                  <a:gd name="T72" fmla="*/ 78 w 139"/>
                  <a:gd name="T73" fmla="*/ 61 h 176"/>
                  <a:gd name="T74" fmla="*/ 70 w 139"/>
                  <a:gd name="T75" fmla="*/ 63 h 176"/>
                  <a:gd name="T76" fmla="*/ 64 w 139"/>
                  <a:gd name="T77" fmla="*/ 63 h 176"/>
                  <a:gd name="T78" fmla="*/ 55 w 139"/>
                  <a:gd name="T79" fmla="*/ 59 h 176"/>
                  <a:gd name="T80" fmla="*/ 49 w 139"/>
                  <a:gd name="T81" fmla="*/ 52 h 176"/>
                  <a:gd name="T82" fmla="*/ 45 w 139"/>
                  <a:gd name="T83" fmla="*/ 44 h 176"/>
                  <a:gd name="T84" fmla="*/ 45 w 139"/>
                  <a:gd name="T85" fmla="*/ 39 h 176"/>
                  <a:gd name="T86" fmla="*/ 47 w 139"/>
                  <a:gd name="T87" fmla="*/ 30 h 176"/>
                  <a:gd name="T88" fmla="*/ 52 w 139"/>
                  <a:gd name="T89" fmla="*/ 22 h 176"/>
                  <a:gd name="T90" fmla="*/ 60 w 139"/>
                  <a:gd name="T91" fmla="*/ 17 h 176"/>
                  <a:gd name="T92" fmla="*/ 70 w 139"/>
                  <a:gd name="T93" fmla="*/ 14 h 176"/>
                  <a:gd name="T94" fmla="*/ 125 w 139"/>
                  <a:gd name="T95" fmla="*/ 162 h 176"/>
                  <a:gd name="T96" fmla="*/ 109 w 139"/>
                  <a:gd name="T97" fmla="*/ 105 h 176"/>
                  <a:gd name="T98" fmla="*/ 95 w 139"/>
                  <a:gd name="T99" fmla="*/ 162 h 176"/>
                  <a:gd name="T100" fmla="*/ 43 w 139"/>
                  <a:gd name="T101" fmla="*/ 105 h 176"/>
                  <a:gd name="T102" fmla="*/ 28 w 139"/>
                  <a:gd name="T103" fmla="*/ 162 h 176"/>
                  <a:gd name="T104" fmla="*/ 14 w 139"/>
                  <a:gd name="T105" fmla="*/ 100 h 176"/>
                  <a:gd name="T106" fmla="*/ 14 w 139"/>
                  <a:gd name="T107" fmla="*/ 95 h 176"/>
                  <a:gd name="T108" fmla="*/ 21 w 139"/>
                  <a:gd name="T109" fmla="*/ 87 h 176"/>
                  <a:gd name="T110" fmla="*/ 25 w 139"/>
                  <a:gd name="T111" fmla="*/ 85 h 176"/>
                  <a:gd name="T112" fmla="*/ 47 w 139"/>
                  <a:gd name="T113" fmla="*/ 80 h 176"/>
                  <a:gd name="T114" fmla="*/ 70 w 139"/>
                  <a:gd name="T115" fmla="*/ 78 h 176"/>
                  <a:gd name="T116" fmla="*/ 91 w 139"/>
                  <a:gd name="T117" fmla="*/ 80 h 176"/>
                  <a:gd name="T118" fmla="*/ 114 w 139"/>
                  <a:gd name="T119" fmla="*/ 85 h 176"/>
                  <a:gd name="T120" fmla="*/ 117 w 139"/>
                  <a:gd name="T121" fmla="*/ 87 h 176"/>
                  <a:gd name="T122" fmla="*/ 124 w 139"/>
                  <a:gd name="T123" fmla="*/ 95 h 176"/>
                  <a:gd name="T124" fmla="*/ 125 w 139"/>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 h="176">
                    <a:moveTo>
                      <a:pt x="118" y="72"/>
                    </a:moveTo>
                    <a:lnTo>
                      <a:pt x="118" y="72"/>
                    </a:lnTo>
                    <a:lnTo>
                      <a:pt x="107" y="68"/>
                    </a:lnTo>
                    <a:lnTo>
                      <a:pt x="95" y="66"/>
                    </a:lnTo>
                    <a:lnTo>
                      <a:pt x="95" y="66"/>
                    </a:lnTo>
                    <a:lnTo>
                      <a:pt x="101" y="61"/>
                    </a:lnTo>
                    <a:lnTo>
                      <a:pt x="104" y="54"/>
                    </a:lnTo>
                    <a:lnTo>
                      <a:pt x="107" y="47"/>
                    </a:lnTo>
                    <a:lnTo>
                      <a:pt x="107" y="39"/>
                    </a:lnTo>
                    <a:lnTo>
                      <a:pt x="107" y="39"/>
                    </a:lnTo>
                    <a:lnTo>
                      <a:pt x="107" y="31"/>
                    </a:lnTo>
                    <a:lnTo>
                      <a:pt x="105" y="24"/>
                    </a:lnTo>
                    <a:lnTo>
                      <a:pt x="101" y="18"/>
                    </a:lnTo>
                    <a:lnTo>
                      <a:pt x="97" y="11"/>
                    </a:lnTo>
                    <a:lnTo>
                      <a:pt x="91" y="7"/>
                    </a:lnTo>
                    <a:lnTo>
                      <a:pt x="85" y="4"/>
                    </a:lnTo>
                    <a:lnTo>
                      <a:pt x="77" y="1"/>
                    </a:lnTo>
                    <a:lnTo>
                      <a:pt x="70" y="0"/>
                    </a:lnTo>
                    <a:lnTo>
                      <a:pt x="70" y="0"/>
                    </a:lnTo>
                    <a:lnTo>
                      <a:pt x="61" y="1"/>
                    </a:lnTo>
                    <a:lnTo>
                      <a:pt x="54" y="4"/>
                    </a:lnTo>
                    <a:lnTo>
                      <a:pt x="48" y="7"/>
                    </a:lnTo>
                    <a:lnTo>
                      <a:pt x="41" y="11"/>
                    </a:lnTo>
                    <a:lnTo>
                      <a:pt x="37" y="18"/>
                    </a:lnTo>
                    <a:lnTo>
                      <a:pt x="34" y="24"/>
                    </a:lnTo>
                    <a:lnTo>
                      <a:pt x="32" y="31"/>
                    </a:lnTo>
                    <a:lnTo>
                      <a:pt x="31" y="39"/>
                    </a:lnTo>
                    <a:lnTo>
                      <a:pt x="31" y="39"/>
                    </a:lnTo>
                    <a:lnTo>
                      <a:pt x="32" y="47"/>
                    </a:lnTo>
                    <a:lnTo>
                      <a:pt x="34" y="54"/>
                    </a:lnTo>
                    <a:lnTo>
                      <a:pt x="37" y="61"/>
                    </a:lnTo>
                    <a:lnTo>
                      <a:pt x="43" y="66"/>
                    </a:lnTo>
                    <a:lnTo>
                      <a:pt x="43" y="66"/>
                    </a:lnTo>
                    <a:lnTo>
                      <a:pt x="32" y="68"/>
                    </a:lnTo>
                    <a:lnTo>
                      <a:pt x="21" y="72"/>
                    </a:lnTo>
                    <a:lnTo>
                      <a:pt x="21" y="72"/>
                    </a:lnTo>
                    <a:lnTo>
                      <a:pt x="17" y="73"/>
                    </a:lnTo>
                    <a:lnTo>
                      <a:pt x="12" y="76"/>
                    </a:lnTo>
                    <a:lnTo>
                      <a:pt x="9" y="79"/>
                    </a:lnTo>
                    <a:lnTo>
                      <a:pt x="6" y="82"/>
                    </a:lnTo>
                    <a:lnTo>
                      <a:pt x="4" y="87"/>
                    </a:lnTo>
                    <a:lnTo>
                      <a:pt x="1" y="91"/>
                    </a:lnTo>
                    <a:lnTo>
                      <a:pt x="0" y="95"/>
                    </a:lnTo>
                    <a:lnTo>
                      <a:pt x="0" y="100"/>
                    </a:lnTo>
                    <a:lnTo>
                      <a:pt x="0" y="176"/>
                    </a:lnTo>
                    <a:lnTo>
                      <a:pt x="139" y="176"/>
                    </a:lnTo>
                    <a:lnTo>
                      <a:pt x="139" y="100"/>
                    </a:lnTo>
                    <a:lnTo>
                      <a:pt x="139" y="100"/>
                    </a:lnTo>
                    <a:lnTo>
                      <a:pt x="138" y="95"/>
                    </a:lnTo>
                    <a:lnTo>
                      <a:pt x="136" y="91"/>
                    </a:lnTo>
                    <a:lnTo>
                      <a:pt x="134" y="87"/>
                    </a:lnTo>
                    <a:lnTo>
                      <a:pt x="132" y="82"/>
                    </a:lnTo>
                    <a:lnTo>
                      <a:pt x="129" y="79"/>
                    </a:lnTo>
                    <a:lnTo>
                      <a:pt x="126" y="76"/>
                    </a:lnTo>
                    <a:lnTo>
                      <a:pt x="121" y="73"/>
                    </a:lnTo>
                    <a:lnTo>
                      <a:pt x="118" y="72"/>
                    </a:lnTo>
                    <a:lnTo>
                      <a:pt x="118" y="72"/>
                    </a:lnTo>
                    <a:close/>
                    <a:moveTo>
                      <a:pt x="70" y="14"/>
                    </a:moveTo>
                    <a:lnTo>
                      <a:pt x="70" y="14"/>
                    </a:lnTo>
                    <a:lnTo>
                      <a:pt x="74" y="14"/>
                    </a:lnTo>
                    <a:lnTo>
                      <a:pt x="78" y="17"/>
                    </a:lnTo>
                    <a:lnTo>
                      <a:pt x="82" y="19"/>
                    </a:lnTo>
                    <a:lnTo>
                      <a:pt x="87" y="22"/>
                    </a:lnTo>
                    <a:lnTo>
                      <a:pt x="89" y="25"/>
                    </a:lnTo>
                    <a:lnTo>
                      <a:pt x="92" y="30"/>
                    </a:lnTo>
                    <a:lnTo>
                      <a:pt x="93" y="34"/>
                    </a:lnTo>
                    <a:lnTo>
                      <a:pt x="93" y="39"/>
                    </a:lnTo>
                    <a:lnTo>
                      <a:pt x="93" y="39"/>
                    </a:lnTo>
                    <a:lnTo>
                      <a:pt x="93" y="44"/>
                    </a:lnTo>
                    <a:lnTo>
                      <a:pt x="92" y="48"/>
                    </a:lnTo>
                    <a:lnTo>
                      <a:pt x="89" y="52"/>
                    </a:lnTo>
                    <a:lnTo>
                      <a:pt x="87" y="57"/>
                    </a:lnTo>
                    <a:lnTo>
                      <a:pt x="82" y="59"/>
                    </a:lnTo>
                    <a:lnTo>
                      <a:pt x="78" y="61"/>
                    </a:lnTo>
                    <a:lnTo>
                      <a:pt x="74" y="63"/>
                    </a:lnTo>
                    <a:lnTo>
                      <a:pt x="70" y="63"/>
                    </a:lnTo>
                    <a:lnTo>
                      <a:pt x="70" y="63"/>
                    </a:lnTo>
                    <a:lnTo>
                      <a:pt x="64" y="63"/>
                    </a:lnTo>
                    <a:lnTo>
                      <a:pt x="60" y="61"/>
                    </a:lnTo>
                    <a:lnTo>
                      <a:pt x="55" y="59"/>
                    </a:lnTo>
                    <a:lnTo>
                      <a:pt x="52" y="57"/>
                    </a:lnTo>
                    <a:lnTo>
                      <a:pt x="49" y="52"/>
                    </a:lnTo>
                    <a:lnTo>
                      <a:pt x="47" y="48"/>
                    </a:lnTo>
                    <a:lnTo>
                      <a:pt x="45" y="44"/>
                    </a:lnTo>
                    <a:lnTo>
                      <a:pt x="45" y="39"/>
                    </a:lnTo>
                    <a:lnTo>
                      <a:pt x="45" y="39"/>
                    </a:lnTo>
                    <a:lnTo>
                      <a:pt x="45" y="34"/>
                    </a:lnTo>
                    <a:lnTo>
                      <a:pt x="47" y="30"/>
                    </a:lnTo>
                    <a:lnTo>
                      <a:pt x="49" y="25"/>
                    </a:lnTo>
                    <a:lnTo>
                      <a:pt x="52" y="22"/>
                    </a:lnTo>
                    <a:lnTo>
                      <a:pt x="55" y="19"/>
                    </a:lnTo>
                    <a:lnTo>
                      <a:pt x="60" y="17"/>
                    </a:lnTo>
                    <a:lnTo>
                      <a:pt x="64" y="14"/>
                    </a:lnTo>
                    <a:lnTo>
                      <a:pt x="70" y="14"/>
                    </a:lnTo>
                    <a:lnTo>
                      <a:pt x="70" y="14"/>
                    </a:lnTo>
                    <a:close/>
                    <a:moveTo>
                      <a:pt x="125" y="162"/>
                    </a:moveTo>
                    <a:lnTo>
                      <a:pt x="109" y="162"/>
                    </a:lnTo>
                    <a:lnTo>
                      <a:pt x="109" y="105"/>
                    </a:lnTo>
                    <a:lnTo>
                      <a:pt x="95" y="105"/>
                    </a:lnTo>
                    <a:lnTo>
                      <a:pt x="95" y="162"/>
                    </a:lnTo>
                    <a:lnTo>
                      <a:pt x="43" y="162"/>
                    </a:lnTo>
                    <a:lnTo>
                      <a:pt x="43" y="105"/>
                    </a:lnTo>
                    <a:lnTo>
                      <a:pt x="28" y="105"/>
                    </a:lnTo>
                    <a:lnTo>
                      <a:pt x="28" y="162"/>
                    </a:lnTo>
                    <a:lnTo>
                      <a:pt x="14" y="162"/>
                    </a:lnTo>
                    <a:lnTo>
                      <a:pt x="14" y="100"/>
                    </a:lnTo>
                    <a:lnTo>
                      <a:pt x="14" y="100"/>
                    </a:lnTo>
                    <a:lnTo>
                      <a:pt x="14" y="95"/>
                    </a:lnTo>
                    <a:lnTo>
                      <a:pt x="18" y="91"/>
                    </a:lnTo>
                    <a:lnTo>
                      <a:pt x="21" y="87"/>
                    </a:lnTo>
                    <a:lnTo>
                      <a:pt x="25" y="85"/>
                    </a:lnTo>
                    <a:lnTo>
                      <a:pt x="25" y="85"/>
                    </a:lnTo>
                    <a:lnTo>
                      <a:pt x="36" y="82"/>
                    </a:lnTo>
                    <a:lnTo>
                      <a:pt x="47" y="80"/>
                    </a:lnTo>
                    <a:lnTo>
                      <a:pt x="58" y="79"/>
                    </a:lnTo>
                    <a:lnTo>
                      <a:pt x="70" y="78"/>
                    </a:lnTo>
                    <a:lnTo>
                      <a:pt x="80" y="79"/>
                    </a:lnTo>
                    <a:lnTo>
                      <a:pt x="91" y="80"/>
                    </a:lnTo>
                    <a:lnTo>
                      <a:pt x="103" y="82"/>
                    </a:lnTo>
                    <a:lnTo>
                      <a:pt x="114" y="85"/>
                    </a:lnTo>
                    <a:lnTo>
                      <a:pt x="114" y="85"/>
                    </a:lnTo>
                    <a:lnTo>
                      <a:pt x="117" y="87"/>
                    </a:lnTo>
                    <a:lnTo>
                      <a:pt x="121" y="91"/>
                    </a:lnTo>
                    <a:lnTo>
                      <a:pt x="124" y="95"/>
                    </a:lnTo>
                    <a:lnTo>
                      <a:pt x="125" y="100"/>
                    </a:lnTo>
                    <a:lnTo>
                      <a:pt x="125"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9" name="Freeform 98"/>
              <p:cNvSpPr>
                <a:spLocks noEditPoints="1"/>
              </p:cNvSpPr>
              <p:nvPr/>
            </p:nvSpPr>
            <p:spPr bwMode="auto">
              <a:xfrm>
                <a:off x="7427913" y="6115050"/>
                <a:ext cx="219075" cy="279400"/>
              </a:xfrm>
              <a:custGeom>
                <a:gdLst>
                  <a:gd name="T0" fmla="*/ 118 w 138"/>
                  <a:gd name="T1" fmla="*/ 72 h 176"/>
                  <a:gd name="T2" fmla="*/ 96 w 138"/>
                  <a:gd name="T3" fmla="*/ 66 h 176"/>
                  <a:gd name="T4" fmla="*/ 102 w 138"/>
                  <a:gd name="T5" fmla="*/ 61 h 176"/>
                  <a:gd name="T6" fmla="*/ 107 w 138"/>
                  <a:gd name="T7" fmla="*/ 47 h 176"/>
                  <a:gd name="T8" fmla="*/ 108 w 138"/>
                  <a:gd name="T9" fmla="*/ 39 h 176"/>
                  <a:gd name="T10" fmla="*/ 105 w 138"/>
                  <a:gd name="T11" fmla="*/ 24 h 176"/>
                  <a:gd name="T12" fmla="*/ 96 w 138"/>
                  <a:gd name="T13" fmla="*/ 11 h 176"/>
                  <a:gd name="T14" fmla="*/ 84 w 138"/>
                  <a:gd name="T15" fmla="*/ 4 h 176"/>
                  <a:gd name="T16" fmla="*/ 69 w 138"/>
                  <a:gd name="T17" fmla="*/ 0 h 176"/>
                  <a:gd name="T18" fmla="*/ 62 w 138"/>
                  <a:gd name="T19" fmla="*/ 1 h 176"/>
                  <a:gd name="T20" fmla="*/ 48 w 138"/>
                  <a:gd name="T21" fmla="*/ 7 h 176"/>
                  <a:gd name="T22" fmla="*/ 38 w 138"/>
                  <a:gd name="T23" fmla="*/ 18 h 176"/>
                  <a:gd name="T24" fmla="*/ 31 w 138"/>
                  <a:gd name="T25" fmla="*/ 31 h 176"/>
                  <a:gd name="T26" fmla="*/ 30 w 138"/>
                  <a:gd name="T27" fmla="*/ 39 h 176"/>
                  <a:gd name="T28" fmla="*/ 34 w 138"/>
                  <a:gd name="T29" fmla="*/ 54 h 176"/>
                  <a:gd name="T30" fmla="*/ 42 w 138"/>
                  <a:gd name="T31" fmla="*/ 66 h 176"/>
                  <a:gd name="T32" fmla="*/ 31 w 138"/>
                  <a:gd name="T33" fmla="*/ 68 h 176"/>
                  <a:gd name="T34" fmla="*/ 21 w 138"/>
                  <a:gd name="T35" fmla="*/ 72 h 176"/>
                  <a:gd name="T36" fmla="*/ 13 w 138"/>
                  <a:gd name="T37" fmla="*/ 76 h 176"/>
                  <a:gd name="T38" fmla="*/ 7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3 w 138"/>
                  <a:gd name="T51" fmla="*/ 82 h 176"/>
                  <a:gd name="T52" fmla="*/ 127 w 138"/>
                  <a:gd name="T53" fmla="*/ 76 h 176"/>
                  <a:gd name="T54" fmla="*/ 118 w 138"/>
                  <a:gd name="T55" fmla="*/ 72 h 176"/>
                  <a:gd name="T56" fmla="*/ 69 w 138"/>
                  <a:gd name="T57" fmla="*/ 14 h 176"/>
                  <a:gd name="T58" fmla="*/ 75 w 138"/>
                  <a:gd name="T59" fmla="*/ 14 h 176"/>
                  <a:gd name="T60" fmla="*/ 83 w 138"/>
                  <a:gd name="T61" fmla="*/ 19 h 176"/>
                  <a:gd name="T62" fmla="*/ 90 w 138"/>
                  <a:gd name="T63" fmla="*/ 25 h 176"/>
                  <a:gd name="T64" fmla="*/ 93 w 138"/>
                  <a:gd name="T65" fmla="*/ 34 h 176"/>
                  <a:gd name="T66" fmla="*/ 94 w 138"/>
                  <a:gd name="T67" fmla="*/ 39 h 176"/>
                  <a:gd name="T68" fmla="*/ 92 w 138"/>
                  <a:gd name="T69" fmla="*/ 48 h 176"/>
                  <a:gd name="T70" fmla="*/ 87 w 138"/>
                  <a:gd name="T71" fmla="*/ 57 h 176"/>
                  <a:gd name="T72" fmla="*/ 79 w 138"/>
                  <a:gd name="T73" fmla="*/ 61 h 176"/>
                  <a:gd name="T74" fmla="*/ 69 w 138"/>
                  <a:gd name="T75" fmla="*/ 63 h 176"/>
                  <a:gd name="T76" fmla="*/ 65 w 138"/>
                  <a:gd name="T77" fmla="*/ 63 h 176"/>
                  <a:gd name="T78" fmla="*/ 56 w 138"/>
                  <a:gd name="T79" fmla="*/ 59 h 176"/>
                  <a:gd name="T80" fmla="*/ 49 w 138"/>
                  <a:gd name="T81" fmla="*/ 52 h 176"/>
                  <a:gd name="T82" fmla="*/ 46 w 138"/>
                  <a:gd name="T83" fmla="*/ 44 h 176"/>
                  <a:gd name="T84" fmla="*/ 46 w 138"/>
                  <a:gd name="T85" fmla="*/ 39 h 176"/>
                  <a:gd name="T86" fmla="*/ 47 w 138"/>
                  <a:gd name="T87" fmla="*/ 30 h 176"/>
                  <a:gd name="T88" fmla="*/ 52 w 138"/>
                  <a:gd name="T89" fmla="*/ 22 h 176"/>
                  <a:gd name="T90" fmla="*/ 60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9 w 138"/>
                  <a:gd name="T103" fmla="*/ 162 h 176"/>
                  <a:gd name="T104" fmla="*/ 14 w 138"/>
                  <a:gd name="T105" fmla="*/ 100 h 176"/>
                  <a:gd name="T106" fmla="*/ 15 w 138"/>
                  <a:gd name="T107" fmla="*/ 95 h 176"/>
                  <a:gd name="T108" fmla="*/ 21 w 138"/>
                  <a:gd name="T109" fmla="*/ 87 h 176"/>
                  <a:gd name="T110" fmla="*/ 25 w 138"/>
                  <a:gd name="T111" fmla="*/ 85 h 176"/>
                  <a:gd name="T112" fmla="*/ 47 w 138"/>
                  <a:gd name="T113" fmla="*/ 80 h 176"/>
                  <a:gd name="T114" fmla="*/ 69 w 138"/>
                  <a:gd name="T115" fmla="*/ 78 h 176"/>
                  <a:gd name="T116" fmla="*/ 92 w 138"/>
                  <a:gd name="T117" fmla="*/ 80 h 176"/>
                  <a:gd name="T118" fmla="*/ 114 w 138"/>
                  <a:gd name="T119" fmla="*/ 85 h 176"/>
                  <a:gd name="T120" fmla="*/ 118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8" y="72"/>
                    </a:moveTo>
                    <a:lnTo>
                      <a:pt x="118" y="72"/>
                    </a:lnTo>
                    <a:lnTo>
                      <a:pt x="107" y="68"/>
                    </a:lnTo>
                    <a:lnTo>
                      <a:pt x="96" y="66"/>
                    </a:lnTo>
                    <a:lnTo>
                      <a:pt x="96" y="66"/>
                    </a:lnTo>
                    <a:lnTo>
                      <a:pt x="102" y="61"/>
                    </a:lnTo>
                    <a:lnTo>
                      <a:pt x="105" y="54"/>
                    </a:lnTo>
                    <a:lnTo>
                      <a:pt x="107" y="47"/>
                    </a:lnTo>
                    <a:lnTo>
                      <a:pt x="108" y="39"/>
                    </a:lnTo>
                    <a:lnTo>
                      <a:pt x="108" y="39"/>
                    </a:lnTo>
                    <a:lnTo>
                      <a:pt x="107" y="31"/>
                    </a:lnTo>
                    <a:lnTo>
                      <a:pt x="105" y="24"/>
                    </a:lnTo>
                    <a:lnTo>
                      <a:pt x="102" y="18"/>
                    </a:lnTo>
                    <a:lnTo>
                      <a:pt x="96" y="11"/>
                    </a:lnTo>
                    <a:lnTo>
                      <a:pt x="91" y="7"/>
                    </a:lnTo>
                    <a:lnTo>
                      <a:pt x="84" y="4"/>
                    </a:lnTo>
                    <a:lnTo>
                      <a:pt x="77" y="1"/>
                    </a:lnTo>
                    <a:lnTo>
                      <a:pt x="69" y="0"/>
                    </a:lnTo>
                    <a:lnTo>
                      <a:pt x="69" y="0"/>
                    </a:lnTo>
                    <a:lnTo>
                      <a:pt x="62" y="1"/>
                    </a:lnTo>
                    <a:lnTo>
                      <a:pt x="54" y="4"/>
                    </a:lnTo>
                    <a:lnTo>
                      <a:pt x="48" y="7"/>
                    </a:lnTo>
                    <a:lnTo>
                      <a:pt x="42" y="11"/>
                    </a:lnTo>
                    <a:lnTo>
                      <a:pt x="38" y="18"/>
                    </a:lnTo>
                    <a:lnTo>
                      <a:pt x="34" y="24"/>
                    </a:lnTo>
                    <a:lnTo>
                      <a:pt x="31" y="31"/>
                    </a:lnTo>
                    <a:lnTo>
                      <a:pt x="30" y="39"/>
                    </a:lnTo>
                    <a:lnTo>
                      <a:pt x="30" y="39"/>
                    </a:lnTo>
                    <a:lnTo>
                      <a:pt x="31" y="47"/>
                    </a:lnTo>
                    <a:lnTo>
                      <a:pt x="34" y="54"/>
                    </a:lnTo>
                    <a:lnTo>
                      <a:pt x="38" y="61"/>
                    </a:lnTo>
                    <a:lnTo>
                      <a:pt x="42" y="66"/>
                    </a:lnTo>
                    <a:lnTo>
                      <a:pt x="42" y="66"/>
                    </a:lnTo>
                    <a:lnTo>
                      <a:pt x="31" y="68"/>
                    </a:lnTo>
                    <a:lnTo>
                      <a:pt x="21" y="72"/>
                    </a:lnTo>
                    <a:lnTo>
                      <a:pt x="21" y="72"/>
                    </a:lnTo>
                    <a:lnTo>
                      <a:pt x="16" y="73"/>
                    </a:lnTo>
                    <a:lnTo>
                      <a:pt x="13" y="76"/>
                    </a:lnTo>
                    <a:lnTo>
                      <a:pt x="10" y="79"/>
                    </a:lnTo>
                    <a:lnTo>
                      <a:pt x="7"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3" y="82"/>
                    </a:lnTo>
                    <a:lnTo>
                      <a:pt x="130" y="79"/>
                    </a:lnTo>
                    <a:lnTo>
                      <a:pt x="127" y="76"/>
                    </a:lnTo>
                    <a:lnTo>
                      <a:pt x="122" y="73"/>
                    </a:lnTo>
                    <a:lnTo>
                      <a:pt x="118" y="72"/>
                    </a:lnTo>
                    <a:lnTo>
                      <a:pt x="118" y="72"/>
                    </a:lnTo>
                    <a:close/>
                    <a:moveTo>
                      <a:pt x="69" y="14"/>
                    </a:moveTo>
                    <a:lnTo>
                      <a:pt x="69" y="14"/>
                    </a:lnTo>
                    <a:lnTo>
                      <a:pt x="75" y="14"/>
                    </a:lnTo>
                    <a:lnTo>
                      <a:pt x="79" y="17"/>
                    </a:lnTo>
                    <a:lnTo>
                      <a:pt x="83" y="19"/>
                    </a:lnTo>
                    <a:lnTo>
                      <a:pt x="87" y="22"/>
                    </a:lnTo>
                    <a:lnTo>
                      <a:pt x="90" y="25"/>
                    </a:lnTo>
                    <a:lnTo>
                      <a:pt x="92" y="30"/>
                    </a:lnTo>
                    <a:lnTo>
                      <a:pt x="93" y="34"/>
                    </a:lnTo>
                    <a:lnTo>
                      <a:pt x="94" y="39"/>
                    </a:lnTo>
                    <a:lnTo>
                      <a:pt x="94" y="39"/>
                    </a:lnTo>
                    <a:lnTo>
                      <a:pt x="93" y="44"/>
                    </a:lnTo>
                    <a:lnTo>
                      <a:pt x="92" y="48"/>
                    </a:lnTo>
                    <a:lnTo>
                      <a:pt x="90" y="52"/>
                    </a:lnTo>
                    <a:lnTo>
                      <a:pt x="87" y="57"/>
                    </a:lnTo>
                    <a:lnTo>
                      <a:pt x="83" y="59"/>
                    </a:lnTo>
                    <a:lnTo>
                      <a:pt x="79" y="61"/>
                    </a:lnTo>
                    <a:lnTo>
                      <a:pt x="75" y="63"/>
                    </a:lnTo>
                    <a:lnTo>
                      <a:pt x="69" y="63"/>
                    </a:lnTo>
                    <a:lnTo>
                      <a:pt x="69" y="63"/>
                    </a:lnTo>
                    <a:lnTo>
                      <a:pt x="65" y="63"/>
                    </a:lnTo>
                    <a:lnTo>
                      <a:pt x="60" y="61"/>
                    </a:lnTo>
                    <a:lnTo>
                      <a:pt x="56" y="59"/>
                    </a:lnTo>
                    <a:lnTo>
                      <a:pt x="52" y="57"/>
                    </a:lnTo>
                    <a:lnTo>
                      <a:pt x="49" y="52"/>
                    </a:lnTo>
                    <a:lnTo>
                      <a:pt x="47" y="48"/>
                    </a:lnTo>
                    <a:lnTo>
                      <a:pt x="46" y="44"/>
                    </a:lnTo>
                    <a:lnTo>
                      <a:pt x="46" y="39"/>
                    </a:lnTo>
                    <a:lnTo>
                      <a:pt x="46" y="39"/>
                    </a:lnTo>
                    <a:lnTo>
                      <a:pt x="46" y="34"/>
                    </a:lnTo>
                    <a:lnTo>
                      <a:pt x="47" y="30"/>
                    </a:lnTo>
                    <a:lnTo>
                      <a:pt x="49" y="25"/>
                    </a:lnTo>
                    <a:lnTo>
                      <a:pt x="52" y="22"/>
                    </a:lnTo>
                    <a:lnTo>
                      <a:pt x="56" y="19"/>
                    </a:lnTo>
                    <a:lnTo>
                      <a:pt x="60" y="17"/>
                    </a:lnTo>
                    <a:lnTo>
                      <a:pt x="65" y="14"/>
                    </a:lnTo>
                    <a:lnTo>
                      <a:pt x="69" y="14"/>
                    </a:lnTo>
                    <a:lnTo>
                      <a:pt x="69" y="14"/>
                    </a:lnTo>
                    <a:close/>
                    <a:moveTo>
                      <a:pt x="124" y="162"/>
                    </a:moveTo>
                    <a:lnTo>
                      <a:pt x="110" y="162"/>
                    </a:lnTo>
                    <a:lnTo>
                      <a:pt x="110" y="105"/>
                    </a:lnTo>
                    <a:lnTo>
                      <a:pt x="96" y="105"/>
                    </a:lnTo>
                    <a:lnTo>
                      <a:pt x="96" y="162"/>
                    </a:lnTo>
                    <a:lnTo>
                      <a:pt x="43" y="162"/>
                    </a:lnTo>
                    <a:lnTo>
                      <a:pt x="43" y="105"/>
                    </a:lnTo>
                    <a:lnTo>
                      <a:pt x="29" y="105"/>
                    </a:lnTo>
                    <a:lnTo>
                      <a:pt x="29" y="162"/>
                    </a:lnTo>
                    <a:lnTo>
                      <a:pt x="14" y="162"/>
                    </a:lnTo>
                    <a:lnTo>
                      <a:pt x="14" y="100"/>
                    </a:lnTo>
                    <a:lnTo>
                      <a:pt x="14" y="100"/>
                    </a:lnTo>
                    <a:lnTo>
                      <a:pt x="15" y="95"/>
                    </a:lnTo>
                    <a:lnTo>
                      <a:pt x="17" y="91"/>
                    </a:lnTo>
                    <a:lnTo>
                      <a:pt x="21" y="87"/>
                    </a:lnTo>
                    <a:lnTo>
                      <a:pt x="25" y="85"/>
                    </a:lnTo>
                    <a:lnTo>
                      <a:pt x="25" y="85"/>
                    </a:lnTo>
                    <a:lnTo>
                      <a:pt x="36" y="82"/>
                    </a:lnTo>
                    <a:lnTo>
                      <a:pt x="47" y="80"/>
                    </a:lnTo>
                    <a:lnTo>
                      <a:pt x="58" y="79"/>
                    </a:lnTo>
                    <a:lnTo>
                      <a:pt x="69" y="78"/>
                    </a:lnTo>
                    <a:lnTo>
                      <a:pt x="81" y="79"/>
                    </a:lnTo>
                    <a:lnTo>
                      <a:pt x="92" y="80"/>
                    </a:lnTo>
                    <a:lnTo>
                      <a:pt x="103" y="82"/>
                    </a:lnTo>
                    <a:lnTo>
                      <a:pt x="114" y="85"/>
                    </a:lnTo>
                    <a:lnTo>
                      <a:pt x="114" y="85"/>
                    </a:lnTo>
                    <a:lnTo>
                      <a:pt x="118"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0" name="Freeform 99"/>
              <p:cNvSpPr>
                <a:spLocks noEditPoints="1"/>
              </p:cNvSpPr>
              <p:nvPr/>
            </p:nvSpPr>
            <p:spPr bwMode="auto">
              <a:xfrm>
                <a:off x="7951788" y="6115050"/>
                <a:ext cx="219075" cy="279400"/>
              </a:xfrm>
              <a:custGeom>
                <a:gdLst>
                  <a:gd name="T0" fmla="*/ 117 w 138"/>
                  <a:gd name="T1" fmla="*/ 72 h 176"/>
                  <a:gd name="T2" fmla="*/ 96 w 138"/>
                  <a:gd name="T3" fmla="*/ 66 h 176"/>
                  <a:gd name="T4" fmla="*/ 100 w 138"/>
                  <a:gd name="T5" fmla="*/ 61 h 176"/>
                  <a:gd name="T6" fmla="*/ 106 w 138"/>
                  <a:gd name="T7" fmla="*/ 47 h 176"/>
                  <a:gd name="T8" fmla="*/ 108 w 138"/>
                  <a:gd name="T9" fmla="*/ 39 h 176"/>
                  <a:gd name="T10" fmla="*/ 104 w 138"/>
                  <a:gd name="T11" fmla="*/ 24 h 176"/>
                  <a:gd name="T12" fmla="*/ 96 w 138"/>
                  <a:gd name="T13" fmla="*/ 11 h 176"/>
                  <a:gd name="T14" fmla="*/ 84 w 138"/>
                  <a:gd name="T15" fmla="*/ 4 h 176"/>
                  <a:gd name="T16" fmla="*/ 69 w 138"/>
                  <a:gd name="T17" fmla="*/ 0 h 176"/>
                  <a:gd name="T18" fmla="*/ 61 w 138"/>
                  <a:gd name="T19" fmla="*/ 1 h 176"/>
                  <a:gd name="T20" fmla="*/ 47 w 138"/>
                  <a:gd name="T21" fmla="*/ 7 h 176"/>
                  <a:gd name="T22" fmla="*/ 36 w 138"/>
                  <a:gd name="T23" fmla="*/ 18 h 176"/>
                  <a:gd name="T24" fmla="*/ 31 w 138"/>
                  <a:gd name="T25" fmla="*/ 31 h 176"/>
                  <a:gd name="T26" fmla="*/ 30 w 138"/>
                  <a:gd name="T27" fmla="*/ 39 h 176"/>
                  <a:gd name="T28" fmla="*/ 33 w 138"/>
                  <a:gd name="T29" fmla="*/ 54 h 176"/>
                  <a:gd name="T30" fmla="*/ 42 w 138"/>
                  <a:gd name="T31" fmla="*/ 66 h 176"/>
                  <a:gd name="T32" fmla="*/ 31 w 138"/>
                  <a:gd name="T33" fmla="*/ 68 h 176"/>
                  <a:gd name="T34" fmla="*/ 20 w 138"/>
                  <a:gd name="T35" fmla="*/ 72 h 176"/>
                  <a:gd name="T36" fmla="*/ 13 w 138"/>
                  <a:gd name="T37" fmla="*/ 76 h 176"/>
                  <a:gd name="T38" fmla="*/ 6 w 138"/>
                  <a:gd name="T39" fmla="*/ 82 h 176"/>
                  <a:gd name="T40" fmla="*/ 2 w 138"/>
                  <a:gd name="T41" fmla="*/ 91 h 176"/>
                  <a:gd name="T42" fmla="*/ 0 w 138"/>
                  <a:gd name="T43" fmla="*/ 100 h 176"/>
                  <a:gd name="T44" fmla="*/ 138 w 138"/>
                  <a:gd name="T45" fmla="*/ 176 h 176"/>
                  <a:gd name="T46" fmla="*/ 138 w 138"/>
                  <a:gd name="T47" fmla="*/ 100 h 176"/>
                  <a:gd name="T48" fmla="*/ 137 w 138"/>
                  <a:gd name="T49" fmla="*/ 91 h 176"/>
                  <a:gd name="T50" fmla="*/ 132 w 138"/>
                  <a:gd name="T51" fmla="*/ 82 h 176"/>
                  <a:gd name="T52" fmla="*/ 125 w 138"/>
                  <a:gd name="T53" fmla="*/ 76 h 176"/>
                  <a:gd name="T54" fmla="*/ 117 w 138"/>
                  <a:gd name="T55" fmla="*/ 72 h 176"/>
                  <a:gd name="T56" fmla="*/ 69 w 138"/>
                  <a:gd name="T57" fmla="*/ 14 h 176"/>
                  <a:gd name="T58" fmla="*/ 74 w 138"/>
                  <a:gd name="T59" fmla="*/ 14 h 176"/>
                  <a:gd name="T60" fmla="*/ 83 w 138"/>
                  <a:gd name="T61" fmla="*/ 19 h 176"/>
                  <a:gd name="T62" fmla="*/ 89 w 138"/>
                  <a:gd name="T63" fmla="*/ 25 h 176"/>
                  <a:gd name="T64" fmla="*/ 92 w 138"/>
                  <a:gd name="T65" fmla="*/ 34 h 176"/>
                  <a:gd name="T66" fmla="*/ 94 w 138"/>
                  <a:gd name="T67" fmla="*/ 39 h 176"/>
                  <a:gd name="T68" fmla="*/ 91 w 138"/>
                  <a:gd name="T69" fmla="*/ 48 h 176"/>
                  <a:gd name="T70" fmla="*/ 86 w 138"/>
                  <a:gd name="T71" fmla="*/ 57 h 176"/>
                  <a:gd name="T72" fmla="*/ 78 w 138"/>
                  <a:gd name="T73" fmla="*/ 61 h 176"/>
                  <a:gd name="T74" fmla="*/ 69 w 138"/>
                  <a:gd name="T75" fmla="*/ 63 h 176"/>
                  <a:gd name="T76" fmla="*/ 64 w 138"/>
                  <a:gd name="T77" fmla="*/ 63 h 176"/>
                  <a:gd name="T78" fmla="*/ 55 w 138"/>
                  <a:gd name="T79" fmla="*/ 59 h 176"/>
                  <a:gd name="T80" fmla="*/ 48 w 138"/>
                  <a:gd name="T81" fmla="*/ 52 h 176"/>
                  <a:gd name="T82" fmla="*/ 45 w 138"/>
                  <a:gd name="T83" fmla="*/ 44 h 176"/>
                  <a:gd name="T84" fmla="*/ 44 w 138"/>
                  <a:gd name="T85" fmla="*/ 39 h 176"/>
                  <a:gd name="T86" fmla="*/ 46 w 138"/>
                  <a:gd name="T87" fmla="*/ 30 h 176"/>
                  <a:gd name="T88" fmla="*/ 51 w 138"/>
                  <a:gd name="T89" fmla="*/ 22 h 176"/>
                  <a:gd name="T90" fmla="*/ 59 w 138"/>
                  <a:gd name="T91" fmla="*/ 17 h 176"/>
                  <a:gd name="T92" fmla="*/ 69 w 138"/>
                  <a:gd name="T93" fmla="*/ 14 h 176"/>
                  <a:gd name="T94" fmla="*/ 124 w 138"/>
                  <a:gd name="T95" fmla="*/ 162 h 176"/>
                  <a:gd name="T96" fmla="*/ 110 w 138"/>
                  <a:gd name="T97" fmla="*/ 105 h 176"/>
                  <a:gd name="T98" fmla="*/ 96 w 138"/>
                  <a:gd name="T99" fmla="*/ 162 h 176"/>
                  <a:gd name="T100" fmla="*/ 43 w 138"/>
                  <a:gd name="T101" fmla="*/ 105 h 176"/>
                  <a:gd name="T102" fmla="*/ 28 w 138"/>
                  <a:gd name="T103" fmla="*/ 162 h 176"/>
                  <a:gd name="T104" fmla="*/ 14 w 138"/>
                  <a:gd name="T105" fmla="*/ 100 h 176"/>
                  <a:gd name="T106" fmla="*/ 15 w 138"/>
                  <a:gd name="T107" fmla="*/ 95 h 176"/>
                  <a:gd name="T108" fmla="*/ 20 w 138"/>
                  <a:gd name="T109" fmla="*/ 87 h 176"/>
                  <a:gd name="T110" fmla="*/ 24 w 138"/>
                  <a:gd name="T111" fmla="*/ 85 h 176"/>
                  <a:gd name="T112" fmla="*/ 46 w 138"/>
                  <a:gd name="T113" fmla="*/ 80 h 176"/>
                  <a:gd name="T114" fmla="*/ 69 w 138"/>
                  <a:gd name="T115" fmla="*/ 78 h 176"/>
                  <a:gd name="T116" fmla="*/ 91 w 138"/>
                  <a:gd name="T117" fmla="*/ 80 h 176"/>
                  <a:gd name="T118" fmla="*/ 113 w 138"/>
                  <a:gd name="T119" fmla="*/ 85 h 176"/>
                  <a:gd name="T120" fmla="*/ 117 w 138"/>
                  <a:gd name="T121" fmla="*/ 87 h 176"/>
                  <a:gd name="T122" fmla="*/ 123 w 138"/>
                  <a:gd name="T123" fmla="*/ 95 h 176"/>
                  <a:gd name="T124" fmla="*/ 124 w 138"/>
                  <a:gd name="T125" fmla="*/ 162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76">
                    <a:moveTo>
                      <a:pt x="117" y="72"/>
                    </a:moveTo>
                    <a:lnTo>
                      <a:pt x="117" y="72"/>
                    </a:lnTo>
                    <a:lnTo>
                      <a:pt x="106" y="68"/>
                    </a:lnTo>
                    <a:lnTo>
                      <a:pt x="96" y="66"/>
                    </a:lnTo>
                    <a:lnTo>
                      <a:pt x="96" y="66"/>
                    </a:lnTo>
                    <a:lnTo>
                      <a:pt x="100" y="61"/>
                    </a:lnTo>
                    <a:lnTo>
                      <a:pt x="104" y="54"/>
                    </a:lnTo>
                    <a:lnTo>
                      <a:pt x="106" y="47"/>
                    </a:lnTo>
                    <a:lnTo>
                      <a:pt x="108" y="39"/>
                    </a:lnTo>
                    <a:lnTo>
                      <a:pt x="108" y="39"/>
                    </a:lnTo>
                    <a:lnTo>
                      <a:pt x="106" y="31"/>
                    </a:lnTo>
                    <a:lnTo>
                      <a:pt x="104" y="24"/>
                    </a:lnTo>
                    <a:lnTo>
                      <a:pt x="101" y="18"/>
                    </a:lnTo>
                    <a:lnTo>
                      <a:pt x="96" y="11"/>
                    </a:lnTo>
                    <a:lnTo>
                      <a:pt x="90" y="7"/>
                    </a:lnTo>
                    <a:lnTo>
                      <a:pt x="84" y="4"/>
                    </a:lnTo>
                    <a:lnTo>
                      <a:pt x="76" y="1"/>
                    </a:lnTo>
                    <a:lnTo>
                      <a:pt x="69" y="0"/>
                    </a:lnTo>
                    <a:lnTo>
                      <a:pt x="69" y="0"/>
                    </a:lnTo>
                    <a:lnTo>
                      <a:pt x="61" y="1"/>
                    </a:lnTo>
                    <a:lnTo>
                      <a:pt x="54" y="4"/>
                    </a:lnTo>
                    <a:lnTo>
                      <a:pt x="47" y="7"/>
                    </a:lnTo>
                    <a:lnTo>
                      <a:pt x="42" y="11"/>
                    </a:lnTo>
                    <a:lnTo>
                      <a:pt x="36" y="18"/>
                    </a:lnTo>
                    <a:lnTo>
                      <a:pt x="33" y="24"/>
                    </a:lnTo>
                    <a:lnTo>
                      <a:pt x="31" y="31"/>
                    </a:lnTo>
                    <a:lnTo>
                      <a:pt x="30" y="39"/>
                    </a:lnTo>
                    <a:lnTo>
                      <a:pt x="30" y="39"/>
                    </a:lnTo>
                    <a:lnTo>
                      <a:pt x="31" y="47"/>
                    </a:lnTo>
                    <a:lnTo>
                      <a:pt x="33" y="54"/>
                    </a:lnTo>
                    <a:lnTo>
                      <a:pt x="37" y="61"/>
                    </a:lnTo>
                    <a:lnTo>
                      <a:pt x="42" y="66"/>
                    </a:lnTo>
                    <a:lnTo>
                      <a:pt x="42" y="66"/>
                    </a:lnTo>
                    <a:lnTo>
                      <a:pt x="31" y="68"/>
                    </a:lnTo>
                    <a:lnTo>
                      <a:pt x="20" y="72"/>
                    </a:lnTo>
                    <a:lnTo>
                      <a:pt x="20" y="72"/>
                    </a:lnTo>
                    <a:lnTo>
                      <a:pt x="16" y="73"/>
                    </a:lnTo>
                    <a:lnTo>
                      <a:pt x="13" y="76"/>
                    </a:lnTo>
                    <a:lnTo>
                      <a:pt x="8" y="79"/>
                    </a:lnTo>
                    <a:lnTo>
                      <a:pt x="6" y="82"/>
                    </a:lnTo>
                    <a:lnTo>
                      <a:pt x="3" y="87"/>
                    </a:lnTo>
                    <a:lnTo>
                      <a:pt x="2" y="91"/>
                    </a:lnTo>
                    <a:lnTo>
                      <a:pt x="0" y="95"/>
                    </a:lnTo>
                    <a:lnTo>
                      <a:pt x="0" y="100"/>
                    </a:lnTo>
                    <a:lnTo>
                      <a:pt x="0" y="176"/>
                    </a:lnTo>
                    <a:lnTo>
                      <a:pt x="138" y="176"/>
                    </a:lnTo>
                    <a:lnTo>
                      <a:pt x="138" y="100"/>
                    </a:lnTo>
                    <a:lnTo>
                      <a:pt x="138" y="100"/>
                    </a:lnTo>
                    <a:lnTo>
                      <a:pt x="138" y="95"/>
                    </a:lnTo>
                    <a:lnTo>
                      <a:pt x="137" y="91"/>
                    </a:lnTo>
                    <a:lnTo>
                      <a:pt x="135" y="87"/>
                    </a:lnTo>
                    <a:lnTo>
                      <a:pt x="132" y="82"/>
                    </a:lnTo>
                    <a:lnTo>
                      <a:pt x="129" y="79"/>
                    </a:lnTo>
                    <a:lnTo>
                      <a:pt x="125" y="76"/>
                    </a:lnTo>
                    <a:lnTo>
                      <a:pt x="122" y="73"/>
                    </a:lnTo>
                    <a:lnTo>
                      <a:pt x="117" y="72"/>
                    </a:lnTo>
                    <a:lnTo>
                      <a:pt x="117" y="72"/>
                    </a:lnTo>
                    <a:close/>
                    <a:moveTo>
                      <a:pt x="69" y="14"/>
                    </a:moveTo>
                    <a:lnTo>
                      <a:pt x="69" y="14"/>
                    </a:lnTo>
                    <a:lnTo>
                      <a:pt x="74" y="14"/>
                    </a:lnTo>
                    <a:lnTo>
                      <a:pt x="78" y="17"/>
                    </a:lnTo>
                    <a:lnTo>
                      <a:pt x="83" y="19"/>
                    </a:lnTo>
                    <a:lnTo>
                      <a:pt x="86" y="22"/>
                    </a:lnTo>
                    <a:lnTo>
                      <a:pt x="89" y="25"/>
                    </a:lnTo>
                    <a:lnTo>
                      <a:pt x="91" y="30"/>
                    </a:lnTo>
                    <a:lnTo>
                      <a:pt x="92" y="34"/>
                    </a:lnTo>
                    <a:lnTo>
                      <a:pt x="94" y="39"/>
                    </a:lnTo>
                    <a:lnTo>
                      <a:pt x="94" y="39"/>
                    </a:lnTo>
                    <a:lnTo>
                      <a:pt x="92" y="44"/>
                    </a:lnTo>
                    <a:lnTo>
                      <a:pt x="91" y="48"/>
                    </a:lnTo>
                    <a:lnTo>
                      <a:pt x="89" y="52"/>
                    </a:lnTo>
                    <a:lnTo>
                      <a:pt x="86" y="57"/>
                    </a:lnTo>
                    <a:lnTo>
                      <a:pt x="83" y="59"/>
                    </a:lnTo>
                    <a:lnTo>
                      <a:pt x="78" y="61"/>
                    </a:lnTo>
                    <a:lnTo>
                      <a:pt x="74" y="63"/>
                    </a:lnTo>
                    <a:lnTo>
                      <a:pt x="69" y="63"/>
                    </a:lnTo>
                    <a:lnTo>
                      <a:pt x="69" y="63"/>
                    </a:lnTo>
                    <a:lnTo>
                      <a:pt x="64" y="63"/>
                    </a:lnTo>
                    <a:lnTo>
                      <a:pt x="59" y="61"/>
                    </a:lnTo>
                    <a:lnTo>
                      <a:pt x="55" y="59"/>
                    </a:lnTo>
                    <a:lnTo>
                      <a:pt x="51" y="57"/>
                    </a:lnTo>
                    <a:lnTo>
                      <a:pt x="48" y="52"/>
                    </a:lnTo>
                    <a:lnTo>
                      <a:pt x="46" y="48"/>
                    </a:lnTo>
                    <a:lnTo>
                      <a:pt x="45" y="44"/>
                    </a:lnTo>
                    <a:lnTo>
                      <a:pt x="44" y="39"/>
                    </a:lnTo>
                    <a:lnTo>
                      <a:pt x="44" y="39"/>
                    </a:lnTo>
                    <a:lnTo>
                      <a:pt x="45" y="34"/>
                    </a:lnTo>
                    <a:lnTo>
                      <a:pt x="46" y="30"/>
                    </a:lnTo>
                    <a:lnTo>
                      <a:pt x="48" y="25"/>
                    </a:lnTo>
                    <a:lnTo>
                      <a:pt x="51" y="22"/>
                    </a:lnTo>
                    <a:lnTo>
                      <a:pt x="55" y="19"/>
                    </a:lnTo>
                    <a:lnTo>
                      <a:pt x="59" y="17"/>
                    </a:lnTo>
                    <a:lnTo>
                      <a:pt x="64" y="14"/>
                    </a:lnTo>
                    <a:lnTo>
                      <a:pt x="69" y="14"/>
                    </a:lnTo>
                    <a:lnTo>
                      <a:pt x="69" y="14"/>
                    </a:lnTo>
                    <a:close/>
                    <a:moveTo>
                      <a:pt x="124" y="162"/>
                    </a:moveTo>
                    <a:lnTo>
                      <a:pt x="110" y="162"/>
                    </a:lnTo>
                    <a:lnTo>
                      <a:pt x="110" y="105"/>
                    </a:lnTo>
                    <a:lnTo>
                      <a:pt x="96" y="105"/>
                    </a:lnTo>
                    <a:lnTo>
                      <a:pt x="96" y="162"/>
                    </a:lnTo>
                    <a:lnTo>
                      <a:pt x="43" y="162"/>
                    </a:lnTo>
                    <a:lnTo>
                      <a:pt x="43" y="105"/>
                    </a:lnTo>
                    <a:lnTo>
                      <a:pt x="28" y="105"/>
                    </a:lnTo>
                    <a:lnTo>
                      <a:pt x="28" y="162"/>
                    </a:lnTo>
                    <a:lnTo>
                      <a:pt x="14" y="162"/>
                    </a:lnTo>
                    <a:lnTo>
                      <a:pt x="14" y="100"/>
                    </a:lnTo>
                    <a:lnTo>
                      <a:pt x="14" y="100"/>
                    </a:lnTo>
                    <a:lnTo>
                      <a:pt x="15" y="95"/>
                    </a:lnTo>
                    <a:lnTo>
                      <a:pt x="17" y="91"/>
                    </a:lnTo>
                    <a:lnTo>
                      <a:pt x="20" y="87"/>
                    </a:lnTo>
                    <a:lnTo>
                      <a:pt x="24" y="85"/>
                    </a:lnTo>
                    <a:lnTo>
                      <a:pt x="24" y="85"/>
                    </a:lnTo>
                    <a:lnTo>
                      <a:pt x="35" y="82"/>
                    </a:lnTo>
                    <a:lnTo>
                      <a:pt x="46" y="80"/>
                    </a:lnTo>
                    <a:lnTo>
                      <a:pt x="58" y="79"/>
                    </a:lnTo>
                    <a:lnTo>
                      <a:pt x="69" y="78"/>
                    </a:lnTo>
                    <a:lnTo>
                      <a:pt x="79" y="79"/>
                    </a:lnTo>
                    <a:lnTo>
                      <a:pt x="91" y="80"/>
                    </a:lnTo>
                    <a:lnTo>
                      <a:pt x="102" y="82"/>
                    </a:lnTo>
                    <a:lnTo>
                      <a:pt x="113" y="85"/>
                    </a:lnTo>
                    <a:lnTo>
                      <a:pt x="113" y="85"/>
                    </a:lnTo>
                    <a:lnTo>
                      <a:pt x="117" y="87"/>
                    </a:lnTo>
                    <a:lnTo>
                      <a:pt x="121" y="91"/>
                    </a:lnTo>
                    <a:lnTo>
                      <a:pt x="123" y="95"/>
                    </a:lnTo>
                    <a:lnTo>
                      <a:pt x="124" y="100"/>
                    </a:lnTo>
                    <a:lnTo>
                      <a:pt x="124"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1" name="Freeform 100"/>
              <p:cNvSpPr/>
              <p:nvPr/>
            </p:nvSpPr>
            <p:spPr bwMode="auto">
              <a:xfrm>
                <a:off x="7519988" y="5938838"/>
                <a:ext cx="557213" cy="138113"/>
              </a:xfrm>
              <a:custGeom>
                <a:gdLst>
                  <a:gd name="T0" fmla="*/ 15 w 351"/>
                  <a:gd name="T1" fmla="*/ 55 h 87"/>
                  <a:gd name="T2" fmla="*/ 15 w 351"/>
                  <a:gd name="T3" fmla="*/ 55 h 87"/>
                  <a:gd name="T4" fmla="*/ 16 w 351"/>
                  <a:gd name="T5" fmla="*/ 51 h 87"/>
                  <a:gd name="T6" fmla="*/ 19 w 351"/>
                  <a:gd name="T7" fmla="*/ 47 h 87"/>
                  <a:gd name="T8" fmla="*/ 22 w 351"/>
                  <a:gd name="T9" fmla="*/ 44 h 87"/>
                  <a:gd name="T10" fmla="*/ 26 w 351"/>
                  <a:gd name="T11" fmla="*/ 43 h 87"/>
                  <a:gd name="T12" fmla="*/ 169 w 351"/>
                  <a:gd name="T13" fmla="*/ 43 h 87"/>
                  <a:gd name="T14" fmla="*/ 169 w 351"/>
                  <a:gd name="T15" fmla="*/ 85 h 87"/>
                  <a:gd name="T16" fmla="*/ 183 w 351"/>
                  <a:gd name="T17" fmla="*/ 85 h 87"/>
                  <a:gd name="T18" fmla="*/ 183 w 351"/>
                  <a:gd name="T19" fmla="*/ 43 h 87"/>
                  <a:gd name="T20" fmla="*/ 326 w 351"/>
                  <a:gd name="T21" fmla="*/ 43 h 87"/>
                  <a:gd name="T22" fmla="*/ 326 w 351"/>
                  <a:gd name="T23" fmla="*/ 43 h 87"/>
                  <a:gd name="T24" fmla="*/ 330 w 351"/>
                  <a:gd name="T25" fmla="*/ 44 h 87"/>
                  <a:gd name="T26" fmla="*/ 334 w 351"/>
                  <a:gd name="T27" fmla="*/ 47 h 87"/>
                  <a:gd name="T28" fmla="*/ 336 w 351"/>
                  <a:gd name="T29" fmla="*/ 51 h 87"/>
                  <a:gd name="T30" fmla="*/ 337 w 351"/>
                  <a:gd name="T31" fmla="*/ 55 h 87"/>
                  <a:gd name="T32" fmla="*/ 337 w 351"/>
                  <a:gd name="T33" fmla="*/ 87 h 87"/>
                  <a:gd name="T34" fmla="*/ 351 w 351"/>
                  <a:gd name="T35" fmla="*/ 87 h 87"/>
                  <a:gd name="T36" fmla="*/ 351 w 351"/>
                  <a:gd name="T37" fmla="*/ 55 h 87"/>
                  <a:gd name="T38" fmla="*/ 351 w 351"/>
                  <a:gd name="T39" fmla="*/ 55 h 87"/>
                  <a:gd name="T40" fmla="*/ 350 w 351"/>
                  <a:gd name="T41" fmla="*/ 50 h 87"/>
                  <a:gd name="T42" fmla="*/ 349 w 351"/>
                  <a:gd name="T43" fmla="*/ 45 h 87"/>
                  <a:gd name="T44" fmla="*/ 347 w 351"/>
                  <a:gd name="T45" fmla="*/ 40 h 87"/>
                  <a:gd name="T46" fmla="*/ 344 w 351"/>
                  <a:gd name="T47" fmla="*/ 37 h 87"/>
                  <a:gd name="T48" fmla="*/ 340 w 351"/>
                  <a:gd name="T49" fmla="*/ 34 h 87"/>
                  <a:gd name="T50" fmla="*/ 335 w 351"/>
                  <a:gd name="T51" fmla="*/ 31 h 87"/>
                  <a:gd name="T52" fmla="*/ 331 w 351"/>
                  <a:gd name="T53" fmla="*/ 29 h 87"/>
                  <a:gd name="T54" fmla="*/ 326 w 351"/>
                  <a:gd name="T55" fmla="*/ 29 h 87"/>
                  <a:gd name="T56" fmla="*/ 183 w 351"/>
                  <a:gd name="T57" fmla="*/ 29 h 87"/>
                  <a:gd name="T58" fmla="*/ 183 w 351"/>
                  <a:gd name="T59" fmla="*/ 0 h 87"/>
                  <a:gd name="T60" fmla="*/ 169 w 351"/>
                  <a:gd name="T61" fmla="*/ 0 h 87"/>
                  <a:gd name="T62" fmla="*/ 169 w 351"/>
                  <a:gd name="T63" fmla="*/ 29 h 87"/>
                  <a:gd name="T64" fmla="*/ 26 w 351"/>
                  <a:gd name="T65" fmla="*/ 29 h 87"/>
                  <a:gd name="T66" fmla="*/ 26 w 351"/>
                  <a:gd name="T67" fmla="*/ 29 h 87"/>
                  <a:gd name="T68" fmla="*/ 22 w 351"/>
                  <a:gd name="T69" fmla="*/ 29 h 87"/>
                  <a:gd name="T70" fmla="*/ 17 w 351"/>
                  <a:gd name="T71" fmla="*/ 31 h 87"/>
                  <a:gd name="T72" fmla="*/ 12 w 351"/>
                  <a:gd name="T73" fmla="*/ 34 h 87"/>
                  <a:gd name="T74" fmla="*/ 8 w 351"/>
                  <a:gd name="T75" fmla="*/ 37 h 87"/>
                  <a:gd name="T76" fmla="*/ 5 w 351"/>
                  <a:gd name="T77" fmla="*/ 40 h 87"/>
                  <a:gd name="T78" fmla="*/ 3 w 351"/>
                  <a:gd name="T79" fmla="*/ 45 h 87"/>
                  <a:gd name="T80" fmla="*/ 2 w 351"/>
                  <a:gd name="T81" fmla="*/ 50 h 87"/>
                  <a:gd name="T82" fmla="*/ 0 w 351"/>
                  <a:gd name="T83" fmla="*/ 55 h 87"/>
                  <a:gd name="T84" fmla="*/ 0 w 351"/>
                  <a:gd name="T85" fmla="*/ 87 h 87"/>
                  <a:gd name="T86" fmla="*/ 15 w 351"/>
                  <a:gd name="T87" fmla="*/ 87 h 87"/>
                  <a:gd name="T88" fmla="*/ 15 w 351"/>
                  <a:gd name="T89" fmla="*/ 55 h 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1" h="87">
                    <a:moveTo>
                      <a:pt x="15" y="55"/>
                    </a:moveTo>
                    <a:lnTo>
                      <a:pt x="15" y="55"/>
                    </a:lnTo>
                    <a:lnTo>
                      <a:pt x="16" y="51"/>
                    </a:lnTo>
                    <a:lnTo>
                      <a:pt x="19" y="47"/>
                    </a:lnTo>
                    <a:lnTo>
                      <a:pt x="22" y="44"/>
                    </a:lnTo>
                    <a:lnTo>
                      <a:pt x="26" y="43"/>
                    </a:lnTo>
                    <a:lnTo>
                      <a:pt x="169" y="43"/>
                    </a:lnTo>
                    <a:lnTo>
                      <a:pt x="169" y="85"/>
                    </a:lnTo>
                    <a:lnTo>
                      <a:pt x="183" y="85"/>
                    </a:lnTo>
                    <a:lnTo>
                      <a:pt x="183" y="43"/>
                    </a:lnTo>
                    <a:lnTo>
                      <a:pt x="326" y="43"/>
                    </a:lnTo>
                    <a:lnTo>
                      <a:pt x="326" y="43"/>
                    </a:lnTo>
                    <a:lnTo>
                      <a:pt x="330" y="44"/>
                    </a:lnTo>
                    <a:lnTo>
                      <a:pt x="334" y="47"/>
                    </a:lnTo>
                    <a:lnTo>
                      <a:pt x="336" y="51"/>
                    </a:lnTo>
                    <a:lnTo>
                      <a:pt x="337" y="55"/>
                    </a:lnTo>
                    <a:lnTo>
                      <a:pt x="337" y="87"/>
                    </a:lnTo>
                    <a:lnTo>
                      <a:pt x="351" y="87"/>
                    </a:lnTo>
                    <a:lnTo>
                      <a:pt x="351" y="55"/>
                    </a:lnTo>
                    <a:lnTo>
                      <a:pt x="351" y="55"/>
                    </a:lnTo>
                    <a:lnTo>
                      <a:pt x="350" y="50"/>
                    </a:lnTo>
                    <a:lnTo>
                      <a:pt x="349" y="45"/>
                    </a:lnTo>
                    <a:lnTo>
                      <a:pt x="347" y="40"/>
                    </a:lnTo>
                    <a:lnTo>
                      <a:pt x="344" y="37"/>
                    </a:lnTo>
                    <a:lnTo>
                      <a:pt x="340" y="34"/>
                    </a:lnTo>
                    <a:lnTo>
                      <a:pt x="335" y="31"/>
                    </a:lnTo>
                    <a:lnTo>
                      <a:pt x="331" y="29"/>
                    </a:lnTo>
                    <a:lnTo>
                      <a:pt x="326" y="29"/>
                    </a:lnTo>
                    <a:lnTo>
                      <a:pt x="183" y="29"/>
                    </a:lnTo>
                    <a:lnTo>
                      <a:pt x="183" y="0"/>
                    </a:lnTo>
                    <a:lnTo>
                      <a:pt x="169" y="0"/>
                    </a:lnTo>
                    <a:lnTo>
                      <a:pt x="169" y="29"/>
                    </a:lnTo>
                    <a:lnTo>
                      <a:pt x="26" y="29"/>
                    </a:lnTo>
                    <a:lnTo>
                      <a:pt x="26" y="29"/>
                    </a:lnTo>
                    <a:lnTo>
                      <a:pt x="22" y="29"/>
                    </a:lnTo>
                    <a:lnTo>
                      <a:pt x="17" y="31"/>
                    </a:lnTo>
                    <a:lnTo>
                      <a:pt x="12" y="34"/>
                    </a:lnTo>
                    <a:lnTo>
                      <a:pt x="8" y="37"/>
                    </a:lnTo>
                    <a:lnTo>
                      <a:pt x="5" y="40"/>
                    </a:lnTo>
                    <a:lnTo>
                      <a:pt x="3" y="45"/>
                    </a:lnTo>
                    <a:lnTo>
                      <a:pt x="2" y="50"/>
                    </a:lnTo>
                    <a:lnTo>
                      <a:pt x="0" y="55"/>
                    </a:lnTo>
                    <a:lnTo>
                      <a:pt x="0" y="87"/>
                    </a:lnTo>
                    <a:lnTo>
                      <a:pt x="15" y="87"/>
                    </a:lnTo>
                    <a:lnTo>
                      <a:pt x="1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sp>
        <p:nvSpPr>
          <p:cNvPr id="102" name="Rectangle 101"/>
          <p:cNvSpPr/>
          <p:nvPr/>
        </p:nvSpPr>
        <p:spPr>
          <a:xfrm>
            <a:off x="5622047" y="1341239"/>
            <a:ext cx="3491504"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集团：当费用类型发生变动时，确保及时下发到各核算示例。</a:t>
            </a: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下属公司：及时维护核算用费用类型代码的对照关系。</a:t>
            </a:r>
          </a:p>
        </p:txBody>
      </p:sp>
      <p:sp>
        <p:nvSpPr>
          <p:cNvPr id="103" name="TextBox 102"/>
          <p:cNvSpPr txBox="1"/>
          <p:nvPr/>
        </p:nvSpPr>
        <p:spPr>
          <a:xfrm>
            <a:off x="5676252" y="1002685"/>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职责</a:t>
            </a:r>
            <a:endParaRPr lang="en-US" sz="1600" b="1">
              <a:latin typeface="微软雅黑" panose="020b0503020204020204" pitchFamily="34" charset="-122"/>
              <a:ea typeface="微软雅黑" panose="020b0503020204020204" pitchFamily="34" charset="-122"/>
            </a:endParaRPr>
          </a:p>
        </p:txBody>
      </p:sp>
      <p:sp>
        <p:nvSpPr>
          <p:cNvPr id="93" name="Rectangle 92"/>
          <p:cNvSpPr/>
          <p:nvPr/>
        </p:nvSpPr>
        <p:spPr>
          <a:xfrm>
            <a:off x="1204866" y="5502237"/>
            <a:ext cx="349512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无需进行费用类型</a:t>
            </a:r>
            <a:r>
              <a:rPr lang="en-US" altLang="zh-CN" sz="1200">
                <a:latin typeface="微软雅黑" panose="020b0503020204020204" pitchFamily="34" charset="-122"/>
                <a:ea typeface="微软雅黑" panose="020b0503020204020204" pitchFamily="34" charset="-122"/>
              </a:rPr>
              <a:t>mapping</a:t>
            </a:r>
            <a:r>
              <a:rPr lang="zh-CN" altLang="en-US" sz="1200">
                <a:latin typeface="微软雅黑" panose="020b0503020204020204" pitchFamily="34" charset="-122"/>
                <a:ea typeface="微软雅黑" panose="020b0503020204020204" pitchFamily="34" charset="-122"/>
              </a:rPr>
              <a:t>和转换</a:t>
            </a:r>
          </a:p>
        </p:txBody>
      </p:sp>
      <p:grpSp>
        <p:nvGrpSpPr>
          <p:cNvPr id="131" name="Group 130"/>
          <p:cNvGrpSpPr/>
          <p:nvPr/>
        </p:nvGrpSpPr>
        <p:grpSpPr>
          <a:xfrm>
            <a:off x="281637" y="4977272"/>
            <a:ext cx="900000" cy="900000"/>
            <a:chOff x="2990677" y="1635418"/>
            <a:chExt cx="900000" cy="900000"/>
          </a:xfrm>
        </p:grpSpPr>
        <p:sp>
          <p:nvSpPr>
            <p:cNvPr id="132" name="타원 69"/>
            <p:cNvSpPr/>
            <p:nvPr/>
          </p:nvSpPr>
          <p:spPr>
            <a:xfrm>
              <a:off x="2990677" y="1635418"/>
              <a:ext cx="900000" cy="900000"/>
            </a:xfrm>
            <a:prstGeom prst="ellipse">
              <a:avLst/>
            </a:prstGeom>
            <a:solidFill>
              <a:srgbClr val="41546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133" name="Freeform 67"/>
            <p:cNvSpPr>
              <a:spLocks noEditPoints="1"/>
            </p:cNvSpPr>
            <p:nvPr/>
          </p:nvSpPr>
          <p:spPr bwMode="auto">
            <a:xfrm>
              <a:off x="3188583" y="1853864"/>
              <a:ext cx="513872" cy="467438"/>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sp>
        <p:nvSpPr>
          <p:cNvPr id="134" name="TextBox 133"/>
          <p:cNvSpPr txBox="1"/>
          <p:nvPr/>
        </p:nvSpPr>
        <p:spPr>
          <a:xfrm>
            <a:off x="1228622" y="502629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建议优点</a:t>
            </a:r>
            <a:endParaRPr lang="en-US" sz="1600" b="1">
              <a:latin typeface="微软雅黑" panose="020b0503020204020204" pitchFamily="34" charset="-122"/>
              <a:ea typeface="微软雅黑" panose="020b0503020204020204" pitchFamily="34" charset="-122"/>
            </a:endParaRPr>
          </a:p>
        </p:txBody>
      </p:sp>
      <p:sp>
        <p:nvSpPr>
          <p:cNvPr id="135" name="Rectangle 134"/>
          <p:cNvSpPr/>
          <p:nvPr/>
        </p:nvSpPr>
        <p:spPr>
          <a:xfrm>
            <a:off x="5622047" y="5451084"/>
            <a:ext cx="3283075"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直接费用属性科目改为共性费用</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费用类型需要进行科目切换。</a:t>
            </a: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如果共性费用科目相关的凭证由前端系统自动产生，需要检查相关的费用类型代码是否更换</a:t>
            </a:r>
          </a:p>
        </p:txBody>
      </p:sp>
      <p:sp>
        <p:nvSpPr>
          <p:cNvPr id="136" name="TextBox 135"/>
          <p:cNvSpPr txBox="1"/>
          <p:nvPr/>
        </p:nvSpPr>
        <p:spPr>
          <a:xfrm>
            <a:off x="5576441" y="4975144"/>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实施难点</a:t>
            </a:r>
            <a:endParaRPr lang="en-US" sz="1600" b="1">
              <a:latin typeface="微软雅黑" panose="020b0503020204020204" pitchFamily="34" charset="-122"/>
              <a:ea typeface="微软雅黑" panose="020b0503020204020204" pitchFamily="34" charset="-122"/>
            </a:endParaRPr>
          </a:p>
        </p:txBody>
      </p:sp>
      <p:grpSp>
        <p:nvGrpSpPr>
          <p:cNvPr id="137" name="Group 136"/>
          <p:cNvGrpSpPr/>
          <p:nvPr/>
        </p:nvGrpSpPr>
        <p:grpSpPr>
          <a:xfrm>
            <a:off x="4608104" y="4977272"/>
            <a:ext cx="900000" cy="900000"/>
            <a:chOff x="7304399" y="3337560"/>
            <a:chExt cx="932682" cy="932682"/>
          </a:xfrm>
        </p:grpSpPr>
        <p:sp>
          <p:nvSpPr>
            <p:cNvPr id="138" name="타원 81"/>
            <p:cNvSpPr/>
            <p:nvPr/>
          </p:nvSpPr>
          <p:spPr>
            <a:xfrm>
              <a:off x="7304399" y="3337560"/>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139" name="Group 138"/>
            <p:cNvGrpSpPr/>
            <p:nvPr/>
          </p:nvGrpSpPr>
          <p:grpSpPr>
            <a:xfrm>
              <a:off x="7512494" y="3596984"/>
              <a:ext cx="516492" cy="413835"/>
              <a:chOff x="7424738" y="4462463"/>
              <a:chExt cx="766763" cy="614363"/>
            </a:xfrm>
            <a:solidFill>
              <a:schemeClr val="bg1"/>
            </a:solidFill>
          </p:grpSpPr>
          <p:sp>
            <p:nvSpPr>
              <p:cNvPr id="140" name="Freeform 77"/>
              <p:cNvSpPr>
                <a:spLocks noEditPoints="1"/>
              </p:cNvSpPr>
              <p:nvPr/>
            </p:nvSpPr>
            <p:spPr bwMode="auto">
              <a:xfrm>
                <a:off x="7424738" y="5011738"/>
                <a:ext cx="766763" cy="65088"/>
              </a:xfrm>
              <a:custGeom>
                <a:gdLst>
                  <a:gd name="T0" fmla="*/ 473 w 483"/>
                  <a:gd name="T1" fmla="*/ 0 h 41"/>
                  <a:gd name="T2" fmla="*/ 455 w 483"/>
                  <a:gd name="T3" fmla="*/ 0 h 41"/>
                  <a:gd name="T4" fmla="*/ 455 w 483"/>
                  <a:gd name="T5" fmla="*/ 0 h 41"/>
                  <a:gd name="T6" fmla="*/ 454 w 483"/>
                  <a:gd name="T7" fmla="*/ 0 h 41"/>
                  <a:gd name="T8" fmla="*/ 421 w 483"/>
                  <a:gd name="T9" fmla="*/ 0 h 41"/>
                  <a:gd name="T10" fmla="*/ 421 w 483"/>
                  <a:gd name="T11" fmla="*/ 0 h 41"/>
                  <a:gd name="T12" fmla="*/ 420 w 483"/>
                  <a:gd name="T13" fmla="*/ 0 h 41"/>
                  <a:gd name="T14" fmla="*/ 73 w 483"/>
                  <a:gd name="T15" fmla="*/ 0 h 41"/>
                  <a:gd name="T16" fmla="*/ 73 w 483"/>
                  <a:gd name="T17" fmla="*/ 0 h 41"/>
                  <a:gd name="T18" fmla="*/ 70 w 483"/>
                  <a:gd name="T19" fmla="*/ 0 h 41"/>
                  <a:gd name="T20" fmla="*/ 48 w 483"/>
                  <a:gd name="T21" fmla="*/ 6 h 41"/>
                  <a:gd name="T22" fmla="*/ 48 w 483"/>
                  <a:gd name="T23" fmla="*/ 6 h 41"/>
                  <a:gd name="T24" fmla="*/ 0 w 483"/>
                  <a:gd name="T25" fmla="*/ 20 h 41"/>
                  <a:gd name="T26" fmla="*/ 24 w 483"/>
                  <a:gd name="T27" fmla="*/ 27 h 41"/>
                  <a:gd name="T28" fmla="*/ 24 w 483"/>
                  <a:gd name="T29" fmla="*/ 27 h 41"/>
                  <a:gd name="T30" fmla="*/ 24 w 483"/>
                  <a:gd name="T31" fmla="*/ 27 h 41"/>
                  <a:gd name="T32" fmla="*/ 70 w 483"/>
                  <a:gd name="T33" fmla="*/ 40 h 41"/>
                  <a:gd name="T34" fmla="*/ 70 w 483"/>
                  <a:gd name="T35" fmla="*/ 40 h 41"/>
                  <a:gd name="T36" fmla="*/ 73 w 483"/>
                  <a:gd name="T37" fmla="*/ 41 h 41"/>
                  <a:gd name="T38" fmla="*/ 419 w 483"/>
                  <a:gd name="T39" fmla="*/ 41 h 41"/>
                  <a:gd name="T40" fmla="*/ 419 w 483"/>
                  <a:gd name="T41" fmla="*/ 41 h 41"/>
                  <a:gd name="T42" fmla="*/ 421 w 483"/>
                  <a:gd name="T43" fmla="*/ 41 h 41"/>
                  <a:gd name="T44" fmla="*/ 454 w 483"/>
                  <a:gd name="T45" fmla="*/ 41 h 41"/>
                  <a:gd name="T46" fmla="*/ 454 w 483"/>
                  <a:gd name="T47" fmla="*/ 41 h 41"/>
                  <a:gd name="T48" fmla="*/ 455 w 483"/>
                  <a:gd name="T49" fmla="*/ 41 h 41"/>
                  <a:gd name="T50" fmla="*/ 473 w 483"/>
                  <a:gd name="T51" fmla="*/ 41 h 41"/>
                  <a:gd name="T52" fmla="*/ 473 w 483"/>
                  <a:gd name="T53" fmla="*/ 41 h 41"/>
                  <a:gd name="T54" fmla="*/ 476 w 483"/>
                  <a:gd name="T55" fmla="*/ 40 h 41"/>
                  <a:gd name="T56" fmla="*/ 480 w 483"/>
                  <a:gd name="T57" fmla="*/ 38 h 41"/>
                  <a:gd name="T58" fmla="*/ 482 w 483"/>
                  <a:gd name="T59" fmla="*/ 34 h 41"/>
                  <a:gd name="T60" fmla="*/ 483 w 483"/>
                  <a:gd name="T61" fmla="*/ 31 h 41"/>
                  <a:gd name="T62" fmla="*/ 483 w 483"/>
                  <a:gd name="T63" fmla="*/ 10 h 41"/>
                  <a:gd name="T64" fmla="*/ 483 w 483"/>
                  <a:gd name="T65" fmla="*/ 10 h 41"/>
                  <a:gd name="T66" fmla="*/ 482 w 483"/>
                  <a:gd name="T67" fmla="*/ 5 h 41"/>
                  <a:gd name="T68" fmla="*/ 480 w 483"/>
                  <a:gd name="T69" fmla="*/ 2 h 41"/>
                  <a:gd name="T70" fmla="*/ 476 w 483"/>
                  <a:gd name="T71" fmla="*/ 0 h 41"/>
                  <a:gd name="T72" fmla="*/ 473 w 483"/>
                  <a:gd name="T73" fmla="*/ 0 h 41"/>
                  <a:gd name="T74" fmla="*/ 473 w 483"/>
                  <a:gd name="T75" fmla="*/ 0 h 41"/>
                  <a:gd name="T76" fmla="*/ 83 w 483"/>
                  <a:gd name="T77" fmla="*/ 14 h 41"/>
                  <a:gd name="T78" fmla="*/ 415 w 483"/>
                  <a:gd name="T79" fmla="*/ 14 h 41"/>
                  <a:gd name="T80" fmla="*/ 415 w 483"/>
                  <a:gd name="T81" fmla="*/ 27 h 41"/>
                  <a:gd name="T82" fmla="*/ 83 w 483"/>
                  <a:gd name="T83" fmla="*/ 27 h 41"/>
                  <a:gd name="T84" fmla="*/ 83 w 483"/>
                  <a:gd name="T85" fmla="*/ 27 h 41"/>
                  <a:gd name="T86" fmla="*/ 83 w 483"/>
                  <a:gd name="T87" fmla="*/ 20 h 41"/>
                  <a:gd name="T88" fmla="*/ 83 w 483"/>
                  <a:gd name="T89" fmla="*/ 20 h 41"/>
                  <a:gd name="T90" fmla="*/ 83 w 483"/>
                  <a:gd name="T91" fmla="*/ 14 h 41"/>
                  <a:gd name="T92" fmla="*/ 83 w 483"/>
                  <a:gd name="T93" fmla="*/ 14 h 41"/>
                  <a:gd name="T94" fmla="*/ 429 w 483"/>
                  <a:gd name="T95" fmla="*/ 14 h 41"/>
                  <a:gd name="T96" fmla="*/ 445 w 483"/>
                  <a:gd name="T97" fmla="*/ 14 h 41"/>
                  <a:gd name="T98" fmla="*/ 445 w 483"/>
                  <a:gd name="T99" fmla="*/ 27 h 41"/>
                  <a:gd name="T100" fmla="*/ 429 w 483"/>
                  <a:gd name="T101" fmla="*/ 27 h 41"/>
                  <a:gd name="T102" fmla="*/ 429 w 483"/>
                  <a:gd name="T103" fmla="*/ 14 h 41"/>
                  <a:gd name="T104" fmla="*/ 66 w 483"/>
                  <a:gd name="T105" fmla="*/ 16 h 41"/>
                  <a:gd name="T106" fmla="*/ 66 w 483"/>
                  <a:gd name="T107" fmla="*/ 25 h 41"/>
                  <a:gd name="T108" fmla="*/ 52 w 483"/>
                  <a:gd name="T109" fmla="*/ 20 h 41"/>
                  <a:gd name="T110" fmla="*/ 66 w 483"/>
                  <a:gd name="T111" fmla="*/ 16 h 41"/>
                  <a:gd name="T112" fmla="*/ 469 w 483"/>
                  <a:gd name="T113" fmla="*/ 27 h 41"/>
                  <a:gd name="T114" fmla="*/ 460 w 483"/>
                  <a:gd name="T115" fmla="*/ 27 h 41"/>
                  <a:gd name="T116" fmla="*/ 460 w 483"/>
                  <a:gd name="T117" fmla="*/ 14 h 41"/>
                  <a:gd name="T118" fmla="*/ 469 w 483"/>
                  <a:gd name="T119" fmla="*/ 14 h 41"/>
                  <a:gd name="T120" fmla="*/ 469 w 483"/>
                  <a:gd name="T121" fmla="*/ 27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1">
                    <a:moveTo>
                      <a:pt x="473" y="0"/>
                    </a:moveTo>
                    <a:lnTo>
                      <a:pt x="455" y="0"/>
                    </a:lnTo>
                    <a:lnTo>
                      <a:pt x="455" y="0"/>
                    </a:lnTo>
                    <a:lnTo>
                      <a:pt x="454" y="0"/>
                    </a:lnTo>
                    <a:lnTo>
                      <a:pt x="421" y="0"/>
                    </a:lnTo>
                    <a:lnTo>
                      <a:pt x="421" y="0"/>
                    </a:lnTo>
                    <a:lnTo>
                      <a:pt x="420" y="0"/>
                    </a:lnTo>
                    <a:lnTo>
                      <a:pt x="73" y="0"/>
                    </a:lnTo>
                    <a:lnTo>
                      <a:pt x="73" y="0"/>
                    </a:lnTo>
                    <a:lnTo>
                      <a:pt x="70" y="0"/>
                    </a:lnTo>
                    <a:lnTo>
                      <a:pt x="48" y="6"/>
                    </a:lnTo>
                    <a:lnTo>
                      <a:pt x="48" y="6"/>
                    </a:lnTo>
                    <a:lnTo>
                      <a:pt x="0" y="20"/>
                    </a:lnTo>
                    <a:lnTo>
                      <a:pt x="24" y="27"/>
                    </a:lnTo>
                    <a:lnTo>
                      <a:pt x="24" y="27"/>
                    </a:lnTo>
                    <a:lnTo>
                      <a:pt x="24" y="27"/>
                    </a:lnTo>
                    <a:lnTo>
                      <a:pt x="70" y="40"/>
                    </a:lnTo>
                    <a:lnTo>
                      <a:pt x="70" y="40"/>
                    </a:lnTo>
                    <a:lnTo>
                      <a:pt x="73" y="41"/>
                    </a:lnTo>
                    <a:lnTo>
                      <a:pt x="419" y="41"/>
                    </a:lnTo>
                    <a:lnTo>
                      <a:pt x="419" y="41"/>
                    </a:lnTo>
                    <a:lnTo>
                      <a:pt x="421" y="41"/>
                    </a:lnTo>
                    <a:lnTo>
                      <a:pt x="454" y="41"/>
                    </a:lnTo>
                    <a:lnTo>
                      <a:pt x="454" y="41"/>
                    </a:lnTo>
                    <a:lnTo>
                      <a:pt x="455" y="41"/>
                    </a:lnTo>
                    <a:lnTo>
                      <a:pt x="473" y="41"/>
                    </a:lnTo>
                    <a:lnTo>
                      <a:pt x="473" y="41"/>
                    </a:lnTo>
                    <a:lnTo>
                      <a:pt x="476" y="40"/>
                    </a:lnTo>
                    <a:lnTo>
                      <a:pt x="480" y="38"/>
                    </a:lnTo>
                    <a:lnTo>
                      <a:pt x="482" y="34"/>
                    </a:lnTo>
                    <a:lnTo>
                      <a:pt x="483" y="31"/>
                    </a:lnTo>
                    <a:lnTo>
                      <a:pt x="483" y="10"/>
                    </a:lnTo>
                    <a:lnTo>
                      <a:pt x="483" y="10"/>
                    </a:lnTo>
                    <a:lnTo>
                      <a:pt x="482" y="5"/>
                    </a:lnTo>
                    <a:lnTo>
                      <a:pt x="480" y="2"/>
                    </a:lnTo>
                    <a:lnTo>
                      <a:pt x="476" y="0"/>
                    </a:lnTo>
                    <a:lnTo>
                      <a:pt x="473" y="0"/>
                    </a:lnTo>
                    <a:lnTo>
                      <a:pt x="473" y="0"/>
                    </a:lnTo>
                    <a:close/>
                    <a:moveTo>
                      <a:pt x="83" y="14"/>
                    </a:moveTo>
                    <a:lnTo>
                      <a:pt x="415" y="14"/>
                    </a:lnTo>
                    <a:lnTo>
                      <a:pt x="415" y="27"/>
                    </a:lnTo>
                    <a:lnTo>
                      <a:pt x="83" y="27"/>
                    </a:lnTo>
                    <a:lnTo>
                      <a:pt x="83" y="27"/>
                    </a:lnTo>
                    <a:lnTo>
                      <a:pt x="83" y="20"/>
                    </a:lnTo>
                    <a:lnTo>
                      <a:pt x="83" y="20"/>
                    </a:lnTo>
                    <a:lnTo>
                      <a:pt x="83" y="14"/>
                    </a:lnTo>
                    <a:lnTo>
                      <a:pt x="83" y="14"/>
                    </a:lnTo>
                    <a:close/>
                    <a:moveTo>
                      <a:pt x="429" y="14"/>
                    </a:moveTo>
                    <a:lnTo>
                      <a:pt x="445" y="14"/>
                    </a:lnTo>
                    <a:lnTo>
                      <a:pt x="445" y="27"/>
                    </a:lnTo>
                    <a:lnTo>
                      <a:pt x="429" y="27"/>
                    </a:lnTo>
                    <a:lnTo>
                      <a:pt x="429" y="14"/>
                    </a:lnTo>
                    <a:close/>
                    <a:moveTo>
                      <a:pt x="66" y="16"/>
                    </a:moveTo>
                    <a:lnTo>
                      <a:pt x="66" y="25"/>
                    </a:lnTo>
                    <a:lnTo>
                      <a:pt x="52" y="20"/>
                    </a:lnTo>
                    <a:lnTo>
                      <a:pt x="66" y="16"/>
                    </a:lnTo>
                    <a:close/>
                    <a:moveTo>
                      <a:pt x="469" y="27"/>
                    </a:moveTo>
                    <a:lnTo>
                      <a:pt x="460" y="27"/>
                    </a:lnTo>
                    <a:lnTo>
                      <a:pt x="460" y="14"/>
                    </a:lnTo>
                    <a:lnTo>
                      <a:pt x="469" y="14"/>
                    </a:lnTo>
                    <a:lnTo>
                      <a:pt x="46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1" name="Freeform 78"/>
              <p:cNvSpPr>
                <a:spLocks noEditPoints="1"/>
              </p:cNvSpPr>
              <p:nvPr/>
            </p:nvSpPr>
            <p:spPr bwMode="auto">
              <a:xfrm>
                <a:off x="7431088" y="4462463"/>
                <a:ext cx="760413" cy="484188"/>
              </a:xfrm>
              <a:custGeom>
                <a:gdLst>
                  <a:gd name="T0" fmla="*/ 0 w 479"/>
                  <a:gd name="T1" fmla="*/ 0 h 305"/>
                  <a:gd name="T2" fmla="*/ 0 w 479"/>
                  <a:gd name="T3" fmla="*/ 60 h 305"/>
                  <a:gd name="T4" fmla="*/ 0 w 479"/>
                  <a:gd name="T5" fmla="*/ 305 h 305"/>
                  <a:gd name="T6" fmla="*/ 479 w 479"/>
                  <a:gd name="T7" fmla="*/ 305 h 305"/>
                  <a:gd name="T8" fmla="*/ 479 w 479"/>
                  <a:gd name="T9" fmla="*/ 60 h 305"/>
                  <a:gd name="T10" fmla="*/ 479 w 479"/>
                  <a:gd name="T11" fmla="*/ 0 h 305"/>
                  <a:gd name="T12" fmla="*/ 0 w 479"/>
                  <a:gd name="T13" fmla="*/ 0 h 305"/>
                  <a:gd name="T14" fmla="*/ 14 w 479"/>
                  <a:gd name="T15" fmla="*/ 14 h 305"/>
                  <a:gd name="T16" fmla="*/ 465 w 479"/>
                  <a:gd name="T17" fmla="*/ 14 h 305"/>
                  <a:gd name="T18" fmla="*/ 465 w 479"/>
                  <a:gd name="T19" fmla="*/ 46 h 305"/>
                  <a:gd name="T20" fmla="*/ 14 w 479"/>
                  <a:gd name="T21" fmla="*/ 46 h 305"/>
                  <a:gd name="T22" fmla="*/ 14 w 479"/>
                  <a:gd name="T23" fmla="*/ 14 h 305"/>
                  <a:gd name="T24" fmla="*/ 465 w 479"/>
                  <a:gd name="T25" fmla="*/ 291 h 305"/>
                  <a:gd name="T26" fmla="*/ 14 w 479"/>
                  <a:gd name="T27" fmla="*/ 291 h 305"/>
                  <a:gd name="T28" fmla="*/ 14 w 479"/>
                  <a:gd name="T29" fmla="*/ 60 h 305"/>
                  <a:gd name="T30" fmla="*/ 465 w 479"/>
                  <a:gd name="T31" fmla="*/ 60 h 305"/>
                  <a:gd name="T32" fmla="*/ 465 w 479"/>
                  <a:gd name="T33" fmla="*/ 291 h 3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9" h="305">
                    <a:moveTo>
                      <a:pt x="0" y="0"/>
                    </a:moveTo>
                    <a:lnTo>
                      <a:pt x="0" y="60"/>
                    </a:lnTo>
                    <a:lnTo>
                      <a:pt x="0" y="305"/>
                    </a:lnTo>
                    <a:lnTo>
                      <a:pt x="479" y="305"/>
                    </a:lnTo>
                    <a:lnTo>
                      <a:pt x="479" y="60"/>
                    </a:lnTo>
                    <a:lnTo>
                      <a:pt x="479" y="0"/>
                    </a:lnTo>
                    <a:lnTo>
                      <a:pt x="0" y="0"/>
                    </a:lnTo>
                    <a:close/>
                    <a:moveTo>
                      <a:pt x="14" y="14"/>
                    </a:moveTo>
                    <a:lnTo>
                      <a:pt x="465" y="14"/>
                    </a:lnTo>
                    <a:lnTo>
                      <a:pt x="465" y="46"/>
                    </a:lnTo>
                    <a:lnTo>
                      <a:pt x="14" y="46"/>
                    </a:lnTo>
                    <a:lnTo>
                      <a:pt x="14" y="14"/>
                    </a:lnTo>
                    <a:close/>
                    <a:moveTo>
                      <a:pt x="465" y="291"/>
                    </a:moveTo>
                    <a:lnTo>
                      <a:pt x="14" y="291"/>
                    </a:lnTo>
                    <a:lnTo>
                      <a:pt x="14" y="60"/>
                    </a:lnTo>
                    <a:lnTo>
                      <a:pt x="465" y="60"/>
                    </a:lnTo>
                    <a:lnTo>
                      <a:pt x="465"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2" name="Rectangle 79"/>
              <p:cNvSpPr>
                <a:spLocks noChangeArrowheads="1"/>
              </p:cNvSpPr>
              <p:nvPr/>
            </p:nvSpPr>
            <p:spPr bwMode="auto">
              <a:xfrm>
                <a:off x="7467600" y="4497388"/>
                <a:ext cx="3016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3" name="Rectangle 80"/>
              <p:cNvSpPr>
                <a:spLocks noChangeArrowheads="1"/>
              </p:cNvSpPr>
              <p:nvPr/>
            </p:nvSpPr>
            <p:spPr bwMode="auto">
              <a:xfrm>
                <a:off x="7510463"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4" name="Rectangle 81"/>
              <p:cNvSpPr>
                <a:spLocks noChangeArrowheads="1"/>
              </p:cNvSpPr>
              <p:nvPr/>
            </p:nvSpPr>
            <p:spPr bwMode="auto">
              <a:xfrm>
                <a:off x="7551738"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5" name="Freeform 82"/>
              <p:cNvSpPr>
                <a:spLocks noEditPoints="1"/>
              </p:cNvSpPr>
              <p:nvPr/>
            </p:nvSpPr>
            <p:spPr bwMode="auto">
              <a:xfrm>
                <a:off x="7524750" y="4603750"/>
                <a:ext cx="134938" cy="169863"/>
              </a:xfrm>
              <a:custGeom>
                <a:gdLst>
                  <a:gd name="T0" fmla="*/ 22 w 85"/>
                  <a:gd name="T1" fmla="*/ 80 h 107"/>
                  <a:gd name="T2" fmla="*/ 62 w 85"/>
                  <a:gd name="T3" fmla="*/ 80 h 107"/>
                  <a:gd name="T4" fmla="*/ 71 w 85"/>
                  <a:gd name="T5" fmla="*/ 107 h 107"/>
                  <a:gd name="T6" fmla="*/ 85 w 85"/>
                  <a:gd name="T7" fmla="*/ 102 h 107"/>
                  <a:gd name="T8" fmla="*/ 49 w 85"/>
                  <a:gd name="T9" fmla="*/ 0 h 107"/>
                  <a:gd name="T10" fmla="*/ 35 w 85"/>
                  <a:gd name="T11" fmla="*/ 0 h 107"/>
                  <a:gd name="T12" fmla="*/ 0 w 85"/>
                  <a:gd name="T13" fmla="*/ 102 h 107"/>
                  <a:gd name="T14" fmla="*/ 14 w 85"/>
                  <a:gd name="T15" fmla="*/ 107 h 107"/>
                  <a:gd name="T16" fmla="*/ 22 w 85"/>
                  <a:gd name="T17" fmla="*/ 80 h 107"/>
                  <a:gd name="T18" fmla="*/ 43 w 85"/>
                  <a:gd name="T19" fmla="*/ 24 h 107"/>
                  <a:gd name="T20" fmla="*/ 57 w 85"/>
                  <a:gd name="T21" fmla="*/ 66 h 107"/>
                  <a:gd name="T22" fmla="*/ 28 w 85"/>
                  <a:gd name="T23" fmla="*/ 66 h 107"/>
                  <a:gd name="T24" fmla="*/ 43 w 85"/>
                  <a:gd name="T25" fmla="*/ 24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7">
                    <a:moveTo>
                      <a:pt x="22" y="80"/>
                    </a:moveTo>
                    <a:lnTo>
                      <a:pt x="62" y="80"/>
                    </a:lnTo>
                    <a:lnTo>
                      <a:pt x="71" y="107"/>
                    </a:lnTo>
                    <a:lnTo>
                      <a:pt x="85" y="102"/>
                    </a:lnTo>
                    <a:lnTo>
                      <a:pt x="49" y="0"/>
                    </a:lnTo>
                    <a:lnTo>
                      <a:pt x="35" y="0"/>
                    </a:lnTo>
                    <a:lnTo>
                      <a:pt x="0" y="102"/>
                    </a:lnTo>
                    <a:lnTo>
                      <a:pt x="14" y="107"/>
                    </a:lnTo>
                    <a:lnTo>
                      <a:pt x="22" y="80"/>
                    </a:lnTo>
                    <a:close/>
                    <a:moveTo>
                      <a:pt x="43" y="24"/>
                    </a:moveTo>
                    <a:lnTo>
                      <a:pt x="57" y="66"/>
                    </a:lnTo>
                    <a:lnTo>
                      <a:pt x="28" y="66"/>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6" name="Rectangle 83"/>
              <p:cNvSpPr>
                <a:spLocks noChangeArrowheads="1"/>
              </p:cNvSpPr>
              <p:nvPr/>
            </p:nvSpPr>
            <p:spPr bwMode="auto">
              <a:xfrm>
                <a:off x="7685088" y="4603750"/>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7" name="Rectangle 84"/>
              <p:cNvSpPr>
                <a:spLocks noChangeArrowheads="1"/>
              </p:cNvSpPr>
              <p:nvPr/>
            </p:nvSpPr>
            <p:spPr bwMode="auto">
              <a:xfrm>
                <a:off x="7685088" y="4652963"/>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8" name="Rectangle 85"/>
              <p:cNvSpPr>
                <a:spLocks noChangeArrowheads="1"/>
              </p:cNvSpPr>
              <p:nvPr/>
            </p:nvSpPr>
            <p:spPr bwMode="auto">
              <a:xfrm>
                <a:off x="7685088" y="47021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9" name="Rectangle 86"/>
              <p:cNvSpPr>
                <a:spLocks noChangeArrowheads="1"/>
              </p:cNvSpPr>
              <p:nvPr/>
            </p:nvSpPr>
            <p:spPr bwMode="auto">
              <a:xfrm>
                <a:off x="7685088" y="47529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0" name="Rectangle 87"/>
              <p:cNvSpPr>
                <a:spLocks noChangeArrowheads="1"/>
              </p:cNvSpPr>
              <p:nvPr/>
            </p:nvSpPr>
            <p:spPr bwMode="auto">
              <a:xfrm>
                <a:off x="7518400" y="4800600"/>
                <a:ext cx="5492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1" name="Rectangle 88"/>
              <p:cNvSpPr>
                <a:spLocks noChangeArrowheads="1"/>
              </p:cNvSpPr>
              <p:nvPr/>
            </p:nvSpPr>
            <p:spPr bwMode="auto">
              <a:xfrm>
                <a:off x="7518400" y="4849813"/>
                <a:ext cx="5492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67" name="Rectangle 66"/>
          <p:cNvSpPr/>
          <p:nvPr/>
        </p:nvSpPr>
        <p:spPr>
          <a:xfrm>
            <a:off x="1228622" y="2492896"/>
            <a:ext cx="7519378" cy="239560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r>
              <a:rPr lang="en-US" altLang="zh-CN" sz="1200" smtClean="0">
                <a:latin typeface="微软雅黑" panose="020b0503020204020204" pitchFamily="34" charset="-122"/>
                <a:ea typeface="微软雅黑" panose="020b0503020204020204" pitchFamily="34" charset="-122"/>
              </a:rPr>
              <a:t>1 </a:t>
            </a:r>
            <a:r>
              <a:rPr lang="zh-CN" altLang="en-US" sz="1200">
                <a:latin typeface="微软雅黑" panose="020b0503020204020204" pitchFamily="34" charset="-122"/>
                <a:ea typeface="微软雅黑" panose="020b0503020204020204" pitchFamily="34" charset="-122"/>
              </a:rPr>
              <a:t>在核算系统中对费用类型编码进行统一，集团统一管理费用类型</a:t>
            </a:r>
            <a:r>
              <a:rPr lang="zh-CN" altLang="en-US" sz="1200" smtClean="0">
                <a:latin typeface="微软雅黑" panose="020b0503020204020204" pitchFamily="34" charset="-122"/>
                <a:ea typeface="微软雅黑" panose="020b0503020204020204" pitchFamily="34" charset="-122"/>
              </a:rPr>
              <a:t>。</a:t>
            </a:r>
            <a:endParaRPr lang="en-US" altLang="zh-CN" sz="1200">
              <a:latin typeface="微软雅黑" panose="020b0503020204020204" pitchFamily="34" charset="-122"/>
              <a:ea typeface="微软雅黑" panose="020b0503020204020204" pitchFamily="34" charset="-122"/>
            </a:endParaRPr>
          </a:p>
          <a:p>
            <a:r>
              <a:rPr lang="en-US" altLang="zh-CN" sz="1200" smtClean="0">
                <a:latin typeface="微软雅黑" panose="020b0503020204020204" pitchFamily="34" charset="-122"/>
                <a:ea typeface="微软雅黑" panose="020b0503020204020204" pitchFamily="34" charset="-122"/>
              </a:rPr>
              <a:t>2 </a:t>
            </a:r>
            <a:r>
              <a:rPr lang="zh-CN" altLang="en-US" sz="1200">
                <a:latin typeface="微软雅黑" panose="020b0503020204020204" pitchFamily="34" charset="-122"/>
                <a:ea typeface="微软雅黑" panose="020b0503020204020204" pitchFamily="34" charset="-122"/>
              </a:rPr>
              <a:t>对未使用共性费用的单位建议进行科目切换，增加费用类型。</a:t>
            </a:r>
            <a:endParaRPr lang="en-US" altLang="zh-CN" sz="1200">
              <a:latin typeface="微软雅黑" panose="020b0503020204020204" pitchFamily="34" charset="-122"/>
              <a:ea typeface="微软雅黑" panose="020b0503020204020204" pitchFamily="34" charset="-122"/>
            </a:endParaRPr>
          </a:p>
          <a:p>
            <a:pPr marL="285750" indent="-285750">
              <a:buFont typeface="Arial" pitchFamily="34" charset="0"/>
              <a:buChar char="•"/>
            </a:pPr>
            <a:endParaRPr lang="en-US" altLang="zh-CN" sz="1200" smtClean="0">
              <a:latin typeface="微软雅黑" panose="020b0503020204020204" pitchFamily="34" charset="-122"/>
              <a:ea typeface="微软雅黑" panose="020b0503020204020204" pitchFamily="34" charset="-122"/>
            </a:endParaRPr>
          </a:p>
        </p:txBody>
      </p:sp>
      <p:sp>
        <p:nvSpPr>
          <p:cNvPr id="74" name="矩形 43"/>
          <p:cNvSpPr/>
          <p:nvPr/>
        </p:nvSpPr>
        <p:spPr>
          <a:xfrm>
            <a:off x="6476979" y="3370740"/>
            <a:ext cx="2359941" cy="76944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科目数量成倍增加</a:t>
            </a:r>
            <a:endParaRPr lang="en-US" altLang="zh-CN" sz="1100" smtClean="0">
              <a:solidFill>
                <a:schemeClr val="dk1"/>
              </a:solidFill>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费用属性划分不够细致</a:t>
            </a:r>
            <a:endParaRPr lang="en-US" altLang="zh-CN" sz="1100" smtClean="0">
              <a:solidFill>
                <a:schemeClr val="dk1"/>
              </a:solidFill>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en-US" altLang="zh-CN" sz="1100" smtClean="0">
                <a:solidFill>
                  <a:schemeClr val="dk1"/>
                </a:solidFill>
                <a:latin typeface="微软雅黑" panose="020b0503020204020204" pitchFamily="34" charset="-122"/>
                <a:ea typeface="微软雅黑" panose="020b0503020204020204" pitchFamily="34" charset="-122"/>
              </a:rPr>
              <a:t>COA</a:t>
            </a:r>
            <a:r>
              <a:rPr lang="zh-CN" altLang="en-US" sz="1100" smtClean="0">
                <a:solidFill>
                  <a:schemeClr val="dk1"/>
                </a:solidFill>
                <a:latin typeface="微软雅黑" panose="020b0503020204020204" pitchFamily="34" charset="-122"/>
                <a:ea typeface="微软雅黑" panose="020b0503020204020204" pitchFamily="34" charset="-122"/>
              </a:rPr>
              <a:t>科目不统一，对接合并系统</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zh-CN" altLang="en-US" sz="1100" smtClean="0">
                <a:solidFill>
                  <a:schemeClr val="dk1"/>
                </a:solidFill>
                <a:latin typeface="微软雅黑" panose="020b0503020204020204" pitchFamily="34" charset="-122"/>
                <a:ea typeface="微软雅黑" panose="020b0503020204020204" pitchFamily="34" charset="-122"/>
              </a:rPr>
              <a:t>      还需要再次转换</a:t>
            </a:r>
            <a:endParaRPr lang="zh-CN" altLang="en-US" sz="1100">
              <a:solidFill>
                <a:schemeClr val="dk1"/>
              </a:solidFill>
              <a:latin typeface="微软雅黑" panose="020b0503020204020204" pitchFamily="34" charset="-122"/>
              <a:ea typeface="微软雅黑" panose="020b0503020204020204" pitchFamily="34" charset="-122"/>
            </a:endParaRPr>
          </a:p>
        </p:txBody>
      </p:sp>
      <p:grpSp>
        <p:nvGrpSpPr>
          <p:cNvPr id="90" name="组合 47"/>
          <p:cNvGrpSpPr/>
          <p:nvPr/>
        </p:nvGrpSpPr>
        <p:grpSpPr>
          <a:xfrm>
            <a:off x="486163" y="2988901"/>
            <a:ext cx="7882755" cy="2122960"/>
            <a:chOff x="198100" y="4007092"/>
            <a:chExt cx="8099436" cy="2552298"/>
          </a:xfrm>
        </p:grpSpPr>
        <p:sp>
          <p:nvSpPr>
            <p:cNvPr id="91" name="矩形 44"/>
            <p:cNvSpPr/>
            <p:nvPr/>
          </p:nvSpPr>
          <p:spPr>
            <a:xfrm>
              <a:off x="3849904" y="5430829"/>
              <a:ext cx="2455581" cy="112856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费用属性划分细致，满足</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en-US" altLang="zh-CN" sz="1100" smtClean="0">
                  <a:solidFill>
                    <a:schemeClr val="dk1"/>
                  </a:solidFill>
                  <a:latin typeface="微软雅黑" panose="020b0503020204020204" pitchFamily="34" charset="-122"/>
                  <a:ea typeface="微软雅黑" panose="020b0503020204020204" pitchFamily="34" charset="-122"/>
                </a:rPr>
                <a:t>    </a:t>
              </a:r>
              <a:r>
                <a:rPr lang="zh-CN" altLang="en-US" sz="1100" smtClean="0">
                  <a:solidFill>
                    <a:schemeClr val="dk1"/>
                  </a:solidFill>
                  <a:latin typeface="微软雅黑" panose="020b0503020204020204" pitchFamily="34" charset="-122"/>
                  <a:ea typeface="微软雅黑" panose="020b0503020204020204" pitchFamily="34" charset="-122"/>
                </a:rPr>
                <a:t>费用细化管理需求。</a:t>
              </a:r>
              <a:endParaRPr lang="en-US" altLang="zh-CN" sz="1100" smtClean="0">
                <a:solidFill>
                  <a:schemeClr val="dk1"/>
                </a:solidFill>
                <a:latin typeface="微软雅黑" panose="020b0503020204020204" pitchFamily="34" charset="-122"/>
                <a:ea typeface="微软雅黑" panose="020b0503020204020204" pitchFamily="34" charset="-122"/>
              </a:endParaRPr>
            </a:p>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集团统一要求为共性费用，便于</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zh-CN" altLang="en-US" sz="1100" smtClean="0">
                  <a:solidFill>
                    <a:schemeClr val="dk1"/>
                  </a:solidFill>
                  <a:latin typeface="微软雅黑" panose="020b0503020204020204" pitchFamily="34" charset="-122"/>
                  <a:ea typeface="微软雅黑" panose="020b0503020204020204" pitchFamily="34" charset="-122"/>
                </a:rPr>
                <a:t>集中管理，统一对应到报表项</a:t>
              </a:r>
              <a:endParaRPr lang="en-US" altLang="zh-CN" sz="1100">
                <a:solidFill>
                  <a:schemeClr val="dk1"/>
                </a:solidFill>
                <a:latin typeface="微软雅黑" panose="020b0503020204020204" pitchFamily="34" charset="-122"/>
                <a:ea typeface="微软雅黑" panose="020b0503020204020204" pitchFamily="34" charset="-122"/>
              </a:endParaRPr>
            </a:p>
            <a:p>
              <a:endParaRPr lang="en-US" altLang="zh-CN" sz="1100" smtClean="0">
                <a:solidFill>
                  <a:schemeClr val="dk1"/>
                </a:solidFill>
                <a:latin typeface="微软雅黑" panose="020b0503020204020204" pitchFamily="34" charset="-122"/>
                <a:ea typeface="微软雅黑" panose="020b0503020204020204" pitchFamily="34" charset="-122"/>
              </a:endParaRPr>
            </a:p>
          </p:txBody>
        </p:sp>
        <p:grpSp>
          <p:nvGrpSpPr>
            <p:cNvPr id="92" name="组合 46"/>
            <p:cNvGrpSpPr/>
            <p:nvPr/>
          </p:nvGrpSpPr>
          <p:grpSpPr>
            <a:xfrm>
              <a:off x="198100" y="4007092"/>
              <a:ext cx="8099436" cy="2198676"/>
              <a:chOff x="198100" y="4007092"/>
              <a:chExt cx="8099436" cy="2198676"/>
            </a:xfrm>
          </p:grpSpPr>
          <p:sp>
            <p:nvSpPr>
              <p:cNvPr id="104" name="矩形 39"/>
              <p:cNvSpPr/>
              <p:nvPr/>
            </p:nvSpPr>
            <p:spPr>
              <a:xfrm>
                <a:off x="4533690" y="4024728"/>
                <a:ext cx="505979" cy="33301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a:solidFill>
                      <a:schemeClr val="dk1"/>
                    </a:solidFill>
                    <a:latin typeface="微软雅黑" panose="020b0503020204020204" pitchFamily="34" charset="-122"/>
                    <a:ea typeface="微软雅黑" panose="020b0503020204020204" pitchFamily="34" charset="-122"/>
                  </a:rPr>
                  <a:t>优势</a:t>
                </a:r>
              </a:p>
            </p:txBody>
          </p:sp>
          <p:grpSp>
            <p:nvGrpSpPr>
              <p:cNvPr id="105" name="组合 23"/>
              <p:cNvGrpSpPr/>
              <p:nvPr/>
            </p:nvGrpSpPr>
            <p:grpSpPr>
              <a:xfrm>
                <a:off x="198100" y="4007092"/>
                <a:ext cx="8099436" cy="2198676"/>
                <a:chOff x="198100" y="4007092"/>
                <a:chExt cx="8099436" cy="2198676"/>
              </a:xfrm>
            </p:grpSpPr>
            <p:sp>
              <p:nvSpPr>
                <p:cNvPr id="106" name="矩形 40"/>
                <p:cNvSpPr/>
                <p:nvPr/>
              </p:nvSpPr>
              <p:spPr>
                <a:xfrm>
                  <a:off x="2209137" y="4007092"/>
                  <a:ext cx="822215" cy="33301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solidFill>
                        <a:schemeClr val="dk1"/>
                      </a:solidFill>
                      <a:latin typeface="微软雅黑" panose="020b0503020204020204" pitchFamily="34" charset="-122"/>
                      <a:ea typeface="微软雅黑" panose="020b0503020204020204" pitchFamily="34" charset="-122"/>
                    </a:rPr>
                    <a:t>核算形式</a:t>
                  </a:r>
                  <a:endParaRPr lang="zh-CN" altLang="en-US" sz="1200" b="1">
                    <a:solidFill>
                      <a:schemeClr val="dk1"/>
                    </a:solidFill>
                    <a:latin typeface="微软雅黑" panose="020b0503020204020204" pitchFamily="34" charset="-122"/>
                    <a:ea typeface="微软雅黑" panose="020b0503020204020204" pitchFamily="34" charset="-122"/>
                  </a:endParaRPr>
                </a:p>
              </p:txBody>
            </p:sp>
            <p:grpSp>
              <p:nvGrpSpPr>
                <p:cNvPr id="107" name="组合 22"/>
                <p:cNvGrpSpPr/>
                <p:nvPr/>
              </p:nvGrpSpPr>
              <p:grpSpPr>
                <a:xfrm>
                  <a:off x="198100" y="4030035"/>
                  <a:ext cx="8099436" cy="2175733"/>
                  <a:chOff x="198100" y="4030035"/>
                  <a:chExt cx="8099436" cy="2175733"/>
                </a:xfrm>
              </p:grpSpPr>
              <p:sp>
                <p:nvSpPr>
                  <p:cNvPr id="108" name="矩形 21"/>
                  <p:cNvSpPr/>
                  <p:nvPr/>
                </p:nvSpPr>
                <p:spPr>
                  <a:xfrm>
                    <a:off x="1510986" y="5464016"/>
                    <a:ext cx="2161281" cy="72153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a:solidFill>
                          <a:schemeClr val="dk1"/>
                        </a:solidFill>
                        <a:latin typeface="微软雅黑" panose="020b0503020204020204" pitchFamily="34" charset="-122"/>
                        <a:ea typeface="微软雅黑" panose="020b0503020204020204" pitchFamily="34" charset="-122"/>
                      </a:rPr>
                      <a:t>550001</a:t>
                    </a:r>
                    <a:r>
                      <a:rPr lang="zh-CN" altLang="en-US" sz="1100">
                        <a:solidFill>
                          <a:schemeClr val="dk1"/>
                        </a:solidFill>
                        <a:latin typeface="微软雅黑" panose="020b0503020204020204" pitchFamily="34" charset="-122"/>
                        <a:ea typeface="微软雅黑" panose="020b0503020204020204" pitchFamily="34" charset="-122"/>
                      </a:rPr>
                      <a:t>   共性费用</a:t>
                    </a:r>
                    <a:r>
                      <a:rPr lang="en-US" altLang="zh-CN" sz="1100">
                        <a:solidFill>
                          <a:schemeClr val="dk1"/>
                        </a:solidFill>
                        <a:latin typeface="微软雅黑" panose="020b0503020204020204" pitchFamily="34" charset="-122"/>
                        <a:ea typeface="微软雅黑" panose="020b0503020204020204" pitchFamily="34" charset="-122"/>
                      </a:rPr>
                      <a:t>-</a:t>
                    </a:r>
                    <a:r>
                      <a:rPr lang="zh-CN" altLang="en-US" sz="1100">
                        <a:solidFill>
                          <a:schemeClr val="dk1"/>
                        </a:solidFill>
                        <a:latin typeface="微软雅黑" panose="020b0503020204020204" pitchFamily="34" charset="-122"/>
                        <a:ea typeface="微软雅黑" panose="020b0503020204020204" pitchFamily="34" charset="-122"/>
                      </a:rPr>
                      <a:t>职工薪酬</a:t>
                    </a:r>
                    <a:r>
                      <a:rPr lang="en-US" altLang="zh-CN" sz="1100" smtClean="0">
                        <a:solidFill>
                          <a:schemeClr val="dk1"/>
                        </a:solidFill>
                        <a:latin typeface="微软雅黑" panose="020b0503020204020204" pitchFamily="34" charset="-122"/>
                        <a:ea typeface="微软雅黑" panose="020b0503020204020204" pitchFamily="34" charset="-122"/>
                      </a:rPr>
                      <a:t>+</a:t>
                    </a:r>
                  </a:p>
                  <a:p>
                    <a:r>
                      <a:rPr lang="en-US" altLang="zh-CN" sz="1100" smtClean="0">
                        <a:solidFill>
                          <a:schemeClr val="dk1"/>
                        </a:solidFill>
                        <a:latin typeface="微软雅黑" panose="020b0503020204020204" pitchFamily="34" charset="-122"/>
                        <a:ea typeface="微软雅黑" panose="020b0503020204020204" pitchFamily="34" charset="-122"/>
                      </a:rPr>
                      <a:t>FY0600</a:t>
                    </a:r>
                    <a:r>
                      <a:rPr lang="zh-CN" altLang="en-US" sz="1100">
                        <a:solidFill>
                          <a:schemeClr val="dk1"/>
                        </a:solidFill>
                        <a:latin typeface="微软雅黑" panose="020b0503020204020204" pitchFamily="34" charset="-122"/>
                        <a:ea typeface="微软雅黑" panose="020b0503020204020204" pitchFamily="34" charset="-122"/>
                      </a:rPr>
                      <a:t>销售一般</a:t>
                    </a:r>
                    <a:r>
                      <a:rPr lang="zh-CN" altLang="en-US" sz="1100" smtClean="0">
                        <a:solidFill>
                          <a:schemeClr val="dk1"/>
                        </a:solidFill>
                        <a:latin typeface="微软雅黑" panose="020b0503020204020204" pitchFamily="34" charset="-122"/>
                        <a:ea typeface="微软雅黑" panose="020b0503020204020204" pitchFamily="34" charset="-122"/>
                      </a:rPr>
                      <a:t>费用</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en-US" altLang="zh-CN" sz="1100" smtClean="0">
                        <a:solidFill>
                          <a:schemeClr val="dk1"/>
                        </a:solidFill>
                        <a:latin typeface="微软雅黑" panose="020b0503020204020204" pitchFamily="34" charset="-122"/>
                        <a:ea typeface="微软雅黑" panose="020b0503020204020204" pitchFamily="34" charset="-122"/>
                      </a:rPr>
                      <a:t>=</a:t>
                    </a:r>
                    <a:r>
                      <a:rPr lang="zh-CN" altLang="en-US" sz="1100">
                        <a:solidFill>
                          <a:schemeClr val="dk1"/>
                        </a:solidFill>
                        <a:latin typeface="微软雅黑" panose="020b0503020204020204" pitchFamily="34" charset="-122"/>
                        <a:ea typeface="微软雅黑" panose="020b0503020204020204" pitchFamily="34" charset="-122"/>
                      </a:rPr>
                      <a:t>销售费用职工薪酬</a:t>
                    </a:r>
                  </a:p>
                </p:txBody>
              </p:sp>
              <p:sp>
                <p:nvSpPr>
                  <p:cNvPr id="109" name="矩形 24"/>
                  <p:cNvSpPr/>
                  <p:nvPr/>
                </p:nvSpPr>
                <p:spPr>
                  <a:xfrm>
                    <a:off x="1534406" y="4539595"/>
                    <a:ext cx="2077280" cy="31451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a:solidFill>
                          <a:schemeClr val="dk1"/>
                        </a:solidFill>
                        <a:latin typeface="微软雅黑" panose="020b0503020204020204" pitchFamily="34" charset="-122"/>
                        <a:ea typeface="微软雅黑" panose="020b0503020204020204" pitchFamily="34" charset="-122"/>
                      </a:rPr>
                      <a:t>56000103 </a:t>
                    </a:r>
                    <a:r>
                      <a:rPr lang="zh-CN" altLang="en-US" sz="1100">
                        <a:solidFill>
                          <a:schemeClr val="dk1"/>
                        </a:solidFill>
                        <a:latin typeface="微软雅黑" panose="020b0503020204020204" pitchFamily="34" charset="-122"/>
                        <a:ea typeface="微软雅黑" panose="020b0503020204020204" pitchFamily="34" charset="-122"/>
                      </a:rPr>
                      <a:t>销售费用职工薪酬</a:t>
                    </a:r>
                  </a:p>
                </p:txBody>
              </p:sp>
              <p:sp>
                <p:nvSpPr>
                  <p:cNvPr id="111" name="矩形 37"/>
                  <p:cNvSpPr/>
                  <p:nvPr/>
                </p:nvSpPr>
                <p:spPr>
                  <a:xfrm>
                    <a:off x="223643" y="4595184"/>
                    <a:ext cx="1138453" cy="33301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solidFill>
                          <a:schemeClr val="dk1"/>
                        </a:solidFill>
                        <a:latin typeface="微软雅黑" panose="020b0503020204020204" pitchFamily="34" charset="-122"/>
                        <a:ea typeface="微软雅黑" panose="020b0503020204020204" pitchFamily="34" charset="-122"/>
                      </a:rPr>
                      <a:t>直接费用属性</a:t>
                    </a:r>
                    <a:endParaRPr lang="zh-CN" altLang="en-US" sz="1200" b="1">
                      <a:solidFill>
                        <a:schemeClr val="dk1"/>
                      </a:solidFill>
                      <a:latin typeface="微软雅黑" panose="020b0503020204020204" pitchFamily="34" charset="-122"/>
                      <a:ea typeface="微软雅黑" panose="020b0503020204020204" pitchFamily="34" charset="-122"/>
                    </a:endParaRPr>
                  </a:p>
                </p:txBody>
              </p:sp>
              <p:sp>
                <p:nvSpPr>
                  <p:cNvPr id="112" name="矩形 38"/>
                  <p:cNvSpPr/>
                  <p:nvPr/>
                </p:nvSpPr>
                <p:spPr>
                  <a:xfrm>
                    <a:off x="198100" y="5594250"/>
                    <a:ext cx="1258688" cy="33301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solidFill>
                          <a:schemeClr val="dk1"/>
                        </a:solidFill>
                        <a:latin typeface="微软雅黑" panose="020b0503020204020204" pitchFamily="34" charset="-122"/>
                        <a:ea typeface="微软雅黑" panose="020b0503020204020204" pitchFamily="34" charset="-122"/>
                      </a:rPr>
                      <a:t>共性</a:t>
                    </a:r>
                    <a:r>
                      <a:rPr lang="en-US" altLang="zh-CN" sz="1200" b="1" smtClean="0">
                        <a:solidFill>
                          <a:schemeClr val="dk1"/>
                        </a:solidFill>
                        <a:latin typeface="微软雅黑" panose="020b0503020204020204" pitchFamily="34" charset="-122"/>
                        <a:ea typeface="微软雅黑" panose="020b0503020204020204" pitchFamily="34" charset="-122"/>
                      </a:rPr>
                      <a:t>+</a:t>
                    </a:r>
                    <a:r>
                      <a:rPr lang="zh-CN" altLang="en-US" sz="1200" b="1" smtClean="0">
                        <a:solidFill>
                          <a:schemeClr val="dk1"/>
                        </a:solidFill>
                        <a:latin typeface="微软雅黑" panose="020b0503020204020204" pitchFamily="34" charset="-122"/>
                        <a:ea typeface="微软雅黑" panose="020b0503020204020204" pitchFamily="34" charset="-122"/>
                      </a:rPr>
                      <a:t>费用类型</a:t>
                    </a:r>
                    <a:endParaRPr lang="zh-CN" altLang="en-US" sz="1200" b="1">
                      <a:solidFill>
                        <a:schemeClr val="dk1"/>
                      </a:solidFill>
                      <a:latin typeface="微软雅黑" panose="020b0503020204020204" pitchFamily="34" charset="-122"/>
                      <a:ea typeface="微软雅黑" panose="020b0503020204020204" pitchFamily="34" charset="-122"/>
                    </a:endParaRPr>
                  </a:p>
                </p:txBody>
              </p:sp>
              <p:sp>
                <p:nvSpPr>
                  <p:cNvPr id="113" name="矩形 41"/>
                  <p:cNvSpPr/>
                  <p:nvPr/>
                </p:nvSpPr>
                <p:spPr>
                  <a:xfrm>
                    <a:off x="6785856" y="4030035"/>
                    <a:ext cx="505979" cy="33301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solidFill>
                          <a:schemeClr val="dk1"/>
                        </a:solidFill>
                        <a:latin typeface="微软雅黑" panose="020b0503020204020204" pitchFamily="34" charset="-122"/>
                        <a:ea typeface="微软雅黑" panose="020b0503020204020204" pitchFamily="34" charset="-122"/>
                      </a:rPr>
                      <a:t>劣势</a:t>
                    </a:r>
                    <a:endParaRPr lang="zh-CN" altLang="en-US" sz="1200" b="1">
                      <a:solidFill>
                        <a:schemeClr val="dk1"/>
                      </a:solidFill>
                      <a:latin typeface="微软雅黑" panose="020b0503020204020204" pitchFamily="34" charset="-122"/>
                      <a:ea typeface="微软雅黑" panose="020b0503020204020204" pitchFamily="34" charset="-122"/>
                    </a:endParaRPr>
                  </a:p>
                </p:txBody>
              </p:sp>
              <p:sp>
                <p:nvSpPr>
                  <p:cNvPr id="114" name="矩形 42"/>
                  <p:cNvSpPr/>
                  <p:nvPr/>
                </p:nvSpPr>
                <p:spPr>
                  <a:xfrm>
                    <a:off x="3832710" y="4438036"/>
                    <a:ext cx="2465415" cy="72153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核算输入简单，只需要选择</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en-US" altLang="zh-CN" sz="1100">
                        <a:solidFill>
                          <a:schemeClr val="dk1"/>
                        </a:solidFill>
                        <a:latin typeface="微软雅黑" panose="020b0503020204020204" pitchFamily="34" charset="-122"/>
                        <a:ea typeface="微软雅黑" panose="020b0503020204020204" pitchFamily="34" charset="-122"/>
                      </a:rPr>
                      <a:t> </a:t>
                    </a:r>
                    <a:r>
                      <a:rPr lang="en-US" altLang="zh-CN" sz="1100" smtClean="0">
                        <a:solidFill>
                          <a:schemeClr val="dk1"/>
                        </a:solidFill>
                        <a:latin typeface="微软雅黑" panose="020b0503020204020204" pitchFamily="34" charset="-122"/>
                        <a:ea typeface="微软雅黑" panose="020b0503020204020204" pitchFamily="34" charset="-122"/>
                      </a:rPr>
                      <a:t>   </a:t>
                    </a:r>
                    <a:r>
                      <a:rPr lang="zh-CN" altLang="en-US" sz="1100" smtClean="0">
                        <a:solidFill>
                          <a:schemeClr val="dk1"/>
                        </a:solidFill>
                        <a:latin typeface="微软雅黑" panose="020b0503020204020204" pitchFamily="34" charset="-122"/>
                        <a:ea typeface="微软雅黑" panose="020b0503020204020204" pitchFamily="34" charset="-122"/>
                      </a:rPr>
                      <a:t>相关科目，不需要选择</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en-US" altLang="zh-CN" sz="1100">
                        <a:solidFill>
                          <a:schemeClr val="dk1"/>
                        </a:solidFill>
                        <a:latin typeface="微软雅黑" panose="020b0503020204020204" pitchFamily="34" charset="-122"/>
                        <a:ea typeface="微软雅黑" panose="020b0503020204020204" pitchFamily="34" charset="-122"/>
                      </a:rPr>
                      <a:t> </a:t>
                    </a:r>
                    <a:r>
                      <a:rPr lang="en-US" altLang="zh-CN" sz="1100" smtClean="0">
                        <a:solidFill>
                          <a:schemeClr val="dk1"/>
                        </a:solidFill>
                        <a:latin typeface="微软雅黑" panose="020b0503020204020204" pitchFamily="34" charset="-122"/>
                        <a:ea typeface="微软雅黑" panose="020b0503020204020204" pitchFamily="34" charset="-122"/>
                      </a:rPr>
                      <a:t>   </a:t>
                    </a:r>
                    <a:r>
                      <a:rPr lang="zh-CN" altLang="en-US" sz="1100" smtClean="0">
                        <a:solidFill>
                          <a:schemeClr val="dk1"/>
                        </a:solidFill>
                        <a:latin typeface="微软雅黑" panose="020b0503020204020204" pitchFamily="34" charset="-122"/>
                        <a:ea typeface="微软雅黑" panose="020b0503020204020204" pitchFamily="34" charset="-122"/>
                      </a:rPr>
                      <a:t>费用类型</a:t>
                    </a:r>
                    <a:endParaRPr lang="zh-CN" altLang="en-US" sz="1100">
                      <a:solidFill>
                        <a:schemeClr val="dk1"/>
                      </a:solidFill>
                      <a:latin typeface="微软雅黑" panose="020b0503020204020204" pitchFamily="34" charset="-122"/>
                      <a:ea typeface="微软雅黑" panose="020b0503020204020204" pitchFamily="34" charset="-122"/>
                    </a:endParaRPr>
                  </a:p>
                </p:txBody>
              </p:sp>
              <p:sp>
                <p:nvSpPr>
                  <p:cNvPr id="115" name="矩形 45"/>
                  <p:cNvSpPr/>
                  <p:nvPr/>
                </p:nvSpPr>
                <p:spPr>
                  <a:xfrm>
                    <a:off x="6335551" y="5687740"/>
                    <a:ext cx="1961985" cy="518028"/>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itchFamily="34" charset="0"/>
                      <a:buChar char="•"/>
                    </a:pPr>
                    <a:r>
                      <a:rPr lang="zh-CN" altLang="en-US" sz="1100" smtClean="0">
                        <a:solidFill>
                          <a:schemeClr val="dk1"/>
                        </a:solidFill>
                        <a:latin typeface="微软雅黑" panose="020b0503020204020204" pitchFamily="34" charset="-122"/>
                        <a:ea typeface="微软雅黑" panose="020b0503020204020204" pitchFamily="34" charset="-122"/>
                      </a:rPr>
                      <a:t>费用核算时需要额外选择</a:t>
                    </a:r>
                    <a:endParaRPr lang="en-US" altLang="zh-CN" sz="1100" smtClean="0">
                      <a:solidFill>
                        <a:schemeClr val="dk1"/>
                      </a:solidFill>
                      <a:latin typeface="微软雅黑" panose="020b0503020204020204" pitchFamily="34" charset="-122"/>
                      <a:ea typeface="微软雅黑" panose="020b0503020204020204" pitchFamily="34" charset="-122"/>
                    </a:endParaRPr>
                  </a:p>
                  <a:p>
                    <a:r>
                      <a:rPr lang="en-US" altLang="zh-CN" sz="1100">
                        <a:solidFill>
                          <a:schemeClr val="dk1"/>
                        </a:solidFill>
                        <a:latin typeface="微软雅黑" panose="020b0503020204020204" pitchFamily="34" charset="-122"/>
                        <a:ea typeface="微软雅黑" panose="020b0503020204020204" pitchFamily="34" charset="-122"/>
                      </a:rPr>
                      <a:t> </a:t>
                    </a:r>
                    <a:r>
                      <a:rPr lang="en-US" altLang="zh-CN" sz="1100" smtClean="0">
                        <a:solidFill>
                          <a:schemeClr val="dk1"/>
                        </a:solidFill>
                        <a:latin typeface="微软雅黑" panose="020b0503020204020204" pitchFamily="34" charset="-122"/>
                        <a:ea typeface="微软雅黑" panose="020b0503020204020204" pitchFamily="34" charset="-122"/>
                      </a:rPr>
                      <a:t>   </a:t>
                    </a:r>
                    <a:r>
                      <a:rPr lang="zh-CN" altLang="en-US" sz="1100" smtClean="0">
                        <a:solidFill>
                          <a:schemeClr val="dk1"/>
                        </a:solidFill>
                        <a:latin typeface="微软雅黑" panose="020b0503020204020204" pitchFamily="34" charset="-122"/>
                        <a:ea typeface="微软雅黑" panose="020b0503020204020204" pitchFamily="34" charset="-122"/>
                      </a:rPr>
                      <a:t>费用类型</a:t>
                    </a:r>
                    <a:endParaRPr lang="en-US" altLang="zh-CN" sz="1100" smtClean="0">
                      <a:solidFill>
                        <a:schemeClr val="dk1"/>
                      </a:solidFill>
                      <a:latin typeface="微软雅黑" panose="020b0503020204020204" pitchFamily="34" charset="-122"/>
                      <a:ea typeface="微软雅黑" panose="020b0503020204020204" pitchFamily="34" charset="-122"/>
                    </a:endParaRPr>
                  </a:p>
                </p:txBody>
              </p:sp>
            </p:grpSp>
          </p:grpSp>
        </p:grpSp>
      </p:grpSp>
      <p:grpSp>
        <p:nvGrpSpPr>
          <p:cNvPr id="124" name="Group 123"/>
          <p:cNvGrpSpPr/>
          <p:nvPr/>
        </p:nvGrpSpPr>
        <p:grpSpPr>
          <a:xfrm>
            <a:off x="281637" y="1988840"/>
            <a:ext cx="900000" cy="900000"/>
            <a:chOff x="3396415" y="4711290"/>
            <a:chExt cx="910390" cy="910390"/>
          </a:xfrm>
        </p:grpSpPr>
        <p:sp>
          <p:nvSpPr>
            <p:cNvPr id="125" name="Oval 124"/>
            <p:cNvSpPr/>
            <p:nvPr/>
          </p:nvSpPr>
          <p:spPr>
            <a:xfrm>
              <a:off x="3396415" y="4711290"/>
              <a:ext cx="910390" cy="910390"/>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126" name="Group 125"/>
            <p:cNvGrpSpPr/>
            <p:nvPr/>
          </p:nvGrpSpPr>
          <p:grpSpPr>
            <a:xfrm>
              <a:off x="3679765" y="4938389"/>
              <a:ext cx="400840" cy="456193"/>
              <a:chOff x="8605838" y="5640388"/>
              <a:chExt cx="666750" cy="758825"/>
            </a:xfrm>
            <a:solidFill>
              <a:schemeClr val="bg1"/>
            </a:solidFill>
          </p:grpSpPr>
          <p:sp>
            <p:nvSpPr>
              <p:cNvPr id="127" name="Freeform 71"/>
              <p:cNvSpPr>
                <a:spLocks noEditPoints="1"/>
              </p:cNvSpPr>
              <p:nvPr/>
            </p:nvSpPr>
            <p:spPr bwMode="auto">
              <a:xfrm>
                <a:off x="8610600" y="5640388"/>
                <a:ext cx="661988" cy="468313"/>
              </a:xfrm>
              <a:custGeom>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28" name="Freeform 72"/>
              <p:cNvSpPr>
                <a:spLocks noEditPoints="1"/>
              </p:cNvSpPr>
              <p:nvPr/>
            </p:nvSpPr>
            <p:spPr bwMode="auto">
              <a:xfrm>
                <a:off x="8605838" y="6008688"/>
                <a:ext cx="488950" cy="390525"/>
              </a:xfrm>
              <a:custGeom>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29" name="Freeform 73"/>
              <p:cNvSpPr>
                <a:spLocks noEditPoints="1"/>
              </p:cNvSpPr>
              <p:nvPr/>
            </p:nvSpPr>
            <p:spPr bwMode="auto">
              <a:xfrm>
                <a:off x="8704263" y="6319838"/>
                <a:ext cx="52388" cy="52388"/>
              </a:xfrm>
              <a:custGeom>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30" name="Rectangle 74"/>
              <p:cNvSpPr>
                <a:spLocks noChangeArrowheads="1"/>
              </p:cNvSpPr>
              <p:nvPr/>
            </p:nvSpPr>
            <p:spPr bwMode="auto">
              <a:xfrm>
                <a:off x="8712200" y="575151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2" name="Rectangle 75"/>
              <p:cNvSpPr>
                <a:spLocks noChangeArrowheads="1"/>
              </p:cNvSpPr>
              <p:nvPr/>
            </p:nvSpPr>
            <p:spPr bwMode="auto">
              <a:xfrm>
                <a:off x="8712200" y="5799138"/>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3" name="Rectangle 76"/>
              <p:cNvSpPr>
                <a:spLocks noChangeArrowheads="1"/>
              </p:cNvSpPr>
              <p:nvPr/>
            </p:nvSpPr>
            <p:spPr bwMode="auto">
              <a:xfrm>
                <a:off x="8712200" y="584676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154" name="TextBox 153"/>
          <p:cNvSpPr txBox="1"/>
          <p:nvPr/>
        </p:nvSpPr>
        <p:spPr>
          <a:xfrm>
            <a:off x="1228622" y="2076607"/>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建议方案</a:t>
            </a:r>
            <a:endParaRPr lang="en-US" sz="1600" b="1">
              <a:latin typeface="微软雅黑" panose="020b0503020204020204" pitchFamily="34" charset="-122"/>
              <a:ea typeface="微软雅黑" panose="020b0503020204020204" pitchFamily="34" charset="-122"/>
            </a:endParaRPr>
          </a:p>
        </p:txBody>
      </p:sp>
      <p:cxnSp>
        <p:nvCxnSpPr>
          <p:cNvPr id="155" name="Straight Connector 154"/>
          <p:cNvCxnSpPr/>
          <p:nvPr/>
        </p:nvCxnSpPr>
        <p:spPr>
          <a:xfrm>
            <a:off x="766162" y="4118368"/>
            <a:ext cx="7633111" cy="0"/>
          </a:xfrm>
          <a:prstGeom prst="line">
            <a:avLst/>
          </a:prstGeom>
          <a:ln w="38100">
            <a:prstDash val="dashDot"/>
          </a:ln>
        </p:spPr>
        <p:style>
          <a:lnRef idx="1">
            <a:schemeClr val="accent2"/>
          </a:lnRef>
          <a:fillRef idx="0">
            <a:schemeClr val="accent2"/>
          </a:fillRef>
          <a:effectRef idx="0">
            <a:schemeClr val="accent2"/>
          </a:effectRef>
          <a:fontRef idx="minor">
            <a:schemeClr val="tx1"/>
          </a:fontRef>
        </p:style>
      </p:cxnSp>
      <p:cxnSp>
        <p:nvCxnSpPr>
          <p:cNvPr id="157" name="Straight Connector 156"/>
          <p:cNvCxnSpPr/>
          <p:nvPr/>
        </p:nvCxnSpPr>
        <p:spPr>
          <a:xfrm>
            <a:off x="732001" y="3292753"/>
            <a:ext cx="7633111" cy="0"/>
          </a:xfrm>
          <a:prstGeom prst="line">
            <a:avLst/>
          </a:prstGeom>
          <a:ln w="38100">
            <a:prstDash val="dashDot"/>
          </a:ln>
        </p:spPr>
        <p:style>
          <a:lnRef idx="1">
            <a:schemeClr val="accent2"/>
          </a:lnRef>
          <a:fillRef idx="0">
            <a:schemeClr val="accent2"/>
          </a:fillRef>
          <a:effectRef idx="0">
            <a:schemeClr val="accent2"/>
          </a:effectRef>
          <a:fontRef idx="minor">
            <a:schemeClr val="tx1"/>
          </a:fontRef>
        </p:style>
      </p:cxnSp>
      <p:sp>
        <p:nvSpPr>
          <p:cNvPr id="161" name="Title 2"/>
          <p:cNvSpPr txBox="1"/>
          <p:nvPr/>
        </p:nvSpPr>
        <p:spPr>
          <a:xfrm>
            <a:off x="0" y="0"/>
            <a:ext cx="7596336"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smtClean="0">
                <a:latin typeface="微软雅黑" panose="020b0503020204020204" pitchFamily="34" charset="-122"/>
                <a:ea typeface="微软雅黑" panose="020b0503020204020204" pitchFamily="34" charset="-122"/>
              </a:rPr>
              <a:t>COA</a:t>
            </a:r>
            <a:r>
              <a:rPr lang="zh-CN" altLang="en-US" sz="1800" b="1">
                <a:latin typeface="微软雅黑" panose="020b0503020204020204" pitchFamily="34" charset="-122"/>
                <a:ea typeface="微软雅黑" panose="020b0503020204020204" pitchFamily="34" charset="-122"/>
              </a:rPr>
              <a:t>及其他主数据统一方案：统一费用类型编码，统一使用共性费用科目核算方式</a:t>
            </a:r>
          </a:p>
        </p:txBody>
      </p:sp>
      <p:sp>
        <p:nvSpPr>
          <p:cNvPr id="2" name="Rectangle 1"/>
          <p:cNvSpPr/>
          <p:nvPr/>
        </p:nvSpPr>
        <p:spPr>
          <a:xfrm>
            <a:off x="4248834" y="3244334"/>
            <a:ext cx="646331"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solidFill>
                  <a:srgbClr val="262626"/>
                </a:solidFill>
                <a:latin typeface="Helvetica Neue"/>
              </a:rPr>
              <a:t>心眼</a:t>
            </a:r>
            <a:endParaRPr lang="zh-CN" altLang="en-US"/>
          </a:p>
        </p:txBody>
      </p:sp>
    </p:spTree>
    <p:extLst>
      <p:ext uri="{BB962C8B-B14F-4D97-AF65-F5344CB8AC3E}">
        <p14:creationId xmlns:p14="http://schemas.microsoft.com/office/powerpoint/2010/main" val="3717557409"/>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 name="Rectangle 12"/>
          <p:cNvSpPr/>
          <p:nvPr/>
        </p:nvSpPr>
        <p:spPr>
          <a:xfrm>
            <a:off x="367415" y="2693214"/>
            <a:ext cx="3888432" cy="3184057"/>
          </a:xfrm>
          <a:prstGeom prst="rect">
            <a:avLst/>
          </a:prstGeom>
        </p:spPr>
        <p:style>
          <a:lnRef idx="2">
            <a:schemeClr val="accent1"/>
          </a:lnRef>
          <a:fillRef idx="1">
            <a:schemeClr val="lt1"/>
          </a:fillRef>
          <a:effectRef idx="0">
            <a:schemeClr val="accent1"/>
          </a:effectRef>
          <a:fontRef idx="minor">
            <a:schemeClr val="dk1"/>
          </a:fontRef>
        </p:style>
        <p:txBody>
          <a:bodyPr rtlCol="0" anchor="t"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r>
              <a:rPr lang="zh-CN" altLang="en-US" sz="1200">
                <a:solidFill>
                  <a:schemeClr val="tx1"/>
                </a:solidFill>
                <a:latin typeface="微软雅黑" panose="020b0503020204020204" pitchFamily="34" charset="-122"/>
                <a:ea typeface="微软雅黑" panose="020b0503020204020204" pitchFamily="34" charset="-122"/>
                <a:cs typeface="+mn-ea"/>
                <a:sym typeface="+mn-lt"/>
              </a:rPr>
              <a:t>集团发布</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相关各类主数据的统一政策</a:t>
            </a:r>
            <a:r>
              <a:rPr lang="zh-CN" altLang="en-US" sz="1200">
                <a:solidFill>
                  <a:schemeClr val="tx1"/>
                </a:solidFill>
                <a:latin typeface="微软雅黑" panose="020b0503020204020204" pitchFamily="34" charset="-122"/>
                <a:ea typeface="微软雅黑" panose="020b0503020204020204" pitchFamily="34" charset="-122"/>
                <a:cs typeface="+mn-ea"/>
                <a:sym typeface="+mn-lt"/>
              </a:rPr>
              <a:t>，</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下属各事业部、分公司、子公司独立执行。</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a:t>
            </a:r>
            <a:r>
              <a:rPr lang="zh-CN" altLang="en-US" sz="1200">
                <a:solidFill>
                  <a:schemeClr val="tx1"/>
                </a:solidFill>
                <a:latin typeface="微软雅黑" panose="020b0503020204020204" pitchFamily="34" charset="-122"/>
                <a:ea typeface="微软雅黑" panose="020b0503020204020204" pitchFamily="34" charset="-122"/>
                <a:cs typeface="+mn-ea"/>
                <a:sym typeface="+mn-lt"/>
              </a:rPr>
              <a:t>对</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下属各单位无统管控工具，存在执行标准不到位的情况。</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285750" indent="-285750">
              <a:buFont typeface="Arial" pitchFamily="34" charset="0"/>
              <a:buChar char="•"/>
            </a:pPr>
            <a:endParaRPr lang="en-US" altLang="zh-CN" sz="1200" b="1" smtClean="0">
              <a:solidFill>
                <a:schemeClr val="tx1"/>
              </a:solidFill>
              <a:latin typeface="微软雅黑" panose="020b0503020204020204" pitchFamily="34" charset="-122"/>
              <a:ea typeface="微软雅黑" panose="020b0503020204020204" pitchFamily="34" charset="-122"/>
              <a:cs typeface="+mn-ea"/>
              <a:sym typeface="+mn-lt"/>
            </a:endParaRPr>
          </a:p>
          <a:p>
            <a:pPr marL="285750" indent="-285750">
              <a:buFont typeface="Arial" pitchFamily="34" charset="0"/>
              <a:buChar char="•"/>
            </a:pPr>
            <a:r>
              <a:rPr lang="zh-CN" altLang="en-US" sz="1200" b="1" smtClean="0">
                <a:solidFill>
                  <a:schemeClr val="tx1"/>
                </a:solidFill>
                <a:latin typeface="微软雅黑" panose="020b0503020204020204" pitchFamily="34" charset="-122"/>
                <a:ea typeface="微软雅黑" panose="020b0503020204020204" pitchFamily="34" charset="-122"/>
                <a:cs typeface="+mn-ea"/>
                <a:sym typeface="+mn-lt"/>
              </a:rPr>
              <a:t>优势</a:t>
            </a:r>
            <a:r>
              <a:rPr lang="en-US" altLang="zh-CN" sz="1200" smtClean="0">
                <a:solidFill>
                  <a:schemeClr val="tx1"/>
                </a:solidFill>
                <a:latin typeface="微软雅黑" panose="020b0503020204020204" pitchFamily="34" charset="-122"/>
                <a:ea typeface="微软雅黑" panose="020b0503020204020204" pitchFamily="34" charset="-122"/>
                <a:cs typeface="+mn-ea"/>
                <a:sym typeface="+mn-lt"/>
              </a:rPr>
              <a:t>: </a:t>
            </a: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集团发布政策，对集团的工作量比较小，不需要额外投入</a:t>
            </a:r>
            <a:r>
              <a:rPr lang="en-US" altLang="zh-CN" sz="1200">
                <a:solidFill>
                  <a:schemeClr val="tx1"/>
                </a:solidFill>
                <a:latin typeface="微软雅黑" panose="020b0503020204020204" pitchFamily="34" charset="-122"/>
                <a:ea typeface="微软雅黑" panose="020b0503020204020204" pitchFamily="34" charset="-122"/>
                <a:cs typeface="+mn-ea"/>
                <a:sym typeface="+mn-lt"/>
              </a:rPr>
              <a:t>;</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a:solidFill>
                  <a:schemeClr val="tx1"/>
                </a:solidFill>
                <a:latin typeface="微软雅黑" panose="020b0503020204020204" pitchFamily="34" charset="-122"/>
                <a:ea typeface="微软雅黑" panose="020b0503020204020204" pitchFamily="34" charset="-122"/>
                <a:cs typeface="+mn-ea"/>
                <a:sym typeface="+mn-lt"/>
              </a:rPr>
              <a:t>不</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需改造核算系统，不需要额外的投入。</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285750" indent="-285750">
              <a:buFont typeface="Arial" pitchFamily="34" charset="0"/>
              <a:buChar char="•"/>
            </a:pPr>
            <a:r>
              <a:rPr lang="zh-CN" altLang="en-US" sz="1200" b="1">
                <a:solidFill>
                  <a:schemeClr val="tx1"/>
                </a:solidFill>
                <a:latin typeface="微软雅黑" panose="020b0503020204020204" pitchFamily="34" charset="-122"/>
                <a:ea typeface="微软雅黑" panose="020b0503020204020204" pitchFamily="34" charset="-122"/>
                <a:cs typeface="+mn-ea"/>
                <a:sym typeface="+mn-lt"/>
              </a:rPr>
              <a:t>劣势</a:t>
            </a:r>
            <a:r>
              <a:rPr lang="en-US" altLang="zh-CN" sz="1200" smtClean="0">
                <a:solidFill>
                  <a:schemeClr val="tx1"/>
                </a:solidFill>
                <a:latin typeface="微软雅黑" panose="020b0503020204020204" pitchFamily="34" charset="-122"/>
                <a:ea typeface="微软雅黑" panose="020b0503020204020204" pitchFamily="34" charset="-122"/>
                <a:cs typeface="+mn-ea"/>
                <a:sym typeface="+mn-lt"/>
              </a:rPr>
              <a:t>: </a:t>
            </a: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集团无法管控到下属各个子公司、分公司，导致执行不到位。直接影响合并报表数据质量。</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a:solidFill>
                  <a:schemeClr val="tx1"/>
                </a:solidFill>
                <a:latin typeface="微软雅黑" panose="020b0503020204020204" pitchFamily="34" charset="-122"/>
                <a:ea typeface="微软雅黑" panose="020b0503020204020204" pitchFamily="34" charset="-122"/>
                <a:cs typeface="+mn-ea"/>
                <a:sym typeface="+mn-lt"/>
              </a:rPr>
              <a:t>主</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数据统一性保障靠制度和人为保障，后续容易出现主数据不一致的情况。</a:t>
            </a:r>
            <a:endParaRPr lang="en-US" altLang="zh-CN"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 name="TextBox 3"/>
          <p:cNvSpPr txBox="1"/>
          <p:nvPr/>
        </p:nvSpPr>
        <p:spPr>
          <a:xfrm>
            <a:off x="0" y="179348"/>
            <a:ext cx="914400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latin typeface="微软雅黑" panose="020b0503020204020204" pitchFamily="34" charset="-122"/>
                <a:ea typeface="微软雅黑" panose="020b0503020204020204" pitchFamily="34" charset="-122"/>
              </a:rPr>
              <a:t>主数</a:t>
            </a:r>
            <a:r>
              <a:rPr lang="zh-CN" altLang="en-US" b="1" smtClean="0">
                <a:latin typeface="微软雅黑" panose="020b0503020204020204" pitchFamily="34" charset="-122"/>
                <a:ea typeface="微软雅黑" panose="020b0503020204020204" pitchFamily="34" charset="-122"/>
              </a:rPr>
              <a:t>据管控的力度和效率会严重影响合并系统的维护难度和数据质量</a:t>
            </a:r>
            <a:endParaRPr lang="zh-CN" altLang="en-US" b="1">
              <a:latin typeface="微软雅黑" panose="020b0503020204020204" pitchFamily="34" charset="-122"/>
              <a:ea typeface="微软雅黑" panose="020b0503020204020204" pitchFamily="34" charset="-122"/>
            </a:endParaRPr>
          </a:p>
        </p:txBody>
      </p:sp>
      <p:sp>
        <p:nvSpPr>
          <p:cNvPr id="6" name="Rectangle 5"/>
          <p:cNvSpPr/>
          <p:nvPr/>
        </p:nvSpPr>
        <p:spPr>
          <a:xfrm>
            <a:off x="782391" y="1031136"/>
            <a:ext cx="1800200" cy="360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200" b="1" smtClean="0">
                <a:latin typeface="微软雅黑" panose="020b0503020204020204" pitchFamily="34" charset="-122"/>
                <a:ea typeface="微软雅黑" panose="020b0503020204020204" pitchFamily="34" charset="-122"/>
              </a:rPr>
              <a:t>集团政策、分散执行</a:t>
            </a:r>
            <a:endParaRPr lang="zh-CN" altLang="en-US" sz="1200" b="1">
              <a:latin typeface="微软雅黑" panose="020b0503020204020204" pitchFamily="34" charset="-122"/>
              <a:ea typeface="微软雅黑" panose="020b0503020204020204" pitchFamily="34" charset="-122"/>
            </a:endParaRPr>
          </a:p>
        </p:txBody>
      </p:sp>
      <p:sp>
        <p:nvSpPr>
          <p:cNvPr id="9" name="Oval 8"/>
          <p:cNvSpPr>
            <a:spLocks noChangeAspect="1"/>
          </p:cNvSpPr>
          <p:nvPr/>
        </p:nvSpPr>
        <p:spPr>
          <a:xfrm>
            <a:off x="251520" y="852792"/>
            <a:ext cx="648499" cy="63922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100" b="1">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Oval 9"/>
          <p:cNvSpPr>
            <a:spLocks noChangeAspect="1"/>
          </p:cNvSpPr>
          <p:nvPr/>
        </p:nvSpPr>
        <p:spPr>
          <a:xfrm>
            <a:off x="326347" y="926549"/>
            <a:ext cx="498845" cy="491709"/>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sz="1200" b="1" smtClean="0">
                <a:solidFill>
                  <a:schemeClr val="bg1"/>
                </a:solidFill>
                <a:latin typeface="微软雅黑" panose="020b0503020204020204" pitchFamily="34" charset="-122"/>
                <a:ea typeface="微软雅黑" panose="020b0503020204020204" pitchFamily="34" charset="-122"/>
                <a:cs typeface="+mn-ea"/>
                <a:sym typeface="+mn-lt"/>
              </a:rPr>
              <a:t>1</a:t>
            </a:r>
            <a:endParaRPr lang="en-US" sz="100" b="1">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Rectangle 15"/>
          <p:cNvSpPr/>
          <p:nvPr/>
        </p:nvSpPr>
        <p:spPr>
          <a:xfrm>
            <a:off x="4906120" y="2661484"/>
            <a:ext cx="3913920" cy="3215787"/>
          </a:xfrm>
          <a:prstGeom prst="rect">
            <a:avLst/>
          </a:prstGeom>
        </p:spPr>
        <p:style>
          <a:lnRef idx="2">
            <a:schemeClr val="accent3"/>
          </a:lnRef>
          <a:fillRef idx="1">
            <a:schemeClr val="lt1"/>
          </a:fillRef>
          <a:effectRef idx="0">
            <a:schemeClr val="accent3"/>
          </a:effectRef>
          <a:fontRef idx="minor">
            <a:schemeClr val="dk1"/>
          </a:fontRef>
        </p:style>
        <p:txBody>
          <a:bodyPr rtlCol="0" anchor="t"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集团发布各类主数据的统一政策</a:t>
            </a:r>
            <a:r>
              <a:rPr lang="zh-CN" altLang="en-US" sz="1200">
                <a:solidFill>
                  <a:schemeClr val="tx1"/>
                </a:solidFill>
                <a:latin typeface="微软雅黑" panose="020b0503020204020204" pitchFamily="34" charset="-122"/>
                <a:ea typeface="微软雅黑" panose="020b0503020204020204" pitchFamily="34" charset="-122"/>
                <a:cs typeface="+mn-ea"/>
                <a:sym typeface="+mn-lt"/>
              </a:rPr>
              <a:t>，搭建主数据管理</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平台，对主数据进行</a:t>
            </a:r>
            <a:r>
              <a:rPr lang="zh-CN" altLang="en-US" sz="1200">
                <a:solidFill>
                  <a:schemeClr val="tx1"/>
                </a:solidFill>
                <a:latin typeface="微软雅黑" panose="020b0503020204020204" pitchFamily="34" charset="-122"/>
                <a:ea typeface="微软雅黑" panose="020b0503020204020204" pitchFamily="34" charset="-122"/>
                <a:cs typeface="+mn-ea"/>
                <a:sym typeface="+mn-lt"/>
              </a:rPr>
              <a:t>集中</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管控。完善主数据从申请到发布的流程，确保主数据整个集团层面的一致性。</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endParaRPr lang="en-US" altLang="zh-CN" sz="1200">
              <a:solidFill>
                <a:schemeClr val="tx1"/>
              </a:solidFill>
              <a:latin typeface="微软雅黑" panose="020b0503020204020204" pitchFamily="34" charset="-122"/>
              <a:ea typeface="微软雅黑" panose="020b0503020204020204" pitchFamily="34" charset="-122"/>
              <a:sym typeface="+mn-lt"/>
            </a:endParaRPr>
          </a:p>
          <a:p>
            <a:pPr marL="285750" indent="-285750">
              <a:buFont typeface="Arial" pitchFamily="34" charset="0"/>
              <a:buChar char="•"/>
            </a:pPr>
            <a:r>
              <a:rPr lang="zh-CN" altLang="en-US" sz="1200" b="1" smtClean="0">
                <a:solidFill>
                  <a:schemeClr val="tx1"/>
                </a:solidFill>
                <a:latin typeface="微软雅黑" panose="020b0503020204020204" pitchFamily="34" charset="-122"/>
                <a:ea typeface="微软雅黑" panose="020b0503020204020204" pitchFamily="34" charset="-122"/>
                <a:cs typeface="+mn-ea"/>
                <a:sym typeface="+mn-lt"/>
              </a:rPr>
              <a:t>优势：</a:t>
            </a:r>
            <a:endParaRPr lang="en-US" altLang="zh-CN" sz="1200" b="1"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集团统一管理主数据避免重复创建，保证科目及客商主数据的一致性，提高合并系统的自动化。</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消除数据转换步骤，可为后续各种集团型分析系统的提供数据基础保障</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285750" indent="-285750">
              <a:buFont typeface="Arial" pitchFamily="34" charset="0"/>
              <a:buChar char="•"/>
            </a:pPr>
            <a:r>
              <a:rPr lang="zh-CN" altLang="en-US" sz="1200" b="1" smtClean="0">
                <a:solidFill>
                  <a:schemeClr val="tx1"/>
                </a:solidFill>
                <a:latin typeface="微软雅黑" panose="020b0503020204020204" pitchFamily="34" charset="-122"/>
                <a:ea typeface="微软雅黑" panose="020b0503020204020204" pitchFamily="34" charset="-122"/>
                <a:cs typeface="+mn-ea"/>
                <a:sym typeface="+mn-lt"/>
              </a:rPr>
              <a:t>劣势</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集团工作量大，需要集团组建主数据管理团队对主数据申请进行统一审批和维护。</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a:solidFill>
                  <a:schemeClr val="tx1"/>
                </a:solidFill>
                <a:latin typeface="微软雅黑" panose="020b0503020204020204" pitchFamily="34" charset="-122"/>
                <a:ea typeface="微软雅黑" panose="020b0503020204020204" pitchFamily="34" charset="-122"/>
                <a:cs typeface="+mn-ea"/>
                <a:sym typeface="+mn-lt"/>
              </a:rPr>
              <a:t>需</a:t>
            </a: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要进行数据清理，一次性工作量大。</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r>
              <a:rPr lang="zh-CN" altLang="en-US" sz="1200" smtClean="0">
                <a:solidFill>
                  <a:schemeClr val="tx1"/>
                </a:solidFill>
                <a:latin typeface="微软雅黑" panose="020b0503020204020204" pitchFamily="34" charset="-122"/>
                <a:ea typeface="微软雅黑" panose="020b0503020204020204" pitchFamily="34" charset="-122"/>
                <a:cs typeface="+mn-ea"/>
                <a:sym typeface="+mn-lt"/>
              </a:rPr>
              <a:t>实施成本高，需要针对每个核算系统建立接口。</a:t>
            </a: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a:p>
            <a:pPr marL="742950" lvl="1" indent="-285750">
              <a:buFont typeface="Arial" pitchFamily="34" charset="0"/>
              <a:buChar char="•"/>
            </a:pPr>
            <a:endParaRPr lang="en-US" altLang="zh-CN" sz="1200" smtClean="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367415" y="1686810"/>
            <a:ext cx="3888432" cy="811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600">
                <a:latin typeface="微软雅黑" panose="020b0503020204020204" pitchFamily="34" charset="-122"/>
                <a:ea typeface="微软雅黑" panose="020b0503020204020204" pitchFamily="34" charset="-122"/>
              </a:rPr>
              <a:t>期</a:t>
            </a:r>
            <a:r>
              <a:rPr lang="zh-CN" altLang="en-US" sz="1600" smtClean="0">
                <a:latin typeface="微软雅黑" panose="020b0503020204020204" pitchFamily="34" charset="-122"/>
                <a:ea typeface="微软雅黑" panose="020b0503020204020204" pitchFamily="34" charset="-122"/>
              </a:rPr>
              <a:t>初数据统一工作量大，不需要系统改造，后续数据一致性靠人为保障</a:t>
            </a:r>
            <a:endParaRPr lang="zh-CN" altLang="en-US" sz="160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827697" y="837298"/>
            <a:ext cx="2363097" cy="639222"/>
            <a:chOff x="5438178" y="837298"/>
            <a:chExt cx="2363097" cy="639222"/>
          </a:xfrm>
        </p:grpSpPr>
        <p:sp>
          <p:nvSpPr>
            <p:cNvPr id="38" name="Rectangle 37"/>
            <p:cNvSpPr/>
            <p:nvPr/>
          </p:nvSpPr>
          <p:spPr>
            <a:xfrm>
              <a:off x="6001075" y="983886"/>
              <a:ext cx="1800200" cy="3600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200" b="1" smtClean="0">
                  <a:latin typeface="微软雅黑" panose="020b0503020204020204" pitchFamily="34" charset="-122"/>
                  <a:ea typeface="微软雅黑" panose="020b0503020204020204" pitchFamily="34" charset="-122"/>
                </a:rPr>
                <a:t>统一数据管控平台</a:t>
              </a:r>
              <a:endParaRPr lang="zh-CN" altLang="en-US" sz="1200" b="1">
                <a:latin typeface="微软雅黑" panose="020b0503020204020204" pitchFamily="34" charset="-122"/>
                <a:ea typeface="微软雅黑" panose="020b0503020204020204" pitchFamily="34" charset="-122"/>
              </a:endParaRPr>
            </a:p>
          </p:txBody>
        </p:sp>
        <p:sp>
          <p:nvSpPr>
            <p:cNvPr id="36" name="Oval 35"/>
            <p:cNvSpPr>
              <a:spLocks noChangeAspect="1"/>
            </p:cNvSpPr>
            <p:nvPr/>
          </p:nvSpPr>
          <p:spPr>
            <a:xfrm>
              <a:off x="5438178" y="837298"/>
              <a:ext cx="648499" cy="63922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100" b="1">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37" name="Oval 36"/>
          <p:cNvSpPr>
            <a:spLocks noChangeAspect="1"/>
          </p:cNvSpPr>
          <p:nvPr/>
        </p:nvSpPr>
        <p:spPr>
          <a:xfrm>
            <a:off x="4902524" y="907279"/>
            <a:ext cx="498845" cy="491709"/>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sz="1200" b="1" smtClean="0">
                <a:solidFill>
                  <a:schemeClr val="bg1"/>
                </a:solidFill>
                <a:latin typeface="微软雅黑" panose="020b0503020204020204" pitchFamily="34" charset="-122"/>
                <a:ea typeface="微软雅黑" panose="020b0503020204020204" pitchFamily="34" charset="-122"/>
                <a:cs typeface="+mn-ea"/>
                <a:sym typeface="+mn-lt"/>
              </a:rPr>
              <a:t>2</a:t>
            </a:r>
            <a:endParaRPr lang="en-US" sz="1200" b="1">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4906120" y="1672712"/>
            <a:ext cx="3888432" cy="811609"/>
          </a:xfrm>
          <a:prstGeom prst="rect">
            <a:avLst/>
          </a:prstGeom>
          <a:solidFill>
            <a:srgbClr val="9BBB59"/>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600" smtClean="0">
                <a:latin typeface="微软雅黑" panose="020b0503020204020204" pitchFamily="34" charset="-122"/>
                <a:ea typeface="微软雅黑" panose="020b0503020204020204" pitchFamily="34" charset="-122"/>
              </a:rPr>
              <a:t>实施成本高，数据一致性强。有利于全集团数据共享，为各种分析系统提供基础。</a:t>
            </a:r>
            <a:endParaRPr lang="zh-CN" altLang="en-US" sz="16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2429094"/>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a:xfrm>
            <a:off x="14808" y="179348"/>
            <a:ext cx="8229600" cy="369332"/>
          </a:xfrm>
          <a:noFill/>
        </p:spPr>
        <p:txBody>
          <a:bodyPr wrap="square" rtlCol="0">
            <a:spAutoFit/>
          </a:bodyPr>
          <a:lstStyle/>
          <a:p>
            <a:r>
              <a:rPr lang="zh-CN" altLang="en-US" sz="1800" b="1">
                <a:latin typeface="微软雅黑" panose="020b0503020204020204" pitchFamily="34" charset="-122"/>
                <a:ea typeface="微软雅黑" panose="020b0503020204020204" pitchFamily="34" charset="-122"/>
                <a:cs typeface="+mn-cs"/>
              </a:rPr>
              <a:t>数据管控体系及系统的建立</a:t>
            </a:r>
          </a:p>
        </p:txBody>
      </p:sp>
      <p:sp>
        <p:nvSpPr>
          <p:cNvPr id="3" name="Shape 22"/>
          <p:cNvSpPr>
            <a:spLocks noChangeArrowheads="1"/>
          </p:cNvSpPr>
          <p:nvPr/>
        </p:nvSpPr>
        <p:spPr bwMode="auto">
          <a:xfrm rot="18441473" flipV="1">
            <a:off x="670779" y="1705772"/>
            <a:ext cx="8355763" cy="3874471"/>
          </a:xfrm>
          <a:custGeom>
            <a:gdLst>
              <a:gd name="T0" fmla="*/ 0 w 9525000"/>
              <a:gd name="T1" fmla="*/ 21854 h 5953125"/>
              <a:gd name="T2" fmla="*/ 10191 w 9525000"/>
              <a:gd name="T3" fmla="*/ 0 h 5953125"/>
              <a:gd name="T4" fmla="*/ 12205 w 9525000"/>
              <a:gd name="T5" fmla="*/ 4371 h 5953125"/>
              <a:gd name="T6" fmla="*/ 10621 w 9525000"/>
              <a:gd name="T7" fmla="*/ 10927 h 5953125"/>
              <a:gd name="T8" fmla="*/ 5898240 60000 65536"/>
              <a:gd name="T9" fmla="*/ 17694720 60000 65536"/>
              <a:gd name="T10" fmla="*/ 0 60000 65536"/>
              <a:gd name="T11" fmla="*/ 5898240 60000 65536"/>
              <a:gd name="T12" fmla="*/ 0 w 9525000"/>
              <a:gd name="T13" fmla="*/ 0 h 5953125"/>
              <a:gd name="T14" fmla="*/ 9525000 w 9525000"/>
              <a:gd name="T15" fmla="*/ 5953125 h 5953125"/>
            </a:gdLst>
            <a:cxnLst>
              <a:cxn ang="T8">
                <a:pos x="T0" y="T1"/>
              </a:cxn>
              <a:cxn ang="T9">
                <a:pos x="T2" y="T3"/>
              </a:cxn>
              <a:cxn ang="T10">
                <a:pos x="T4" y="T5"/>
              </a:cxn>
              <a:cxn ang="T11">
                <a:pos x="T6" y="T7"/>
              </a:cxn>
            </a:cxnLst>
            <a:rect l="T12" t="T13" r="T14" b="T15"/>
            <a:pathLst>
              <a:path w="9525000" h="5953125">
                <a:moveTo>
                  <a:pt x="0" y="5953125"/>
                </a:moveTo>
                <a:cubicBezTo>
                  <a:pt x="1058333" y="3307292"/>
                  <a:pt x="3737240" y="1570964"/>
                  <a:pt x="8036719" y="744141"/>
                </a:cubicBezTo>
                <a:lnTo>
                  <a:pt x="7952874" y="0"/>
                </a:lnTo>
                <a:lnTo>
                  <a:pt x="9525000" y="1190625"/>
                </a:lnTo>
                <a:lnTo>
                  <a:pt x="8288252" y="2976563"/>
                </a:lnTo>
                <a:lnTo>
                  <a:pt x="8204408" y="2232422"/>
                </a:lnTo>
                <a:cubicBezTo>
                  <a:pt x="4322303" y="2563151"/>
                  <a:pt x="1587500" y="3803386"/>
                  <a:pt x="0" y="5953125"/>
                </a:cubicBezTo>
                <a:close/>
              </a:path>
            </a:pathLst>
          </a:custGeom>
          <a:solidFill>
            <a:srgbClr val="E4F3F4"/>
          </a:solidFill>
          <a:ln w="9525">
            <a:solidFill>
              <a:srgbClr val="AAC9FC"/>
            </a:solid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pPr>
            <a:endParaRPr lang="en-US" altLang="zh-CN" sz="1015" b="1">
              <a:solidFill>
                <a:srgbClr val="000000"/>
              </a:solidFill>
              <a:latin typeface="Arial Unicode MS" panose="020b0604020202020204" pitchFamily="34" charset="-122"/>
              <a:ea typeface="Arial Unicode MS" panose="020b0604020202020204" pitchFamily="34" charset="-122"/>
              <a:cs typeface="Arial Unicode MS" pitchFamily="34" charset="-122"/>
            </a:endParaRPr>
          </a:p>
        </p:txBody>
      </p:sp>
      <p:sp>
        <p:nvSpPr>
          <p:cNvPr id="4" name="TextBox 23"/>
          <p:cNvSpPr txBox="1">
            <a:spLocks noChangeArrowheads="1"/>
          </p:cNvSpPr>
          <p:nvPr/>
        </p:nvSpPr>
        <p:spPr bwMode="auto">
          <a:xfrm>
            <a:off x="6716996" y="6102287"/>
            <a:ext cx="704040" cy="248530"/>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buNone/>
            </a:pPr>
            <a:r>
              <a:rPr lang="zh-CN" alt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rPr>
              <a:t>第三阶段</a:t>
            </a:r>
            <a:endParaRPr 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endParaRPr>
          </a:p>
        </p:txBody>
      </p:sp>
      <p:cxnSp>
        <p:nvCxnSpPr>
          <p:cNvPr id="5" name="Straight Arrow Connector 260"/>
          <p:cNvCxnSpPr/>
          <p:nvPr/>
        </p:nvCxnSpPr>
        <p:spPr bwMode="auto">
          <a:xfrm>
            <a:off x="357129" y="6006662"/>
            <a:ext cx="8426687" cy="0"/>
          </a:xfrm>
          <a:prstGeom prst="straightConnector1">
            <a:avLst/>
          </a:prstGeom>
          <a:solidFill>
            <a:srgbClr val="666699"/>
          </a:solidFill>
          <a:ln w="41275" cap="flat" cmpd="sng" algn="ctr">
            <a:solidFill>
              <a:schemeClr val="accent6">
                <a:lumMod val="75000"/>
              </a:schemeClr>
            </a:solidFill>
            <a:prstDash val="solid"/>
            <a:round/>
            <a:headEnd type="none" w="med" len="med"/>
            <a:tailEnd type="arrow"/>
          </a:ln>
          <a:effectLst/>
        </p:spPr>
      </p:cxnSp>
      <p:sp>
        <p:nvSpPr>
          <p:cNvPr id="6" name="Oval 261"/>
          <p:cNvSpPr/>
          <p:nvPr/>
        </p:nvSpPr>
        <p:spPr bwMode="auto">
          <a:xfrm>
            <a:off x="281354" y="5940200"/>
            <a:ext cx="132923" cy="132923"/>
          </a:xfrm>
          <a:prstGeom prst="ellipse">
            <a:avLst/>
          </a:prstGeom>
          <a:solidFill>
            <a:schemeClr val="bg1"/>
          </a:solidFill>
          <a:ln w="41275" cap="flat" cmpd="sng" algn="ctr">
            <a:solidFill>
              <a:schemeClr val="accent6">
                <a:lumMod val="75000"/>
              </a:schemeClr>
            </a:solidFill>
            <a:prstDash val="solid"/>
            <a:round/>
            <a:headEnd type="none" w="med" len="med"/>
            <a:tailEnd type="arrow"/>
          </a:ln>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buClr>
                <a:schemeClr val="accent1"/>
              </a:buClr>
              <a:buSzPct val="80000"/>
              <a:buFont typeface="Wingdings" pitchFamily="2" charset="2"/>
              <a:buNone/>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7" name="Oval 262"/>
          <p:cNvSpPr/>
          <p:nvPr/>
        </p:nvSpPr>
        <p:spPr bwMode="auto">
          <a:xfrm>
            <a:off x="2883877" y="5940200"/>
            <a:ext cx="132923" cy="132923"/>
          </a:xfrm>
          <a:prstGeom prst="ellipse">
            <a:avLst/>
          </a:prstGeom>
          <a:solidFill>
            <a:schemeClr val="bg1"/>
          </a:solidFill>
          <a:ln w="41275" cap="flat" cmpd="sng" algn="ctr">
            <a:solidFill>
              <a:schemeClr val="accent6">
                <a:lumMod val="75000"/>
              </a:schemeClr>
            </a:solidFill>
            <a:prstDash val="solid"/>
            <a:round/>
            <a:headEnd type="none" w="med" len="med"/>
            <a:tailEnd type="arrow"/>
          </a:ln>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8" name="Oval 265"/>
          <p:cNvSpPr/>
          <p:nvPr/>
        </p:nvSpPr>
        <p:spPr bwMode="auto">
          <a:xfrm>
            <a:off x="5697415" y="5940200"/>
            <a:ext cx="132923" cy="132923"/>
          </a:xfrm>
          <a:prstGeom prst="ellipse">
            <a:avLst/>
          </a:prstGeom>
          <a:solidFill>
            <a:schemeClr val="bg1"/>
          </a:solidFill>
          <a:ln w="41275" cap="flat" cmpd="sng" algn="ctr">
            <a:solidFill>
              <a:schemeClr val="accent6">
                <a:lumMod val="75000"/>
              </a:schemeClr>
            </a:solidFill>
            <a:prstDash val="solid"/>
            <a:round/>
            <a:headEnd type="none" w="med" len="med"/>
            <a:tailEnd type="arrow"/>
          </a:ln>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9" name="Oval 267"/>
          <p:cNvSpPr/>
          <p:nvPr/>
        </p:nvSpPr>
        <p:spPr bwMode="auto">
          <a:xfrm>
            <a:off x="8378028" y="5940200"/>
            <a:ext cx="132923" cy="132923"/>
          </a:xfrm>
          <a:prstGeom prst="ellipse">
            <a:avLst/>
          </a:prstGeom>
          <a:solidFill>
            <a:schemeClr val="bg1"/>
          </a:solidFill>
          <a:ln w="41275" cap="flat" cmpd="sng" algn="ctr">
            <a:solidFill>
              <a:schemeClr val="accent6">
                <a:lumMod val="75000"/>
              </a:schemeClr>
            </a:solidFill>
            <a:prstDash val="solid"/>
            <a:round/>
            <a:headEnd type="none" w="med" len="med"/>
            <a:tailEnd type="arrow"/>
          </a:ln>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10" name="TextBox 23"/>
          <p:cNvSpPr txBox="1">
            <a:spLocks noChangeArrowheads="1"/>
          </p:cNvSpPr>
          <p:nvPr/>
        </p:nvSpPr>
        <p:spPr bwMode="auto">
          <a:xfrm>
            <a:off x="4077585" y="6102287"/>
            <a:ext cx="704040" cy="248530"/>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buNone/>
            </a:pPr>
            <a:r>
              <a:rPr lang="zh-CN" alt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rPr>
              <a:t>第二阶段</a:t>
            </a:r>
            <a:endParaRPr 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endParaRPr>
          </a:p>
        </p:txBody>
      </p:sp>
      <p:sp>
        <p:nvSpPr>
          <p:cNvPr id="11" name="TextBox 23"/>
          <p:cNvSpPr txBox="1">
            <a:spLocks noChangeArrowheads="1"/>
          </p:cNvSpPr>
          <p:nvPr/>
        </p:nvSpPr>
        <p:spPr bwMode="auto">
          <a:xfrm>
            <a:off x="1300934" y="6102287"/>
            <a:ext cx="704040" cy="248530"/>
          </a:xfrm>
          <a:prstGeom prst="rect">
            <a:avLst/>
          </a:prstGeom>
          <a:noFill/>
          <a:ln w="9525">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buNone/>
            </a:pPr>
            <a:r>
              <a:rPr lang="zh-CN" alt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rPr>
              <a:t>第一阶段</a:t>
            </a:r>
            <a:endParaRPr lang="en-US" sz="1015">
              <a:solidFill>
                <a:schemeClr val="accent6">
                  <a:lumMod val="75000"/>
                </a:schemeClr>
              </a:solidFill>
              <a:latin typeface="Arial Unicode MS" panose="020b0604020202020204" pitchFamily="34" charset="-122"/>
              <a:ea typeface="Arial Unicode MS" panose="020b0604020202020204" pitchFamily="34" charset="-122"/>
              <a:cs typeface="Arial Unicode MS" pitchFamily="34" charset="-122"/>
            </a:endParaRPr>
          </a:p>
        </p:txBody>
      </p:sp>
      <p:sp>
        <p:nvSpPr>
          <p:cNvPr id="12" name="Rectangle 11"/>
          <p:cNvSpPr/>
          <p:nvPr/>
        </p:nvSpPr>
        <p:spPr bwMode="auto">
          <a:xfrm>
            <a:off x="633046" y="2340284"/>
            <a:ext cx="2039815" cy="2847178"/>
          </a:xfrm>
          <a:prstGeom prst="rect">
            <a:avLst/>
          </a:prstGeom>
        </p:spPr>
        <p:style>
          <a:lnRef idx="2">
            <a:schemeClr val="accent3"/>
          </a:lnRef>
          <a:fillRef idx="1">
            <a:schemeClr val="lt1"/>
          </a:fillRef>
          <a:effectRef idx="0">
            <a:schemeClr val="accent3"/>
          </a:effectRef>
          <a:fontRef idx="minor">
            <a:schemeClr val="dk1"/>
          </a:fontRef>
        </p:style>
        <p:txBody>
          <a:bodyPr lIns="99692" tIns="99692" rIns="99692" bIns="99692" rtlCol="0" anchor="ctr"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建立数据收集、维护、更改的相关流程；</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协调相关部门的日常作业，暴露并协调解决核心数据管理问题；</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整理数据，清理数据缺失；</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保障企业日常业务的顺畅运作</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3" name="Rectangle 121"/>
          <p:cNvSpPr>
            <a:spLocks noChangeArrowheads="1"/>
          </p:cNvSpPr>
          <p:nvPr/>
        </p:nvSpPr>
        <p:spPr bwMode="auto">
          <a:xfrm>
            <a:off x="633046" y="1827656"/>
            <a:ext cx="2039815" cy="43044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nchorCtr="0"/>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协调整理阶段</a:t>
            </a:r>
          </a:p>
        </p:txBody>
      </p:sp>
      <p:sp>
        <p:nvSpPr>
          <p:cNvPr id="14" name="Rectangle 13"/>
          <p:cNvSpPr/>
          <p:nvPr/>
        </p:nvSpPr>
        <p:spPr bwMode="auto">
          <a:xfrm>
            <a:off x="3409697" y="2340284"/>
            <a:ext cx="2039815" cy="2847178"/>
          </a:xfrm>
          <a:prstGeom prst="rect">
            <a:avLst/>
          </a:prstGeom>
        </p:spPr>
        <p:style>
          <a:lnRef idx="2">
            <a:schemeClr val="accent3"/>
          </a:lnRef>
          <a:fillRef idx="1">
            <a:schemeClr val="lt1"/>
          </a:fillRef>
          <a:effectRef idx="0">
            <a:schemeClr val="accent3"/>
          </a:effectRef>
          <a:fontRef idx="minor">
            <a:schemeClr val="dk1"/>
          </a:fontRef>
        </p:style>
        <p:txBody>
          <a:bodyPr lIns="99692" tIns="99692" rIns="99692" bIns="99692" rtlCol="0" anchor="ctr"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针对核心数据建立专业化信息系统；</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保障企业主数据的完整、精确、实时</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协调各个业务部门，定义清晰、明确、高效的流程，管理因各类新业务带来的复杂数据流</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5" name="Rectangle 121"/>
          <p:cNvSpPr>
            <a:spLocks noChangeArrowheads="1"/>
          </p:cNvSpPr>
          <p:nvPr/>
        </p:nvSpPr>
        <p:spPr bwMode="auto">
          <a:xfrm>
            <a:off x="3409697" y="1827656"/>
            <a:ext cx="2039815" cy="43044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nchorCtr="0"/>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集中管理阶段</a:t>
            </a:r>
          </a:p>
        </p:txBody>
      </p:sp>
      <p:sp>
        <p:nvSpPr>
          <p:cNvPr id="16" name="Rectangle 15"/>
          <p:cNvSpPr/>
          <p:nvPr/>
        </p:nvSpPr>
        <p:spPr bwMode="auto">
          <a:xfrm>
            <a:off x="6049108" y="2340284"/>
            <a:ext cx="2039815" cy="2847178"/>
          </a:xfrm>
          <a:prstGeom prst="rect">
            <a:avLst/>
          </a:prstGeom>
        </p:spPr>
        <p:style>
          <a:lnRef idx="2">
            <a:schemeClr val="accent3"/>
          </a:lnRef>
          <a:fillRef idx="1">
            <a:schemeClr val="lt1"/>
          </a:fillRef>
          <a:effectRef idx="0">
            <a:schemeClr val="accent3"/>
          </a:effectRef>
          <a:fontRef idx="minor">
            <a:schemeClr val="dk1"/>
          </a:fontRef>
        </p:style>
        <p:txBody>
          <a:bodyPr lIns="99692" tIns="99692" rIns="99692" bIns="99692" rtlCol="0" anchor="ctr" anchorCtr="0"/>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建立完善的、专业的主数据管理系统，管理由于业务成熟带来的各类多维度、多来源的企业核心数据资源</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a:p>
            <a:pPr marL="171455" indent="-171455">
              <a:buSzTx/>
              <a:buFont typeface="+mj-lt"/>
              <a:buAutoNum type="arabicPeriod"/>
            </a:pPr>
            <a:r>
              <a:rPr lang="zh-CN" altLang="en-US" sz="1292">
                <a:latin typeface="Arial Unicode MS" panose="020b0604020202020204" pitchFamily="34" charset="-122"/>
                <a:ea typeface="Arial Unicode MS" panose="020b0604020202020204" pitchFamily="34" charset="-122"/>
                <a:cs typeface="Arial Unicode MS" pitchFamily="34" charset="-122"/>
              </a:rPr>
              <a:t>利用企业数据资源，创造性地为企业的发展带来全新的动力</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7" name="Rectangle 121"/>
          <p:cNvSpPr>
            <a:spLocks noChangeArrowheads="1"/>
          </p:cNvSpPr>
          <p:nvPr/>
        </p:nvSpPr>
        <p:spPr bwMode="auto">
          <a:xfrm>
            <a:off x="6049108" y="1827656"/>
            <a:ext cx="2039815" cy="43044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nchorCtr="0"/>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促进创新阶段</a:t>
            </a:r>
          </a:p>
        </p:txBody>
      </p:sp>
    </p:spTree>
    <p:extLst>
      <p:ext uri="{BB962C8B-B14F-4D97-AF65-F5344CB8AC3E}">
        <p14:creationId xmlns:p14="http://schemas.microsoft.com/office/powerpoint/2010/main" val="3163406511"/>
      </p:ext>
    </p:extLst>
  </p:cSld>
  <p:clrMapOvr>
    <a:masterClrMapping/>
  </p:clrMapOvr>
  <mc:AlternateContent>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14808" y="137006"/>
            <a:ext cx="8229600" cy="369332"/>
          </a:xfrm>
          <a:noFill/>
        </p:spPr>
        <p:txBody>
          <a:bodyPr vert="horz" wrap="square" lIns="91440" tIns="45720" rIns="91440" bIns="45720" rtlCol="0" anchor="ctr">
            <a:spAutoFit/>
          </a:bodyPr>
          <a:lstStyle/>
          <a:p>
            <a:r>
              <a:rPr lang="zh-CN" altLang="en-US" sz="1800" b="1">
                <a:latin typeface="微软雅黑" panose="020b0503020204020204" pitchFamily="34" charset="-122"/>
                <a:ea typeface="微软雅黑" panose="020b0503020204020204" pitchFamily="34" charset="-122"/>
                <a:cs typeface="+mn-cs"/>
              </a:rPr>
              <a:t>数据管控体系及系统建立的第一阶段</a:t>
            </a:r>
            <a:endParaRPr lang="en-US" sz="1800" b="1">
              <a:latin typeface="微软雅黑" panose="020b0503020204020204" pitchFamily="34" charset="-122"/>
              <a:ea typeface="微软雅黑" panose="020b0503020204020204" pitchFamily="34" charset="-122"/>
              <a:cs typeface="+mn-cs"/>
            </a:endParaRPr>
          </a:p>
        </p:txBody>
      </p:sp>
      <p:sp>
        <p:nvSpPr>
          <p:cNvPr id="37" name="Rectangle 121"/>
          <p:cNvSpPr>
            <a:spLocks noChangeArrowheads="1"/>
          </p:cNvSpPr>
          <p:nvPr/>
        </p:nvSpPr>
        <p:spPr bwMode="auto">
          <a:xfrm>
            <a:off x="2954216" y="1037493"/>
            <a:ext cx="5978769" cy="5171406"/>
          </a:xfrm>
          <a:prstGeom prst="rect">
            <a:avLst/>
          </a:prstGeom>
          <a:solidFill>
            <a:schemeClr val="bg1"/>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endPar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38" name="Rectangle 121"/>
          <p:cNvSpPr>
            <a:spLocks noChangeArrowheads="1"/>
          </p:cNvSpPr>
          <p:nvPr/>
        </p:nvSpPr>
        <p:spPr bwMode="auto">
          <a:xfrm>
            <a:off x="351693" y="3912954"/>
            <a:ext cx="2039815" cy="430446"/>
          </a:xfrm>
          <a:prstGeom prst="rect">
            <a:avLst/>
          </a:prstGeom>
          <a:solidFill>
            <a:schemeClr val="accent2">
              <a:lumMod val="50000"/>
            </a:schemeClr>
          </a:solidFill>
          <a:ln w="38100" algn="ctr">
            <a:solidFill>
              <a:schemeClr val="accent6">
                <a:lumMod val="75000"/>
              </a:schemeClr>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1.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协调整理阶段</a:t>
            </a:r>
          </a:p>
        </p:txBody>
      </p:sp>
      <p:sp>
        <p:nvSpPr>
          <p:cNvPr id="39" name="Rectangle 121"/>
          <p:cNvSpPr>
            <a:spLocks noChangeArrowheads="1"/>
          </p:cNvSpPr>
          <p:nvPr/>
        </p:nvSpPr>
        <p:spPr bwMode="auto">
          <a:xfrm>
            <a:off x="351693" y="3375101"/>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2.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集中管理阶段</a:t>
            </a:r>
          </a:p>
        </p:txBody>
      </p:sp>
      <p:sp>
        <p:nvSpPr>
          <p:cNvPr id="40" name="Rectangle 121"/>
          <p:cNvSpPr>
            <a:spLocks noChangeArrowheads="1"/>
          </p:cNvSpPr>
          <p:nvPr/>
        </p:nvSpPr>
        <p:spPr bwMode="auto">
          <a:xfrm>
            <a:off x="351693" y="2836859"/>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3.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促进创新阶段</a:t>
            </a:r>
          </a:p>
        </p:txBody>
      </p:sp>
      <p:sp>
        <p:nvSpPr>
          <p:cNvPr id="41" name="矩形 3"/>
          <p:cNvSpPr/>
          <p:nvPr/>
        </p:nvSpPr>
        <p:spPr>
          <a:xfrm>
            <a:off x="3065694" y="2477560"/>
            <a:ext cx="1180954" cy="528353"/>
          </a:xfrm>
          <a:prstGeom prst="rect">
            <a:avLst/>
          </a:prstGeom>
          <a:solidFill>
            <a:schemeClr val="accent2">
              <a:lumMod val="50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阶段核心能力</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42" name="矩形 4"/>
          <p:cNvSpPr/>
          <p:nvPr/>
        </p:nvSpPr>
        <p:spPr>
          <a:xfrm>
            <a:off x="3065694" y="3388777"/>
            <a:ext cx="1180954" cy="528353"/>
          </a:xfrm>
          <a:prstGeom prst="rect">
            <a:avLst/>
          </a:prstGeom>
          <a:solidFill>
            <a:schemeClr val="accent2">
              <a:lumMod val="50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专用信息系统</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43" name="矩形 5"/>
          <p:cNvSpPr/>
          <p:nvPr/>
        </p:nvSpPr>
        <p:spPr>
          <a:xfrm>
            <a:off x="3065694" y="4330622"/>
            <a:ext cx="1180954" cy="528353"/>
          </a:xfrm>
          <a:prstGeom prst="rect">
            <a:avLst/>
          </a:prstGeom>
          <a:solidFill>
            <a:schemeClr val="accent2">
              <a:lumMod val="50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阶段组织定位</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44" name="矩形 6"/>
          <p:cNvSpPr/>
          <p:nvPr/>
        </p:nvSpPr>
        <p:spPr>
          <a:xfrm>
            <a:off x="3065694" y="5249498"/>
            <a:ext cx="1180954" cy="528353"/>
          </a:xfrm>
          <a:prstGeom prst="rect">
            <a:avLst/>
          </a:prstGeom>
          <a:solidFill>
            <a:schemeClr val="accent2">
              <a:lumMod val="50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阶段组织资源</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配置要求</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46" name="矩形 19"/>
          <p:cNvSpPr/>
          <p:nvPr/>
        </p:nvSpPr>
        <p:spPr>
          <a:xfrm>
            <a:off x="3065694" y="1546453"/>
            <a:ext cx="1180954" cy="528353"/>
          </a:xfrm>
          <a:prstGeom prst="rect">
            <a:avLst/>
          </a:prstGeom>
          <a:solidFill>
            <a:schemeClr val="accent2">
              <a:lumMod val="50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阶段总体目标</a:t>
            </a:r>
            <a:endPar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cxnSp>
        <p:nvCxnSpPr>
          <p:cNvPr id="62" name="直接连接符 24"/>
          <p:cNvCxnSpPr/>
          <p:nvPr>
            <p:custDataLst>
              <p:tags r:id="rId2"/>
            </p:custDataLst>
          </p:nvPr>
        </p:nvCxnSpPr>
        <p:spPr bwMode="auto">
          <a:xfrm flipH="1">
            <a:off x="4419090"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65" name="直接连接符 24"/>
          <p:cNvCxnSpPr/>
          <p:nvPr>
            <p:custDataLst>
              <p:tags r:id="rId3"/>
            </p:custDataLst>
          </p:nvPr>
        </p:nvCxnSpPr>
        <p:spPr bwMode="auto">
          <a:xfrm flipH="1">
            <a:off x="8747722"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66" name="直接连接符 24"/>
          <p:cNvCxnSpPr/>
          <p:nvPr>
            <p:custDataLst>
              <p:tags r:id="rId4"/>
            </p:custDataLst>
          </p:nvPr>
        </p:nvCxnSpPr>
        <p:spPr bwMode="auto">
          <a:xfrm>
            <a:off x="3081057" y="2305271"/>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67" name="直接连接符 24"/>
          <p:cNvCxnSpPr/>
          <p:nvPr>
            <p:custDataLst>
              <p:tags r:id="rId5"/>
            </p:custDataLst>
          </p:nvPr>
        </p:nvCxnSpPr>
        <p:spPr bwMode="auto">
          <a:xfrm>
            <a:off x="3081057" y="3185859"/>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68" name="直接连接符 24"/>
          <p:cNvCxnSpPr/>
          <p:nvPr>
            <p:custDataLst>
              <p:tags r:id="rId6"/>
            </p:custDataLst>
          </p:nvPr>
        </p:nvCxnSpPr>
        <p:spPr bwMode="auto">
          <a:xfrm>
            <a:off x="3081057" y="4127704"/>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69" name="直接连接符 24"/>
          <p:cNvCxnSpPr/>
          <p:nvPr>
            <p:custDataLst>
              <p:tags r:id="rId7"/>
            </p:custDataLst>
          </p:nvPr>
        </p:nvCxnSpPr>
        <p:spPr bwMode="auto">
          <a:xfrm>
            <a:off x="3081057" y="5046580"/>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0" name="直接连接符 24"/>
          <p:cNvCxnSpPr/>
          <p:nvPr>
            <p:custDataLst>
              <p:tags r:id="rId8"/>
            </p:custDataLst>
          </p:nvPr>
        </p:nvCxnSpPr>
        <p:spPr bwMode="auto">
          <a:xfrm>
            <a:off x="3081057" y="5994825"/>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1" name="直接连接符 24"/>
          <p:cNvCxnSpPr/>
          <p:nvPr>
            <p:custDataLst>
              <p:tags r:id="rId9"/>
            </p:custDataLst>
          </p:nvPr>
        </p:nvCxnSpPr>
        <p:spPr bwMode="auto">
          <a:xfrm>
            <a:off x="3081057" y="1269916"/>
            <a:ext cx="5711251" cy="0"/>
          </a:xfrm>
          <a:prstGeom prst="line">
            <a:avLst/>
          </a:prstGeom>
          <a:noFill/>
          <a:ln w="3175" cap="flat" cmpd="sng" algn="ctr">
            <a:solidFill>
              <a:srgbClr val="003399"/>
            </a:solidFill>
            <a:prstDash val="dash"/>
            <a:round/>
            <a:headEnd type="none" w="med" len="med"/>
            <a:tailEnd type="none" w="med" len="med"/>
          </a:ln>
          <a:effectLst/>
        </p:spPr>
      </p:cxnSp>
      <p:sp>
        <p:nvSpPr>
          <p:cNvPr id="72" name="Trapezoid 71"/>
          <p:cNvSpPr/>
          <p:nvPr/>
        </p:nvSpPr>
        <p:spPr bwMode="auto">
          <a:xfrm rot="16200000">
            <a:off x="85632" y="3422884"/>
            <a:ext cx="5171406" cy="400623"/>
          </a:xfrm>
          <a:prstGeom prst="trapezoid">
            <a:avLst>
              <a:gd name="adj" fmla="val 452665"/>
            </a:avLst>
          </a:prstGeom>
          <a:solidFill>
            <a:srgbClr val="FFFFFF"/>
          </a:solidFill>
          <a:ln w="9525" algn="ctr">
            <a:solidFill>
              <a:srgbClr val="A6A6A6"/>
            </a:solidFill>
            <a:round/>
          </a:ln>
          <a:effectLst>
            <a:outerShdw blurRad="50800" dist="38100" dir="2700000" algn="tl" rotWithShape="0">
              <a:prstClr val="black">
                <a:alpha val="40000"/>
              </a:prstClr>
            </a:outerShdw>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73" name="矩形 18"/>
          <p:cNvSpPr/>
          <p:nvPr/>
        </p:nvSpPr>
        <p:spPr>
          <a:xfrm>
            <a:off x="4473174" y="1565627"/>
            <a:ext cx="4212096" cy="490006"/>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FontTx/>
              <a:buNone/>
            </a:pPr>
            <a:r>
              <a:rPr lang="zh-CN" altLang="en-US" sz="1292">
                <a:latin typeface="Arial Unicode MS" panose="020b0604020202020204" pitchFamily="34" charset="-122"/>
                <a:ea typeface="Arial Unicode MS" panose="020b0604020202020204" pitchFamily="34" charset="-122"/>
                <a:cs typeface="Arial Unicode MS" pitchFamily="34" charset="-122"/>
              </a:rPr>
              <a:t>通过专业化职能部门的设立，协调建立企业核心数据的维护流程，并完成数据维护</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74" name="矩形 18"/>
          <p:cNvSpPr/>
          <p:nvPr/>
        </p:nvSpPr>
        <p:spPr>
          <a:xfrm>
            <a:off x="4473174" y="2397315"/>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整理数据，清理数据缺失；协调相关部门的日常作业，暴露并协调解决核心数据管理问题；保障企业日常业务的顺畅运作</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75" name="矩形 18"/>
          <p:cNvSpPr/>
          <p:nvPr/>
        </p:nvSpPr>
        <p:spPr>
          <a:xfrm>
            <a:off x="4473174" y="3407951"/>
            <a:ext cx="4212096" cy="490006"/>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无专用信息系统，但该部门将完成在各个核心信息系统中进行数据维护的工作</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76" name="矩形 18"/>
          <p:cNvSpPr/>
          <p:nvPr/>
        </p:nvSpPr>
        <p:spPr>
          <a:xfrm>
            <a:off x="4473174" y="4349796"/>
            <a:ext cx="4212096" cy="490006"/>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企业核心业务数据的协调者、维护者；数据维护流程的协调者、编制者</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77" name="矩形 18"/>
          <p:cNvSpPr/>
          <p:nvPr/>
        </p:nvSpPr>
        <p:spPr>
          <a:xfrm>
            <a:off x="4473174" y="5169253"/>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en-US" altLang="zh-CN" sz="1292">
                <a:latin typeface="Arial Unicode MS" panose="020b0604020202020204" pitchFamily="34" charset="-122"/>
                <a:ea typeface="Arial Unicode MS" panose="020b0604020202020204" pitchFamily="34" charset="-122"/>
                <a:cs typeface="Arial Unicode MS" pitchFamily="34" charset="-122"/>
              </a:rPr>
              <a:t>3~5</a:t>
            </a:r>
            <a:r>
              <a:rPr lang="zh-CN" altLang="en-US" sz="1292">
                <a:latin typeface="Arial Unicode MS" panose="020b0604020202020204" pitchFamily="34" charset="-122"/>
                <a:ea typeface="Arial Unicode MS" panose="020b0604020202020204" pitchFamily="34" charset="-122"/>
                <a:cs typeface="Arial Unicode MS" pitchFamily="34" charset="-122"/>
              </a:rPr>
              <a:t>人的专业化科室，人员熟悉各个体系主数据的相关业务，具备流程协调与制定能力，具备在系统中维护主数据的能力</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Tree>
    <p:extLst>
      <p:ext uri="{BB962C8B-B14F-4D97-AF65-F5344CB8AC3E}">
        <p14:creationId xmlns:p14="http://schemas.microsoft.com/office/powerpoint/2010/main" val="466416480"/>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9" name="Rectangle 121"/>
          <p:cNvSpPr>
            <a:spLocks noChangeArrowheads="1"/>
          </p:cNvSpPr>
          <p:nvPr/>
        </p:nvSpPr>
        <p:spPr bwMode="auto">
          <a:xfrm>
            <a:off x="2954216" y="1037493"/>
            <a:ext cx="5978769" cy="5171406"/>
          </a:xfrm>
          <a:prstGeom prst="rect">
            <a:avLst/>
          </a:prstGeom>
          <a:solidFill>
            <a:schemeClr val="bg1"/>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endPar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2" name="Title 1"/>
          <p:cNvSpPr>
            <a:spLocks noGrp="1"/>
          </p:cNvSpPr>
          <p:nvPr>
            <p:ph type="title"/>
          </p:nvPr>
        </p:nvSpPr>
        <p:spPr>
          <a:xfrm>
            <a:off x="0" y="125112"/>
            <a:ext cx="8229600" cy="369332"/>
          </a:xfrm>
          <a:noFill/>
        </p:spPr>
        <p:txBody>
          <a:bodyPr vert="horz" wrap="square" lIns="91440" tIns="45720" rIns="91440" bIns="45720" rtlCol="0" anchor="ctr">
            <a:spAutoFit/>
          </a:bodyPr>
          <a:lstStyle/>
          <a:p>
            <a:r>
              <a:rPr lang="zh-CN" altLang="en-US" sz="1800" b="1">
                <a:latin typeface="微软雅黑" panose="020b0503020204020204" pitchFamily="34" charset="-122"/>
                <a:ea typeface="微软雅黑" panose="020b0503020204020204" pitchFamily="34" charset="-122"/>
                <a:cs typeface="+mn-cs"/>
              </a:rPr>
              <a:t>数据管控体系及系统建立的第二阶段</a:t>
            </a:r>
            <a:endParaRPr lang="en-US" sz="1800" b="1">
              <a:latin typeface="微软雅黑" panose="020b0503020204020204" pitchFamily="34" charset="-122"/>
              <a:ea typeface="微软雅黑" panose="020b0503020204020204" pitchFamily="34" charset="-122"/>
              <a:cs typeface="+mn-cs"/>
            </a:endParaRPr>
          </a:p>
        </p:txBody>
      </p:sp>
      <p:sp>
        <p:nvSpPr>
          <p:cNvPr id="3" name="Rectangle 121"/>
          <p:cNvSpPr>
            <a:spLocks noChangeArrowheads="1"/>
          </p:cNvSpPr>
          <p:nvPr/>
        </p:nvSpPr>
        <p:spPr bwMode="auto">
          <a:xfrm>
            <a:off x="351693" y="3912954"/>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1.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协调整理阶段</a:t>
            </a:r>
          </a:p>
        </p:txBody>
      </p:sp>
      <p:sp>
        <p:nvSpPr>
          <p:cNvPr id="4" name="Rectangle 121"/>
          <p:cNvSpPr>
            <a:spLocks noChangeArrowheads="1"/>
          </p:cNvSpPr>
          <p:nvPr/>
        </p:nvSpPr>
        <p:spPr bwMode="auto">
          <a:xfrm>
            <a:off x="351693" y="3375101"/>
            <a:ext cx="2039815" cy="430446"/>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latin typeface="Arial Unicode MS" panose="020b0604020202020204" pitchFamily="34" charset="-122"/>
                <a:ea typeface="Arial Unicode MS" panose="020b0604020202020204" pitchFamily="34" charset="-122"/>
                <a:cs typeface="Arial Unicode MS" pitchFamily="34" charset="-122"/>
              </a:rPr>
              <a:t>2. </a:t>
            </a:r>
            <a:r>
              <a:rPr lang="zh-CN" altLang="en-US" sz="1292" kern="0">
                <a:latin typeface="Arial Unicode MS" panose="020b0604020202020204" pitchFamily="34" charset="-122"/>
                <a:ea typeface="Arial Unicode MS" panose="020b0604020202020204" pitchFamily="34" charset="-122"/>
                <a:cs typeface="Arial Unicode MS" pitchFamily="34" charset="-122"/>
              </a:rPr>
              <a:t>集中管理阶段</a:t>
            </a:r>
          </a:p>
        </p:txBody>
      </p:sp>
      <p:sp>
        <p:nvSpPr>
          <p:cNvPr id="5" name="Rectangle 121"/>
          <p:cNvSpPr>
            <a:spLocks noChangeArrowheads="1"/>
          </p:cNvSpPr>
          <p:nvPr/>
        </p:nvSpPr>
        <p:spPr bwMode="auto">
          <a:xfrm>
            <a:off x="351693" y="2836859"/>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3.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促进创新阶段</a:t>
            </a:r>
          </a:p>
        </p:txBody>
      </p:sp>
      <p:sp>
        <p:nvSpPr>
          <p:cNvPr id="108" name="Trapezoid 107"/>
          <p:cNvSpPr/>
          <p:nvPr/>
        </p:nvSpPr>
        <p:spPr bwMode="auto">
          <a:xfrm rot="16200000">
            <a:off x="85632" y="3422884"/>
            <a:ext cx="5171406" cy="400623"/>
          </a:xfrm>
          <a:prstGeom prst="trapezoid">
            <a:avLst>
              <a:gd name="adj" fmla="val 452665"/>
            </a:avLst>
          </a:prstGeom>
          <a:solidFill>
            <a:srgbClr val="FFFFFF"/>
          </a:solidFill>
          <a:ln w="9525" algn="ctr">
            <a:solidFill>
              <a:srgbClr val="A6A6A6"/>
            </a:solidFill>
            <a:round/>
          </a:ln>
          <a:effectLst>
            <a:outerShdw blurRad="50800" dist="38100" dir="2700000" algn="tl" rotWithShape="0">
              <a:prstClr val="black">
                <a:alpha val="40000"/>
              </a:prstClr>
            </a:outerShdw>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109" name="矩形 3"/>
          <p:cNvSpPr/>
          <p:nvPr/>
        </p:nvSpPr>
        <p:spPr>
          <a:xfrm>
            <a:off x="3065694" y="2477560"/>
            <a:ext cx="1180954" cy="528353"/>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阶段核心能力</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110" name="矩形 4"/>
          <p:cNvSpPr/>
          <p:nvPr/>
        </p:nvSpPr>
        <p:spPr>
          <a:xfrm>
            <a:off x="3065694" y="3388777"/>
            <a:ext cx="1180954" cy="528353"/>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专用信息系统</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111" name="矩形 5"/>
          <p:cNvSpPr/>
          <p:nvPr/>
        </p:nvSpPr>
        <p:spPr>
          <a:xfrm>
            <a:off x="3065694" y="4330622"/>
            <a:ext cx="1180954" cy="528353"/>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阶段组织定位</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112" name="矩形 6"/>
          <p:cNvSpPr/>
          <p:nvPr/>
        </p:nvSpPr>
        <p:spPr>
          <a:xfrm>
            <a:off x="3065694" y="5249498"/>
            <a:ext cx="1180954" cy="528353"/>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阶段组织资源</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配置要求</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113" name="矩形 19"/>
          <p:cNvSpPr/>
          <p:nvPr/>
        </p:nvSpPr>
        <p:spPr>
          <a:xfrm>
            <a:off x="3065694" y="1546453"/>
            <a:ext cx="1180954" cy="528353"/>
          </a:xfrm>
          <a:prstGeom prst="rect">
            <a:avLst/>
          </a:prstGeom>
          <a:solidFill>
            <a:srgbClr val="92D05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阶段总体目标</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cxnSp>
        <p:nvCxnSpPr>
          <p:cNvPr id="114" name="直接连接符 24"/>
          <p:cNvCxnSpPr/>
          <p:nvPr>
            <p:custDataLst>
              <p:tags r:id="rId2"/>
            </p:custDataLst>
          </p:nvPr>
        </p:nvCxnSpPr>
        <p:spPr bwMode="auto">
          <a:xfrm flipH="1">
            <a:off x="4419090"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115" name="直接连接符 24"/>
          <p:cNvCxnSpPr/>
          <p:nvPr>
            <p:custDataLst>
              <p:tags r:id="rId3"/>
            </p:custDataLst>
          </p:nvPr>
        </p:nvCxnSpPr>
        <p:spPr bwMode="auto">
          <a:xfrm flipH="1">
            <a:off x="8747722"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116" name="直接连接符 24"/>
          <p:cNvCxnSpPr/>
          <p:nvPr>
            <p:custDataLst>
              <p:tags r:id="rId4"/>
            </p:custDataLst>
          </p:nvPr>
        </p:nvCxnSpPr>
        <p:spPr bwMode="auto">
          <a:xfrm>
            <a:off x="3081057" y="2305271"/>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117" name="直接连接符 24"/>
          <p:cNvCxnSpPr/>
          <p:nvPr>
            <p:custDataLst>
              <p:tags r:id="rId5"/>
            </p:custDataLst>
          </p:nvPr>
        </p:nvCxnSpPr>
        <p:spPr bwMode="auto">
          <a:xfrm>
            <a:off x="3081057" y="3185859"/>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118" name="直接连接符 24"/>
          <p:cNvCxnSpPr/>
          <p:nvPr>
            <p:custDataLst>
              <p:tags r:id="rId6"/>
            </p:custDataLst>
          </p:nvPr>
        </p:nvCxnSpPr>
        <p:spPr bwMode="auto">
          <a:xfrm>
            <a:off x="3081057" y="4127704"/>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119" name="直接连接符 24"/>
          <p:cNvCxnSpPr/>
          <p:nvPr>
            <p:custDataLst>
              <p:tags r:id="rId7"/>
            </p:custDataLst>
          </p:nvPr>
        </p:nvCxnSpPr>
        <p:spPr bwMode="auto">
          <a:xfrm>
            <a:off x="3081057" y="5046580"/>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120" name="直接连接符 24"/>
          <p:cNvCxnSpPr/>
          <p:nvPr>
            <p:custDataLst>
              <p:tags r:id="rId8"/>
            </p:custDataLst>
          </p:nvPr>
        </p:nvCxnSpPr>
        <p:spPr bwMode="auto">
          <a:xfrm>
            <a:off x="3081057" y="5994825"/>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121" name="直接连接符 24"/>
          <p:cNvCxnSpPr/>
          <p:nvPr>
            <p:custDataLst>
              <p:tags r:id="rId9"/>
            </p:custDataLst>
          </p:nvPr>
        </p:nvCxnSpPr>
        <p:spPr bwMode="auto">
          <a:xfrm>
            <a:off x="3081057" y="1269916"/>
            <a:ext cx="5711251" cy="0"/>
          </a:xfrm>
          <a:prstGeom prst="line">
            <a:avLst/>
          </a:prstGeom>
          <a:noFill/>
          <a:ln w="3175" cap="flat" cmpd="sng" algn="ctr">
            <a:solidFill>
              <a:srgbClr val="003399"/>
            </a:solidFill>
            <a:prstDash val="dash"/>
            <a:round/>
            <a:headEnd type="none" w="med" len="med"/>
            <a:tailEnd type="none" w="med" len="med"/>
          </a:ln>
          <a:effectLst/>
        </p:spPr>
      </p:cxnSp>
      <p:sp>
        <p:nvSpPr>
          <p:cNvPr id="122" name="矩形 18"/>
          <p:cNvSpPr/>
          <p:nvPr/>
        </p:nvSpPr>
        <p:spPr>
          <a:xfrm>
            <a:off x="4473174" y="1565627"/>
            <a:ext cx="4212096" cy="490006"/>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FontTx/>
              <a:buNone/>
            </a:pPr>
            <a:r>
              <a:rPr lang="zh-CN" altLang="en-US" sz="1292">
                <a:latin typeface="Arial Unicode MS" panose="020b0604020202020204" pitchFamily="34" charset="-122"/>
                <a:ea typeface="Arial Unicode MS" panose="020b0604020202020204" pitchFamily="34" charset="-122"/>
                <a:cs typeface="Arial Unicode MS" pitchFamily="34" charset="-122"/>
              </a:rPr>
              <a:t>建立具备核心能力的职能部门，从根本上解决企业核心数据的维护、管理工作</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23" name="矩形 18"/>
          <p:cNvSpPr/>
          <p:nvPr/>
        </p:nvSpPr>
        <p:spPr>
          <a:xfrm>
            <a:off x="4473174" y="2397315"/>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管理专业化核心数据管理信息系统；保障企业主数据的完整、精确、实时；协调各个业务部门，定义清晰、明确、高效的流程，管理因各类新业务带来的复杂数据流</a:t>
            </a:r>
          </a:p>
        </p:txBody>
      </p:sp>
      <p:sp>
        <p:nvSpPr>
          <p:cNvPr id="124" name="矩形 18"/>
          <p:cNvSpPr/>
          <p:nvPr/>
        </p:nvSpPr>
        <p:spPr>
          <a:xfrm>
            <a:off x="4473174" y="3209114"/>
            <a:ext cx="4212096" cy="887679"/>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建立</a:t>
            </a:r>
            <a:r>
              <a:rPr lang="zh-CN" altLang="en-US" sz="1292" smtClean="0">
                <a:latin typeface="Arial Unicode MS" panose="020b0604020202020204" pitchFamily="34" charset="-122"/>
                <a:ea typeface="Arial Unicode MS" panose="020b0604020202020204" pitchFamily="34" charset="-122"/>
                <a:cs typeface="Arial Unicode MS" pitchFamily="34" charset="-122"/>
              </a:rPr>
              <a:t>管理财务系统主数据的</a:t>
            </a:r>
            <a:r>
              <a:rPr lang="zh-CN" altLang="en-US" sz="1292">
                <a:latin typeface="Arial Unicode MS" panose="020b0604020202020204" pitchFamily="34" charset="-122"/>
                <a:ea typeface="Arial Unicode MS" panose="020b0604020202020204" pitchFamily="34" charset="-122"/>
                <a:cs typeface="Arial Unicode MS" pitchFamily="34" charset="-122"/>
              </a:rPr>
              <a:t>专业信息系统，集中管理企业</a:t>
            </a:r>
            <a:r>
              <a:rPr lang="zh-CN" altLang="en-US" sz="1292" smtClean="0">
                <a:latin typeface="Arial Unicode MS" panose="020b0604020202020204" pitchFamily="34" charset="-122"/>
                <a:ea typeface="Arial Unicode MS" panose="020b0604020202020204" pitchFamily="34" charset="-122"/>
                <a:cs typeface="Arial Unicode MS" pitchFamily="34" charset="-122"/>
              </a:rPr>
              <a:t>的财务主数据：</a:t>
            </a:r>
            <a:r>
              <a:rPr lang="en-US" altLang="zh-CN" sz="1292" smtClean="0">
                <a:latin typeface="Arial Unicode MS" panose="020b0604020202020204" pitchFamily="34" charset="-122"/>
                <a:ea typeface="Arial Unicode MS" panose="020b0604020202020204" pitchFamily="34" charset="-122"/>
                <a:cs typeface="Arial Unicode MS" pitchFamily="34" charset="-122"/>
              </a:rPr>
              <a:t>COA</a:t>
            </a:r>
            <a:r>
              <a:rPr lang="zh-CN" altLang="en-US" sz="1292" smtClean="0">
                <a:latin typeface="Arial Unicode MS" panose="020b0604020202020204" pitchFamily="34" charset="-122"/>
                <a:ea typeface="Arial Unicode MS" panose="020b0604020202020204" pitchFamily="34" charset="-122"/>
                <a:cs typeface="Arial Unicode MS" pitchFamily="34" charset="-122"/>
              </a:rPr>
              <a:t>科目，客商主数据，银行主数据等，</a:t>
            </a:r>
            <a:r>
              <a:rPr lang="zh-CN" altLang="en-US" sz="1292">
                <a:latin typeface="Arial Unicode MS" panose="020b0604020202020204" pitchFamily="34" charset="-122"/>
                <a:ea typeface="Arial Unicode MS" panose="020b0604020202020204" pitchFamily="34" charset="-122"/>
                <a:cs typeface="Arial Unicode MS" pitchFamily="34" charset="-122"/>
              </a:rPr>
              <a:t>通过搭建“企业级数据总线”，大幅提升相关业务管理效能</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25" name="矩形 18"/>
          <p:cNvSpPr/>
          <p:nvPr/>
        </p:nvSpPr>
        <p:spPr>
          <a:xfrm>
            <a:off x="4473174" y="4449212"/>
            <a:ext cx="4212096" cy="291170"/>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企业核心业务数据的管理者；数据维护流程的管理者</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126" name="矩形 18"/>
          <p:cNvSpPr/>
          <p:nvPr/>
        </p:nvSpPr>
        <p:spPr>
          <a:xfrm>
            <a:off x="4473174" y="5169253"/>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en-US" altLang="zh-CN" sz="1292" smtClean="0">
                <a:latin typeface="Arial Unicode MS" panose="020b0604020202020204" pitchFamily="34" charset="-122"/>
                <a:ea typeface="Arial Unicode MS" panose="020b0604020202020204" pitchFamily="34" charset="-122"/>
                <a:cs typeface="Arial Unicode MS" pitchFamily="34" charset="-122"/>
              </a:rPr>
              <a:t>5~7</a:t>
            </a:r>
            <a:r>
              <a:rPr lang="zh-CN" altLang="en-US" sz="1292" smtClean="0">
                <a:latin typeface="Arial Unicode MS" panose="020b0604020202020204" pitchFamily="34" charset="-122"/>
                <a:ea typeface="Arial Unicode MS" panose="020b0604020202020204" pitchFamily="34" charset="-122"/>
                <a:cs typeface="Arial Unicode MS" pitchFamily="34" charset="-122"/>
              </a:rPr>
              <a:t>人</a:t>
            </a:r>
            <a:r>
              <a:rPr lang="zh-CN" altLang="en-US" sz="1292">
                <a:latin typeface="Arial Unicode MS" panose="020b0604020202020204" pitchFamily="34" charset="-122"/>
                <a:ea typeface="Arial Unicode MS" panose="020b0604020202020204" pitchFamily="34" charset="-122"/>
                <a:cs typeface="Arial Unicode MS" pitchFamily="34" charset="-122"/>
              </a:rPr>
              <a:t>的专业化科室，人员熟悉各个体系主数据的相关业务，</a:t>
            </a:r>
            <a:r>
              <a:rPr lang="zh-CN" altLang="en-US" sz="1292" smtClean="0">
                <a:latin typeface="Arial Unicode MS" panose="020b0604020202020204" pitchFamily="34" charset="-122"/>
                <a:ea typeface="Arial Unicode MS" panose="020b0604020202020204" pitchFamily="34" charset="-122"/>
                <a:cs typeface="Arial Unicode MS" pitchFamily="34" charset="-122"/>
              </a:rPr>
              <a:t>精通</a:t>
            </a:r>
            <a:r>
              <a:rPr lang="en-US" altLang="zh-CN" sz="1292" smtClean="0">
                <a:latin typeface="Arial Unicode MS" panose="020b0604020202020204" pitchFamily="34" charset="-122"/>
                <a:ea typeface="Arial Unicode MS" panose="020b0604020202020204" pitchFamily="34" charset="-122"/>
                <a:cs typeface="Arial Unicode MS" pitchFamily="34" charset="-122"/>
              </a:rPr>
              <a:t>COA</a:t>
            </a:r>
            <a:r>
              <a:rPr lang="zh-CN" altLang="en-US" sz="1292" smtClean="0">
                <a:latin typeface="Arial Unicode MS" panose="020b0604020202020204" pitchFamily="34" charset="-122"/>
                <a:ea typeface="Arial Unicode MS" panose="020b0604020202020204" pitchFamily="34" charset="-122"/>
                <a:cs typeface="Arial Unicode MS" pitchFamily="34" charset="-122"/>
              </a:rPr>
              <a:t>科目等主数据管理</a:t>
            </a:r>
            <a:r>
              <a:rPr lang="zh-CN" altLang="en-US" sz="1292">
                <a:latin typeface="Arial Unicode MS" panose="020b0604020202020204" pitchFamily="34" charset="-122"/>
                <a:ea typeface="Arial Unicode MS" panose="020b0604020202020204" pitchFamily="34" charset="-122"/>
                <a:cs typeface="Arial Unicode MS" pitchFamily="34" charset="-122"/>
              </a:rPr>
              <a:t>业务流程和管理理念，</a:t>
            </a:r>
            <a:r>
              <a:rPr lang="zh-CN" altLang="en-US" sz="1292" smtClean="0">
                <a:latin typeface="Arial Unicode MS" panose="020b0604020202020204" pitchFamily="34" charset="-122"/>
                <a:ea typeface="Arial Unicode MS" panose="020b0604020202020204" pitchFamily="34" charset="-122"/>
                <a:cs typeface="Arial Unicode MS" pitchFamily="34" charset="-122"/>
              </a:rPr>
              <a:t>精通系统</a:t>
            </a:r>
            <a:r>
              <a:rPr lang="zh-CN" altLang="en-US" sz="1292">
                <a:latin typeface="Arial Unicode MS" panose="020b0604020202020204" pitchFamily="34" charset="-122"/>
                <a:ea typeface="Arial Unicode MS" panose="020b0604020202020204" pitchFamily="34" charset="-122"/>
                <a:cs typeface="Arial Unicode MS" pitchFamily="34" charset="-122"/>
              </a:rPr>
              <a:t>的日常管理和维护</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Tree>
    <p:extLst>
      <p:ext uri="{BB962C8B-B14F-4D97-AF65-F5344CB8AC3E}">
        <p14:creationId xmlns:p14="http://schemas.microsoft.com/office/powerpoint/2010/main" val="981825320"/>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9" name="Rectangle 121"/>
          <p:cNvSpPr>
            <a:spLocks noChangeArrowheads="1"/>
          </p:cNvSpPr>
          <p:nvPr/>
        </p:nvSpPr>
        <p:spPr bwMode="auto">
          <a:xfrm>
            <a:off x="2954216" y="1037493"/>
            <a:ext cx="5978769" cy="5171406"/>
          </a:xfrm>
          <a:prstGeom prst="rect">
            <a:avLst/>
          </a:prstGeom>
          <a:solidFill>
            <a:schemeClr val="bg1"/>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endPar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endParaRPr>
          </a:p>
        </p:txBody>
      </p:sp>
      <p:sp>
        <p:nvSpPr>
          <p:cNvPr id="2" name="Title 1"/>
          <p:cNvSpPr>
            <a:spLocks noGrp="1"/>
          </p:cNvSpPr>
          <p:nvPr>
            <p:ph type="title"/>
          </p:nvPr>
        </p:nvSpPr>
        <p:spPr>
          <a:xfrm>
            <a:off x="0" y="179348"/>
            <a:ext cx="8229600" cy="369332"/>
          </a:xfrm>
          <a:noFill/>
        </p:spPr>
        <p:txBody>
          <a:bodyPr vert="horz" wrap="square" lIns="91440" tIns="45720" rIns="91440" bIns="45720" rtlCol="0" anchor="ctr">
            <a:spAutoFit/>
          </a:bodyPr>
          <a:lstStyle/>
          <a:p>
            <a:r>
              <a:rPr lang="zh-CN" altLang="en-US" sz="1800" b="1">
                <a:latin typeface="微软雅黑" panose="020b0503020204020204" pitchFamily="34" charset="-122"/>
                <a:ea typeface="微软雅黑" panose="020b0503020204020204" pitchFamily="34" charset="-122"/>
                <a:cs typeface="+mn-cs"/>
              </a:rPr>
              <a:t>数据管控体系及系统建立的第三阶段</a:t>
            </a:r>
            <a:endParaRPr lang="en-US" sz="1800" b="1">
              <a:latin typeface="微软雅黑" panose="020b0503020204020204" pitchFamily="34" charset="-122"/>
              <a:ea typeface="微软雅黑" panose="020b0503020204020204" pitchFamily="34" charset="-122"/>
              <a:cs typeface="+mn-cs"/>
            </a:endParaRPr>
          </a:p>
        </p:txBody>
      </p:sp>
      <p:sp>
        <p:nvSpPr>
          <p:cNvPr id="3" name="Rectangle 121"/>
          <p:cNvSpPr>
            <a:spLocks noChangeArrowheads="1"/>
          </p:cNvSpPr>
          <p:nvPr/>
        </p:nvSpPr>
        <p:spPr bwMode="auto">
          <a:xfrm>
            <a:off x="351693" y="3912954"/>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1.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协调整理阶段</a:t>
            </a:r>
          </a:p>
        </p:txBody>
      </p:sp>
      <p:sp>
        <p:nvSpPr>
          <p:cNvPr id="4" name="Rectangle 121"/>
          <p:cNvSpPr>
            <a:spLocks noChangeArrowheads="1"/>
          </p:cNvSpPr>
          <p:nvPr/>
        </p:nvSpPr>
        <p:spPr bwMode="auto">
          <a:xfrm>
            <a:off x="351693" y="3375101"/>
            <a:ext cx="2039815" cy="430446"/>
          </a:xfrm>
          <a:prstGeom prst="rect">
            <a:avLst/>
          </a:prstGeom>
          <a:solidFill>
            <a:schemeClr val="bg1">
              <a:lumMod val="65000"/>
            </a:schemeClr>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2. </a:t>
            </a:r>
            <a:r>
              <a:rPr lang="zh-CN" altLang="en-US" sz="1292" kern="0">
                <a:solidFill>
                  <a:schemeClr val="bg1"/>
                </a:solidFill>
                <a:latin typeface="Arial Unicode MS" panose="020b0604020202020204" pitchFamily="34" charset="-122"/>
                <a:ea typeface="Arial Unicode MS" panose="020b0604020202020204" pitchFamily="34" charset="-122"/>
                <a:cs typeface="Arial Unicode MS" pitchFamily="34" charset="-122"/>
              </a:rPr>
              <a:t>集中管理阶段</a:t>
            </a:r>
          </a:p>
        </p:txBody>
      </p:sp>
      <p:sp>
        <p:nvSpPr>
          <p:cNvPr id="5" name="Rectangle 121"/>
          <p:cNvSpPr>
            <a:spLocks noChangeArrowheads="1"/>
          </p:cNvSpPr>
          <p:nvPr/>
        </p:nvSpPr>
        <p:spPr bwMode="auto">
          <a:xfrm>
            <a:off x="351693" y="2836859"/>
            <a:ext cx="2039815" cy="430446"/>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en-US" altLang="zh-CN" sz="1292" kern="0">
                <a:latin typeface="Arial Unicode MS" panose="020b0604020202020204" pitchFamily="34" charset="-122"/>
                <a:ea typeface="Arial Unicode MS" panose="020b0604020202020204" pitchFamily="34" charset="-122"/>
                <a:cs typeface="Arial Unicode MS" pitchFamily="34" charset="-122"/>
              </a:rPr>
              <a:t>3. </a:t>
            </a:r>
            <a:r>
              <a:rPr lang="zh-CN" altLang="en-US" sz="1292" kern="0">
                <a:latin typeface="Arial Unicode MS" panose="020b0604020202020204" pitchFamily="34" charset="-122"/>
                <a:ea typeface="Arial Unicode MS" panose="020b0604020202020204" pitchFamily="34" charset="-122"/>
                <a:cs typeface="Arial Unicode MS" pitchFamily="34" charset="-122"/>
              </a:rPr>
              <a:t>促进创新阶段</a:t>
            </a:r>
          </a:p>
        </p:txBody>
      </p:sp>
      <p:sp>
        <p:nvSpPr>
          <p:cNvPr id="108" name="Trapezoid 107"/>
          <p:cNvSpPr/>
          <p:nvPr/>
        </p:nvSpPr>
        <p:spPr bwMode="auto">
          <a:xfrm rot="16200000">
            <a:off x="85632" y="3422884"/>
            <a:ext cx="5171406" cy="400623"/>
          </a:xfrm>
          <a:prstGeom prst="trapezoid">
            <a:avLst>
              <a:gd name="adj" fmla="val 452665"/>
            </a:avLst>
          </a:prstGeom>
          <a:solidFill>
            <a:srgbClr val="FFFFFF"/>
          </a:solidFill>
          <a:ln w="9525" algn="ctr">
            <a:solidFill>
              <a:srgbClr val="A6A6A6"/>
            </a:solidFill>
            <a:round/>
          </a:ln>
          <a:effectLst>
            <a:outerShdw blurRad="50800" dist="38100" dir="2700000" algn="tl" rotWithShape="0">
              <a:prstClr val="black">
                <a:alpha val="40000"/>
              </a:prstClr>
            </a:outerShdw>
          </a:effectLst>
        </p:spPr>
        <p:txBody>
          <a:bodyPr lIns="99692" tIns="99692" rIns="99692" bIns="99692"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44083">
              <a:buClr>
                <a:schemeClr val="accent1"/>
              </a:buClr>
              <a:buSzPct val="80000"/>
            </a:pPr>
            <a:endParaRPr lang="en-US" sz="1108">
              <a:latin typeface="Arial Unicode MS" panose="020b0604020202020204" pitchFamily="34" charset="-122"/>
              <a:ea typeface="Arial Unicode MS" panose="020b0604020202020204" pitchFamily="34" charset="-122"/>
              <a:cs typeface="Arial Unicode MS" pitchFamily="34" charset="-122"/>
            </a:endParaRPr>
          </a:p>
        </p:txBody>
      </p:sp>
      <p:sp>
        <p:nvSpPr>
          <p:cNvPr id="45" name="矩形 3"/>
          <p:cNvSpPr/>
          <p:nvPr/>
        </p:nvSpPr>
        <p:spPr>
          <a:xfrm>
            <a:off x="3065694" y="2477560"/>
            <a:ext cx="1180954" cy="528353"/>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阶段核心能力</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50" name="矩形 4"/>
          <p:cNvSpPr/>
          <p:nvPr/>
        </p:nvSpPr>
        <p:spPr>
          <a:xfrm>
            <a:off x="3065694" y="3388777"/>
            <a:ext cx="1180954" cy="528353"/>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专用信息系统</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68" name="矩形 5"/>
          <p:cNvSpPr/>
          <p:nvPr/>
        </p:nvSpPr>
        <p:spPr>
          <a:xfrm>
            <a:off x="3065694" y="4330622"/>
            <a:ext cx="1180954" cy="528353"/>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阶段组织定位</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70" name="矩形 6"/>
          <p:cNvSpPr/>
          <p:nvPr/>
        </p:nvSpPr>
        <p:spPr>
          <a:xfrm>
            <a:off x="3065694" y="5249498"/>
            <a:ext cx="1180954" cy="528353"/>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阶段组织资源</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配置要求</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sp>
        <p:nvSpPr>
          <p:cNvPr id="71" name="矩形 19"/>
          <p:cNvSpPr/>
          <p:nvPr/>
        </p:nvSpPr>
        <p:spPr>
          <a:xfrm>
            <a:off x="3065694" y="1546453"/>
            <a:ext cx="1180954" cy="528353"/>
          </a:xfrm>
          <a:prstGeom prst="rect">
            <a:avLst/>
          </a:prstGeom>
          <a:solidFill>
            <a:srgbClr val="FFC000"/>
          </a:solidFill>
          <a:ln w="9525" algn="ctr">
            <a:solidFill>
              <a:srgbClr val="A6A6A6"/>
            </a:solidFill>
            <a:round/>
          </a:ln>
          <a:effectLst>
            <a:outerShdw blurRad="50800" dist="38100" dir="2700000" algn="tl" rotWithShape="0">
              <a:prstClr val="black">
                <a:alpha val="40000"/>
              </a:prstClr>
            </a:outerShdw>
          </a:effectLst>
        </p:spPr>
        <p:txBody>
          <a:bodyPr lIns="0" tIns="0" rIns="0" bIns="0" rtlCol="0"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BBE0E3"/>
              </a:buClr>
              <a:buSzPct val="80000"/>
            </a:pPr>
            <a:r>
              <a:rPr lang="zh-CN" altLang="en-US" sz="1292" kern="0">
                <a:latin typeface="Arial Unicode MS" panose="020b0604020202020204" pitchFamily="34" charset="-122"/>
                <a:ea typeface="Arial Unicode MS" panose="020b0604020202020204" pitchFamily="34" charset="-122"/>
                <a:cs typeface="Arial Unicode MS" pitchFamily="34" charset="-122"/>
              </a:rPr>
              <a:t>阶段总体目标</a:t>
            </a:r>
            <a:endParaRPr lang="en-US" altLang="zh-CN" sz="1292" kern="0">
              <a:latin typeface="Arial Unicode MS" panose="020b0604020202020204" pitchFamily="34" charset="-122"/>
              <a:ea typeface="Arial Unicode MS" panose="020b0604020202020204" pitchFamily="34" charset="-122"/>
              <a:cs typeface="Arial Unicode MS" pitchFamily="34" charset="-122"/>
            </a:endParaRPr>
          </a:p>
        </p:txBody>
      </p:sp>
      <p:cxnSp>
        <p:nvCxnSpPr>
          <p:cNvPr id="72" name="直接连接符 24"/>
          <p:cNvCxnSpPr/>
          <p:nvPr>
            <p:custDataLst>
              <p:tags r:id="rId2"/>
            </p:custDataLst>
          </p:nvPr>
        </p:nvCxnSpPr>
        <p:spPr bwMode="auto">
          <a:xfrm flipH="1">
            <a:off x="4419090"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73" name="直接连接符 24"/>
          <p:cNvCxnSpPr/>
          <p:nvPr>
            <p:custDataLst>
              <p:tags r:id="rId3"/>
            </p:custDataLst>
          </p:nvPr>
        </p:nvCxnSpPr>
        <p:spPr bwMode="auto">
          <a:xfrm flipH="1">
            <a:off x="8747722" y="1190365"/>
            <a:ext cx="0" cy="4823265"/>
          </a:xfrm>
          <a:prstGeom prst="line">
            <a:avLst/>
          </a:prstGeom>
          <a:noFill/>
          <a:ln w="3175" cap="flat" cmpd="sng" algn="ctr">
            <a:solidFill>
              <a:srgbClr val="003399"/>
            </a:solidFill>
            <a:prstDash val="dash"/>
            <a:round/>
            <a:headEnd type="none" w="med" len="med"/>
            <a:tailEnd type="none" w="med" len="med"/>
          </a:ln>
          <a:effectLst/>
        </p:spPr>
      </p:cxnSp>
      <p:cxnSp>
        <p:nvCxnSpPr>
          <p:cNvPr id="74" name="直接连接符 24"/>
          <p:cNvCxnSpPr/>
          <p:nvPr>
            <p:custDataLst>
              <p:tags r:id="rId4"/>
            </p:custDataLst>
          </p:nvPr>
        </p:nvCxnSpPr>
        <p:spPr bwMode="auto">
          <a:xfrm>
            <a:off x="3081057" y="2305271"/>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5" name="直接连接符 24"/>
          <p:cNvCxnSpPr/>
          <p:nvPr>
            <p:custDataLst>
              <p:tags r:id="rId5"/>
            </p:custDataLst>
          </p:nvPr>
        </p:nvCxnSpPr>
        <p:spPr bwMode="auto">
          <a:xfrm>
            <a:off x="3081057" y="3185859"/>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6" name="直接连接符 24"/>
          <p:cNvCxnSpPr/>
          <p:nvPr>
            <p:custDataLst>
              <p:tags r:id="rId6"/>
            </p:custDataLst>
          </p:nvPr>
        </p:nvCxnSpPr>
        <p:spPr bwMode="auto">
          <a:xfrm>
            <a:off x="3081057" y="4127704"/>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7" name="直接连接符 24"/>
          <p:cNvCxnSpPr/>
          <p:nvPr>
            <p:custDataLst>
              <p:tags r:id="rId7"/>
            </p:custDataLst>
          </p:nvPr>
        </p:nvCxnSpPr>
        <p:spPr bwMode="auto">
          <a:xfrm>
            <a:off x="3081057" y="5046580"/>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8" name="直接连接符 24"/>
          <p:cNvCxnSpPr/>
          <p:nvPr>
            <p:custDataLst>
              <p:tags r:id="rId8"/>
            </p:custDataLst>
          </p:nvPr>
        </p:nvCxnSpPr>
        <p:spPr bwMode="auto">
          <a:xfrm>
            <a:off x="3081057" y="5994825"/>
            <a:ext cx="5711251" cy="0"/>
          </a:xfrm>
          <a:prstGeom prst="line">
            <a:avLst/>
          </a:prstGeom>
          <a:noFill/>
          <a:ln w="3175" cap="flat" cmpd="sng" algn="ctr">
            <a:solidFill>
              <a:srgbClr val="003399"/>
            </a:solidFill>
            <a:prstDash val="dash"/>
            <a:round/>
            <a:headEnd type="none" w="med" len="med"/>
            <a:tailEnd type="none" w="med" len="med"/>
          </a:ln>
          <a:effectLst/>
        </p:spPr>
      </p:cxnSp>
      <p:cxnSp>
        <p:nvCxnSpPr>
          <p:cNvPr id="79" name="直接连接符 24"/>
          <p:cNvCxnSpPr/>
          <p:nvPr>
            <p:custDataLst>
              <p:tags r:id="rId9"/>
            </p:custDataLst>
          </p:nvPr>
        </p:nvCxnSpPr>
        <p:spPr bwMode="auto">
          <a:xfrm>
            <a:off x="3081057" y="1269916"/>
            <a:ext cx="5711251" cy="0"/>
          </a:xfrm>
          <a:prstGeom prst="line">
            <a:avLst/>
          </a:prstGeom>
          <a:noFill/>
          <a:ln w="3175" cap="flat" cmpd="sng" algn="ctr">
            <a:solidFill>
              <a:srgbClr val="003399"/>
            </a:solidFill>
            <a:prstDash val="dash"/>
            <a:round/>
            <a:headEnd type="none" w="med" len="med"/>
            <a:tailEnd type="none" w="med" len="med"/>
          </a:ln>
          <a:effectLst/>
        </p:spPr>
      </p:cxnSp>
      <p:sp>
        <p:nvSpPr>
          <p:cNvPr id="80" name="矩形 18"/>
          <p:cNvSpPr/>
          <p:nvPr/>
        </p:nvSpPr>
        <p:spPr>
          <a:xfrm>
            <a:off x="4473174" y="1466208"/>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FontTx/>
              <a:buNone/>
            </a:pPr>
            <a:r>
              <a:rPr lang="zh-CN" altLang="en-US" sz="1292">
                <a:latin typeface="Arial Unicode MS" panose="020b0604020202020204" pitchFamily="34" charset="-122"/>
                <a:ea typeface="Arial Unicode MS" panose="020b0604020202020204" pitchFamily="34" charset="-122"/>
                <a:cs typeface="Arial Unicode MS" pitchFamily="34" charset="-122"/>
              </a:rPr>
              <a:t>建设数据管理的专业化部门，在实现企业数据管理的同时，通过主数据的信息挖掘与提炼，为企业提供业务创新的动力</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81" name="矩形 18"/>
          <p:cNvSpPr/>
          <p:nvPr/>
        </p:nvSpPr>
        <p:spPr>
          <a:xfrm>
            <a:off x="4473174" y="2397315"/>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管理完善的、专业的主数据管理系统；管理因业务成熟带来的各类多维度、多来源的企业核心数据资源；利用企业数据资源，创造性地为企业的发展带来全新的动力</a:t>
            </a:r>
          </a:p>
        </p:txBody>
      </p:sp>
      <p:sp>
        <p:nvSpPr>
          <p:cNvPr id="82" name="矩形 18"/>
          <p:cNvSpPr/>
          <p:nvPr/>
        </p:nvSpPr>
        <p:spPr>
          <a:xfrm>
            <a:off x="4473174" y="3209114"/>
            <a:ext cx="4212096" cy="887679"/>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建立集中式的主数据管理信息系统（</a:t>
            </a:r>
            <a:r>
              <a:rPr lang="en-US" altLang="zh-CN" sz="1292">
                <a:latin typeface="Arial Unicode MS" panose="020b0604020202020204" pitchFamily="34" charset="-122"/>
                <a:ea typeface="Arial Unicode MS" panose="020b0604020202020204" pitchFamily="34" charset="-122"/>
                <a:cs typeface="Arial Unicode MS" pitchFamily="34" charset="-122"/>
              </a:rPr>
              <a:t>MDM</a:t>
            </a:r>
            <a:r>
              <a:rPr lang="zh-CN" altLang="en-US" sz="1292" smtClean="0">
                <a:latin typeface="Arial Unicode MS" panose="020b0604020202020204" pitchFamily="34" charset="-122"/>
                <a:ea typeface="Arial Unicode MS" panose="020b0604020202020204" pitchFamily="34" charset="-122"/>
                <a:cs typeface="Arial Unicode MS" pitchFamily="34" charset="-122"/>
              </a:rPr>
              <a:t>），包括需要集中管控的所有主数据：</a:t>
            </a:r>
            <a:r>
              <a:rPr lang="en-US" altLang="zh-CN" sz="1292" smtClean="0">
                <a:latin typeface="Arial Unicode MS" panose="020b0604020202020204" pitchFamily="34" charset="-122"/>
                <a:ea typeface="Arial Unicode MS" panose="020b0604020202020204" pitchFamily="34" charset="-122"/>
                <a:cs typeface="Arial Unicode MS" pitchFamily="34" charset="-122"/>
              </a:rPr>
              <a:t>BOM</a:t>
            </a:r>
            <a:r>
              <a:rPr lang="zh-CN" altLang="en-US" sz="1292" smtClean="0">
                <a:latin typeface="Arial Unicode MS" panose="020b0604020202020204" pitchFamily="34" charset="-122"/>
                <a:ea typeface="Arial Unicode MS" panose="020b0604020202020204" pitchFamily="34" charset="-122"/>
                <a:cs typeface="Arial Unicode MS" pitchFamily="34" charset="-122"/>
              </a:rPr>
              <a:t>主数据，车型分类等主数据。应对</a:t>
            </a:r>
            <a:r>
              <a:rPr lang="zh-CN" altLang="en-US" sz="1292">
                <a:latin typeface="Arial Unicode MS" panose="020b0604020202020204" pitchFamily="34" charset="-122"/>
                <a:ea typeface="Arial Unicode MS" panose="020b0604020202020204" pitchFamily="34" charset="-122"/>
                <a:cs typeface="Arial Unicode MS" pitchFamily="34" charset="-122"/>
              </a:rPr>
              <a:t>企业业务完善带来的数据来源的多样化，数据维度的多重化，提炼支持企业创新性业务的信息</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83" name="矩形 18"/>
          <p:cNvSpPr/>
          <p:nvPr/>
        </p:nvSpPr>
        <p:spPr>
          <a:xfrm>
            <a:off x="4473174" y="4449212"/>
            <a:ext cx="4212096" cy="291170"/>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zh-CN" altLang="en-US" sz="1292">
                <a:latin typeface="Arial Unicode MS" panose="020b0604020202020204" pitchFamily="34" charset="-122"/>
                <a:ea typeface="Arial Unicode MS" panose="020b0604020202020204" pitchFamily="34" charset="-122"/>
                <a:cs typeface="Arial Unicode MS" pitchFamily="34" charset="-122"/>
              </a:rPr>
              <a:t>企业核心数据的拥有者、企业创新性业务的促进者</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
        <p:nvSpPr>
          <p:cNvPr id="84" name="矩形 18"/>
          <p:cNvSpPr/>
          <p:nvPr/>
        </p:nvSpPr>
        <p:spPr>
          <a:xfrm>
            <a:off x="4473174" y="5169253"/>
            <a:ext cx="4212096" cy="688843"/>
          </a:xfrm>
          <a:prstGeom prst="rect">
            <a:avLst/>
          </a:prstGeom>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100000"/>
              </a:lnSpc>
              <a:spcBef>
                <a:spcPct val="50000"/>
              </a:spcBef>
              <a:buClr>
                <a:schemeClr val="bg2"/>
              </a:buClr>
              <a:buNone/>
            </a:pPr>
            <a:r>
              <a:rPr lang="en-US" altLang="zh-CN" sz="1292" smtClean="0">
                <a:latin typeface="Arial Unicode MS" panose="020b0604020202020204" pitchFamily="34" charset="-122"/>
                <a:ea typeface="Arial Unicode MS" panose="020b0604020202020204" pitchFamily="34" charset="-122"/>
                <a:cs typeface="Arial Unicode MS" pitchFamily="34" charset="-122"/>
              </a:rPr>
              <a:t>15</a:t>
            </a:r>
            <a:r>
              <a:rPr lang="zh-CN" altLang="en-US" sz="1292" smtClean="0">
                <a:latin typeface="Arial Unicode MS" panose="020b0604020202020204" pitchFamily="34" charset="-122"/>
                <a:ea typeface="Arial Unicode MS" panose="020b0604020202020204" pitchFamily="34" charset="-122"/>
                <a:cs typeface="Arial Unicode MS" pitchFamily="34" charset="-122"/>
              </a:rPr>
              <a:t>人</a:t>
            </a:r>
            <a:r>
              <a:rPr lang="zh-CN" altLang="en-US" sz="1292">
                <a:latin typeface="Arial Unicode MS" panose="020b0604020202020204" pitchFamily="34" charset="-122"/>
                <a:ea typeface="Arial Unicode MS" panose="020b0604020202020204" pitchFamily="34" charset="-122"/>
                <a:cs typeface="Arial Unicode MS" pitchFamily="34" charset="-122"/>
              </a:rPr>
              <a:t>以上的专业化科室，人员熟悉各体系主数据业务，了解数据的来源和维度，能够从数据中分析、提炼关键信息，协助创新型业务的进行</a:t>
            </a:r>
            <a:endParaRPr lang="en-US" altLang="zh-CN" sz="1292">
              <a:latin typeface="Arial Unicode MS" panose="020b0604020202020204" pitchFamily="34" charset="-122"/>
              <a:ea typeface="Arial Unicode MS" panose="020b0604020202020204" pitchFamily="34" charset="-122"/>
              <a:cs typeface="Arial Unicode MS" pitchFamily="34" charset="-122"/>
            </a:endParaRPr>
          </a:p>
        </p:txBody>
      </p:sp>
    </p:spTree>
    <p:extLst>
      <p:ext uri="{BB962C8B-B14F-4D97-AF65-F5344CB8AC3E}">
        <p14:creationId xmlns:p14="http://schemas.microsoft.com/office/powerpoint/2010/main" val="1702177689"/>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Slide Number Placeholder 3"/>
          <p:cNvSpPr>
            <a:spLocks noGrp="1"/>
          </p:cNvSpPr>
          <p:nvPr>
            <p:ph type="sldNum" sz="quarter" idx="12"/>
          </p:nvPr>
        </p:nvSpPr>
        <p:spPr/>
        <p:txBody>
          <a:bodyPr/>
          <a:lstStyle/>
          <a:p>
            <a:fld id="{8C01C351-E054-47FC-926B-DD4A9A2DD42F}" type="slidenum">
              <a:rPr lang="zh-CN" altLang="en-US" smtClean="0">
                <a:latin typeface="微软雅黑" panose="020b0503020204020204" pitchFamily="34" charset="-122"/>
                <a:ea typeface="微软雅黑" panose="020b0503020204020204" pitchFamily="34" charset="-122"/>
              </a:rPr>
              <a:t>25</a:t>
            </a:fld>
            <a:endParaRPr lang="zh-CN" altLang="en-US">
              <a:latin typeface="微软雅黑" panose="020b0503020204020204" pitchFamily="34" charset="-122"/>
              <a:ea typeface="微软雅黑" panose="020b0503020204020204" pitchFamily="34" charset="-122"/>
            </a:endParaRPr>
          </a:p>
        </p:txBody>
      </p:sp>
      <p:sp>
        <p:nvSpPr>
          <p:cNvPr id="19" name="Title 2"/>
          <p:cNvSpPr txBox="1"/>
          <p:nvPr/>
        </p:nvSpPr>
        <p:spPr>
          <a:xfrm>
            <a:off x="0" y="0"/>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主数据集成案例</a:t>
            </a:r>
            <a:r>
              <a:rPr lang="en-US" altLang="zh-CN" sz="1800" b="1" smtClean="0">
                <a:latin typeface="微软雅黑" panose="020b0503020204020204" pitchFamily="34" charset="-122"/>
                <a:ea typeface="微软雅黑" panose="020b0503020204020204" pitchFamily="34" charset="-122"/>
              </a:rPr>
              <a:t>-</a:t>
            </a:r>
            <a:r>
              <a:rPr lang="zh-CN" altLang="en-US" sz="1800" b="1" smtClean="0">
                <a:latin typeface="微软雅黑" panose="020b0503020204020204" pitchFamily="34" charset="-122"/>
                <a:ea typeface="微软雅黑" panose="020b0503020204020204" pitchFamily="34" charset="-122"/>
              </a:rPr>
              <a:t>国家</a:t>
            </a:r>
            <a:r>
              <a:rPr lang="zh-CN" altLang="en-US" sz="1800" b="1">
                <a:latin typeface="微软雅黑" panose="020b0503020204020204" pitchFamily="34" charset="-122"/>
                <a:ea typeface="微软雅黑" panose="020b0503020204020204" pitchFamily="34" charset="-122"/>
              </a:rPr>
              <a:t>电网</a:t>
            </a:r>
            <a:r>
              <a:rPr lang="en-US" altLang="zh-CN" sz="1800" b="1">
                <a:latin typeface="微软雅黑" panose="020b0503020204020204" pitchFamily="34" charset="-122"/>
                <a:ea typeface="微软雅黑" panose="020b0503020204020204" pitchFamily="34" charset="-122"/>
              </a:rPr>
              <a:t>SG-MDM</a:t>
            </a:r>
            <a:r>
              <a:rPr lang="zh-CN" altLang="en-US" sz="1800" b="1" smtClean="0">
                <a:latin typeface="微软雅黑" panose="020b0503020204020204" pitchFamily="34" charset="-122"/>
                <a:ea typeface="微软雅黑" panose="020b0503020204020204" pitchFamily="34" charset="-122"/>
              </a:rPr>
              <a:t>平台系统架构</a:t>
            </a:r>
            <a:endParaRPr lang="en-US" altLang="zh-CN" sz="1800" b="1">
              <a:latin typeface="微软雅黑" panose="020b0503020204020204" pitchFamily="34" charset="-122"/>
              <a:ea typeface="微软雅黑" panose="020b0503020204020204" pitchFamily="34" charset="-122"/>
            </a:endParaRPr>
          </a:p>
        </p:txBody>
      </p:sp>
      <p:sp>
        <p:nvSpPr>
          <p:cNvPr id="2" name="Rectangle 2"/>
          <p:cNvSpPr>
            <a:spLocks noChangeArrowheads="1"/>
          </p:cNvSpPr>
          <p:nvPr/>
        </p:nvSpPr>
        <p:spPr bwMode="auto">
          <a:xfrm>
            <a:off x="348630" y="9087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aphicFrame>
        <p:nvGraphicFramePr>
          <p:cNvPr id="3" name="对象 2"/>
          <p:cNvGraphicFramePr>
            <a:graphicFrameLocks noChangeAspect="1"/>
          </p:cNvGraphicFramePr>
          <p:nvPr>
            <p:extLst/>
          </p:nvPr>
        </p:nvGraphicFramePr>
        <p:xfrm>
          <a:off x="1331640" y="2564904"/>
          <a:ext cx="6768752" cy="3888432"/>
        </p:xfrm>
        <a:graphic>
          <a:graphicData uri="http://schemas.openxmlformats.org/presentationml/2006/ole">
            <mc:AlternateContent>
              <mc:Choice xmlns:v="urn:schemas-microsoft-com:vml" Requires="v">
                <p:oleObj spid="_x0000_s1039" r:id="rId2" imgW="6802707" imgH="5572125" progId="Visio.Drawing.11">
                  <p:embed/>
                </p:oleObj>
              </mc:Choice>
              <mc:Fallback>
                <p:oleObj r:id="rId2" imgW="6802707" imgH="5572125" progId="Visio.Drawing.11">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1331640" y="2564904"/>
                        <a:ext cx="6768752" cy="3888432"/>
                      </a:xfrm>
                      <a:prstGeom prst="rect">
                        <a:avLst/>
                      </a:prstGeom>
                      <a:noFill/>
                    </p:spPr>
                  </p:pic>
                </p:oleObj>
              </mc:Fallback>
            </mc:AlternateContent>
          </a:graphicData>
        </a:graphic>
      </p:graphicFrame>
      <p:sp>
        <p:nvSpPr>
          <p:cNvPr id="7" name="矩形 6"/>
          <p:cNvSpPr/>
          <p:nvPr/>
        </p:nvSpPr>
        <p:spPr>
          <a:xfrm>
            <a:off x="89756" y="779779"/>
            <a:ext cx="8388424" cy="20313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9400" indent="279400">
              <a:lnSpc>
                <a:spcPct val="150000"/>
              </a:lnSpc>
              <a:spcAft>
                <a:spcPct val="0"/>
              </a:spcAft>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项目覆盖范围：国家电网总部及各网省</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279400" indent="279400">
              <a:lnSpc>
                <a:spcPct val="150000"/>
              </a:lnSpc>
              <a:spcAft>
                <a:spcPct val="0"/>
              </a:spcAft>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项目实施周期：</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2010</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-2012</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年</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279400" indent="279400">
              <a:lnSpc>
                <a:spcPct val="150000"/>
              </a:lnSpc>
              <a:spcAft>
                <a:spcPct val="0"/>
              </a:spcAft>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业务功能：实现</a:t>
            </a:r>
            <a:r>
              <a:rPr lang="zh-CN" altLang="en-US" sz="1200">
                <a:latin typeface="微软雅黑" panose="020b0503020204020204" pitchFamily="34" charset="-122"/>
                <a:ea typeface="微软雅黑" panose="020b0503020204020204" pitchFamily="34" charset="-122"/>
                <a:cs typeface="Times New Roman" panose="02020603050405020304" pitchFamily="18" charset="0"/>
              </a:rPr>
              <a:t>统一</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各类</a:t>
            </a:r>
            <a:r>
              <a:rPr lang="zh-CN" altLang="en-US" sz="1200">
                <a:latin typeface="微软雅黑" panose="020b0503020204020204" pitchFamily="34" charset="-122"/>
                <a:ea typeface="微软雅黑" panose="020b0503020204020204" pitchFamily="34" charset="-122"/>
                <a:cs typeface="Times New Roman" panose="02020603050405020304" pitchFamily="18" charset="0"/>
              </a:rPr>
              <a:t>主</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数据</a:t>
            </a:r>
            <a:r>
              <a:rPr lang="zh-CN" altLang="en-US" sz="1200">
                <a:latin typeface="微软雅黑" panose="020b0503020204020204" pitchFamily="34" charset="-122"/>
                <a:ea typeface="微软雅黑" panose="020b0503020204020204" pitchFamily="34" charset="-122"/>
                <a:cs typeface="Times New Roman" panose="02020603050405020304" pitchFamily="18" charset="0"/>
              </a:rPr>
              <a:t>的</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集中管控。各网省和总部业务单位，通过</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SG-MDM</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平台进行主数据申请，</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279400" indent="279400">
              <a:lnSpc>
                <a:spcPct val="150000"/>
              </a:lnSpc>
              <a:spcAft>
                <a:spcPct val="0"/>
              </a:spcAft>
            </a:pPr>
            <a:r>
              <a:rPr lang="en-US" altLang="zh-CN" sz="120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总部主数据归口管理部门在平台审批后。通过系统接口分发到下属网省</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ERP</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系统和业务系统中。</a:t>
            </a:r>
            <a:endParaRPr lang="en-US" altLang="zh-CN" sz="1200">
              <a:latin typeface="微软雅黑" panose="020b0503020204020204" pitchFamily="34" charset="-122"/>
              <a:ea typeface="微软雅黑" panose="020b0503020204020204" pitchFamily="34" charset="-122"/>
              <a:cs typeface="Times New Roman" panose="02020603050405020304" pitchFamily="18" charset="0"/>
            </a:endParaRPr>
          </a:p>
          <a:p>
            <a:pPr marL="279400" indent="279400">
              <a:lnSpc>
                <a:spcPct val="150000"/>
              </a:lnSpc>
              <a:spcAft>
                <a:spcPct val="0"/>
              </a:spcAft>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管理范围</a:t>
            </a:r>
            <a:r>
              <a:rPr lang="zh-CN" altLang="en-US" sz="1200" smtClean="0">
                <a:latin typeface="微软雅黑" panose="020b0503020204020204" pitchFamily="34" charset="-122"/>
                <a:ea typeface="微软雅黑" panose="020b0503020204020204" pitchFamily="34" charset="-122"/>
              </a:rPr>
              <a:t>：物料</a:t>
            </a:r>
            <a:r>
              <a:rPr lang="zh-CN" altLang="en-US" sz="1200">
                <a:latin typeface="微软雅黑" panose="020b0503020204020204" pitchFamily="34" charset="-122"/>
                <a:ea typeface="微软雅黑" panose="020b0503020204020204" pitchFamily="34" charset="-122"/>
              </a:rPr>
              <a:t>主数据，水电物料主数据，制造业物料数据</a:t>
            </a:r>
            <a:r>
              <a:rPr lang="zh-CN" altLang="en-US" sz="1200" smtClean="0">
                <a:latin typeface="微软雅黑" panose="020b0503020204020204" pitchFamily="34" charset="-122"/>
                <a:ea typeface="微软雅黑" panose="020b0503020204020204" pitchFamily="34" charset="-122"/>
              </a:rPr>
              <a:t>；供应</a:t>
            </a:r>
            <a:r>
              <a:rPr lang="zh-CN" altLang="en-US" sz="1200">
                <a:latin typeface="微软雅黑" panose="020b0503020204020204" pitchFamily="34" charset="-122"/>
                <a:ea typeface="微软雅黑" panose="020b0503020204020204" pitchFamily="34" charset="-122"/>
              </a:rPr>
              <a:t>商主</a:t>
            </a:r>
            <a:r>
              <a:rPr lang="zh-CN" altLang="en-US" sz="1200" smtClean="0">
                <a:latin typeface="微软雅黑" panose="020b0503020204020204" pitchFamily="34" charset="-122"/>
                <a:ea typeface="微软雅黑" panose="020b0503020204020204" pitchFamily="34" charset="-122"/>
              </a:rPr>
              <a:t>数据；</a:t>
            </a:r>
            <a:r>
              <a:rPr lang="zh-CN" altLang="en-US" sz="1200" b="1" smtClean="0">
                <a:latin typeface="微软雅黑" panose="020b0503020204020204" pitchFamily="34" charset="-122"/>
                <a:ea typeface="微软雅黑" panose="020b0503020204020204" pitchFamily="34" charset="-122"/>
              </a:rPr>
              <a:t>会计科目；现金</a:t>
            </a:r>
            <a:r>
              <a:rPr lang="zh-CN" altLang="en-US" sz="1200" b="1">
                <a:latin typeface="微软雅黑" panose="020b0503020204020204" pitchFamily="34" charset="-122"/>
                <a:ea typeface="微软雅黑" panose="020b0503020204020204" pitchFamily="34" charset="-122"/>
              </a:rPr>
              <a:t>流量</a:t>
            </a:r>
            <a:r>
              <a:rPr lang="zh-CN" altLang="en-US" sz="1200" b="1" smtClean="0">
                <a:latin typeface="微软雅黑" panose="020b0503020204020204" pitchFamily="34" charset="-122"/>
                <a:ea typeface="微软雅黑" panose="020b0503020204020204" pitchFamily="34" charset="-122"/>
              </a:rPr>
              <a:t>分类；资产分类；</a:t>
            </a:r>
            <a:endParaRPr lang="en-US" altLang="zh-CN" sz="1200" b="1" smtClean="0">
              <a:latin typeface="微软雅黑" panose="020b0503020204020204" pitchFamily="34" charset="-122"/>
              <a:ea typeface="微软雅黑" panose="020b0503020204020204" pitchFamily="34" charset="-122"/>
            </a:endParaRPr>
          </a:p>
          <a:p>
            <a:pPr marL="279400" indent="279400">
              <a:lnSpc>
                <a:spcPct val="150000"/>
              </a:lnSpc>
              <a:spcAft>
                <a:spcPct val="0"/>
              </a:spcAft>
            </a:pPr>
            <a:r>
              <a:rPr lang="en-US" altLang="zh-CN" sz="1200" b="1">
                <a:latin typeface="微软雅黑" panose="020b0503020204020204" pitchFamily="34" charset="-122"/>
                <a:ea typeface="微软雅黑" panose="020b0503020204020204" pitchFamily="34" charset="-122"/>
              </a:rPr>
              <a:t> </a:t>
            </a:r>
            <a:r>
              <a:rPr lang="en-US" altLang="zh-CN" sz="1200" b="1" smtClean="0">
                <a:latin typeface="微软雅黑" panose="020b0503020204020204" pitchFamily="34" charset="-122"/>
                <a:ea typeface="微软雅黑" panose="020b0503020204020204" pitchFamily="34" charset="-122"/>
              </a:rPr>
              <a:t>               </a:t>
            </a:r>
            <a:r>
              <a:rPr lang="zh-CN" altLang="en-US" sz="1200" smtClean="0">
                <a:latin typeface="微软雅黑" panose="020b0503020204020204" pitchFamily="34" charset="-122"/>
                <a:ea typeface="微软雅黑" panose="020b0503020204020204" pitchFamily="34" charset="-122"/>
              </a:rPr>
              <a:t>主</a:t>
            </a:r>
            <a:r>
              <a:rPr lang="zh-CN" altLang="en-US" sz="1200">
                <a:latin typeface="微软雅黑" panose="020b0503020204020204" pitchFamily="34" charset="-122"/>
                <a:ea typeface="微软雅黑" panose="020b0503020204020204" pitchFamily="34" charset="-122"/>
              </a:rPr>
              <a:t>数据内容体系</a:t>
            </a:r>
            <a:r>
              <a:rPr lang="zh-CN" altLang="en-US" sz="1200" smtClean="0">
                <a:latin typeface="微软雅黑" panose="020b0503020204020204" pitchFamily="34" charset="-122"/>
                <a:ea typeface="微软雅黑" panose="020b0503020204020204" pitchFamily="34" charset="-122"/>
              </a:rPr>
              <a:t>规范；公司</a:t>
            </a:r>
            <a:r>
              <a:rPr lang="zh-CN" altLang="en-US" sz="1200">
                <a:latin typeface="微软雅黑" panose="020b0503020204020204" pitchFamily="34" charset="-122"/>
                <a:ea typeface="微软雅黑" panose="020b0503020204020204" pitchFamily="34" charset="-122"/>
              </a:rPr>
              <a:t>代码利润</a:t>
            </a:r>
            <a:r>
              <a:rPr lang="zh-CN" altLang="en-US" sz="1200" smtClean="0">
                <a:latin typeface="微软雅黑" panose="020b0503020204020204" pitchFamily="34" charset="-122"/>
                <a:ea typeface="微软雅黑" panose="020b0503020204020204" pitchFamily="34" charset="-122"/>
              </a:rPr>
              <a:t>中心；</a:t>
            </a:r>
            <a:r>
              <a:rPr lang="zh-CN" altLang="en-US" sz="1200" b="1" smtClean="0">
                <a:latin typeface="微软雅黑" panose="020b0503020204020204" pitchFamily="34" charset="-122"/>
                <a:ea typeface="微软雅黑" panose="020b0503020204020204" pitchFamily="34" charset="-122"/>
              </a:rPr>
              <a:t>银行代码</a:t>
            </a:r>
            <a:r>
              <a:rPr lang="zh-CN" altLang="en-US" sz="1200" b="1">
                <a:latin typeface="微软雅黑" panose="020b0503020204020204" pitchFamily="34" charset="-122"/>
                <a:ea typeface="微软雅黑" panose="020b0503020204020204" pitchFamily="34" charset="-122"/>
              </a:rPr>
              <a:t>；</a:t>
            </a:r>
            <a:r>
              <a:rPr lang="zh-CN" altLang="en-US" sz="1200" b="1" smtClean="0">
                <a:latin typeface="微软雅黑" panose="020b0503020204020204" pitchFamily="34" charset="-122"/>
                <a:ea typeface="微软雅黑" panose="020b0503020204020204" pitchFamily="34" charset="-122"/>
              </a:rPr>
              <a:t>客户</a:t>
            </a:r>
            <a:r>
              <a:rPr lang="zh-CN" altLang="en-US" sz="1200" b="1">
                <a:latin typeface="微软雅黑" panose="020b0503020204020204" pitchFamily="34" charset="-122"/>
                <a:ea typeface="微软雅黑" panose="020b0503020204020204" pitchFamily="34" charset="-122"/>
              </a:rPr>
              <a:t>；</a:t>
            </a:r>
            <a:r>
              <a:rPr lang="zh-CN" altLang="en-US" sz="1200" b="1" smtClean="0">
                <a:latin typeface="微软雅黑" panose="020b0503020204020204" pitchFamily="34" charset="-122"/>
                <a:ea typeface="微软雅黑" panose="020b0503020204020204" pitchFamily="34" charset="-122"/>
              </a:rPr>
              <a:t>税</a:t>
            </a:r>
            <a:r>
              <a:rPr lang="zh-CN" altLang="en-US" sz="1200" b="1">
                <a:latin typeface="微软雅黑" panose="020b0503020204020204" pitchFamily="34" charset="-122"/>
                <a:ea typeface="微软雅黑" panose="020b0503020204020204" pitchFamily="34" charset="-122"/>
              </a:rPr>
              <a:t>项＼</a:t>
            </a:r>
            <a:r>
              <a:rPr lang="zh-CN" altLang="en-US" sz="1200" b="1" smtClean="0">
                <a:latin typeface="微软雅黑" panose="020b0503020204020204" pitchFamily="34" charset="-122"/>
                <a:ea typeface="微软雅黑" panose="020b0503020204020204" pitchFamily="34" charset="-122"/>
              </a:rPr>
              <a:t>税率；</a:t>
            </a:r>
            <a:r>
              <a:rPr lang="zh-CN" altLang="en-US" sz="1200" smtClean="0">
                <a:latin typeface="微软雅黑" panose="020b0503020204020204" pitchFamily="34" charset="-122"/>
                <a:ea typeface="微软雅黑" panose="020b0503020204020204" pitchFamily="34" charset="-122"/>
              </a:rPr>
              <a:t>预算组织等。</a:t>
            </a:r>
            <a:endParaRPr lang="en-US" altLang="zh-CN" sz="1200">
              <a:latin typeface="微软雅黑" panose="020b0503020204020204" pitchFamily="34" charset="-122"/>
              <a:ea typeface="微软雅黑" panose="020b0503020204020204" pitchFamily="34" charset="-122"/>
            </a:endParaRPr>
          </a:p>
          <a:p>
            <a:pPr marL="279400" indent="279400">
              <a:lnSpc>
                <a:spcPct val="150000"/>
              </a:lnSpc>
              <a:spcAft>
                <a:spcPct val="0"/>
              </a:spcAft>
            </a:pPr>
            <a:endParaRPr lang="zh-CN" altLang="zh-CN" sz="120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10849042"/>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Slide Number Placeholder 3"/>
          <p:cNvSpPr>
            <a:spLocks noGrp="1"/>
          </p:cNvSpPr>
          <p:nvPr>
            <p:ph type="sldNum" sz="quarter" idx="12"/>
          </p:nvPr>
        </p:nvSpPr>
        <p:spPr/>
        <p:txBody>
          <a:bodyPr/>
          <a:lstStyle/>
          <a:p>
            <a:fld id="{8C01C351-E054-47FC-926B-DD4A9A2DD42F}" type="slidenum">
              <a:rPr lang="zh-CN" altLang="en-US" smtClean="0">
                <a:latin typeface="微软雅黑" panose="020b0503020204020204" pitchFamily="34" charset="-122"/>
                <a:ea typeface="微软雅黑" panose="020b0503020204020204" pitchFamily="34" charset="-122"/>
              </a:rPr>
              <a:t>26</a:t>
            </a:fld>
            <a:endParaRPr lang="zh-CN" altLang="en-US">
              <a:latin typeface="微软雅黑" panose="020b0503020204020204" pitchFamily="34" charset="-122"/>
              <a:ea typeface="微软雅黑" panose="020b0503020204020204" pitchFamily="34" charset="-122"/>
            </a:endParaRPr>
          </a:p>
        </p:txBody>
      </p:sp>
      <p:sp>
        <p:nvSpPr>
          <p:cNvPr id="19" name="Title 2"/>
          <p:cNvSpPr txBox="1"/>
          <p:nvPr/>
        </p:nvSpPr>
        <p:spPr>
          <a:xfrm>
            <a:off x="0" y="0"/>
            <a:ext cx="9144000"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国家电网主数据管理平台意义</a:t>
            </a:r>
            <a:endParaRPr lang="en-US" altLang="zh-CN" sz="1800" b="1">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179512" y="2390906"/>
            <a:ext cx="8438095" cy="3847619"/>
          </a:xfrm>
          <a:prstGeom prst="rect">
            <a:avLst/>
          </a:prstGeom>
        </p:spPr>
      </p:pic>
      <p:sp>
        <p:nvSpPr>
          <p:cNvPr id="10" name="矩形 9"/>
          <p:cNvSpPr/>
          <p:nvPr/>
        </p:nvSpPr>
        <p:spPr>
          <a:xfrm>
            <a:off x="89756" y="779779"/>
            <a:ext cx="8388424" cy="14773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0850" indent="-171450">
              <a:lnSpc>
                <a:spcPct val="150000"/>
              </a:lnSpc>
              <a:spcAft>
                <a:spcPct val="0"/>
              </a:spcAft>
              <a:buFont typeface="Wingdings" pitchFamily="2" charset="2"/>
              <a:buChar char="p"/>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统一主数据编码平台，可实现主数据编码，发布，清洗，整合，共享，治理的功能。</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450850" indent="-171450">
              <a:lnSpc>
                <a:spcPct val="150000"/>
              </a:lnSpc>
              <a:spcAft>
                <a:spcPct val="0"/>
              </a:spcAft>
              <a:buFont typeface="Wingdings" pitchFamily="2" charset="2"/>
              <a:buChar char="p"/>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统一主数据管理流程，可实现主数据申请，审批，发布，维护的工作程序，保证编码的方便性，完整性，有效性，正确性，适应性，可扩展性。</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450850" indent="-171450">
              <a:lnSpc>
                <a:spcPct val="150000"/>
              </a:lnSpc>
              <a:spcAft>
                <a:spcPct val="0"/>
              </a:spcAft>
              <a:buFont typeface="Wingdings" pitchFamily="2" charset="2"/>
              <a:buChar char="p"/>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建立完善，可共享，可信的主数据档案，充分发挥主数据是企业核心资产功能。</a:t>
            </a:r>
            <a:endParaRPr lang="en-US" altLang="zh-CN" sz="1200" smtClean="0">
              <a:latin typeface="微软雅黑" panose="020b0503020204020204" pitchFamily="34" charset="-122"/>
              <a:ea typeface="微软雅黑" panose="020b0503020204020204" pitchFamily="34" charset="-122"/>
              <a:cs typeface="Times New Roman" panose="02020603050405020304" pitchFamily="18" charset="0"/>
            </a:endParaRPr>
          </a:p>
          <a:p>
            <a:pPr marL="450850" indent="-171450">
              <a:lnSpc>
                <a:spcPct val="150000"/>
              </a:lnSpc>
              <a:spcAft>
                <a:spcPct val="0"/>
              </a:spcAft>
              <a:buFont typeface="Wingdings" pitchFamily="2" charset="2"/>
              <a:buChar char="p"/>
            </a:pP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实现主数据平台与企业</a:t>
            </a:r>
            <a:r>
              <a:rPr lang="en-US" altLang="zh-CN" sz="1200" smtClean="0">
                <a:latin typeface="微软雅黑" panose="020b0503020204020204" pitchFamily="34" charset="-122"/>
                <a:ea typeface="微软雅黑" panose="020b0503020204020204" pitchFamily="34" charset="-122"/>
                <a:cs typeface="Times New Roman" panose="02020603050405020304" pitchFamily="18" charset="0"/>
              </a:rPr>
              <a:t>BI\ERP</a:t>
            </a:r>
            <a:r>
              <a:rPr lang="zh-CN" altLang="en-US" sz="1200" smtClean="0">
                <a:latin typeface="微软雅黑" panose="020b0503020204020204" pitchFamily="34" charset="-122"/>
                <a:ea typeface="微软雅黑" panose="020b0503020204020204" pitchFamily="34" charset="-122"/>
                <a:cs typeface="Times New Roman" panose="02020603050405020304" pitchFamily="18" charset="0"/>
              </a:rPr>
              <a:t>等系统的主数据自动集成，快速同步。</a:t>
            </a:r>
            <a:endParaRPr lang="zh-CN" altLang="zh-CN" sz="120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Rectangle 14"/>
          <p:cNvSpPr/>
          <p:nvPr/>
        </p:nvSpPr>
        <p:spPr>
          <a:xfrm rot="2144826">
            <a:off x="8365637" y="2706945"/>
            <a:ext cx="589659" cy="2770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400" b="1" smtClean="0">
                <a:solidFill>
                  <a:srgbClr val="FF0000"/>
                </a:solidFill>
                <a:latin typeface="微软雅黑" panose="020b0503020204020204" pitchFamily="34" charset="-122"/>
                <a:ea typeface="微软雅黑" panose="020b0503020204020204" pitchFamily="34" charset="-122"/>
              </a:rPr>
              <a:t>示例</a:t>
            </a:r>
            <a:endParaRPr lang="zh-CN" altLang="en-US" b="1">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9209750"/>
      </p:ext>
    </p:extLst>
  </p:cSld>
  <p:clrMapOvr>
    <a:masterClrMapping/>
  </p:clrMapOvr>
  <mc:AlternateContent>
    <mc:Choice xmlns:p14="http://schemas.microsoft.com/office/powerpoint/2010/main" Requires="p14">
      <p:transition spd="slow" p14:dur="2000"/>
    </mc:Choice>
    <mc:Fallback>
      <p:transition spd="slow"/>
    </mc:Fallback>
  </mc:AlternateConten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 name="TextBox 33"/>
          <p:cNvSpPr txBox="1"/>
          <p:nvPr/>
        </p:nvSpPr>
        <p:spPr>
          <a:xfrm>
            <a:off x="54635" y="179348"/>
            <a:ext cx="9144000" cy="369332"/>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1800" b="1" kern="1200">
                <a:solidFill>
                  <a:schemeClr val="tx1"/>
                </a:solidFill>
                <a:latin typeface="微软雅黑" panose="020b0503020204020204" pitchFamily="34" charset="-122"/>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详细解决方案</a:t>
            </a:r>
            <a:r>
              <a:rPr lang="en-US" altLang="zh-CN"/>
              <a:t>-</a:t>
            </a:r>
            <a:r>
              <a:rPr lang="zh-CN" altLang="en-US"/>
              <a:t>维度改造</a:t>
            </a:r>
          </a:p>
        </p:txBody>
      </p:sp>
      <p:sp>
        <p:nvSpPr>
          <p:cNvPr id="76" name="Rectangle 2"/>
          <p:cNvSpPr/>
          <p:nvPr/>
        </p:nvSpPr>
        <p:spPr>
          <a:xfrm>
            <a:off x="1841747" y="3084407"/>
            <a:ext cx="1181556" cy="1471151"/>
          </a:xfrm>
          <a:prstGeom prst="rect">
            <a:avLst/>
          </a:prstGeom>
          <a:solidFill>
            <a:schemeClr val="accent3">
              <a:alpha val="70000"/>
            </a:scheme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77" name="Rectangle 122"/>
          <p:cNvSpPr/>
          <p:nvPr/>
        </p:nvSpPr>
        <p:spPr>
          <a:xfrm>
            <a:off x="3095710" y="3090386"/>
            <a:ext cx="1177243" cy="1465172"/>
          </a:xfrm>
          <a:prstGeom prst="rect">
            <a:avLst/>
          </a:prstGeom>
          <a:solidFill>
            <a:srgbClr val="B9CF8A"/>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78" name="Rectangle 124"/>
          <p:cNvSpPr/>
          <p:nvPr/>
        </p:nvSpPr>
        <p:spPr>
          <a:xfrm>
            <a:off x="4331254" y="3084405"/>
            <a:ext cx="1189480" cy="1471153"/>
          </a:xfrm>
          <a:prstGeom prst="rect">
            <a:avLst/>
          </a:prstGeom>
          <a:solidFill>
            <a:srgbClr val="B9CF8A"/>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80" name="Rectangle 126"/>
          <p:cNvSpPr/>
          <p:nvPr/>
        </p:nvSpPr>
        <p:spPr>
          <a:xfrm>
            <a:off x="5564204" y="3090386"/>
            <a:ext cx="1195531" cy="1465172"/>
          </a:xfrm>
          <a:prstGeom prst="rect">
            <a:avLst/>
          </a:prstGeom>
          <a:solidFill>
            <a:srgbClr val="B9CF8A"/>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83" name="TextBox 6"/>
          <p:cNvSpPr txBox="1"/>
          <p:nvPr/>
        </p:nvSpPr>
        <p:spPr>
          <a:xfrm>
            <a:off x="1943212" y="3527506"/>
            <a:ext cx="1116586" cy="3139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smtClean="0">
                <a:solidFill>
                  <a:srgbClr val="000000"/>
                </a:solidFill>
              </a:rPr>
              <a:t>维度改造</a:t>
            </a:r>
            <a:endParaRPr lang="zh-CN" altLang="en-US" b="1" kern="0">
              <a:solidFill>
                <a:srgbClr val="000000"/>
              </a:solidFill>
            </a:endParaRPr>
          </a:p>
        </p:txBody>
      </p:sp>
      <p:sp>
        <p:nvSpPr>
          <p:cNvPr id="84" name="TextBox 172"/>
          <p:cNvSpPr txBox="1"/>
          <p:nvPr/>
        </p:nvSpPr>
        <p:spPr>
          <a:xfrm>
            <a:off x="3193578" y="3541872"/>
            <a:ext cx="985822" cy="274434"/>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lang="zh-CN" altLang="en-US" b="1" kern="0" noProof="0" smtClean="0">
                <a:solidFill>
                  <a:srgbClr val="000000"/>
                </a:solidFill>
              </a:rPr>
              <a:t>项目</a:t>
            </a:r>
            <a:r>
              <a:rPr lang="zh-CN" altLang="en-US" b="1" kern="0">
                <a:solidFill>
                  <a:srgbClr val="000000"/>
                </a:solidFill>
              </a:rPr>
              <a:t>改造</a:t>
            </a:r>
            <a:endParaRPr kumimoji="0" lang="zh-CN" altLang="en-US" sz="1800" b="1" i="0" u="none" strike="noStrike" kern="0" cap="none" spc="0" normalizeH="0" baseline="0" noProof="0" smtClean="0">
              <a:ln>
                <a:noFill/>
              </a:ln>
              <a:solidFill>
                <a:srgbClr val="000000"/>
              </a:solidFill>
              <a:effectLst/>
              <a:uLnTx/>
              <a:uFillTx/>
            </a:endParaRPr>
          </a:p>
        </p:txBody>
      </p:sp>
      <p:sp>
        <p:nvSpPr>
          <p:cNvPr id="85" name="TextBox 177"/>
          <p:cNvSpPr txBox="1"/>
          <p:nvPr/>
        </p:nvSpPr>
        <p:spPr>
          <a:xfrm>
            <a:off x="4501257" y="3535967"/>
            <a:ext cx="1112068" cy="82843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kern="0">
                <a:solidFill>
                  <a:srgbClr val="000000"/>
                </a:solidFill>
              </a:rPr>
              <a:t>账龄程序</a:t>
            </a:r>
            <a:endParaRPr lang="en-US" altLang="zh-CN" b="1" kern="0">
              <a:solidFill>
                <a:srgbClr val="000000"/>
              </a:solidFill>
            </a:endParaRPr>
          </a:p>
          <a:p>
            <a:r>
              <a:rPr lang="zh-CN" altLang="en-US" b="1" kern="0">
                <a:solidFill>
                  <a:srgbClr val="000000"/>
                </a:solidFill>
              </a:rPr>
              <a:t>库龄程序</a:t>
            </a: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en-US" altLang="zh-CN" sz="1800" b="1" i="0" u="none" strike="noStrike" kern="0" cap="none" spc="0" normalizeH="0" baseline="0" noProof="0" smtClean="0">
                <a:ln>
                  <a:noFill/>
                </a:ln>
                <a:solidFill>
                  <a:srgbClr val="000000"/>
                </a:solidFill>
                <a:effectLst/>
                <a:uLnTx/>
                <a:uFillTx/>
              </a:rPr>
              <a:t> </a:t>
            </a:r>
            <a:endParaRPr kumimoji="0" lang="zh-CN" altLang="en-US" sz="1800" b="1" i="0" u="none" strike="noStrike" kern="0" cap="none" spc="0" normalizeH="0" baseline="0" noProof="0" smtClean="0">
              <a:ln>
                <a:noFill/>
              </a:ln>
              <a:solidFill>
                <a:srgbClr val="000000"/>
              </a:solidFill>
              <a:effectLst/>
              <a:uLnTx/>
              <a:uFillTx/>
            </a:endParaRPr>
          </a:p>
        </p:txBody>
      </p:sp>
      <p:sp>
        <p:nvSpPr>
          <p:cNvPr id="86" name="TextBox 189"/>
          <p:cNvSpPr txBox="1"/>
          <p:nvPr/>
        </p:nvSpPr>
        <p:spPr>
          <a:xfrm>
            <a:off x="5773913" y="3541872"/>
            <a:ext cx="815547" cy="507831"/>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rPr>
              <a:t>固定资产信息</a:t>
            </a:r>
            <a:endParaRPr kumimoji="0" lang="en-US" altLang="zh-CN" sz="1800" b="1" i="0" u="none" strike="noStrike" kern="0" cap="none" spc="0" normalizeH="0" baseline="0" noProof="0" smtClean="0">
              <a:ln>
                <a:noFill/>
              </a:ln>
              <a:solidFill>
                <a:srgbClr val="000000"/>
              </a:solidFill>
              <a:effectLst/>
              <a:uLnTx/>
              <a:uFillTx/>
            </a:endParaRPr>
          </a:p>
        </p:txBody>
      </p:sp>
      <p:sp>
        <p:nvSpPr>
          <p:cNvPr id="90" name="Heptagon 209"/>
          <p:cNvSpPr/>
          <p:nvPr/>
        </p:nvSpPr>
        <p:spPr bwMode="auto">
          <a:xfrm>
            <a:off x="2312669" y="3237187"/>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3</a:t>
            </a:r>
            <a:endParaRPr kumimoji="0" lang="en-US" sz="1200" b="1" i="0" u="none" strike="noStrike" kern="0" cap="none" spc="0" normalizeH="0" baseline="0" noProof="0" smtClean="0">
              <a:ln>
                <a:noFill/>
              </a:ln>
              <a:solidFill>
                <a:srgbClr val="000000"/>
              </a:solidFill>
              <a:effectLst/>
              <a:uLnTx/>
              <a:uFillTx/>
            </a:endParaRPr>
          </a:p>
        </p:txBody>
      </p:sp>
      <p:sp>
        <p:nvSpPr>
          <p:cNvPr id="91" name="Heptagon 219"/>
          <p:cNvSpPr/>
          <p:nvPr/>
        </p:nvSpPr>
        <p:spPr bwMode="auto">
          <a:xfrm>
            <a:off x="6061830" y="3216148"/>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6</a:t>
            </a:r>
            <a:endParaRPr kumimoji="0" lang="en-US" sz="1200" b="1" i="0" u="none" strike="noStrike" kern="0" cap="none" spc="0" normalizeH="0" baseline="0" noProof="0" smtClean="0">
              <a:ln>
                <a:noFill/>
              </a:ln>
              <a:solidFill>
                <a:srgbClr val="000000"/>
              </a:solidFill>
              <a:effectLst/>
              <a:uLnTx/>
              <a:uFillTx/>
            </a:endParaRPr>
          </a:p>
        </p:txBody>
      </p:sp>
      <p:sp>
        <p:nvSpPr>
          <p:cNvPr id="92" name="Heptagon 220"/>
          <p:cNvSpPr/>
          <p:nvPr/>
        </p:nvSpPr>
        <p:spPr bwMode="auto">
          <a:xfrm>
            <a:off x="4807866" y="3229980"/>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5</a:t>
            </a:r>
            <a:endParaRPr kumimoji="0" lang="en-US" sz="1200" b="1" i="0" u="none" strike="noStrike" kern="0" cap="none" spc="0" normalizeH="0" baseline="0" noProof="0" smtClean="0">
              <a:ln>
                <a:noFill/>
              </a:ln>
              <a:solidFill>
                <a:srgbClr val="000000"/>
              </a:solidFill>
              <a:effectLst/>
              <a:uLnTx/>
              <a:uFillTx/>
            </a:endParaRPr>
          </a:p>
        </p:txBody>
      </p:sp>
      <p:sp>
        <p:nvSpPr>
          <p:cNvPr id="93" name="Heptagon 221"/>
          <p:cNvSpPr/>
          <p:nvPr/>
        </p:nvSpPr>
        <p:spPr bwMode="auto">
          <a:xfrm>
            <a:off x="3523691" y="322997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4</a:t>
            </a:r>
            <a:endParaRPr kumimoji="0" lang="en-US" sz="1200" b="1" i="0" u="none" strike="noStrike" kern="0" cap="none" spc="0" normalizeH="0" baseline="0" noProof="0" smtClean="0">
              <a:ln>
                <a:noFill/>
              </a:ln>
              <a:solidFill>
                <a:srgbClr val="000000"/>
              </a:solidFill>
              <a:effectLst/>
              <a:uLnTx/>
              <a:uFillTx/>
            </a:endParaRPr>
          </a:p>
        </p:txBody>
      </p:sp>
      <p:grpSp>
        <p:nvGrpSpPr>
          <p:cNvPr id="18" name="组合 17"/>
          <p:cNvGrpSpPr/>
          <p:nvPr/>
        </p:nvGrpSpPr>
        <p:grpSpPr>
          <a:xfrm>
            <a:off x="1835695" y="1852978"/>
            <a:ext cx="4917989" cy="556163"/>
            <a:chOff x="160787" y="1391849"/>
            <a:chExt cx="4917989" cy="556163"/>
          </a:xfrm>
        </p:grpSpPr>
        <p:sp>
          <p:nvSpPr>
            <p:cNvPr id="79" name="Rectangle 125"/>
            <p:cNvSpPr/>
            <p:nvPr/>
          </p:nvSpPr>
          <p:spPr>
            <a:xfrm>
              <a:off x="160787" y="1391849"/>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87" name="TextBox 190"/>
            <p:cNvSpPr txBox="1"/>
            <p:nvPr/>
          </p:nvSpPr>
          <p:spPr>
            <a:xfrm>
              <a:off x="1896233" y="1564276"/>
              <a:ext cx="121652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rPr>
                <a:t>接口方案</a:t>
              </a:r>
              <a:endParaRPr kumimoji="0" lang="en-US" altLang="zh-CN" sz="1800" b="1" i="0" u="none" strike="noStrike" kern="0" cap="none" spc="0" normalizeH="0" baseline="0" noProof="0" smtClean="0">
                <a:ln>
                  <a:noFill/>
                </a:ln>
                <a:solidFill>
                  <a:srgbClr val="000000"/>
                </a:solidFill>
                <a:effectLst/>
                <a:uLnTx/>
                <a:uFillTx/>
              </a:endParaRPr>
            </a:p>
          </p:txBody>
        </p:sp>
        <p:sp>
          <p:nvSpPr>
            <p:cNvPr id="94" name="Heptagon 222"/>
            <p:cNvSpPr/>
            <p:nvPr/>
          </p:nvSpPr>
          <p:spPr bwMode="auto">
            <a:xfrm>
              <a:off x="1753090" y="155406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8</a:t>
              </a:r>
              <a:endParaRPr kumimoji="0" lang="en-US" sz="1200" b="1" i="0" u="none" strike="noStrike" kern="0" cap="none" spc="0" normalizeH="0" baseline="0" noProof="0" smtClean="0">
                <a:ln>
                  <a:noFill/>
                </a:ln>
                <a:solidFill>
                  <a:srgbClr val="000000"/>
                </a:solidFill>
                <a:effectLst/>
                <a:uLnTx/>
                <a:uFillTx/>
              </a:endParaRPr>
            </a:p>
          </p:txBody>
        </p:sp>
      </p:grpSp>
      <p:grpSp>
        <p:nvGrpSpPr>
          <p:cNvPr id="11" name="组合 10"/>
          <p:cNvGrpSpPr/>
          <p:nvPr/>
        </p:nvGrpSpPr>
        <p:grpSpPr>
          <a:xfrm>
            <a:off x="1835695" y="2476895"/>
            <a:ext cx="4917989" cy="556163"/>
            <a:chOff x="145222" y="1520576"/>
            <a:chExt cx="4917989" cy="556163"/>
          </a:xfrm>
        </p:grpSpPr>
        <p:sp>
          <p:nvSpPr>
            <p:cNvPr id="82" name="Rectangle 131"/>
            <p:cNvSpPr/>
            <p:nvPr/>
          </p:nvSpPr>
          <p:spPr>
            <a:xfrm>
              <a:off x="145222" y="1520576"/>
              <a:ext cx="4917989"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89" name="TextBox 208"/>
            <p:cNvSpPr txBox="1"/>
            <p:nvPr/>
          </p:nvSpPr>
          <p:spPr>
            <a:xfrm>
              <a:off x="1981311" y="1637672"/>
              <a:ext cx="1391359"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rPr>
                <a:t>关账流程优化</a:t>
              </a:r>
              <a:endParaRPr kumimoji="0" lang="en-US" altLang="zh-CN" sz="1800" b="1" i="0" u="none" strike="noStrike" kern="0" cap="none" spc="0" normalizeH="0" baseline="0" noProof="0" smtClean="0">
                <a:ln>
                  <a:noFill/>
                </a:ln>
                <a:solidFill>
                  <a:srgbClr val="000000"/>
                </a:solidFill>
                <a:effectLst/>
                <a:uLnTx/>
                <a:uFillTx/>
              </a:endParaRPr>
            </a:p>
          </p:txBody>
        </p:sp>
        <p:sp>
          <p:nvSpPr>
            <p:cNvPr id="95" name="Heptagon 223"/>
            <p:cNvSpPr/>
            <p:nvPr/>
          </p:nvSpPr>
          <p:spPr bwMode="auto">
            <a:xfrm>
              <a:off x="1741600" y="1656264"/>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7</a:t>
              </a:r>
              <a:endParaRPr kumimoji="0" lang="en-US" sz="1200" b="1" i="0" u="none" strike="noStrike" kern="0" cap="none" spc="0" normalizeH="0" baseline="0" noProof="0" smtClean="0">
                <a:ln>
                  <a:noFill/>
                </a:ln>
                <a:solidFill>
                  <a:srgbClr val="000000"/>
                </a:solidFill>
                <a:effectLst/>
                <a:uLnTx/>
                <a:uFillTx/>
              </a:endParaRPr>
            </a:p>
          </p:txBody>
        </p:sp>
      </p:grpSp>
      <p:grpSp>
        <p:nvGrpSpPr>
          <p:cNvPr id="9" name="组合 8"/>
          <p:cNvGrpSpPr/>
          <p:nvPr/>
        </p:nvGrpSpPr>
        <p:grpSpPr>
          <a:xfrm>
            <a:off x="1835696" y="5229200"/>
            <a:ext cx="4917989" cy="556163"/>
            <a:chOff x="179511" y="4677543"/>
            <a:chExt cx="4917989" cy="556163"/>
          </a:xfrm>
          <a:solidFill>
            <a:srgbClr val="E2E2E2"/>
          </a:solidFill>
        </p:grpSpPr>
        <p:sp>
          <p:nvSpPr>
            <p:cNvPr id="81" name="Rectangle 130"/>
            <p:cNvSpPr/>
            <p:nvPr/>
          </p:nvSpPr>
          <p:spPr>
            <a:xfrm>
              <a:off x="179511" y="4677543"/>
              <a:ext cx="491798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88" name="TextBox 207"/>
            <p:cNvSpPr txBox="1"/>
            <p:nvPr/>
          </p:nvSpPr>
          <p:spPr>
            <a:xfrm>
              <a:off x="2011524" y="4857673"/>
              <a:ext cx="1925428" cy="272382"/>
            </a:xfrm>
            <a:prstGeom prst="rect">
              <a:avLst/>
            </a:prstGeom>
            <a:grp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rPr>
                <a:t>核算系统整合方案</a:t>
              </a:r>
              <a:endParaRPr kumimoji="0" lang="en-US" altLang="zh-CN" sz="1800" b="1" i="0" u="none" strike="noStrike" kern="0" cap="none" spc="0" normalizeH="0" baseline="0" noProof="0" smtClean="0">
                <a:ln>
                  <a:noFill/>
                </a:ln>
                <a:solidFill>
                  <a:srgbClr val="000000"/>
                </a:solidFill>
                <a:effectLst/>
                <a:uLnTx/>
                <a:uFillTx/>
              </a:endParaRPr>
            </a:p>
          </p:txBody>
        </p:sp>
        <p:sp>
          <p:nvSpPr>
            <p:cNvPr id="96" name="Heptagon 227"/>
            <p:cNvSpPr/>
            <p:nvPr/>
          </p:nvSpPr>
          <p:spPr bwMode="auto">
            <a:xfrm>
              <a:off x="1741600" y="4829542"/>
              <a:ext cx="239712" cy="252163"/>
            </a:xfrm>
            <a:prstGeom prst="heptagon">
              <a:avLst/>
            </a:prstGeom>
            <a:grp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1</a:t>
              </a:r>
              <a:endParaRPr kumimoji="0" lang="en-US" sz="1200" b="1" i="0" u="none" strike="noStrike" kern="0" cap="none" spc="0" normalizeH="0" baseline="0" noProof="0" smtClean="0">
                <a:ln>
                  <a:noFill/>
                </a:ln>
                <a:solidFill>
                  <a:srgbClr val="000000"/>
                </a:solidFill>
                <a:effectLst/>
                <a:uLnTx/>
                <a:uFillTx/>
              </a:endParaRPr>
            </a:p>
          </p:txBody>
        </p:sp>
      </p:grpSp>
      <p:grpSp>
        <p:nvGrpSpPr>
          <p:cNvPr id="10" name="组合 9"/>
          <p:cNvGrpSpPr/>
          <p:nvPr/>
        </p:nvGrpSpPr>
        <p:grpSpPr>
          <a:xfrm>
            <a:off x="1835695" y="4619213"/>
            <a:ext cx="4917989" cy="560356"/>
            <a:chOff x="-24361" y="4216894"/>
            <a:chExt cx="4663668" cy="560356"/>
          </a:xfrm>
          <a:solidFill>
            <a:srgbClr val="E2E2E2"/>
          </a:solidFill>
        </p:grpSpPr>
        <p:sp>
          <p:nvSpPr>
            <p:cNvPr id="102" name="Rectangle 130"/>
            <p:cNvSpPr/>
            <p:nvPr/>
          </p:nvSpPr>
          <p:spPr>
            <a:xfrm>
              <a:off x="3511338" y="4221087"/>
              <a:ext cx="112796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内部客商代码统一</a:t>
              </a:r>
              <a:endParaRPr lang="en-US" altLang="zh-CN" sz="1400" kern="0" smtClean="0">
                <a:solidFill>
                  <a:srgbClr val="000000"/>
                </a:solidFill>
                <a:latin typeface="微软雅黑" panose="020b0503020204020204" pitchFamily="34" charset="-122"/>
                <a:ea typeface="微软雅黑" panose="020b0503020204020204" pitchFamily="34" charset="-122"/>
              </a:endParaRPr>
            </a:p>
          </p:txBody>
        </p:sp>
        <p:sp>
          <p:nvSpPr>
            <p:cNvPr id="103" name="Rectangle 130"/>
            <p:cNvSpPr/>
            <p:nvPr/>
          </p:nvSpPr>
          <p:spPr>
            <a:xfrm>
              <a:off x="2342147" y="4221087"/>
              <a:ext cx="112796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smtClean="0">
                  <a:solidFill>
                    <a:srgbClr val="000000"/>
                  </a:solidFill>
                  <a:latin typeface="微软雅黑" panose="020b0503020204020204" pitchFamily="34" charset="-122"/>
                  <a:ea typeface="微软雅黑" panose="020b0503020204020204" pitchFamily="34" charset="-122"/>
                </a:rPr>
                <a:t>费用类型代码统一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4" name="Rectangle 130"/>
            <p:cNvSpPr/>
            <p:nvPr/>
          </p:nvSpPr>
          <p:spPr>
            <a:xfrm>
              <a:off x="1158892" y="4216894"/>
              <a:ext cx="112796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现金流量代码统一</a:t>
              </a:r>
            </a:p>
          </p:txBody>
        </p:sp>
        <p:sp>
          <p:nvSpPr>
            <p:cNvPr id="105" name="Rectangle 130"/>
            <p:cNvSpPr/>
            <p:nvPr/>
          </p:nvSpPr>
          <p:spPr>
            <a:xfrm>
              <a:off x="-24361" y="4216894"/>
              <a:ext cx="1127969" cy="556163"/>
            </a:xfrm>
            <a:prstGeom prst="rect">
              <a:avLst/>
            </a:prstGeom>
            <a:grp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COA</a:t>
              </a:r>
              <a:r>
                <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科目</a:t>
              </a:r>
              <a:endParaRPr kumimoji="0" lang="en-US" altLang="zh-CN"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ct val="0"/>
                </a:spcBef>
                <a:spcAft>
                  <a:spcPct val="0"/>
                </a:spcAft>
                <a:buClrTx/>
                <a:buSzTx/>
                <a:buFontTx/>
                <a:buNone/>
                <a:defRPr/>
              </a:pPr>
              <a:r>
                <a:rPr lang="zh-CN" altLang="en-US" sz="1400" kern="0" noProof="0">
                  <a:solidFill>
                    <a:srgbClr val="000000"/>
                  </a:solidFill>
                  <a:latin typeface="微软雅黑" panose="020b0503020204020204" pitchFamily="34" charset="-122"/>
                  <a:ea typeface="微软雅黑" panose="020b0503020204020204" pitchFamily="34" charset="-122"/>
                </a:rPr>
                <a:t>统一</a:t>
              </a:r>
              <a:endParaRPr kumimoji="0" lang="zh-CN" altLang="en-US" sz="1400" b="0"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845105" y="1217839"/>
            <a:ext cx="4908580" cy="565342"/>
            <a:chOff x="205244" y="1118732"/>
            <a:chExt cx="3942914" cy="565342"/>
          </a:xfrm>
        </p:grpSpPr>
        <p:sp>
          <p:nvSpPr>
            <p:cNvPr id="139" name="Rectangle 130"/>
            <p:cNvSpPr/>
            <p:nvPr/>
          </p:nvSpPr>
          <p:spPr>
            <a:xfrm>
              <a:off x="205244" y="1118732"/>
              <a:ext cx="1944570"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sp>
          <p:nvSpPr>
            <p:cNvPr id="142" name="Rectangle 130"/>
            <p:cNvSpPr/>
            <p:nvPr/>
          </p:nvSpPr>
          <p:spPr>
            <a:xfrm>
              <a:off x="2202292" y="1127911"/>
              <a:ext cx="1945866" cy="556163"/>
            </a:xfrm>
            <a:prstGeom prst="rect">
              <a:avLst/>
            </a:prstGeom>
            <a:solidFill>
              <a:srgbClr val="999999">
                <a:lumMod val="40000"/>
                <a:lumOff val="60000"/>
                <a:alpha val="70000"/>
              </a:srgbClr>
            </a:solidFill>
            <a:ln w="9525" cap="flat" cmpd="sng" algn="ctr">
              <a:solidFill>
                <a:srgbClr val="808080"/>
              </a:solidFill>
              <a:prstDash val="solid"/>
            </a:ln>
            <a:effectLst/>
          </p:spPr>
          <p:txBody>
            <a:bodyPr rtlCol="0" anchor="t"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a:ea typeface="+mn-ea"/>
                <a:cs typeface="+mn-cs"/>
              </a:endParaRPr>
            </a:p>
          </p:txBody>
        </p:sp>
      </p:grpSp>
      <p:sp>
        <p:nvSpPr>
          <p:cNvPr id="145" name="TextBox 190"/>
          <p:cNvSpPr txBox="1"/>
          <p:nvPr/>
        </p:nvSpPr>
        <p:spPr>
          <a:xfrm>
            <a:off x="2196836" y="1360626"/>
            <a:ext cx="1824523" cy="584775"/>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600"/>
              </a:spcAft>
              <a:buClr>
                <a:srgbClr val="FFE600"/>
              </a:buClr>
              <a:buSzPct val="70000"/>
            </a:pPr>
            <a:r>
              <a:rPr lang="zh-CN" altLang="en-US" b="1" kern="0">
                <a:solidFill>
                  <a:srgbClr val="000000"/>
                </a:solidFill>
              </a:rPr>
              <a:t>合并现金流量表</a:t>
            </a:r>
            <a:endParaRPr lang="en-US" altLang="zh-CN" b="1" kern="0">
              <a:solidFill>
                <a:srgbClr val="000000"/>
              </a:solidFill>
            </a:endParaRPr>
          </a:p>
          <a:p>
            <a:pPr marL="0" marR="0" lvl="0" indent="0" algn="ctr" defTabSz="914400" eaLnBrk="1" fontAlgn="auto" latinLnBrk="0" hangingPunct="1">
              <a:lnSpc>
                <a:spcPct val="85000"/>
              </a:lnSpc>
              <a:spcBef>
                <a:spcPct val="0"/>
              </a:spcBef>
              <a:spcAft>
                <a:spcPts val="600"/>
              </a:spcAft>
              <a:buClr>
                <a:srgbClr val="FFE600"/>
              </a:buClr>
              <a:buSzPct val="70000"/>
              <a:buFontTx/>
              <a:buNone/>
              <a:defRPr/>
            </a:pPr>
            <a:endParaRPr kumimoji="0" lang="en-US" altLang="zh-CN" sz="1800" b="1" i="0" u="none" strike="noStrike" kern="0" cap="none" spc="0" normalizeH="0" baseline="0" noProof="0" smtClean="0">
              <a:ln>
                <a:noFill/>
              </a:ln>
              <a:solidFill>
                <a:srgbClr val="000000"/>
              </a:solidFill>
              <a:effectLst/>
              <a:uLnTx/>
              <a:uFillTx/>
            </a:endParaRPr>
          </a:p>
        </p:txBody>
      </p:sp>
      <p:sp>
        <p:nvSpPr>
          <p:cNvPr id="146" name="Heptagon 222"/>
          <p:cNvSpPr/>
          <p:nvPr/>
        </p:nvSpPr>
        <p:spPr bwMode="auto">
          <a:xfrm>
            <a:off x="2053694" y="1350419"/>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r>
              <a:rPr kumimoji="0" lang="en-US" altLang="zh-CN" sz="1200" b="1" i="0" u="none" strike="noStrike" kern="0" cap="none" spc="0" normalizeH="0" baseline="0" noProof="0" smtClean="0">
                <a:ln>
                  <a:noFill/>
                </a:ln>
                <a:solidFill>
                  <a:srgbClr val="000000"/>
                </a:solidFill>
                <a:effectLst/>
                <a:uLnTx/>
                <a:uFillTx/>
              </a:rPr>
              <a:t>9</a:t>
            </a:r>
            <a:endParaRPr kumimoji="0" lang="en-US" sz="1200" b="1" i="0" u="none" strike="noStrike" kern="0" cap="none" spc="0" normalizeH="0" baseline="0" noProof="0" smtClean="0">
              <a:ln>
                <a:noFill/>
              </a:ln>
              <a:solidFill>
                <a:srgbClr val="000000"/>
              </a:solidFill>
              <a:effectLst/>
              <a:uLnTx/>
              <a:uFillTx/>
            </a:endParaRPr>
          </a:p>
        </p:txBody>
      </p:sp>
      <p:sp>
        <p:nvSpPr>
          <p:cNvPr id="147" name="TextBox 190"/>
          <p:cNvSpPr txBox="1"/>
          <p:nvPr/>
        </p:nvSpPr>
        <p:spPr>
          <a:xfrm>
            <a:off x="4805279" y="1377014"/>
            <a:ext cx="1667980" cy="272382"/>
          </a:xfrm>
          <a:prstGeom prst="rect">
            <a:avLst/>
          </a:prstGeom>
          <a:noFill/>
        </p:spPr>
        <p:txBody>
          <a:bodyPr wrap="square" lIns="0" tIns="36576"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5000"/>
              </a:lnSpc>
              <a:spcBef>
                <a:spcPct val="0"/>
              </a:spcBef>
              <a:spcAft>
                <a:spcPts val="600"/>
              </a:spcAft>
              <a:buClr>
                <a:srgbClr val="FFE600"/>
              </a:buClr>
              <a:buSzPct val="70000"/>
              <a:buFontTx/>
              <a:buNone/>
              <a:defRPr/>
            </a:pPr>
            <a:r>
              <a:rPr kumimoji="0" lang="zh-CN" altLang="en-US" sz="1800" b="1" i="0" u="none" strike="noStrike" kern="0" cap="none" spc="0" normalizeH="0" baseline="0" noProof="0" smtClean="0">
                <a:ln>
                  <a:noFill/>
                </a:ln>
                <a:solidFill>
                  <a:srgbClr val="000000"/>
                </a:solidFill>
                <a:effectLst/>
                <a:uLnTx/>
                <a:uFillTx/>
              </a:rPr>
              <a:t>对账平台</a:t>
            </a:r>
            <a:endParaRPr kumimoji="0" lang="en-US" altLang="zh-CN" sz="1800" b="1" i="0" u="none" strike="noStrike" kern="0" cap="none" spc="0" normalizeH="0" baseline="0" noProof="0" smtClean="0">
              <a:ln>
                <a:noFill/>
              </a:ln>
              <a:solidFill>
                <a:srgbClr val="000000"/>
              </a:solidFill>
              <a:effectLst/>
              <a:uLnTx/>
              <a:uFillTx/>
            </a:endParaRPr>
          </a:p>
        </p:txBody>
      </p:sp>
      <p:grpSp>
        <p:nvGrpSpPr>
          <p:cNvPr id="150" name="组合 149"/>
          <p:cNvGrpSpPr/>
          <p:nvPr/>
        </p:nvGrpSpPr>
        <p:grpSpPr>
          <a:xfrm>
            <a:off x="4787661" y="1367516"/>
            <a:ext cx="418704" cy="369332"/>
            <a:chOff x="6427520" y="5097426"/>
            <a:chExt cx="418704" cy="369332"/>
          </a:xfrm>
        </p:grpSpPr>
        <p:sp>
          <p:nvSpPr>
            <p:cNvPr id="148" name="Heptagon 222"/>
            <p:cNvSpPr/>
            <p:nvPr/>
          </p:nvSpPr>
          <p:spPr bwMode="auto">
            <a:xfrm>
              <a:off x="6517016" y="5130093"/>
              <a:ext cx="239712" cy="252163"/>
            </a:xfrm>
            <a:prstGeom prst="heptagon">
              <a:avLst/>
            </a:prstGeom>
            <a:solidFill>
              <a:srgbClr val="808080">
                <a:lumMod val="40000"/>
                <a:lumOff val="60000"/>
              </a:srgbClr>
            </a:solidFill>
            <a:ln w="12700" algn="ctr">
              <a:solidFill>
                <a:srgbClr val="FFFFFF"/>
              </a:solidFill>
              <a:miter lim="800000"/>
            </a:ln>
            <a:effectLst>
              <a:outerShdw blurRad="50800" dist="38100" dir="5400000" algn="t" rotWithShape="0">
                <a:prstClr val="black">
                  <a:alpha val="40000"/>
                </a:prstClr>
              </a:outerShdw>
            </a:effectLst>
          </p:spPr>
          <p:txBody>
            <a:bodyPr lIns="82058" tIns="41029" rIns="82058" bIns="41029"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20738" eaLnBrk="1" fontAlgn="auto" latinLnBrk="0" hangingPunct="1">
                <a:lnSpc>
                  <a:spcPct val="90000"/>
                </a:lnSpc>
                <a:spcBef>
                  <a:spcPct val="0"/>
                </a:spcBef>
                <a:spcAft>
                  <a:spcPct val="0"/>
                </a:spcAft>
                <a:buClrTx/>
                <a:buSzTx/>
                <a:buFontTx/>
                <a:buNone/>
                <a:tabLst>
                  <a:tab pos="180975"/>
                </a:tabLst>
                <a:defRPr/>
              </a:pPr>
              <a:endParaRPr kumimoji="0" lang="en-US" sz="1200" b="1" i="0" u="none" strike="noStrike" kern="0" cap="none" spc="0" normalizeH="0" baseline="0" noProof="0" smtClean="0">
                <a:ln>
                  <a:noFill/>
                </a:ln>
                <a:solidFill>
                  <a:srgbClr val="000000"/>
                </a:solidFill>
                <a:effectLst/>
                <a:uLnTx/>
                <a:uFillTx/>
              </a:endParaRPr>
            </a:p>
          </p:txBody>
        </p:sp>
        <p:sp>
          <p:nvSpPr>
            <p:cNvPr id="149" name="文本框 148"/>
            <p:cNvSpPr txBox="1"/>
            <p:nvPr/>
          </p:nvSpPr>
          <p:spPr>
            <a:xfrm>
              <a:off x="6427520" y="5097426"/>
              <a:ext cx="41870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mtClean="0"/>
                <a:t>10</a:t>
              </a:r>
              <a:endParaRPr lang="zh-CN" altLang="en-US"/>
            </a:p>
          </p:txBody>
        </p:sp>
      </p:grpSp>
    </p:spTree>
    <p:extLst>
      <p:ext uri="{BB962C8B-B14F-4D97-AF65-F5344CB8AC3E}">
        <p14:creationId xmlns:p14="http://schemas.microsoft.com/office/powerpoint/2010/main" val="3137316096"/>
      </p:ext>
    </p:extLst>
  </p:cSld>
  <p:clrMapOvr>
    <a:masterClrMapping/>
  </p:clrMapOvr>
  <p:transition spd="slow">
    <p:fade/>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Box 3"/>
          <p:cNvSpPr txBox="1"/>
          <p:nvPr/>
        </p:nvSpPr>
        <p:spPr>
          <a:xfrm>
            <a:off x="-2573" y="188640"/>
            <a:ext cx="864096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latin typeface="微软雅黑" panose="020b0503020204020204" pitchFamily="34" charset="-122"/>
                <a:ea typeface="微软雅黑" panose="020b0503020204020204" pitchFamily="34" charset="-122"/>
              </a:rPr>
              <a:t>通</a:t>
            </a:r>
            <a:r>
              <a:rPr lang="zh-CN" altLang="en-US" b="1" smtClean="0">
                <a:latin typeface="微软雅黑" panose="020b0503020204020204" pitchFamily="34" charset="-122"/>
                <a:ea typeface="微软雅黑" panose="020b0503020204020204" pitchFamily="34" charset="-122"/>
              </a:rPr>
              <a:t>过核算系统增加维度、项目及程序改进提升报表自动化程度。</a:t>
            </a:r>
            <a:endParaRPr lang="zh-CN" altLang="en-US" b="1">
              <a:latin typeface="微软雅黑" panose="020b0503020204020204" pitchFamily="34" charset="-122"/>
              <a:ea typeface="微软雅黑" panose="020b0503020204020204" pitchFamily="34" charset="-122"/>
            </a:endParaRPr>
          </a:p>
        </p:txBody>
      </p:sp>
      <p:graphicFrame>
        <p:nvGraphicFramePr>
          <p:cNvPr id="5" name="Table 4"/>
          <p:cNvGraphicFramePr>
            <a:graphicFrameLocks noGrp="1"/>
          </p:cNvGraphicFramePr>
          <p:nvPr>
            <p:extLst>
              <p:ext uri="{D42A27DB-BD31-4B8C-83A1-F6EECF244321}">
                <p14:modId xmlns:p14="http://schemas.microsoft.com/office/powerpoint/2010/main" val="1612562077"/>
              </p:ext>
            </p:extLst>
          </p:nvPr>
        </p:nvGraphicFramePr>
        <p:xfrm>
          <a:off x="179513" y="836712"/>
          <a:ext cx="8712966" cy="5400000"/>
        </p:xfrm>
        <a:graphic>
          <a:graphicData uri="http://schemas.openxmlformats.org/drawingml/2006/table">
            <a:tbl>
              <a:tblPr>
                <a:tableStyleId>{8799B23B-EC83-4686-B30A-512413B5E67A}</a:tableStyleId>
              </a:tblPr>
              <a:tblGrid>
                <a:gridCol w="659889"/>
                <a:gridCol w="2796494"/>
                <a:gridCol w="648072"/>
                <a:gridCol w="792088"/>
                <a:gridCol w="864096"/>
                <a:gridCol w="1008112"/>
                <a:gridCol w="905503"/>
                <a:gridCol w="1038712"/>
              </a:tblGrid>
              <a:tr h="180000">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报表编码</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报表名称</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报表类型</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增加维度</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项目核算</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u="none" strike="noStrike">
                          <a:solidFill>
                            <a:schemeClr val="bg1"/>
                          </a:solidFill>
                          <a:effectLst/>
                          <a:latin typeface="微软雅黑" panose="020b0503020204020204" pitchFamily="34" charset="-122"/>
                          <a:ea typeface="微软雅黑" panose="020b0503020204020204" pitchFamily="34" charset="-122"/>
                        </a:rPr>
                        <a:t>开发</a:t>
                      </a:r>
                      <a:r>
                        <a:rPr lang="en-US" altLang="zh-CN" sz="900" b="1" u="none" strike="noStrike">
                          <a:solidFill>
                            <a:schemeClr val="bg1"/>
                          </a:solidFill>
                          <a:effectLst/>
                          <a:latin typeface="微软雅黑" panose="020b0503020204020204" pitchFamily="34" charset="-122"/>
                          <a:ea typeface="微软雅黑" panose="020b0503020204020204" pitchFamily="34" charset="-122"/>
                        </a:rPr>
                        <a:t>/</a:t>
                      </a:r>
                      <a:r>
                        <a:rPr lang="zh-CN" altLang="en-US" sz="900" b="1" u="none" strike="noStrike">
                          <a:solidFill>
                            <a:schemeClr val="bg1"/>
                          </a:solidFill>
                          <a:effectLst/>
                          <a:latin typeface="微软雅黑" panose="020b0503020204020204" pitchFamily="34" charset="-122"/>
                          <a:ea typeface="微软雅黑" panose="020b0503020204020204" pitchFamily="34" charset="-122"/>
                        </a:rPr>
                        <a:t>提成程序</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i="0" u="none" strike="noStrike" smtClean="0">
                          <a:solidFill>
                            <a:schemeClr val="bg1"/>
                          </a:solidFill>
                          <a:effectLst/>
                          <a:latin typeface="微软雅黑" panose="020b0503020204020204" pitchFamily="34" charset="-122"/>
                          <a:ea typeface="微软雅黑" panose="020b0503020204020204" pitchFamily="34" charset="-122"/>
                        </a:rPr>
                        <a:t>自动化程度现状</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c>
                  <a:txBody>
                    <a:bodyPr vert="horz" wrap="square"/>
                    <a:lstStyle/>
                    <a:p>
                      <a:pPr algn="ctr" fontAlgn="ctr"/>
                      <a:r>
                        <a:rPr lang="zh-CN" altLang="en-US" sz="900" b="1" i="0" u="none" strike="noStrike" smtClean="0">
                          <a:solidFill>
                            <a:schemeClr val="bg1"/>
                          </a:solidFill>
                          <a:effectLst/>
                          <a:latin typeface="微软雅黑" panose="020b0503020204020204" pitchFamily="34" charset="-122"/>
                          <a:ea typeface="微软雅黑" panose="020b0503020204020204" pitchFamily="34" charset="-122"/>
                        </a:rPr>
                        <a:t>自动化程度</a:t>
                      </a:r>
                      <a:endParaRPr lang="zh-CN" altLang="en-US" sz="900" b="1" i="0" u="none" strike="noStrike">
                        <a:solidFill>
                          <a:schemeClr val="bg1"/>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3"/>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5</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货币资金明细表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1" i="0" u="none" strike="noStrike">
                        <a:solidFill>
                          <a:srgbClr val="FF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flip="none" rotWithShape="1">
                      <a:gsLst>
                        <a:gs pos="8000">
                          <a:schemeClr val="tx2"/>
                        </a:gs>
                        <a:gs pos="8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flip="none" rotWithShape="0">
                      <a:gsLst>
                        <a:gs pos="90000">
                          <a:schemeClr val="accent2">
                            <a:lumMod val="75000"/>
                          </a:schemeClr>
                        </a:gs>
                        <a:gs pos="92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7</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以公允价值计量且其变动计入当期损益的金融资产</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10</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应收账款明细表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5000">
                          <a:schemeClr val="tx2"/>
                        </a:gs>
                        <a:gs pos="15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900" u="none" strike="noStrike" smtClean="0">
                          <a:effectLst/>
                          <a:latin typeface="微软雅黑" panose="020b0503020204020204" pitchFamily="34" charset="-122"/>
                          <a:ea typeface="微软雅黑" panose="020b0503020204020204" pitchFamily="34" charset="-122"/>
                        </a:rPr>
                        <a:t>东会</a:t>
                      </a:r>
                      <a:r>
                        <a:rPr lang="en-US" altLang="zh-CN" sz="900" u="none" strike="noStrike" smtClean="0">
                          <a:effectLst/>
                          <a:latin typeface="微软雅黑" panose="020b0503020204020204" pitchFamily="34" charset="-122"/>
                          <a:ea typeface="微软雅黑" panose="020b0503020204020204" pitchFamily="34" charset="-122"/>
                        </a:rPr>
                        <a:t>11</a:t>
                      </a:r>
                      <a:r>
                        <a:rPr lang="zh-CN" altLang="en-US" sz="900" u="none" strike="noStrike" smtClean="0">
                          <a:effectLst/>
                          <a:latin typeface="微软雅黑" panose="020b0503020204020204" pitchFamily="34" charset="-122"/>
                          <a:ea typeface="微软雅黑" panose="020b0503020204020204" pitchFamily="34" charset="-122"/>
                        </a:rPr>
                        <a:t>表</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预付账款明细表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5000">
                          <a:schemeClr val="tx2"/>
                        </a:gs>
                        <a:gs pos="15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14</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其他应收款明细表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5000">
                          <a:schemeClr val="tx2"/>
                        </a:gs>
                        <a:gs pos="15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16</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存货情况表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5000">
                          <a:schemeClr val="tx2"/>
                        </a:gs>
                        <a:gs pos="15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17</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委托贷款明细表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20</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可供出售的金融资产明细表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半年报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21</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持有至到期投资表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半年报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26</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对外长期股权投资情况表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2000">
                          <a:schemeClr val="tx2"/>
                        </a:gs>
                        <a:gs pos="2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50000">
                          <a:schemeClr val="accent2">
                            <a:lumMod val="75000"/>
                          </a:schemeClr>
                        </a:gs>
                        <a:gs pos="50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32</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在建工程明细表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6000">
                          <a:schemeClr val="tx2"/>
                        </a:gs>
                        <a:gs pos="6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95000">
                          <a:schemeClr val="accent2">
                            <a:lumMod val="75000"/>
                          </a:schemeClr>
                        </a:gs>
                        <a:gs pos="95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35</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研发支出情况表（按项目分类）</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90000">
                          <a:schemeClr val="accent2">
                            <a:lumMod val="75000"/>
                          </a:schemeClr>
                        </a:gs>
                        <a:gs pos="90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37</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投资性房地产情况表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50000">
                          <a:schemeClr val="tx2"/>
                        </a:gs>
                        <a:gs pos="50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39</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长期待摊费用明细表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7000">
                          <a:schemeClr val="tx2"/>
                        </a:gs>
                        <a:gs pos="17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45</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短期借款明细表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东会</a:t>
                      </a:r>
                      <a:r>
                        <a:rPr lang="en-US" altLang="zh-CN" sz="900" b="0" i="0" u="none" strike="noStrike" smtClean="0">
                          <a:solidFill>
                            <a:srgbClr val="000000"/>
                          </a:solidFill>
                          <a:effectLst/>
                          <a:latin typeface="微软雅黑" panose="020b0503020204020204" pitchFamily="34" charset="-122"/>
                          <a:ea typeface="微软雅黑" panose="020b0503020204020204" pitchFamily="34" charset="-122"/>
                        </a:rPr>
                        <a:t>48</a:t>
                      </a: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应付账款明细表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900" u="none" strike="noStrike" smtClean="0">
                          <a:effectLst/>
                          <a:latin typeface="微软雅黑" panose="020b0503020204020204" pitchFamily="34" charset="-122"/>
                          <a:ea typeface="微软雅黑" panose="020b0503020204020204" pitchFamily="34" charset="-122"/>
                        </a:rPr>
                        <a:t>月报</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7000">
                          <a:schemeClr val="tx2"/>
                        </a:gs>
                        <a:gs pos="17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东会</a:t>
                      </a:r>
                      <a:r>
                        <a:rPr lang="en-US" altLang="zh-CN" sz="900" b="0" i="0" u="none" strike="noStrike" smtClean="0">
                          <a:solidFill>
                            <a:srgbClr val="000000"/>
                          </a:solidFill>
                          <a:effectLst/>
                          <a:latin typeface="微软雅黑" panose="020b0503020204020204" pitchFamily="34" charset="-122"/>
                          <a:ea typeface="微软雅黑" panose="020b0503020204020204" pitchFamily="34" charset="-122"/>
                        </a:rPr>
                        <a:t>49</a:t>
                      </a: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预收账款明细表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900" u="none" strike="noStrike" smtClean="0">
                          <a:effectLst/>
                          <a:latin typeface="微软雅黑" panose="020b0503020204020204" pitchFamily="34" charset="-122"/>
                          <a:ea typeface="微软雅黑" panose="020b0503020204020204" pitchFamily="34" charset="-122"/>
                        </a:rPr>
                        <a:t>月报</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8000">
                          <a:schemeClr val="tx2"/>
                        </a:gs>
                        <a:gs pos="18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东会</a:t>
                      </a:r>
                      <a:r>
                        <a:rPr lang="en-US" altLang="zh-CN" sz="900" b="0" i="0" u="none" strike="noStrike" smtClean="0">
                          <a:solidFill>
                            <a:srgbClr val="000000"/>
                          </a:solidFill>
                          <a:effectLst/>
                          <a:latin typeface="微软雅黑" panose="020b0503020204020204" pitchFamily="34" charset="-122"/>
                          <a:ea typeface="微软雅黑" panose="020b0503020204020204" pitchFamily="34" charset="-122"/>
                        </a:rPr>
                        <a:t>54</a:t>
                      </a: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b="0" i="0" u="none" strike="noStrike" smtClean="0">
                          <a:solidFill>
                            <a:srgbClr val="000000"/>
                          </a:solidFill>
                          <a:effectLst/>
                          <a:latin typeface="微软雅黑" panose="020b0503020204020204" pitchFamily="34" charset="-122"/>
                          <a:ea typeface="微软雅黑" panose="020b0503020204020204" pitchFamily="34" charset="-122"/>
                        </a:rPr>
                        <a:t>其他应付账款明细表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l" defTabSz="914400" rtl="0" eaLnBrk="1" fontAlgn="ctr" latinLnBrk="0" hangingPunct="1">
                        <a:lnSpc>
                          <a:spcPct val="100000"/>
                        </a:lnSpc>
                        <a:spcBef>
                          <a:spcPct val="0"/>
                        </a:spcBef>
                        <a:spcAft>
                          <a:spcPct val="0"/>
                        </a:spcAft>
                        <a:buClrTx/>
                        <a:buSzTx/>
                        <a:buFontTx/>
                        <a:buNone/>
                        <a:defRPr/>
                      </a:pPr>
                      <a:r>
                        <a:rPr lang="zh-CN" altLang="en-US" sz="900" u="none" strike="noStrike" smtClean="0">
                          <a:effectLst/>
                          <a:latin typeface="微软雅黑" panose="020b0503020204020204" pitchFamily="34" charset="-122"/>
                          <a:ea typeface="微软雅黑" panose="020b0503020204020204" pitchFamily="34" charset="-122"/>
                        </a:rPr>
                        <a:t>月报</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marL="0" marR="0" lvl="0" indent="0" algn="ctr" defTabSz="914400" rtl="0" eaLnBrk="1" fontAlgn="ctr" latinLnBrk="0" hangingPunct="1">
                        <a:lnSpc>
                          <a:spcPct val="100000"/>
                        </a:lnSpc>
                        <a:spcBef>
                          <a:spcPct val="0"/>
                        </a:spcBef>
                        <a:spcAft>
                          <a:spcPct val="0"/>
                        </a:spcAft>
                        <a:buClrTx/>
                        <a:buSzTx/>
                        <a:buFontTx/>
                        <a:buNone/>
                        <a:defRPr/>
                      </a:pP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smtClean="0">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15000">
                          <a:schemeClr val="tx2"/>
                        </a:gs>
                        <a:gs pos="15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56</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预提费用明细表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80000">
                          <a:schemeClr val="accent2">
                            <a:lumMod val="75000"/>
                          </a:schemeClr>
                        </a:gs>
                        <a:gs pos="80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58</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预计负债明细表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88000">
                          <a:schemeClr val="accent2">
                            <a:lumMod val="75000"/>
                          </a:schemeClr>
                        </a:gs>
                        <a:gs pos="89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60</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长期借款明细表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70000">
                          <a:schemeClr val="accent2">
                            <a:lumMod val="75000"/>
                          </a:schemeClr>
                        </a:gs>
                        <a:gs pos="70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61</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长期应付款明细表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62</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专项应付款明细表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63</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递延收益明细表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65</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实收资本明细表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65000">
                          <a:schemeClr val="accent2">
                            <a:lumMod val="75000"/>
                          </a:schemeClr>
                        </a:gs>
                        <a:gs pos="65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66</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资本公积盈余公积明细表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年报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9000">
                          <a:schemeClr val="tx2"/>
                        </a:gs>
                        <a:gs pos="9000">
                          <a:schemeClr val="bg1"/>
                        </a:gs>
                      </a:gsLst>
                      <a:lin ang="0" scaled="1"/>
                    </a:gra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gradFill>
                      <a:gsLst>
                        <a:gs pos="85000">
                          <a:schemeClr val="accent2">
                            <a:lumMod val="75000"/>
                          </a:schemeClr>
                        </a:gs>
                        <a:gs pos="85000">
                          <a:schemeClr val="bg1"/>
                        </a:gs>
                      </a:gsLst>
                      <a:lin ang="0" scaled="1"/>
                    </a:gra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79</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政府补助明细表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月报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103</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经营租赁承诺</a:t>
                      </a:r>
                      <a:r>
                        <a:rPr lang="en-US" altLang="zh-CN" sz="900" u="none" strike="noStrike">
                          <a:effectLst/>
                          <a:latin typeface="微软雅黑" panose="020b0503020204020204" pitchFamily="34" charset="-122"/>
                          <a:ea typeface="微软雅黑" panose="020b0503020204020204" pitchFamily="34" charset="-122"/>
                        </a:rPr>
                        <a:t>(</a:t>
                      </a:r>
                      <a:r>
                        <a:rPr lang="zh-CN" altLang="en-US" sz="900" u="none" strike="noStrike">
                          <a:effectLst/>
                          <a:latin typeface="微软雅黑" panose="020b0503020204020204" pitchFamily="34" charset="-122"/>
                          <a:ea typeface="微软雅黑" panose="020b0503020204020204" pitchFamily="34" charset="-122"/>
                        </a:rPr>
                        <a:t>承租人</a:t>
                      </a:r>
                      <a:r>
                        <a:rPr lang="en-US" altLang="zh-CN" sz="900" u="none" strike="noStrike">
                          <a:effectLst/>
                          <a:latin typeface="微软雅黑" panose="020b0503020204020204" pitchFamily="34" charset="-122"/>
                          <a:ea typeface="微软雅黑" panose="020b0503020204020204" pitchFamily="34" charset="-122"/>
                        </a:rPr>
                        <a:t>)</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r h="180000">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东会</a:t>
                      </a:r>
                      <a:r>
                        <a:rPr lang="en-US" altLang="zh-CN" sz="900" u="none" strike="noStrike">
                          <a:effectLst/>
                          <a:latin typeface="微软雅黑" panose="020b0503020204020204" pitchFamily="34" charset="-122"/>
                          <a:ea typeface="微软雅黑" panose="020b0503020204020204" pitchFamily="34" charset="-122"/>
                        </a:rPr>
                        <a:t>104</a:t>
                      </a:r>
                      <a:r>
                        <a:rPr lang="zh-CN" altLang="en-US" sz="900" u="none" strike="noStrike">
                          <a:effectLst/>
                          <a:latin typeface="微软雅黑" panose="020b0503020204020204" pitchFamily="34" charset="-122"/>
                          <a:ea typeface="微软雅黑" panose="020b0503020204020204" pitchFamily="34" charset="-122"/>
                        </a:rPr>
                        <a:t>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经营租赁承诺</a:t>
                      </a:r>
                      <a:r>
                        <a:rPr lang="en-US" altLang="zh-CN" sz="900" u="none" strike="noStrike">
                          <a:effectLst/>
                          <a:latin typeface="微软雅黑" panose="020b0503020204020204" pitchFamily="34" charset="-122"/>
                          <a:ea typeface="微软雅黑" panose="020b0503020204020204" pitchFamily="34" charset="-122"/>
                        </a:rPr>
                        <a:t>(</a:t>
                      </a:r>
                      <a:r>
                        <a:rPr lang="zh-CN" altLang="en-US" sz="900" u="none" strike="noStrike">
                          <a:effectLst/>
                          <a:latin typeface="微软雅黑" panose="020b0503020204020204" pitchFamily="34" charset="-122"/>
                          <a:ea typeface="微软雅黑" panose="020b0503020204020204" pitchFamily="34" charset="-122"/>
                        </a:rPr>
                        <a:t>出租人</a:t>
                      </a:r>
                      <a:r>
                        <a:rPr lang="en-US" altLang="zh-CN" sz="900" u="none" strike="noStrike">
                          <a:effectLst/>
                          <a:latin typeface="微软雅黑" panose="020b0503020204020204" pitchFamily="34" charset="-122"/>
                          <a:ea typeface="微软雅黑" panose="020b0503020204020204" pitchFamily="34" charset="-122"/>
                        </a:rPr>
                        <a:t>)</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r>
                        <a:rPr lang="zh-CN" altLang="en-US" sz="900" u="none" strike="noStrike">
                          <a:effectLst/>
                          <a:latin typeface="微软雅黑" panose="020b0503020204020204" pitchFamily="34" charset="-122"/>
                          <a:ea typeface="微软雅黑" panose="020b0503020204020204" pitchFamily="34" charset="-122"/>
                        </a:rPr>
                        <a:t>季报</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r>
                        <a:rPr lang="zh-CN" altLang="en-US" sz="900" b="1" i="0" u="none" strike="noStrike" smtClean="0">
                          <a:solidFill>
                            <a:srgbClr val="FF0000"/>
                          </a:solidFill>
                          <a:effectLst/>
                          <a:latin typeface="微软雅黑" panose="020b0503020204020204" pitchFamily="34" charset="-122"/>
                          <a:ea typeface="微软雅黑" panose="020b0503020204020204" pitchFamily="34" charset="-122"/>
                        </a:rPr>
                        <a:t>√</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ctr"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bg1"/>
                    </a:solidFill>
                  </a:tcPr>
                </a:tc>
                <a:tc>
                  <a:txBody>
                    <a:bodyPr vert="horz" wrap="square"/>
                    <a:lstStyle/>
                    <a:p>
                      <a:pPr algn="l" fontAlgn="ct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6517" marR="6517" marT="6517" marB="0" anchor="ctr">
                    <a:solidFill>
                      <a:schemeClr val="accent2">
                        <a:lumMod val="75000"/>
                      </a:schemeClr>
                    </a:solidFill>
                  </a:tcPr>
                </a:tc>
              </a:tr>
            </a:tbl>
          </a:graphicData>
        </a:graphic>
      </p:graphicFrame>
      <p:sp>
        <p:nvSpPr>
          <p:cNvPr id="2" name="TextBox 1"/>
          <p:cNvSpPr txBox="1"/>
          <p:nvPr/>
        </p:nvSpPr>
        <p:spPr>
          <a:xfrm>
            <a:off x="7668344" y="188640"/>
            <a:ext cx="1475656"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smtClean="0">
                <a:latin typeface="微软雅黑" panose="020b0503020204020204" pitchFamily="34" charset="-122"/>
                <a:ea typeface="微软雅黑" panose="020b0503020204020204" pitchFamily="34" charset="-122"/>
              </a:rPr>
              <a:t>*</a:t>
            </a:r>
            <a:r>
              <a:rPr lang="zh-CN" altLang="en-US" sz="1000" i="1" smtClean="0">
                <a:latin typeface="微软雅黑" panose="020b0503020204020204" pitchFamily="34" charset="-122"/>
                <a:ea typeface="微软雅黑" panose="020b0503020204020204" pitchFamily="34" charset="-122"/>
              </a:rPr>
              <a:t>自动化程度现状根据所有访谈单位的现状加权计算得出</a:t>
            </a:r>
            <a:endParaRPr lang="en-US" sz="1000" i="1">
              <a:latin typeface="微软雅黑" panose="020b0503020204020204" pitchFamily="34" charset="-122"/>
              <a:ea typeface="微软雅黑" panose="020b0503020204020204" pitchFamily="34" charset="-122"/>
            </a:endParaRPr>
          </a:p>
        </p:txBody>
      </p:sp>
      <p:graphicFrame>
        <p:nvGraphicFramePr>
          <p:cNvPr id="3" name="Object 2"/>
          <p:cNvGraphicFramePr>
            <a:graphicFrameLocks noChangeAspect="1"/>
          </p:cNvGraphicFramePr>
          <p:nvPr>
            <p:extLst/>
          </p:nvPr>
        </p:nvGraphicFramePr>
        <p:xfrm>
          <a:off x="6588224" y="79876"/>
          <a:ext cx="914400" cy="771525"/>
        </p:xfrm>
        <a:graphic>
          <a:graphicData uri="http://schemas.openxmlformats.org/presentationml/2006/ole">
            <mc:AlternateContent>
              <mc:Choice xmlns:v="urn:schemas-microsoft-com:vml" Requires="v">
                <p:oleObj spid="_x0000_s1040" name="Worksheet" showAsIcon="1" r:id="rId2" imgW="914400" imgH="771525" progId="Excel.Sheet.12">
                  <p:embed/>
                </p:oleObj>
              </mc:Choice>
              <mc:Fallback>
                <p:oleObj name="Worksheet" showAsIcon="1" r:id="rId2" imgW="914400" imgH="771525" progId="Excel.Sheet.12">
                  <p:embed/>
                  <p:pic>
                    <p:nvPicPr>
                      <p:cNvPr id="0" name="OLE substitute image"/>
                      <p:cNvPicPr/>
                      <p:nvPr/>
                    </p:nvPicPr>
                    <p:blipFill>
                      <a:blip r:embed="rId3"/>
                      <a:stretch>
                        <a:fillRect/>
                      </a:stretch>
                    </p:blipFill>
                    <p:spPr>
                      <a:xfrm>
                        <a:off x="6588224" y="79876"/>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54634980"/>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 name="Rectangle 103"/>
          <p:cNvSpPr/>
          <p:nvPr/>
        </p:nvSpPr>
        <p:spPr>
          <a:xfrm>
            <a:off x="4355616" y="840057"/>
            <a:ext cx="4712247" cy="5486033"/>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66" name="Rectangle 65"/>
          <p:cNvSpPr/>
          <p:nvPr/>
        </p:nvSpPr>
        <p:spPr>
          <a:xfrm>
            <a:off x="1043608" y="1341239"/>
            <a:ext cx="3240000" cy="5399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通过实现维度，提升报表自动化程度。使时间、变动原因及性质等维度，系统自动抓取计算</a:t>
            </a:r>
          </a:p>
        </p:txBody>
      </p:sp>
      <p:grpSp>
        <p:nvGrpSpPr>
          <p:cNvPr id="69" name="Group 68"/>
          <p:cNvGrpSpPr/>
          <p:nvPr/>
        </p:nvGrpSpPr>
        <p:grpSpPr>
          <a:xfrm>
            <a:off x="180340" y="989372"/>
            <a:ext cx="900000" cy="900000"/>
            <a:chOff x="3396415" y="2348880"/>
            <a:chExt cx="910390" cy="910390"/>
          </a:xfrm>
        </p:grpSpPr>
        <p:sp>
          <p:nvSpPr>
            <p:cNvPr id="85" name="Oval 84"/>
            <p:cNvSpPr/>
            <p:nvPr/>
          </p:nvSpPr>
          <p:spPr>
            <a:xfrm>
              <a:off x="3396415" y="2348880"/>
              <a:ext cx="910390" cy="910390"/>
            </a:xfrm>
            <a:prstGeom prst="ellipse">
              <a:avLst/>
            </a:prstGeom>
            <a:solidFill>
              <a:schemeClr val="bg1">
                <a:lumMod val="6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86" name="Group 85"/>
            <p:cNvGrpSpPr/>
            <p:nvPr/>
          </p:nvGrpSpPr>
          <p:grpSpPr>
            <a:xfrm>
              <a:off x="3676004" y="2574070"/>
              <a:ext cx="351212" cy="460011"/>
              <a:chOff x="6388100" y="1835150"/>
              <a:chExt cx="584200" cy="765175"/>
            </a:xfrm>
            <a:solidFill>
              <a:schemeClr val="bg1"/>
            </a:solidFill>
          </p:grpSpPr>
          <p:sp>
            <p:nvSpPr>
              <p:cNvPr id="87" name="Freeform 18"/>
              <p:cNvSpPr>
                <a:spLocks noEditPoints="1"/>
              </p:cNvSpPr>
              <p:nvPr/>
            </p:nvSpPr>
            <p:spPr bwMode="auto">
              <a:xfrm>
                <a:off x="6388100" y="1835150"/>
                <a:ext cx="584200" cy="765175"/>
              </a:xfrm>
              <a:custGeom>
                <a:gdLst>
                  <a:gd name="T0" fmla="*/ 73 w 368"/>
                  <a:gd name="T1" fmla="*/ 5 h 482"/>
                  <a:gd name="T2" fmla="*/ 0 w 368"/>
                  <a:gd name="T3" fmla="*/ 43 h 482"/>
                  <a:gd name="T4" fmla="*/ 24 w 368"/>
                  <a:gd name="T5" fmla="*/ 122 h 482"/>
                  <a:gd name="T6" fmla="*/ 77 w 368"/>
                  <a:gd name="T7" fmla="*/ 180 h 482"/>
                  <a:gd name="T8" fmla="*/ 135 w 368"/>
                  <a:gd name="T9" fmla="*/ 220 h 482"/>
                  <a:gd name="T10" fmla="*/ 107 w 368"/>
                  <a:gd name="T11" fmla="*/ 317 h 482"/>
                  <a:gd name="T12" fmla="*/ 92 w 368"/>
                  <a:gd name="T13" fmla="*/ 326 h 482"/>
                  <a:gd name="T14" fmla="*/ 67 w 368"/>
                  <a:gd name="T15" fmla="*/ 442 h 482"/>
                  <a:gd name="T16" fmla="*/ 300 w 368"/>
                  <a:gd name="T17" fmla="*/ 340 h 482"/>
                  <a:gd name="T18" fmla="*/ 275 w 368"/>
                  <a:gd name="T19" fmla="*/ 326 h 482"/>
                  <a:gd name="T20" fmla="*/ 240 w 368"/>
                  <a:gd name="T21" fmla="*/ 317 h 482"/>
                  <a:gd name="T22" fmla="*/ 233 w 368"/>
                  <a:gd name="T23" fmla="*/ 220 h 482"/>
                  <a:gd name="T24" fmla="*/ 290 w 368"/>
                  <a:gd name="T25" fmla="*/ 180 h 482"/>
                  <a:gd name="T26" fmla="*/ 343 w 368"/>
                  <a:gd name="T27" fmla="*/ 122 h 482"/>
                  <a:gd name="T28" fmla="*/ 367 w 368"/>
                  <a:gd name="T29" fmla="*/ 43 h 482"/>
                  <a:gd name="T30" fmla="*/ 87 w 368"/>
                  <a:gd name="T31" fmla="*/ 169 h 482"/>
                  <a:gd name="T32" fmla="*/ 44 w 368"/>
                  <a:gd name="T33" fmla="*/ 126 h 482"/>
                  <a:gd name="T34" fmla="*/ 18 w 368"/>
                  <a:gd name="T35" fmla="*/ 69 h 482"/>
                  <a:gd name="T36" fmla="*/ 65 w 368"/>
                  <a:gd name="T37" fmla="*/ 36 h 482"/>
                  <a:gd name="T38" fmla="*/ 63 w 368"/>
                  <a:gd name="T39" fmla="*/ 65 h 482"/>
                  <a:gd name="T40" fmla="*/ 65 w 368"/>
                  <a:gd name="T41" fmla="*/ 92 h 482"/>
                  <a:gd name="T42" fmla="*/ 70 w 368"/>
                  <a:gd name="T43" fmla="*/ 113 h 482"/>
                  <a:gd name="T44" fmla="*/ 75 w 368"/>
                  <a:gd name="T45" fmla="*/ 132 h 482"/>
                  <a:gd name="T46" fmla="*/ 83 w 368"/>
                  <a:gd name="T47" fmla="*/ 152 h 482"/>
                  <a:gd name="T48" fmla="*/ 92 w 368"/>
                  <a:gd name="T49" fmla="*/ 170 h 482"/>
                  <a:gd name="T50" fmla="*/ 73 w 368"/>
                  <a:gd name="T51" fmla="*/ 456 h 482"/>
                  <a:gd name="T52" fmla="*/ 82 w 368"/>
                  <a:gd name="T53" fmla="*/ 354 h 482"/>
                  <a:gd name="T54" fmla="*/ 262 w 368"/>
                  <a:gd name="T55" fmla="*/ 331 h 482"/>
                  <a:gd name="T56" fmla="*/ 103 w 368"/>
                  <a:gd name="T57" fmla="*/ 337 h 482"/>
                  <a:gd name="T58" fmla="*/ 126 w 368"/>
                  <a:gd name="T59" fmla="*/ 331 h 482"/>
                  <a:gd name="T60" fmla="*/ 226 w 368"/>
                  <a:gd name="T61" fmla="*/ 311 h 482"/>
                  <a:gd name="T62" fmla="*/ 175 w 368"/>
                  <a:gd name="T63" fmla="*/ 231 h 482"/>
                  <a:gd name="T64" fmla="*/ 124 w 368"/>
                  <a:gd name="T65" fmla="*/ 190 h 482"/>
                  <a:gd name="T66" fmla="*/ 115 w 368"/>
                  <a:gd name="T67" fmla="*/ 179 h 482"/>
                  <a:gd name="T68" fmla="*/ 98 w 368"/>
                  <a:gd name="T69" fmla="*/ 150 h 482"/>
                  <a:gd name="T70" fmla="*/ 88 w 368"/>
                  <a:gd name="T71" fmla="*/ 127 h 482"/>
                  <a:gd name="T72" fmla="*/ 82 w 368"/>
                  <a:gd name="T73" fmla="*/ 101 h 482"/>
                  <a:gd name="T74" fmla="*/ 78 w 368"/>
                  <a:gd name="T75" fmla="*/ 76 h 482"/>
                  <a:gd name="T76" fmla="*/ 78 w 368"/>
                  <a:gd name="T77" fmla="*/ 50 h 482"/>
                  <a:gd name="T78" fmla="*/ 85 w 368"/>
                  <a:gd name="T79" fmla="*/ 14 h 482"/>
                  <a:gd name="T80" fmla="*/ 98 w 368"/>
                  <a:gd name="T81" fmla="*/ 68 h 482"/>
                  <a:gd name="T82" fmla="*/ 119 w 368"/>
                  <a:gd name="T83" fmla="*/ 118 h 482"/>
                  <a:gd name="T84" fmla="*/ 112 w 368"/>
                  <a:gd name="T85" fmla="*/ 68 h 482"/>
                  <a:gd name="T86" fmla="*/ 283 w 368"/>
                  <a:gd name="T87" fmla="*/ 14 h 482"/>
                  <a:gd name="T88" fmla="*/ 289 w 368"/>
                  <a:gd name="T89" fmla="*/ 50 h 482"/>
                  <a:gd name="T90" fmla="*/ 289 w 368"/>
                  <a:gd name="T91" fmla="*/ 76 h 482"/>
                  <a:gd name="T92" fmla="*/ 288 w 368"/>
                  <a:gd name="T93" fmla="*/ 90 h 482"/>
                  <a:gd name="T94" fmla="*/ 279 w 368"/>
                  <a:gd name="T95" fmla="*/ 125 h 482"/>
                  <a:gd name="T96" fmla="*/ 271 w 368"/>
                  <a:gd name="T97" fmla="*/ 149 h 482"/>
                  <a:gd name="T98" fmla="*/ 257 w 368"/>
                  <a:gd name="T99" fmla="*/ 171 h 482"/>
                  <a:gd name="T100" fmla="*/ 244 w 368"/>
                  <a:gd name="T101" fmla="*/ 190 h 482"/>
                  <a:gd name="T102" fmla="*/ 196 w 368"/>
                  <a:gd name="T103" fmla="*/ 230 h 482"/>
                  <a:gd name="T104" fmla="*/ 278 w 368"/>
                  <a:gd name="T105" fmla="*/ 164 h 482"/>
                  <a:gd name="T106" fmla="*/ 287 w 368"/>
                  <a:gd name="T107" fmla="*/ 145 h 482"/>
                  <a:gd name="T108" fmla="*/ 294 w 368"/>
                  <a:gd name="T109" fmla="*/ 126 h 482"/>
                  <a:gd name="T110" fmla="*/ 299 w 368"/>
                  <a:gd name="T111" fmla="*/ 107 h 482"/>
                  <a:gd name="T112" fmla="*/ 302 w 368"/>
                  <a:gd name="T113" fmla="*/ 84 h 482"/>
                  <a:gd name="T114" fmla="*/ 303 w 368"/>
                  <a:gd name="T115" fmla="*/ 50 h 482"/>
                  <a:gd name="T116" fmla="*/ 301 w 368"/>
                  <a:gd name="T117" fmla="*/ 35 h 482"/>
                  <a:gd name="T118" fmla="*/ 346 w 368"/>
                  <a:gd name="T119" fmla="*/ 78 h 482"/>
                  <a:gd name="T120" fmla="*/ 318 w 368"/>
                  <a:gd name="T121" fmla="*/ 135 h 482"/>
                  <a:gd name="T122" fmla="*/ 272 w 368"/>
                  <a:gd name="T123" fmla="*/ 175 h 4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8" h="482">
                    <a:moveTo>
                      <a:pt x="299" y="21"/>
                    </a:moveTo>
                    <a:lnTo>
                      <a:pt x="299" y="21"/>
                    </a:lnTo>
                    <a:lnTo>
                      <a:pt x="294" y="5"/>
                    </a:lnTo>
                    <a:lnTo>
                      <a:pt x="292" y="0"/>
                    </a:lnTo>
                    <a:lnTo>
                      <a:pt x="74" y="0"/>
                    </a:lnTo>
                    <a:lnTo>
                      <a:pt x="73" y="5"/>
                    </a:lnTo>
                    <a:lnTo>
                      <a:pt x="73" y="5"/>
                    </a:lnTo>
                    <a:lnTo>
                      <a:pt x="69" y="21"/>
                    </a:lnTo>
                    <a:lnTo>
                      <a:pt x="0" y="21"/>
                    </a:lnTo>
                    <a:lnTo>
                      <a:pt x="0" y="29"/>
                    </a:lnTo>
                    <a:lnTo>
                      <a:pt x="0" y="29"/>
                    </a:lnTo>
                    <a:lnTo>
                      <a:pt x="0" y="43"/>
                    </a:lnTo>
                    <a:lnTo>
                      <a:pt x="2" y="57"/>
                    </a:lnTo>
                    <a:lnTo>
                      <a:pt x="4" y="71"/>
                    </a:lnTo>
                    <a:lnTo>
                      <a:pt x="8" y="84"/>
                    </a:lnTo>
                    <a:lnTo>
                      <a:pt x="13" y="98"/>
                    </a:lnTo>
                    <a:lnTo>
                      <a:pt x="18" y="110"/>
                    </a:lnTo>
                    <a:lnTo>
                      <a:pt x="24" y="122"/>
                    </a:lnTo>
                    <a:lnTo>
                      <a:pt x="31" y="134"/>
                    </a:lnTo>
                    <a:lnTo>
                      <a:pt x="38" y="144"/>
                    </a:lnTo>
                    <a:lnTo>
                      <a:pt x="47" y="154"/>
                    </a:lnTo>
                    <a:lnTo>
                      <a:pt x="57" y="164"/>
                    </a:lnTo>
                    <a:lnTo>
                      <a:pt x="67" y="172"/>
                    </a:lnTo>
                    <a:lnTo>
                      <a:pt x="77" y="180"/>
                    </a:lnTo>
                    <a:lnTo>
                      <a:pt x="88" y="186"/>
                    </a:lnTo>
                    <a:lnTo>
                      <a:pt x="100" y="193"/>
                    </a:lnTo>
                    <a:lnTo>
                      <a:pt x="112" y="198"/>
                    </a:lnTo>
                    <a:lnTo>
                      <a:pt x="112" y="198"/>
                    </a:lnTo>
                    <a:lnTo>
                      <a:pt x="123" y="209"/>
                    </a:lnTo>
                    <a:lnTo>
                      <a:pt x="135" y="220"/>
                    </a:lnTo>
                    <a:lnTo>
                      <a:pt x="148" y="231"/>
                    </a:lnTo>
                    <a:lnTo>
                      <a:pt x="161" y="239"/>
                    </a:lnTo>
                    <a:lnTo>
                      <a:pt x="161" y="297"/>
                    </a:lnTo>
                    <a:lnTo>
                      <a:pt x="126" y="297"/>
                    </a:lnTo>
                    <a:lnTo>
                      <a:pt x="126" y="317"/>
                    </a:lnTo>
                    <a:lnTo>
                      <a:pt x="107" y="317"/>
                    </a:lnTo>
                    <a:lnTo>
                      <a:pt x="107" y="317"/>
                    </a:lnTo>
                    <a:lnTo>
                      <a:pt x="103" y="317"/>
                    </a:lnTo>
                    <a:lnTo>
                      <a:pt x="100" y="318"/>
                    </a:lnTo>
                    <a:lnTo>
                      <a:pt x="97" y="320"/>
                    </a:lnTo>
                    <a:lnTo>
                      <a:pt x="95" y="323"/>
                    </a:lnTo>
                    <a:lnTo>
                      <a:pt x="92" y="326"/>
                    </a:lnTo>
                    <a:lnTo>
                      <a:pt x="90" y="329"/>
                    </a:lnTo>
                    <a:lnTo>
                      <a:pt x="89" y="333"/>
                    </a:lnTo>
                    <a:lnTo>
                      <a:pt x="89" y="337"/>
                    </a:lnTo>
                    <a:lnTo>
                      <a:pt x="89" y="340"/>
                    </a:lnTo>
                    <a:lnTo>
                      <a:pt x="67" y="340"/>
                    </a:lnTo>
                    <a:lnTo>
                      <a:pt x="67" y="442"/>
                    </a:lnTo>
                    <a:lnTo>
                      <a:pt x="58" y="442"/>
                    </a:lnTo>
                    <a:lnTo>
                      <a:pt x="58" y="482"/>
                    </a:lnTo>
                    <a:lnTo>
                      <a:pt x="308" y="482"/>
                    </a:lnTo>
                    <a:lnTo>
                      <a:pt x="308" y="442"/>
                    </a:lnTo>
                    <a:lnTo>
                      <a:pt x="300" y="442"/>
                    </a:lnTo>
                    <a:lnTo>
                      <a:pt x="300" y="340"/>
                    </a:lnTo>
                    <a:lnTo>
                      <a:pt x="278" y="340"/>
                    </a:lnTo>
                    <a:lnTo>
                      <a:pt x="278" y="337"/>
                    </a:lnTo>
                    <a:lnTo>
                      <a:pt x="278" y="337"/>
                    </a:lnTo>
                    <a:lnTo>
                      <a:pt x="277" y="333"/>
                    </a:lnTo>
                    <a:lnTo>
                      <a:pt x="277" y="329"/>
                    </a:lnTo>
                    <a:lnTo>
                      <a:pt x="275" y="326"/>
                    </a:lnTo>
                    <a:lnTo>
                      <a:pt x="273" y="323"/>
                    </a:lnTo>
                    <a:lnTo>
                      <a:pt x="271" y="320"/>
                    </a:lnTo>
                    <a:lnTo>
                      <a:pt x="267" y="318"/>
                    </a:lnTo>
                    <a:lnTo>
                      <a:pt x="264" y="317"/>
                    </a:lnTo>
                    <a:lnTo>
                      <a:pt x="260" y="317"/>
                    </a:lnTo>
                    <a:lnTo>
                      <a:pt x="240" y="317"/>
                    </a:lnTo>
                    <a:lnTo>
                      <a:pt x="240" y="297"/>
                    </a:lnTo>
                    <a:lnTo>
                      <a:pt x="207" y="297"/>
                    </a:lnTo>
                    <a:lnTo>
                      <a:pt x="207" y="239"/>
                    </a:lnTo>
                    <a:lnTo>
                      <a:pt x="207" y="239"/>
                    </a:lnTo>
                    <a:lnTo>
                      <a:pt x="220" y="231"/>
                    </a:lnTo>
                    <a:lnTo>
                      <a:pt x="233" y="220"/>
                    </a:lnTo>
                    <a:lnTo>
                      <a:pt x="244" y="209"/>
                    </a:lnTo>
                    <a:lnTo>
                      <a:pt x="254" y="198"/>
                    </a:lnTo>
                    <a:lnTo>
                      <a:pt x="254" y="198"/>
                    </a:lnTo>
                    <a:lnTo>
                      <a:pt x="267" y="193"/>
                    </a:lnTo>
                    <a:lnTo>
                      <a:pt x="279" y="186"/>
                    </a:lnTo>
                    <a:lnTo>
                      <a:pt x="290" y="180"/>
                    </a:lnTo>
                    <a:lnTo>
                      <a:pt x="301" y="172"/>
                    </a:lnTo>
                    <a:lnTo>
                      <a:pt x="311" y="164"/>
                    </a:lnTo>
                    <a:lnTo>
                      <a:pt x="319" y="154"/>
                    </a:lnTo>
                    <a:lnTo>
                      <a:pt x="328" y="144"/>
                    </a:lnTo>
                    <a:lnTo>
                      <a:pt x="337" y="134"/>
                    </a:lnTo>
                    <a:lnTo>
                      <a:pt x="343" y="122"/>
                    </a:lnTo>
                    <a:lnTo>
                      <a:pt x="350" y="110"/>
                    </a:lnTo>
                    <a:lnTo>
                      <a:pt x="355" y="98"/>
                    </a:lnTo>
                    <a:lnTo>
                      <a:pt x="359" y="84"/>
                    </a:lnTo>
                    <a:lnTo>
                      <a:pt x="362" y="71"/>
                    </a:lnTo>
                    <a:lnTo>
                      <a:pt x="366" y="57"/>
                    </a:lnTo>
                    <a:lnTo>
                      <a:pt x="367" y="43"/>
                    </a:lnTo>
                    <a:lnTo>
                      <a:pt x="368" y="29"/>
                    </a:lnTo>
                    <a:lnTo>
                      <a:pt x="368" y="21"/>
                    </a:lnTo>
                    <a:lnTo>
                      <a:pt x="299" y="21"/>
                    </a:lnTo>
                    <a:close/>
                    <a:moveTo>
                      <a:pt x="96" y="175"/>
                    </a:moveTo>
                    <a:lnTo>
                      <a:pt x="96" y="175"/>
                    </a:lnTo>
                    <a:lnTo>
                      <a:pt x="87" y="169"/>
                    </a:lnTo>
                    <a:lnTo>
                      <a:pt x="78" y="164"/>
                    </a:lnTo>
                    <a:lnTo>
                      <a:pt x="71" y="157"/>
                    </a:lnTo>
                    <a:lnTo>
                      <a:pt x="63" y="150"/>
                    </a:lnTo>
                    <a:lnTo>
                      <a:pt x="56" y="143"/>
                    </a:lnTo>
                    <a:lnTo>
                      <a:pt x="49" y="135"/>
                    </a:lnTo>
                    <a:lnTo>
                      <a:pt x="44" y="126"/>
                    </a:lnTo>
                    <a:lnTo>
                      <a:pt x="37" y="117"/>
                    </a:lnTo>
                    <a:lnTo>
                      <a:pt x="33" y="109"/>
                    </a:lnTo>
                    <a:lnTo>
                      <a:pt x="29" y="99"/>
                    </a:lnTo>
                    <a:lnTo>
                      <a:pt x="24" y="89"/>
                    </a:lnTo>
                    <a:lnTo>
                      <a:pt x="21" y="78"/>
                    </a:lnTo>
                    <a:lnTo>
                      <a:pt x="18" y="69"/>
                    </a:lnTo>
                    <a:lnTo>
                      <a:pt x="16" y="58"/>
                    </a:lnTo>
                    <a:lnTo>
                      <a:pt x="15" y="47"/>
                    </a:lnTo>
                    <a:lnTo>
                      <a:pt x="14" y="35"/>
                    </a:lnTo>
                    <a:lnTo>
                      <a:pt x="65" y="35"/>
                    </a:lnTo>
                    <a:lnTo>
                      <a:pt x="65" y="35"/>
                    </a:lnTo>
                    <a:lnTo>
                      <a:pt x="65" y="36"/>
                    </a:lnTo>
                    <a:lnTo>
                      <a:pt x="65" y="36"/>
                    </a:lnTo>
                    <a:lnTo>
                      <a:pt x="64" y="50"/>
                    </a:lnTo>
                    <a:lnTo>
                      <a:pt x="64" y="50"/>
                    </a:lnTo>
                    <a:lnTo>
                      <a:pt x="64" y="50"/>
                    </a:lnTo>
                    <a:lnTo>
                      <a:pt x="64" y="50"/>
                    </a:lnTo>
                    <a:lnTo>
                      <a:pt x="63" y="65"/>
                    </a:lnTo>
                    <a:lnTo>
                      <a:pt x="63" y="65"/>
                    </a:lnTo>
                    <a:lnTo>
                      <a:pt x="64" y="80"/>
                    </a:lnTo>
                    <a:lnTo>
                      <a:pt x="64" y="80"/>
                    </a:lnTo>
                    <a:lnTo>
                      <a:pt x="64" y="84"/>
                    </a:lnTo>
                    <a:lnTo>
                      <a:pt x="64" y="84"/>
                    </a:lnTo>
                    <a:lnTo>
                      <a:pt x="65" y="92"/>
                    </a:lnTo>
                    <a:lnTo>
                      <a:pt x="65" y="92"/>
                    </a:lnTo>
                    <a:lnTo>
                      <a:pt x="67" y="99"/>
                    </a:lnTo>
                    <a:lnTo>
                      <a:pt x="67" y="99"/>
                    </a:lnTo>
                    <a:lnTo>
                      <a:pt x="68" y="107"/>
                    </a:lnTo>
                    <a:lnTo>
                      <a:pt x="68" y="107"/>
                    </a:lnTo>
                    <a:lnTo>
                      <a:pt x="70" y="113"/>
                    </a:lnTo>
                    <a:lnTo>
                      <a:pt x="70" y="113"/>
                    </a:lnTo>
                    <a:lnTo>
                      <a:pt x="71" y="119"/>
                    </a:lnTo>
                    <a:lnTo>
                      <a:pt x="71" y="119"/>
                    </a:lnTo>
                    <a:lnTo>
                      <a:pt x="73" y="126"/>
                    </a:lnTo>
                    <a:lnTo>
                      <a:pt x="73" y="126"/>
                    </a:lnTo>
                    <a:lnTo>
                      <a:pt x="75" y="132"/>
                    </a:lnTo>
                    <a:lnTo>
                      <a:pt x="75" y="132"/>
                    </a:lnTo>
                    <a:lnTo>
                      <a:pt x="77" y="139"/>
                    </a:lnTo>
                    <a:lnTo>
                      <a:pt x="77" y="139"/>
                    </a:lnTo>
                    <a:lnTo>
                      <a:pt x="81" y="145"/>
                    </a:lnTo>
                    <a:lnTo>
                      <a:pt x="81" y="145"/>
                    </a:lnTo>
                    <a:lnTo>
                      <a:pt x="83" y="152"/>
                    </a:lnTo>
                    <a:lnTo>
                      <a:pt x="83" y="152"/>
                    </a:lnTo>
                    <a:lnTo>
                      <a:pt x="86" y="157"/>
                    </a:lnTo>
                    <a:lnTo>
                      <a:pt x="86" y="157"/>
                    </a:lnTo>
                    <a:lnTo>
                      <a:pt x="89" y="164"/>
                    </a:lnTo>
                    <a:lnTo>
                      <a:pt x="89" y="164"/>
                    </a:lnTo>
                    <a:lnTo>
                      <a:pt x="92" y="170"/>
                    </a:lnTo>
                    <a:lnTo>
                      <a:pt x="92" y="170"/>
                    </a:lnTo>
                    <a:lnTo>
                      <a:pt x="96" y="175"/>
                    </a:lnTo>
                    <a:lnTo>
                      <a:pt x="96" y="175"/>
                    </a:lnTo>
                    <a:close/>
                    <a:moveTo>
                      <a:pt x="294" y="468"/>
                    </a:moveTo>
                    <a:lnTo>
                      <a:pt x="73" y="468"/>
                    </a:lnTo>
                    <a:lnTo>
                      <a:pt x="73" y="456"/>
                    </a:lnTo>
                    <a:lnTo>
                      <a:pt x="294" y="456"/>
                    </a:lnTo>
                    <a:lnTo>
                      <a:pt x="294" y="468"/>
                    </a:lnTo>
                    <a:close/>
                    <a:moveTo>
                      <a:pt x="286" y="354"/>
                    </a:moveTo>
                    <a:lnTo>
                      <a:pt x="286" y="442"/>
                    </a:lnTo>
                    <a:lnTo>
                      <a:pt x="82" y="442"/>
                    </a:lnTo>
                    <a:lnTo>
                      <a:pt x="82" y="354"/>
                    </a:lnTo>
                    <a:lnTo>
                      <a:pt x="89" y="354"/>
                    </a:lnTo>
                    <a:lnTo>
                      <a:pt x="278" y="354"/>
                    </a:lnTo>
                    <a:lnTo>
                      <a:pt x="286" y="354"/>
                    </a:lnTo>
                    <a:close/>
                    <a:moveTo>
                      <a:pt x="260" y="331"/>
                    </a:moveTo>
                    <a:lnTo>
                      <a:pt x="260" y="331"/>
                    </a:lnTo>
                    <a:lnTo>
                      <a:pt x="262" y="331"/>
                    </a:lnTo>
                    <a:lnTo>
                      <a:pt x="263" y="333"/>
                    </a:lnTo>
                    <a:lnTo>
                      <a:pt x="263" y="334"/>
                    </a:lnTo>
                    <a:lnTo>
                      <a:pt x="264" y="337"/>
                    </a:lnTo>
                    <a:lnTo>
                      <a:pt x="264" y="340"/>
                    </a:lnTo>
                    <a:lnTo>
                      <a:pt x="103" y="340"/>
                    </a:lnTo>
                    <a:lnTo>
                      <a:pt x="103" y="337"/>
                    </a:lnTo>
                    <a:lnTo>
                      <a:pt x="103" y="337"/>
                    </a:lnTo>
                    <a:lnTo>
                      <a:pt x="103" y="334"/>
                    </a:lnTo>
                    <a:lnTo>
                      <a:pt x="104" y="333"/>
                    </a:lnTo>
                    <a:lnTo>
                      <a:pt x="105" y="331"/>
                    </a:lnTo>
                    <a:lnTo>
                      <a:pt x="107" y="331"/>
                    </a:lnTo>
                    <a:lnTo>
                      <a:pt x="126" y="331"/>
                    </a:lnTo>
                    <a:lnTo>
                      <a:pt x="240" y="331"/>
                    </a:lnTo>
                    <a:lnTo>
                      <a:pt x="260" y="331"/>
                    </a:lnTo>
                    <a:close/>
                    <a:moveTo>
                      <a:pt x="226" y="317"/>
                    </a:moveTo>
                    <a:lnTo>
                      <a:pt x="141" y="317"/>
                    </a:lnTo>
                    <a:lnTo>
                      <a:pt x="141" y="311"/>
                    </a:lnTo>
                    <a:lnTo>
                      <a:pt x="226" y="311"/>
                    </a:lnTo>
                    <a:lnTo>
                      <a:pt x="226" y="317"/>
                    </a:lnTo>
                    <a:close/>
                    <a:moveTo>
                      <a:pt x="196" y="230"/>
                    </a:moveTo>
                    <a:lnTo>
                      <a:pt x="193" y="231"/>
                    </a:lnTo>
                    <a:lnTo>
                      <a:pt x="193" y="297"/>
                    </a:lnTo>
                    <a:lnTo>
                      <a:pt x="175" y="297"/>
                    </a:lnTo>
                    <a:lnTo>
                      <a:pt x="175" y="231"/>
                    </a:lnTo>
                    <a:lnTo>
                      <a:pt x="171" y="230"/>
                    </a:lnTo>
                    <a:lnTo>
                      <a:pt x="171" y="230"/>
                    </a:lnTo>
                    <a:lnTo>
                      <a:pt x="158" y="221"/>
                    </a:lnTo>
                    <a:lnTo>
                      <a:pt x="145" y="211"/>
                    </a:lnTo>
                    <a:lnTo>
                      <a:pt x="135" y="202"/>
                    </a:lnTo>
                    <a:lnTo>
                      <a:pt x="124" y="190"/>
                    </a:lnTo>
                    <a:lnTo>
                      <a:pt x="124" y="190"/>
                    </a:lnTo>
                    <a:lnTo>
                      <a:pt x="124" y="190"/>
                    </a:lnTo>
                    <a:lnTo>
                      <a:pt x="117" y="181"/>
                    </a:lnTo>
                    <a:lnTo>
                      <a:pt x="117" y="181"/>
                    </a:lnTo>
                    <a:lnTo>
                      <a:pt x="115" y="179"/>
                    </a:lnTo>
                    <a:lnTo>
                      <a:pt x="115" y="179"/>
                    </a:lnTo>
                    <a:lnTo>
                      <a:pt x="110" y="171"/>
                    </a:lnTo>
                    <a:lnTo>
                      <a:pt x="110" y="171"/>
                    </a:lnTo>
                    <a:lnTo>
                      <a:pt x="109" y="169"/>
                    </a:lnTo>
                    <a:lnTo>
                      <a:pt x="109" y="169"/>
                    </a:lnTo>
                    <a:lnTo>
                      <a:pt x="103" y="159"/>
                    </a:lnTo>
                    <a:lnTo>
                      <a:pt x="98" y="150"/>
                    </a:lnTo>
                    <a:lnTo>
                      <a:pt x="98" y="150"/>
                    </a:lnTo>
                    <a:lnTo>
                      <a:pt x="97" y="149"/>
                    </a:lnTo>
                    <a:lnTo>
                      <a:pt x="97" y="149"/>
                    </a:lnTo>
                    <a:lnTo>
                      <a:pt x="92" y="138"/>
                    </a:lnTo>
                    <a:lnTo>
                      <a:pt x="88" y="127"/>
                    </a:lnTo>
                    <a:lnTo>
                      <a:pt x="88" y="127"/>
                    </a:lnTo>
                    <a:lnTo>
                      <a:pt x="88" y="125"/>
                    </a:lnTo>
                    <a:lnTo>
                      <a:pt x="88" y="125"/>
                    </a:lnTo>
                    <a:lnTo>
                      <a:pt x="85" y="114"/>
                    </a:lnTo>
                    <a:lnTo>
                      <a:pt x="82" y="103"/>
                    </a:lnTo>
                    <a:lnTo>
                      <a:pt x="82" y="103"/>
                    </a:lnTo>
                    <a:lnTo>
                      <a:pt x="82" y="101"/>
                    </a:lnTo>
                    <a:lnTo>
                      <a:pt x="82" y="101"/>
                    </a:lnTo>
                    <a:lnTo>
                      <a:pt x="80" y="90"/>
                    </a:lnTo>
                    <a:lnTo>
                      <a:pt x="78" y="80"/>
                    </a:lnTo>
                    <a:lnTo>
                      <a:pt x="78" y="80"/>
                    </a:lnTo>
                    <a:lnTo>
                      <a:pt x="78" y="76"/>
                    </a:lnTo>
                    <a:lnTo>
                      <a:pt x="78" y="76"/>
                    </a:lnTo>
                    <a:lnTo>
                      <a:pt x="78" y="65"/>
                    </a:lnTo>
                    <a:lnTo>
                      <a:pt x="78" y="65"/>
                    </a:lnTo>
                    <a:lnTo>
                      <a:pt x="78" y="54"/>
                    </a:lnTo>
                    <a:lnTo>
                      <a:pt x="78" y="54"/>
                    </a:lnTo>
                    <a:lnTo>
                      <a:pt x="78" y="50"/>
                    </a:lnTo>
                    <a:lnTo>
                      <a:pt x="78" y="50"/>
                    </a:lnTo>
                    <a:lnTo>
                      <a:pt x="80" y="41"/>
                    </a:lnTo>
                    <a:lnTo>
                      <a:pt x="80" y="41"/>
                    </a:lnTo>
                    <a:lnTo>
                      <a:pt x="80" y="38"/>
                    </a:lnTo>
                    <a:lnTo>
                      <a:pt x="80" y="38"/>
                    </a:lnTo>
                    <a:lnTo>
                      <a:pt x="82" y="27"/>
                    </a:lnTo>
                    <a:lnTo>
                      <a:pt x="85" y="14"/>
                    </a:lnTo>
                    <a:lnTo>
                      <a:pt x="105" y="14"/>
                    </a:lnTo>
                    <a:lnTo>
                      <a:pt x="105" y="14"/>
                    </a:lnTo>
                    <a:lnTo>
                      <a:pt x="102" y="27"/>
                    </a:lnTo>
                    <a:lnTo>
                      <a:pt x="100" y="41"/>
                    </a:lnTo>
                    <a:lnTo>
                      <a:pt x="98" y="55"/>
                    </a:lnTo>
                    <a:lnTo>
                      <a:pt x="98" y="68"/>
                    </a:lnTo>
                    <a:lnTo>
                      <a:pt x="98" y="68"/>
                    </a:lnTo>
                    <a:lnTo>
                      <a:pt x="98" y="82"/>
                    </a:lnTo>
                    <a:lnTo>
                      <a:pt x="100" y="96"/>
                    </a:lnTo>
                    <a:lnTo>
                      <a:pt x="102" y="110"/>
                    </a:lnTo>
                    <a:lnTo>
                      <a:pt x="105" y="123"/>
                    </a:lnTo>
                    <a:lnTo>
                      <a:pt x="119" y="118"/>
                    </a:lnTo>
                    <a:lnTo>
                      <a:pt x="119" y="118"/>
                    </a:lnTo>
                    <a:lnTo>
                      <a:pt x="116" y="107"/>
                    </a:lnTo>
                    <a:lnTo>
                      <a:pt x="114" y="94"/>
                    </a:lnTo>
                    <a:lnTo>
                      <a:pt x="112" y="81"/>
                    </a:lnTo>
                    <a:lnTo>
                      <a:pt x="112" y="68"/>
                    </a:lnTo>
                    <a:lnTo>
                      <a:pt x="112" y="68"/>
                    </a:lnTo>
                    <a:lnTo>
                      <a:pt x="112" y="55"/>
                    </a:lnTo>
                    <a:lnTo>
                      <a:pt x="114" y="41"/>
                    </a:lnTo>
                    <a:lnTo>
                      <a:pt x="116" y="27"/>
                    </a:lnTo>
                    <a:lnTo>
                      <a:pt x="119" y="14"/>
                    </a:lnTo>
                    <a:lnTo>
                      <a:pt x="283" y="14"/>
                    </a:lnTo>
                    <a:lnTo>
                      <a:pt x="283" y="14"/>
                    </a:lnTo>
                    <a:lnTo>
                      <a:pt x="285" y="27"/>
                    </a:lnTo>
                    <a:lnTo>
                      <a:pt x="287" y="38"/>
                    </a:lnTo>
                    <a:lnTo>
                      <a:pt x="287" y="38"/>
                    </a:lnTo>
                    <a:lnTo>
                      <a:pt x="288" y="41"/>
                    </a:lnTo>
                    <a:lnTo>
                      <a:pt x="288" y="41"/>
                    </a:lnTo>
                    <a:lnTo>
                      <a:pt x="289" y="50"/>
                    </a:lnTo>
                    <a:lnTo>
                      <a:pt x="289" y="50"/>
                    </a:lnTo>
                    <a:lnTo>
                      <a:pt x="289" y="54"/>
                    </a:lnTo>
                    <a:lnTo>
                      <a:pt x="289" y="54"/>
                    </a:lnTo>
                    <a:lnTo>
                      <a:pt x="289" y="65"/>
                    </a:lnTo>
                    <a:lnTo>
                      <a:pt x="289" y="65"/>
                    </a:lnTo>
                    <a:lnTo>
                      <a:pt x="289" y="76"/>
                    </a:lnTo>
                    <a:lnTo>
                      <a:pt x="289" y="76"/>
                    </a:lnTo>
                    <a:lnTo>
                      <a:pt x="289" y="80"/>
                    </a:lnTo>
                    <a:lnTo>
                      <a:pt x="289" y="80"/>
                    </a:lnTo>
                    <a:lnTo>
                      <a:pt x="288" y="90"/>
                    </a:lnTo>
                    <a:lnTo>
                      <a:pt x="288" y="90"/>
                    </a:lnTo>
                    <a:lnTo>
                      <a:pt x="288" y="90"/>
                    </a:lnTo>
                    <a:lnTo>
                      <a:pt x="286" y="101"/>
                    </a:lnTo>
                    <a:lnTo>
                      <a:pt x="286" y="101"/>
                    </a:lnTo>
                    <a:lnTo>
                      <a:pt x="285" y="103"/>
                    </a:lnTo>
                    <a:lnTo>
                      <a:pt x="285" y="103"/>
                    </a:lnTo>
                    <a:lnTo>
                      <a:pt x="283" y="114"/>
                    </a:lnTo>
                    <a:lnTo>
                      <a:pt x="279" y="125"/>
                    </a:lnTo>
                    <a:lnTo>
                      <a:pt x="279" y="125"/>
                    </a:lnTo>
                    <a:lnTo>
                      <a:pt x="278" y="127"/>
                    </a:lnTo>
                    <a:lnTo>
                      <a:pt x="278" y="127"/>
                    </a:lnTo>
                    <a:lnTo>
                      <a:pt x="275" y="138"/>
                    </a:lnTo>
                    <a:lnTo>
                      <a:pt x="271" y="149"/>
                    </a:lnTo>
                    <a:lnTo>
                      <a:pt x="271" y="149"/>
                    </a:lnTo>
                    <a:lnTo>
                      <a:pt x="270" y="150"/>
                    </a:lnTo>
                    <a:lnTo>
                      <a:pt x="270" y="150"/>
                    </a:lnTo>
                    <a:lnTo>
                      <a:pt x="264" y="159"/>
                    </a:lnTo>
                    <a:lnTo>
                      <a:pt x="259" y="169"/>
                    </a:lnTo>
                    <a:lnTo>
                      <a:pt x="259" y="169"/>
                    </a:lnTo>
                    <a:lnTo>
                      <a:pt x="257" y="171"/>
                    </a:lnTo>
                    <a:lnTo>
                      <a:pt x="257" y="171"/>
                    </a:lnTo>
                    <a:lnTo>
                      <a:pt x="251" y="179"/>
                    </a:lnTo>
                    <a:lnTo>
                      <a:pt x="251" y="179"/>
                    </a:lnTo>
                    <a:lnTo>
                      <a:pt x="250" y="181"/>
                    </a:lnTo>
                    <a:lnTo>
                      <a:pt x="250" y="181"/>
                    </a:lnTo>
                    <a:lnTo>
                      <a:pt x="244" y="190"/>
                    </a:lnTo>
                    <a:lnTo>
                      <a:pt x="243" y="190"/>
                    </a:lnTo>
                    <a:lnTo>
                      <a:pt x="243" y="190"/>
                    </a:lnTo>
                    <a:lnTo>
                      <a:pt x="233" y="202"/>
                    </a:lnTo>
                    <a:lnTo>
                      <a:pt x="221" y="211"/>
                    </a:lnTo>
                    <a:lnTo>
                      <a:pt x="209" y="221"/>
                    </a:lnTo>
                    <a:lnTo>
                      <a:pt x="196" y="230"/>
                    </a:lnTo>
                    <a:lnTo>
                      <a:pt x="196" y="230"/>
                    </a:lnTo>
                    <a:close/>
                    <a:moveTo>
                      <a:pt x="272" y="175"/>
                    </a:moveTo>
                    <a:lnTo>
                      <a:pt x="272" y="175"/>
                    </a:lnTo>
                    <a:lnTo>
                      <a:pt x="274" y="170"/>
                    </a:lnTo>
                    <a:lnTo>
                      <a:pt x="274" y="170"/>
                    </a:lnTo>
                    <a:lnTo>
                      <a:pt x="278" y="164"/>
                    </a:lnTo>
                    <a:lnTo>
                      <a:pt x="278" y="164"/>
                    </a:lnTo>
                    <a:lnTo>
                      <a:pt x="281" y="157"/>
                    </a:lnTo>
                    <a:lnTo>
                      <a:pt x="281" y="157"/>
                    </a:lnTo>
                    <a:lnTo>
                      <a:pt x="284" y="152"/>
                    </a:lnTo>
                    <a:lnTo>
                      <a:pt x="284" y="152"/>
                    </a:lnTo>
                    <a:lnTo>
                      <a:pt x="287" y="145"/>
                    </a:lnTo>
                    <a:lnTo>
                      <a:pt x="287" y="145"/>
                    </a:lnTo>
                    <a:lnTo>
                      <a:pt x="289" y="139"/>
                    </a:lnTo>
                    <a:lnTo>
                      <a:pt x="289" y="139"/>
                    </a:lnTo>
                    <a:lnTo>
                      <a:pt x="292" y="132"/>
                    </a:lnTo>
                    <a:lnTo>
                      <a:pt x="292" y="132"/>
                    </a:lnTo>
                    <a:lnTo>
                      <a:pt x="294" y="126"/>
                    </a:lnTo>
                    <a:lnTo>
                      <a:pt x="294" y="126"/>
                    </a:lnTo>
                    <a:lnTo>
                      <a:pt x="296" y="119"/>
                    </a:lnTo>
                    <a:lnTo>
                      <a:pt x="296" y="119"/>
                    </a:lnTo>
                    <a:lnTo>
                      <a:pt x="298" y="113"/>
                    </a:lnTo>
                    <a:lnTo>
                      <a:pt x="298" y="113"/>
                    </a:lnTo>
                    <a:lnTo>
                      <a:pt x="299" y="107"/>
                    </a:lnTo>
                    <a:lnTo>
                      <a:pt x="299" y="107"/>
                    </a:lnTo>
                    <a:lnTo>
                      <a:pt x="301" y="99"/>
                    </a:lnTo>
                    <a:lnTo>
                      <a:pt x="301" y="99"/>
                    </a:lnTo>
                    <a:lnTo>
                      <a:pt x="301" y="92"/>
                    </a:lnTo>
                    <a:lnTo>
                      <a:pt x="301" y="92"/>
                    </a:lnTo>
                    <a:lnTo>
                      <a:pt x="302" y="84"/>
                    </a:lnTo>
                    <a:lnTo>
                      <a:pt x="302" y="84"/>
                    </a:lnTo>
                    <a:lnTo>
                      <a:pt x="303" y="80"/>
                    </a:lnTo>
                    <a:lnTo>
                      <a:pt x="303" y="80"/>
                    </a:lnTo>
                    <a:lnTo>
                      <a:pt x="303" y="65"/>
                    </a:lnTo>
                    <a:lnTo>
                      <a:pt x="303" y="65"/>
                    </a:lnTo>
                    <a:lnTo>
                      <a:pt x="303" y="50"/>
                    </a:lnTo>
                    <a:lnTo>
                      <a:pt x="303" y="50"/>
                    </a:lnTo>
                    <a:lnTo>
                      <a:pt x="303" y="50"/>
                    </a:lnTo>
                    <a:lnTo>
                      <a:pt x="303" y="50"/>
                    </a:lnTo>
                    <a:lnTo>
                      <a:pt x="301" y="36"/>
                    </a:lnTo>
                    <a:lnTo>
                      <a:pt x="301" y="36"/>
                    </a:lnTo>
                    <a:lnTo>
                      <a:pt x="301" y="35"/>
                    </a:lnTo>
                    <a:lnTo>
                      <a:pt x="354" y="35"/>
                    </a:lnTo>
                    <a:lnTo>
                      <a:pt x="354" y="35"/>
                    </a:lnTo>
                    <a:lnTo>
                      <a:pt x="353" y="47"/>
                    </a:lnTo>
                    <a:lnTo>
                      <a:pt x="351" y="58"/>
                    </a:lnTo>
                    <a:lnTo>
                      <a:pt x="348" y="69"/>
                    </a:lnTo>
                    <a:lnTo>
                      <a:pt x="346" y="78"/>
                    </a:lnTo>
                    <a:lnTo>
                      <a:pt x="343" y="89"/>
                    </a:lnTo>
                    <a:lnTo>
                      <a:pt x="339" y="99"/>
                    </a:lnTo>
                    <a:lnTo>
                      <a:pt x="334" y="109"/>
                    </a:lnTo>
                    <a:lnTo>
                      <a:pt x="329" y="117"/>
                    </a:lnTo>
                    <a:lnTo>
                      <a:pt x="324" y="126"/>
                    </a:lnTo>
                    <a:lnTo>
                      <a:pt x="318" y="135"/>
                    </a:lnTo>
                    <a:lnTo>
                      <a:pt x="311" y="143"/>
                    </a:lnTo>
                    <a:lnTo>
                      <a:pt x="304" y="150"/>
                    </a:lnTo>
                    <a:lnTo>
                      <a:pt x="297" y="157"/>
                    </a:lnTo>
                    <a:lnTo>
                      <a:pt x="289" y="164"/>
                    </a:lnTo>
                    <a:lnTo>
                      <a:pt x="280" y="169"/>
                    </a:lnTo>
                    <a:lnTo>
                      <a:pt x="272" y="175"/>
                    </a:lnTo>
                    <a:lnTo>
                      <a:pt x="272"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8" name="Freeform 19"/>
              <p:cNvSpPr>
                <a:spLocks noEditPoints="1"/>
              </p:cNvSpPr>
              <p:nvPr/>
            </p:nvSpPr>
            <p:spPr bwMode="auto">
              <a:xfrm>
                <a:off x="6534150" y="2414588"/>
                <a:ext cx="288925" cy="106363"/>
              </a:xfrm>
              <a:custGeom>
                <a:gdLst>
                  <a:gd name="T0" fmla="*/ 182 w 182"/>
                  <a:gd name="T1" fmla="*/ 0 h 67"/>
                  <a:gd name="T2" fmla="*/ 0 w 182"/>
                  <a:gd name="T3" fmla="*/ 0 h 67"/>
                  <a:gd name="T4" fmla="*/ 0 w 182"/>
                  <a:gd name="T5" fmla="*/ 67 h 67"/>
                  <a:gd name="T6" fmla="*/ 182 w 182"/>
                  <a:gd name="T7" fmla="*/ 67 h 67"/>
                  <a:gd name="T8" fmla="*/ 182 w 182"/>
                  <a:gd name="T9" fmla="*/ 0 h 67"/>
                  <a:gd name="T10" fmla="*/ 168 w 182"/>
                  <a:gd name="T11" fmla="*/ 51 h 67"/>
                  <a:gd name="T12" fmla="*/ 15 w 182"/>
                  <a:gd name="T13" fmla="*/ 51 h 67"/>
                  <a:gd name="T14" fmla="*/ 15 w 182"/>
                  <a:gd name="T15" fmla="*/ 15 h 67"/>
                  <a:gd name="T16" fmla="*/ 168 w 182"/>
                  <a:gd name="T17" fmla="*/ 15 h 67"/>
                  <a:gd name="T18" fmla="*/ 168 w 182"/>
                  <a:gd name="T19" fmla="*/ 51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67">
                    <a:moveTo>
                      <a:pt x="182" y="0"/>
                    </a:moveTo>
                    <a:lnTo>
                      <a:pt x="0" y="0"/>
                    </a:lnTo>
                    <a:lnTo>
                      <a:pt x="0" y="67"/>
                    </a:lnTo>
                    <a:lnTo>
                      <a:pt x="182" y="67"/>
                    </a:lnTo>
                    <a:lnTo>
                      <a:pt x="182" y="0"/>
                    </a:lnTo>
                    <a:close/>
                    <a:moveTo>
                      <a:pt x="168" y="51"/>
                    </a:moveTo>
                    <a:lnTo>
                      <a:pt x="15" y="51"/>
                    </a:lnTo>
                    <a:lnTo>
                      <a:pt x="15" y="15"/>
                    </a:lnTo>
                    <a:lnTo>
                      <a:pt x="168" y="15"/>
                    </a:lnTo>
                    <a:lnTo>
                      <a:pt x="16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grpSp>
        <p:nvGrpSpPr>
          <p:cNvPr id="70" name="Group 69"/>
          <p:cNvGrpSpPr/>
          <p:nvPr/>
        </p:nvGrpSpPr>
        <p:grpSpPr>
          <a:xfrm>
            <a:off x="4616872" y="1025267"/>
            <a:ext cx="900000" cy="900000"/>
            <a:chOff x="3396415" y="4711290"/>
            <a:chExt cx="910390" cy="910390"/>
          </a:xfrm>
        </p:grpSpPr>
        <p:sp>
          <p:nvSpPr>
            <p:cNvPr id="77" name="Oval 76"/>
            <p:cNvSpPr/>
            <p:nvPr/>
          </p:nvSpPr>
          <p:spPr>
            <a:xfrm>
              <a:off x="3396415" y="4711290"/>
              <a:ext cx="910390" cy="910390"/>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US" sz="2000">
                <a:solidFill>
                  <a:schemeClr val="tx1">
                    <a:lumMod val="85000"/>
                    <a:lumOff val="15000"/>
                  </a:schemeClr>
                </a:solidFill>
              </a:endParaRPr>
            </a:p>
          </p:txBody>
        </p:sp>
        <p:grpSp>
          <p:nvGrpSpPr>
            <p:cNvPr id="78" name="Group 77"/>
            <p:cNvGrpSpPr/>
            <p:nvPr/>
          </p:nvGrpSpPr>
          <p:grpSpPr>
            <a:xfrm>
              <a:off x="3679765" y="4938389"/>
              <a:ext cx="400840" cy="456193"/>
              <a:chOff x="8605838" y="5640388"/>
              <a:chExt cx="666750" cy="758825"/>
            </a:xfrm>
            <a:solidFill>
              <a:schemeClr val="bg1"/>
            </a:solidFill>
          </p:grpSpPr>
          <p:sp>
            <p:nvSpPr>
              <p:cNvPr id="79" name="Freeform 71"/>
              <p:cNvSpPr>
                <a:spLocks noEditPoints="1"/>
              </p:cNvSpPr>
              <p:nvPr/>
            </p:nvSpPr>
            <p:spPr bwMode="auto">
              <a:xfrm>
                <a:off x="8610600" y="5640388"/>
                <a:ext cx="661988" cy="468313"/>
              </a:xfrm>
              <a:custGeom>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0" name="Freeform 72"/>
              <p:cNvSpPr>
                <a:spLocks noEditPoints="1"/>
              </p:cNvSpPr>
              <p:nvPr/>
            </p:nvSpPr>
            <p:spPr bwMode="auto">
              <a:xfrm>
                <a:off x="8605838" y="6008688"/>
                <a:ext cx="488950" cy="390525"/>
              </a:xfrm>
              <a:custGeom>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1" name="Freeform 73"/>
              <p:cNvSpPr>
                <a:spLocks noEditPoints="1"/>
              </p:cNvSpPr>
              <p:nvPr/>
            </p:nvSpPr>
            <p:spPr bwMode="auto">
              <a:xfrm>
                <a:off x="8704263" y="6319838"/>
                <a:ext cx="52388" cy="52388"/>
              </a:xfrm>
              <a:custGeom>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2" name="Rectangle 74"/>
              <p:cNvSpPr>
                <a:spLocks noChangeArrowheads="1"/>
              </p:cNvSpPr>
              <p:nvPr/>
            </p:nvSpPr>
            <p:spPr bwMode="auto">
              <a:xfrm>
                <a:off x="8712200" y="575151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3" name="Rectangle 75"/>
              <p:cNvSpPr>
                <a:spLocks noChangeArrowheads="1"/>
              </p:cNvSpPr>
              <p:nvPr/>
            </p:nvSpPr>
            <p:spPr bwMode="auto">
              <a:xfrm>
                <a:off x="8712200" y="5799138"/>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84" name="Rectangle 76"/>
              <p:cNvSpPr>
                <a:spLocks noChangeArrowheads="1"/>
              </p:cNvSpPr>
              <p:nvPr/>
            </p:nvSpPr>
            <p:spPr bwMode="auto">
              <a:xfrm>
                <a:off x="8712200" y="5846763"/>
                <a:ext cx="261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71" name="TextBox 70"/>
          <p:cNvSpPr txBox="1"/>
          <p:nvPr/>
        </p:nvSpPr>
        <p:spPr>
          <a:xfrm>
            <a:off x="1067364" y="101085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目标</a:t>
            </a:r>
            <a:endParaRPr lang="en-US" sz="1600" b="1">
              <a:latin typeface="微软雅黑" panose="020b0503020204020204" pitchFamily="34" charset="-122"/>
              <a:ea typeface="微软雅黑" panose="020b0503020204020204" pitchFamily="34" charset="-122"/>
            </a:endParaRPr>
          </a:p>
        </p:txBody>
      </p:sp>
      <p:sp>
        <p:nvSpPr>
          <p:cNvPr id="103" name="TextBox 102"/>
          <p:cNvSpPr txBox="1"/>
          <p:nvPr/>
        </p:nvSpPr>
        <p:spPr>
          <a:xfrm>
            <a:off x="5642588" y="1236894"/>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建议方案</a:t>
            </a:r>
            <a:endParaRPr lang="en-US" sz="1600" b="1">
              <a:latin typeface="微软雅黑" panose="020b0503020204020204" pitchFamily="34" charset="-122"/>
              <a:ea typeface="微软雅黑" panose="020b0503020204020204" pitchFamily="34" charset="-122"/>
            </a:endParaRPr>
          </a:p>
        </p:txBody>
      </p:sp>
      <p:sp>
        <p:nvSpPr>
          <p:cNvPr id="93" name="Rectangle 92"/>
          <p:cNvSpPr/>
          <p:nvPr/>
        </p:nvSpPr>
        <p:spPr>
          <a:xfrm>
            <a:off x="1087888" y="3635984"/>
            <a:ext cx="3240000"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无需更改现有核算系统中的客商编码，减少数据清理的工作量，但是如果内部客商有重复的情况，仍需进行数据清理，保证核算系统中内部客商编码的唯一</a:t>
            </a:r>
            <a:r>
              <a:rPr lang="zh-CN" altLang="en-US" sz="1200" smtClean="0">
                <a:latin typeface="微软雅黑" panose="020b0503020204020204" pitchFamily="34" charset="-122"/>
                <a:ea typeface="微软雅黑" panose="020b0503020204020204" pitchFamily="34" charset="-122"/>
              </a:rPr>
              <a:t>性</a:t>
            </a:r>
            <a:endParaRPr lang="en-US" altLang="zh-CN" sz="1200" smtClean="0">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en-US" altLang="zh-CN" sz="1200" smtClean="0">
                <a:latin typeface="微软雅黑" panose="020b0503020204020204" pitchFamily="34" charset="-122"/>
                <a:ea typeface="微软雅黑" panose="020b0503020204020204" pitchFamily="34" charset="-122"/>
              </a:rPr>
              <a:t>QAD</a:t>
            </a:r>
            <a:r>
              <a:rPr lang="zh-CN" altLang="en-US" sz="1200" smtClean="0">
                <a:latin typeface="微软雅黑" panose="020b0503020204020204" pitchFamily="34" charset="-122"/>
                <a:ea typeface="微软雅黑" panose="020b0503020204020204" pitchFamily="34" charset="-122"/>
              </a:rPr>
              <a:t>系统限制，只能加</a:t>
            </a:r>
            <a:r>
              <a:rPr lang="en-US" altLang="zh-CN" sz="1200" smtClean="0">
                <a:latin typeface="微软雅黑" panose="020b0503020204020204" pitchFamily="34" charset="-122"/>
                <a:ea typeface="微软雅黑" panose="020b0503020204020204" pitchFamily="34" charset="-122"/>
              </a:rPr>
              <a:t>3</a:t>
            </a:r>
            <a:r>
              <a:rPr lang="zh-CN" altLang="en-US" sz="1200" smtClean="0">
                <a:latin typeface="微软雅黑" panose="020b0503020204020204" pitchFamily="34" charset="-122"/>
                <a:ea typeface="微软雅黑" panose="020b0503020204020204" pitchFamily="34" charset="-122"/>
              </a:rPr>
              <a:t>个维度，增加更多维度需要进行开发升级。</a:t>
            </a:r>
            <a:endParaRPr lang="en-US" altLang="zh-CN" sz="1200">
              <a:latin typeface="微软雅黑" panose="020b0503020204020204" pitchFamily="34" charset="-122"/>
              <a:ea typeface="微软雅黑" panose="020b0503020204020204" pitchFamily="34" charset="-122"/>
            </a:endParaRPr>
          </a:p>
        </p:txBody>
      </p:sp>
      <p:grpSp>
        <p:nvGrpSpPr>
          <p:cNvPr id="131" name="Group 130"/>
          <p:cNvGrpSpPr/>
          <p:nvPr/>
        </p:nvGrpSpPr>
        <p:grpSpPr>
          <a:xfrm>
            <a:off x="224620" y="3140968"/>
            <a:ext cx="900000" cy="900000"/>
            <a:chOff x="2990677" y="1635418"/>
            <a:chExt cx="900000" cy="900000"/>
          </a:xfrm>
        </p:grpSpPr>
        <p:sp>
          <p:nvSpPr>
            <p:cNvPr id="132" name="타원 69"/>
            <p:cNvSpPr/>
            <p:nvPr/>
          </p:nvSpPr>
          <p:spPr>
            <a:xfrm>
              <a:off x="2990677" y="1635418"/>
              <a:ext cx="900000" cy="900000"/>
            </a:xfrm>
            <a:prstGeom prst="ellipse">
              <a:avLst/>
            </a:prstGeom>
            <a:solidFill>
              <a:srgbClr val="41546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sp>
          <p:nvSpPr>
            <p:cNvPr id="133" name="Freeform 67"/>
            <p:cNvSpPr>
              <a:spLocks noEditPoints="1"/>
            </p:cNvSpPr>
            <p:nvPr/>
          </p:nvSpPr>
          <p:spPr bwMode="auto">
            <a:xfrm>
              <a:off x="3188583" y="1853864"/>
              <a:ext cx="513872" cy="467438"/>
            </a:xfrm>
            <a:custGeom>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2">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sp>
        <p:nvSpPr>
          <p:cNvPr id="134" name="TextBox 133"/>
          <p:cNvSpPr txBox="1"/>
          <p:nvPr/>
        </p:nvSpPr>
        <p:spPr>
          <a:xfrm>
            <a:off x="1111644" y="2996952"/>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风险</a:t>
            </a:r>
            <a:endParaRPr lang="en-US" sz="1600" b="1">
              <a:latin typeface="微软雅黑" panose="020b0503020204020204" pitchFamily="34" charset="-122"/>
              <a:ea typeface="微软雅黑" panose="020b0503020204020204" pitchFamily="34" charset="-122"/>
            </a:endParaRPr>
          </a:p>
        </p:txBody>
      </p:sp>
      <p:sp>
        <p:nvSpPr>
          <p:cNvPr id="135" name="Rectangle 134"/>
          <p:cNvSpPr/>
          <p:nvPr/>
        </p:nvSpPr>
        <p:spPr>
          <a:xfrm>
            <a:off x="1133494" y="2420888"/>
            <a:ext cx="3240000" cy="58510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需要对核算系统进行提升改造。</a:t>
            </a:r>
          </a:p>
          <a:p>
            <a:pPr marL="285750" indent="-285750">
              <a:buFont typeface="Arial" pitchFamily="34" charset="0"/>
              <a:buChar char="•"/>
            </a:pPr>
            <a:r>
              <a:rPr lang="zh-CN" altLang="en-US" sz="1200">
                <a:latin typeface="微软雅黑" panose="020b0503020204020204" pitchFamily="34" charset="-122"/>
                <a:ea typeface="微软雅黑" panose="020b0503020204020204" pitchFamily="34" charset="-122"/>
              </a:rPr>
              <a:t>规范业务人员做账规范，需要在做账时维护维度信息。</a:t>
            </a:r>
          </a:p>
        </p:txBody>
      </p:sp>
      <p:sp>
        <p:nvSpPr>
          <p:cNvPr id="136" name="TextBox 135"/>
          <p:cNvSpPr txBox="1"/>
          <p:nvPr/>
        </p:nvSpPr>
        <p:spPr>
          <a:xfrm>
            <a:off x="1087888" y="2060848"/>
            <a:ext cx="118636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微软雅黑" panose="020b0503020204020204" pitchFamily="34" charset="-122"/>
                <a:ea typeface="微软雅黑" panose="020b0503020204020204" pitchFamily="34" charset="-122"/>
              </a:rPr>
              <a:t>实施难点</a:t>
            </a:r>
            <a:endParaRPr lang="en-US" sz="1600" b="1">
              <a:latin typeface="微软雅黑" panose="020b0503020204020204" pitchFamily="34" charset="-122"/>
              <a:ea typeface="微软雅黑" panose="020b0503020204020204" pitchFamily="34" charset="-122"/>
            </a:endParaRPr>
          </a:p>
        </p:txBody>
      </p:sp>
      <p:grpSp>
        <p:nvGrpSpPr>
          <p:cNvPr id="137" name="Group 136"/>
          <p:cNvGrpSpPr/>
          <p:nvPr/>
        </p:nvGrpSpPr>
        <p:grpSpPr>
          <a:xfrm>
            <a:off x="179512" y="2062976"/>
            <a:ext cx="900000" cy="900000"/>
            <a:chOff x="7304399" y="3337560"/>
            <a:chExt cx="932682" cy="932682"/>
          </a:xfrm>
        </p:grpSpPr>
        <p:sp>
          <p:nvSpPr>
            <p:cNvPr id="138" name="타원 81"/>
            <p:cNvSpPr/>
            <p:nvPr/>
          </p:nvSpPr>
          <p:spPr>
            <a:xfrm>
              <a:off x="7304399" y="3337560"/>
              <a:ext cx="932682" cy="932682"/>
            </a:xfrm>
            <a:prstGeom prst="ellipse">
              <a:avLst/>
            </a:prstGeom>
            <a:solidFill>
              <a:srgbClr val="FF8A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ko-KR" altLang="en-US" sz="2400">
                <a:solidFill>
                  <a:schemeClr val="tx1">
                    <a:lumMod val="75000"/>
                    <a:lumOff val="25000"/>
                  </a:schemeClr>
                </a:solidFill>
                <a:latin typeface="Calibri" panose="020f0502020204030204" pitchFamily="34" charset="0"/>
              </a:endParaRPr>
            </a:p>
          </p:txBody>
        </p:sp>
        <p:grpSp>
          <p:nvGrpSpPr>
            <p:cNvPr id="139" name="Group 138"/>
            <p:cNvGrpSpPr/>
            <p:nvPr/>
          </p:nvGrpSpPr>
          <p:grpSpPr>
            <a:xfrm>
              <a:off x="7512494" y="3596984"/>
              <a:ext cx="516492" cy="413835"/>
              <a:chOff x="7424738" y="4462463"/>
              <a:chExt cx="766763" cy="614363"/>
            </a:xfrm>
            <a:solidFill>
              <a:schemeClr val="bg1"/>
            </a:solidFill>
          </p:grpSpPr>
          <p:sp>
            <p:nvSpPr>
              <p:cNvPr id="140" name="Freeform 77"/>
              <p:cNvSpPr>
                <a:spLocks noEditPoints="1"/>
              </p:cNvSpPr>
              <p:nvPr/>
            </p:nvSpPr>
            <p:spPr bwMode="auto">
              <a:xfrm>
                <a:off x="7424738" y="5011738"/>
                <a:ext cx="766763" cy="65088"/>
              </a:xfrm>
              <a:custGeom>
                <a:gdLst>
                  <a:gd name="T0" fmla="*/ 473 w 483"/>
                  <a:gd name="T1" fmla="*/ 0 h 41"/>
                  <a:gd name="T2" fmla="*/ 455 w 483"/>
                  <a:gd name="T3" fmla="*/ 0 h 41"/>
                  <a:gd name="T4" fmla="*/ 455 w 483"/>
                  <a:gd name="T5" fmla="*/ 0 h 41"/>
                  <a:gd name="T6" fmla="*/ 454 w 483"/>
                  <a:gd name="T7" fmla="*/ 0 h 41"/>
                  <a:gd name="T8" fmla="*/ 421 w 483"/>
                  <a:gd name="T9" fmla="*/ 0 h 41"/>
                  <a:gd name="T10" fmla="*/ 421 w 483"/>
                  <a:gd name="T11" fmla="*/ 0 h 41"/>
                  <a:gd name="T12" fmla="*/ 420 w 483"/>
                  <a:gd name="T13" fmla="*/ 0 h 41"/>
                  <a:gd name="T14" fmla="*/ 73 w 483"/>
                  <a:gd name="T15" fmla="*/ 0 h 41"/>
                  <a:gd name="T16" fmla="*/ 73 w 483"/>
                  <a:gd name="T17" fmla="*/ 0 h 41"/>
                  <a:gd name="T18" fmla="*/ 70 w 483"/>
                  <a:gd name="T19" fmla="*/ 0 h 41"/>
                  <a:gd name="T20" fmla="*/ 48 w 483"/>
                  <a:gd name="T21" fmla="*/ 6 h 41"/>
                  <a:gd name="T22" fmla="*/ 48 w 483"/>
                  <a:gd name="T23" fmla="*/ 6 h 41"/>
                  <a:gd name="T24" fmla="*/ 0 w 483"/>
                  <a:gd name="T25" fmla="*/ 20 h 41"/>
                  <a:gd name="T26" fmla="*/ 24 w 483"/>
                  <a:gd name="T27" fmla="*/ 27 h 41"/>
                  <a:gd name="T28" fmla="*/ 24 w 483"/>
                  <a:gd name="T29" fmla="*/ 27 h 41"/>
                  <a:gd name="T30" fmla="*/ 24 w 483"/>
                  <a:gd name="T31" fmla="*/ 27 h 41"/>
                  <a:gd name="T32" fmla="*/ 70 w 483"/>
                  <a:gd name="T33" fmla="*/ 40 h 41"/>
                  <a:gd name="T34" fmla="*/ 70 w 483"/>
                  <a:gd name="T35" fmla="*/ 40 h 41"/>
                  <a:gd name="T36" fmla="*/ 73 w 483"/>
                  <a:gd name="T37" fmla="*/ 41 h 41"/>
                  <a:gd name="T38" fmla="*/ 419 w 483"/>
                  <a:gd name="T39" fmla="*/ 41 h 41"/>
                  <a:gd name="T40" fmla="*/ 419 w 483"/>
                  <a:gd name="T41" fmla="*/ 41 h 41"/>
                  <a:gd name="T42" fmla="*/ 421 w 483"/>
                  <a:gd name="T43" fmla="*/ 41 h 41"/>
                  <a:gd name="T44" fmla="*/ 454 w 483"/>
                  <a:gd name="T45" fmla="*/ 41 h 41"/>
                  <a:gd name="T46" fmla="*/ 454 w 483"/>
                  <a:gd name="T47" fmla="*/ 41 h 41"/>
                  <a:gd name="T48" fmla="*/ 455 w 483"/>
                  <a:gd name="T49" fmla="*/ 41 h 41"/>
                  <a:gd name="T50" fmla="*/ 473 w 483"/>
                  <a:gd name="T51" fmla="*/ 41 h 41"/>
                  <a:gd name="T52" fmla="*/ 473 w 483"/>
                  <a:gd name="T53" fmla="*/ 41 h 41"/>
                  <a:gd name="T54" fmla="*/ 476 w 483"/>
                  <a:gd name="T55" fmla="*/ 40 h 41"/>
                  <a:gd name="T56" fmla="*/ 480 w 483"/>
                  <a:gd name="T57" fmla="*/ 38 h 41"/>
                  <a:gd name="T58" fmla="*/ 482 w 483"/>
                  <a:gd name="T59" fmla="*/ 34 h 41"/>
                  <a:gd name="T60" fmla="*/ 483 w 483"/>
                  <a:gd name="T61" fmla="*/ 31 h 41"/>
                  <a:gd name="T62" fmla="*/ 483 w 483"/>
                  <a:gd name="T63" fmla="*/ 10 h 41"/>
                  <a:gd name="T64" fmla="*/ 483 w 483"/>
                  <a:gd name="T65" fmla="*/ 10 h 41"/>
                  <a:gd name="T66" fmla="*/ 482 w 483"/>
                  <a:gd name="T67" fmla="*/ 5 h 41"/>
                  <a:gd name="T68" fmla="*/ 480 w 483"/>
                  <a:gd name="T69" fmla="*/ 2 h 41"/>
                  <a:gd name="T70" fmla="*/ 476 w 483"/>
                  <a:gd name="T71" fmla="*/ 0 h 41"/>
                  <a:gd name="T72" fmla="*/ 473 w 483"/>
                  <a:gd name="T73" fmla="*/ 0 h 41"/>
                  <a:gd name="T74" fmla="*/ 473 w 483"/>
                  <a:gd name="T75" fmla="*/ 0 h 41"/>
                  <a:gd name="T76" fmla="*/ 83 w 483"/>
                  <a:gd name="T77" fmla="*/ 14 h 41"/>
                  <a:gd name="T78" fmla="*/ 415 w 483"/>
                  <a:gd name="T79" fmla="*/ 14 h 41"/>
                  <a:gd name="T80" fmla="*/ 415 w 483"/>
                  <a:gd name="T81" fmla="*/ 27 h 41"/>
                  <a:gd name="T82" fmla="*/ 83 w 483"/>
                  <a:gd name="T83" fmla="*/ 27 h 41"/>
                  <a:gd name="T84" fmla="*/ 83 w 483"/>
                  <a:gd name="T85" fmla="*/ 27 h 41"/>
                  <a:gd name="T86" fmla="*/ 83 w 483"/>
                  <a:gd name="T87" fmla="*/ 20 h 41"/>
                  <a:gd name="T88" fmla="*/ 83 w 483"/>
                  <a:gd name="T89" fmla="*/ 20 h 41"/>
                  <a:gd name="T90" fmla="*/ 83 w 483"/>
                  <a:gd name="T91" fmla="*/ 14 h 41"/>
                  <a:gd name="T92" fmla="*/ 83 w 483"/>
                  <a:gd name="T93" fmla="*/ 14 h 41"/>
                  <a:gd name="T94" fmla="*/ 429 w 483"/>
                  <a:gd name="T95" fmla="*/ 14 h 41"/>
                  <a:gd name="T96" fmla="*/ 445 w 483"/>
                  <a:gd name="T97" fmla="*/ 14 h 41"/>
                  <a:gd name="T98" fmla="*/ 445 w 483"/>
                  <a:gd name="T99" fmla="*/ 27 h 41"/>
                  <a:gd name="T100" fmla="*/ 429 w 483"/>
                  <a:gd name="T101" fmla="*/ 27 h 41"/>
                  <a:gd name="T102" fmla="*/ 429 w 483"/>
                  <a:gd name="T103" fmla="*/ 14 h 41"/>
                  <a:gd name="T104" fmla="*/ 66 w 483"/>
                  <a:gd name="T105" fmla="*/ 16 h 41"/>
                  <a:gd name="T106" fmla="*/ 66 w 483"/>
                  <a:gd name="T107" fmla="*/ 25 h 41"/>
                  <a:gd name="T108" fmla="*/ 52 w 483"/>
                  <a:gd name="T109" fmla="*/ 20 h 41"/>
                  <a:gd name="T110" fmla="*/ 66 w 483"/>
                  <a:gd name="T111" fmla="*/ 16 h 41"/>
                  <a:gd name="T112" fmla="*/ 469 w 483"/>
                  <a:gd name="T113" fmla="*/ 27 h 41"/>
                  <a:gd name="T114" fmla="*/ 460 w 483"/>
                  <a:gd name="T115" fmla="*/ 27 h 41"/>
                  <a:gd name="T116" fmla="*/ 460 w 483"/>
                  <a:gd name="T117" fmla="*/ 14 h 41"/>
                  <a:gd name="T118" fmla="*/ 469 w 483"/>
                  <a:gd name="T119" fmla="*/ 14 h 41"/>
                  <a:gd name="T120" fmla="*/ 469 w 483"/>
                  <a:gd name="T121" fmla="*/ 27 h 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1">
                    <a:moveTo>
                      <a:pt x="473" y="0"/>
                    </a:moveTo>
                    <a:lnTo>
                      <a:pt x="455" y="0"/>
                    </a:lnTo>
                    <a:lnTo>
                      <a:pt x="455" y="0"/>
                    </a:lnTo>
                    <a:lnTo>
                      <a:pt x="454" y="0"/>
                    </a:lnTo>
                    <a:lnTo>
                      <a:pt x="421" y="0"/>
                    </a:lnTo>
                    <a:lnTo>
                      <a:pt x="421" y="0"/>
                    </a:lnTo>
                    <a:lnTo>
                      <a:pt x="420" y="0"/>
                    </a:lnTo>
                    <a:lnTo>
                      <a:pt x="73" y="0"/>
                    </a:lnTo>
                    <a:lnTo>
                      <a:pt x="73" y="0"/>
                    </a:lnTo>
                    <a:lnTo>
                      <a:pt x="70" y="0"/>
                    </a:lnTo>
                    <a:lnTo>
                      <a:pt x="48" y="6"/>
                    </a:lnTo>
                    <a:lnTo>
                      <a:pt x="48" y="6"/>
                    </a:lnTo>
                    <a:lnTo>
                      <a:pt x="0" y="20"/>
                    </a:lnTo>
                    <a:lnTo>
                      <a:pt x="24" y="27"/>
                    </a:lnTo>
                    <a:lnTo>
                      <a:pt x="24" y="27"/>
                    </a:lnTo>
                    <a:lnTo>
                      <a:pt x="24" y="27"/>
                    </a:lnTo>
                    <a:lnTo>
                      <a:pt x="70" y="40"/>
                    </a:lnTo>
                    <a:lnTo>
                      <a:pt x="70" y="40"/>
                    </a:lnTo>
                    <a:lnTo>
                      <a:pt x="73" y="41"/>
                    </a:lnTo>
                    <a:lnTo>
                      <a:pt x="419" y="41"/>
                    </a:lnTo>
                    <a:lnTo>
                      <a:pt x="419" y="41"/>
                    </a:lnTo>
                    <a:lnTo>
                      <a:pt x="421" y="41"/>
                    </a:lnTo>
                    <a:lnTo>
                      <a:pt x="454" y="41"/>
                    </a:lnTo>
                    <a:lnTo>
                      <a:pt x="454" y="41"/>
                    </a:lnTo>
                    <a:lnTo>
                      <a:pt x="455" y="41"/>
                    </a:lnTo>
                    <a:lnTo>
                      <a:pt x="473" y="41"/>
                    </a:lnTo>
                    <a:lnTo>
                      <a:pt x="473" y="41"/>
                    </a:lnTo>
                    <a:lnTo>
                      <a:pt x="476" y="40"/>
                    </a:lnTo>
                    <a:lnTo>
                      <a:pt x="480" y="38"/>
                    </a:lnTo>
                    <a:lnTo>
                      <a:pt x="482" y="34"/>
                    </a:lnTo>
                    <a:lnTo>
                      <a:pt x="483" y="31"/>
                    </a:lnTo>
                    <a:lnTo>
                      <a:pt x="483" y="10"/>
                    </a:lnTo>
                    <a:lnTo>
                      <a:pt x="483" y="10"/>
                    </a:lnTo>
                    <a:lnTo>
                      <a:pt x="482" y="5"/>
                    </a:lnTo>
                    <a:lnTo>
                      <a:pt x="480" y="2"/>
                    </a:lnTo>
                    <a:lnTo>
                      <a:pt x="476" y="0"/>
                    </a:lnTo>
                    <a:lnTo>
                      <a:pt x="473" y="0"/>
                    </a:lnTo>
                    <a:lnTo>
                      <a:pt x="473" y="0"/>
                    </a:lnTo>
                    <a:close/>
                    <a:moveTo>
                      <a:pt x="83" y="14"/>
                    </a:moveTo>
                    <a:lnTo>
                      <a:pt x="415" y="14"/>
                    </a:lnTo>
                    <a:lnTo>
                      <a:pt x="415" y="27"/>
                    </a:lnTo>
                    <a:lnTo>
                      <a:pt x="83" y="27"/>
                    </a:lnTo>
                    <a:lnTo>
                      <a:pt x="83" y="27"/>
                    </a:lnTo>
                    <a:lnTo>
                      <a:pt x="83" y="20"/>
                    </a:lnTo>
                    <a:lnTo>
                      <a:pt x="83" y="20"/>
                    </a:lnTo>
                    <a:lnTo>
                      <a:pt x="83" y="14"/>
                    </a:lnTo>
                    <a:lnTo>
                      <a:pt x="83" y="14"/>
                    </a:lnTo>
                    <a:close/>
                    <a:moveTo>
                      <a:pt x="429" y="14"/>
                    </a:moveTo>
                    <a:lnTo>
                      <a:pt x="445" y="14"/>
                    </a:lnTo>
                    <a:lnTo>
                      <a:pt x="445" y="27"/>
                    </a:lnTo>
                    <a:lnTo>
                      <a:pt x="429" y="27"/>
                    </a:lnTo>
                    <a:lnTo>
                      <a:pt x="429" y="14"/>
                    </a:lnTo>
                    <a:close/>
                    <a:moveTo>
                      <a:pt x="66" y="16"/>
                    </a:moveTo>
                    <a:lnTo>
                      <a:pt x="66" y="25"/>
                    </a:lnTo>
                    <a:lnTo>
                      <a:pt x="52" y="20"/>
                    </a:lnTo>
                    <a:lnTo>
                      <a:pt x="66" y="16"/>
                    </a:lnTo>
                    <a:close/>
                    <a:moveTo>
                      <a:pt x="469" y="27"/>
                    </a:moveTo>
                    <a:lnTo>
                      <a:pt x="460" y="27"/>
                    </a:lnTo>
                    <a:lnTo>
                      <a:pt x="460" y="14"/>
                    </a:lnTo>
                    <a:lnTo>
                      <a:pt x="469" y="14"/>
                    </a:lnTo>
                    <a:lnTo>
                      <a:pt x="46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1" name="Freeform 78"/>
              <p:cNvSpPr>
                <a:spLocks noEditPoints="1"/>
              </p:cNvSpPr>
              <p:nvPr/>
            </p:nvSpPr>
            <p:spPr bwMode="auto">
              <a:xfrm>
                <a:off x="7431088" y="4462463"/>
                <a:ext cx="760413" cy="484188"/>
              </a:xfrm>
              <a:custGeom>
                <a:gdLst>
                  <a:gd name="T0" fmla="*/ 0 w 479"/>
                  <a:gd name="T1" fmla="*/ 0 h 305"/>
                  <a:gd name="T2" fmla="*/ 0 w 479"/>
                  <a:gd name="T3" fmla="*/ 60 h 305"/>
                  <a:gd name="T4" fmla="*/ 0 w 479"/>
                  <a:gd name="T5" fmla="*/ 305 h 305"/>
                  <a:gd name="T6" fmla="*/ 479 w 479"/>
                  <a:gd name="T7" fmla="*/ 305 h 305"/>
                  <a:gd name="T8" fmla="*/ 479 w 479"/>
                  <a:gd name="T9" fmla="*/ 60 h 305"/>
                  <a:gd name="T10" fmla="*/ 479 w 479"/>
                  <a:gd name="T11" fmla="*/ 0 h 305"/>
                  <a:gd name="T12" fmla="*/ 0 w 479"/>
                  <a:gd name="T13" fmla="*/ 0 h 305"/>
                  <a:gd name="T14" fmla="*/ 14 w 479"/>
                  <a:gd name="T15" fmla="*/ 14 h 305"/>
                  <a:gd name="T16" fmla="*/ 465 w 479"/>
                  <a:gd name="T17" fmla="*/ 14 h 305"/>
                  <a:gd name="T18" fmla="*/ 465 w 479"/>
                  <a:gd name="T19" fmla="*/ 46 h 305"/>
                  <a:gd name="T20" fmla="*/ 14 w 479"/>
                  <a:gd name="T21" fmla="*/ 46 h 305"/>
                  <a:gd name="T22" fmla="*/ 14 w 479"/>
                  <a:gd name="T23" fmla="*/ 14 h 305"/>
                  <a:gd name="T24" fmla="*/ 465 w 479"/>
                  <a:gd name="T25" fmla="*/ 291 h 305"/>
                  <a:gd name="T26" fmla="*/ 14 w 479"/>
                  <a:gd name="T27" fmla="*/ 291 h 305"/>
                  <a:gd name="T28" fmla="*/ 14 w 479"/>
                  <a:gd name="T29" fmla="*/ 60 h 305"/>
                  <a:gd name="T30" fmla="*/ 465 w 479"/>
                  <a:gd name="T31" fmla="*/ 60 h 305"/>
                  <a:gd name="T32" fmla="*/ 465 w 479"/>
                  <a:gd name="T33" fmla="*/ 291 h 3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9" h="305">
                    <a:moveTo>
                      <a:pt x="0" y="0"/>
                    </a:moveTo>
                    <a:lnTo>
                      <a:pt x="0" y="60"/>
                    </a:lnTo>
                    <a:lnTo>
                      <a:pt x="0" y="305"/>
                    </a:lnTo>
                    <a:lnTo>
                      <a:pt x="479" y="305"/>
                    </a:lnTo>
                    <a:lnTo>
                      <a:pt x="479" y="60"/>
                    </a:lnTo>
                    <a:lnTo>
                      <a:pt x="479" y="0"/>
                    </a:lnTo>
                    <a:lnTo>
                      <a:pt x="0" y="0"/>
                    </a:lnTo>
                    <a:close/>
                    <a:moveTo>
                      <a:pt x="14" y="14"/>
                    </a:moveTo>
                    <a:lnTo>
                      <a:pt x="465" y="14"/>
                    </a:lnTo>
                    <a:lnTo>
                      <a:pt x="465" y="46"/>
                    </a:lnTo>
                    <a:lnTo>
                      <a:pt x="14" y="46"/>
                    </a:lnTo>
                    <a:lnTo>
                      <a:pt x="14" y="14"/>
                    </a:lnTo>
                    <a:close/>
                    <a:moveTo>
                      <a:pt x="465" y="291"/>
                    </a:moveTo>
                    <a:lnTo>
                      <a:pt x="14" y="291"/>
                    </a:lnTo>
                    <a:lnTo>
                      <a:pt x="14" y="60"/>
                    </a:lnTo>
                    <a:lnTo>
                      <a:pt x="465" y="60"/>
                    </a:lnTo>
                    <a:lnTo>
                      <a:pt x="465"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2" name="Rectangle 79"/>
              <p:cNvSpPr>
                <a:spLocks noChangeArrowheads="1"/>
              </p:cNvSpPr>
              <p:nvPr/>
            </p:nvSpPr>
            <p:spPr bwMode="auto">
              <a:xfrm>
                <a:off x="7467600" y="4497388"/>
                <a:ext cx="3016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3" name="Rectangle 80"/>
              <p:cNvSpPr>
                <a:spLocks noChangeArrowheads="1"/>
              </p:cNvSpPr>
              <p:nvPr/>
            </p:nvSpPr>
            <p:spPr bwMode="auto">
              <a:xfrm>
                <a:off x="7510463"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4" name="Rectangle 81"/>
              <p:cNvSpPr>
                <a:spLocks noChangeArrowheads="1"/>
              </p:cNvSpPr>
              <p:nvPr/>
            </p:nvSpPr>
            <p:spPr bwMode="auto">
              <a:xfrm>
                <a:off x="7551738" y="4497388"/>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5" name="Freeform 82"/>
              <p:cNvSpPr>
                <a:spLocks noEditPoints="1"/>
              </p:cNvSpPr>
              <p:nvPr/>
            </p:nvSpPr>
            <p:spPr bwMode="auto">
              <a:xfrm>
                <a:off x="7524750" y="4603750"/>
                <a:ext cx="134938" cy="169863"/>
              </a:xfrm>
              <a:custGeom>
                <a:gdLst>
                  <a:gd name="T0" fmla="*/ 22 w 85"/>
                  <a:gd name="T1" fmla="*/ 80 h 107"/>
                  <a:gd name="T2" fmla="*/ 62 w 85"/>
                  <a:gd name="T3" fmla="*/ 80 h 107"/>
                  <a:gd name="T4" fmla="*/ 71 w 85"/>
                  <a:gd name="T5" fmla="*/ 107 h 107"/>
                  <a:gd name="T6" fmla="*/ 85 w 85"/>
                  <a:gd name="T7" fmla="*/ 102 h 107"/>
                  <a:gd name="T8" fmla="*/ 49 w 85"/>
                  <a:gd name="T9" fmla="*/ 0 h 107"/>
                  <a:gd name="T10" fmla="*/ 35 w 85"/>
                  <a:gd name="T11" fmla="*/ 0 h 107"/>
                  <a:gd name="T12" fmla="*/ 0 w 85"/>
                  <a:gd name="T13" fmla="*/ 102 h 107"/>
                  <a:gd name="T14" fmla="*/ 14 w 85"/>
                  <a:gd name="T15" fmla="*/ 107 h 107"/>
                  <a:gd name="T16" fmla="*/ 22 w 85"/>
                  <a:gd name="T17" fmla="*/ 80 h 107"/>
                  <a:gd name="T18" fmla="*/ 43 w 85"/>
                  <a:gd name="T19" fmla="*/ 24 h 107"/>
                  <a:gd name="T20" fmla="*/ 57 w 85"/>
                  <a:gd name="T21" fmla="*/ 66 h 107"/>
                  <a:gd name="T22" fmla="*/ 28 w 85"/>
                  <a:gd name="T23" fmla="*/ 66 h 107"/>
                  <a:gd name="T24" fmla="*/ 43 w 85"/>
                  <a:gd name="T25" fmla="*/ 24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7">
                    <a:moveTo>
                      <a:pt x="22" y="80"/>
                    </a:moveTo>
                    <a:lnTo>
                      <a:pt x="62" y="80"/>
                    </a:lnTo>
                    <a:lnTo>
                      <a:pt x="71" y="107"/>
                    </a:lnTo>
                    <a:lnTo>
                      <a:pt x="85" y="102"/>
                    </a:lnTo>
                    <a:lnTo>
                      <a:pt x="49" y="0"/>
                    </a:lnTo>
                    <a:lnTo>
                      <a:pt x="35" y="0"/>
                    </a:lnTo>
                    <a:lnTo>
                      <a:pt x="0" y="102"/>
                    </a:lnTo>
                    <a:lnTo>
                      <a:pt x="14" y="107"/>
                    </a:lnTo>
                    <a:lnTo>
                      <a:pt x="22" y="80"/>
                    </a:lnTo>
                    <a:close/>
                    <a:moveTo>
                      <a:pt x="43" y="24"/>
                    </a:moveTo>
                    <a:lnTo>
                      <a:pt x="57" y="66"/>
                    </a:lnTo>
                    <a:lnTo>
                      <a:pt x="28" y="66"/>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6" name="Rectangle 83"/>
              <p:cNvSpPr>
                <a:spLocks noChangeArrowheads="1"/>
              </p:cNvSpPr>
              <p:nvPr/>
            </p:nvSpPr>
            <p:spPr bwMode="auto">
              <a:xfrm>
                <a:off x="7685088" y="4603750"/>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7" name="Rectangle 84"/>
              <p:cNvSpPr>
                <a:spLocks noChangeArrowheads="1"/>
              </p:cNvSpPr>
              <p:nvPr/>
            </p:nvSpPr>
            <p:spPr bwMode="auto">
              <a:xfrm>
                <a:off x="7685088" y="4652963"/>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8" name="Rectangle 85"/>
              <p:cNvSpPr>
                <a:spLocks noChangeArrowheads="1"/>
              </p:cNvSpPr>
              <p:nvPr/>
            </p:nvSpPr>
            <p:spPr bwMode="auto">
              <a:xfrm>
                <a:off x="7685088" y="47021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49" name="Rectangle 86"/>
              <p:cNvSpPr>
                <a:spLocks noChangeArrowheads="1"/>
              </p:cNvSpPr>
              <p:nvPr/>
            </p:nvSpPr>
            <p:spPr bwMode="auto">
              <a:xfrm>
                <a:off x="7685088" y="4752975"/>
                <a:ext cx="3825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0" name="Rectangle 87"/>
              <p:cNvSpPr>
                <a:spLocks noChangeArrowheads="1"/>
              </p:cNvSpPr>
              <p:nvPr/>
            </p:nvSpPr>
            <p:spPr bwMode="auto">
              <a:xfrm>
                <a:off x="7518400" y="4800600"/>
                <a:ext cx="5492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sp>
            <p:nvSpPr>
              <p:cNvPr id="151" name="Rectangle 88"/>
              <p:cNvSpPr>
                <a:spLocks noChangeArrowheads="1"/>
              </p:cNvSpPr>
              <p:nvPr/>
            </p:nvSpPr>
            <p:spPr bwMode="auto">
              <a:xfrm>
                <a:off x="7518400" y="4849813"/>
                <a:ext cx="5492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p>
            </p:txBody>
          </p:sp>
        </p:grpSp>
      </p:grpSp>
      <p:sp>
        <p:nvSpPr>
          <p:cNvPr id="67" name="Rectangle 66"/>
          <p:cNvSpPr/>
          <p:nvPr/>
        </p:nvSpPr>
        <p:spPr>
          <a:xfrm>
            <a:off x="4505635" y="1970201"/>
            <a:ext cx="4474222" cy="248492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r>
              <a:rPr lang="en-US" altLang="zh-CN" sz="1200" b="1">
                <a:latin typeface="微软雅黑" panose="020b0503020204020204" pitchFamily="34" charset="-122"/>
                <a:ea typeface="微软雅黑" panose="020b0503020204020204" pitchFamily="34" charset="-122"/>
              </a:rPr>
              <a:t>SAP </a:t>
            </a:r>
            <a:r>
              <a:rPr lang="zh-CN" altLang="en-US" sz="1200" b="1">
                <a:latin typeface="微软雅黑" panose="020b0503020204020204" pitchFamily="34" charset="-122"/>
                <a:ea typeface="微软雅黑" panose="020b0503020204020204" pitchFamily="34" charset="-122"/>
              </a:rPr>
              <a:t>维度辅助核算的具体系统改造方案：</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确定需要维度辅助核算的科目和具体维度辅助项的维度值；</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在核算系统中建立科目与辅助核算对应关系表；</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在核算系统会计凭证录入界面进行系统增强，当选择相应的会计科目时，要求辅助核算维度值必须输入；</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合并系统抽取科目余额表时带上维度信息，自动对应到相应的报表项目。</a:t>
            </a:r>
          </a:p>
          <a:p>
            <a:endParaRPr lang="zh-CN" altLang="en-US" sz="1200">
              <a:latin typeface="微软雅黑" panose="020b0503020204020204" pitchFamily="34" charset="-122"/>
              <a:ea typeface="微软雅黑" panose="020b0503020204020204" pitchFamily="34" charset="-122"/>
            </a:endParaRPr>
          </a:p>
          <a:p>
            <a:r>
              <a:rPr lang="en-US" altLang="zh-CN" sz="1200" b="1">
                <a:latin typeface="微软雅黑" panose="020b0503020204020204" pitchFamily="34" charset="-122"/>
                <a:ea typeface="微软雅黑" panose="020b0503020204020204" pitchFamily="34" charset="-122"/>
              </a:rPr>
              <a:t>NC </a:t>
            </a:r>
            <a:r>
              <a:rPr lang="zh-CN" altLang="en-US" sz="1200" b="1">
                <a:latin typeface="微软雅黑" panose="020b0503020204020204" pitchFamily="34" charset="-122"/>
                <a:ea typeface="微软雅黑" panose="020b0503020204020204" pitchFamily="34" charset="-122"/>
              </a:rPr>
              <a:t>系统 维度辅助核算的具体系统改造方案：</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确定需要维度辅助核算的科目和具体维度辅助项的维度值；</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在对应科目上设置辅助核算标记，选择相应的辅助核算项目；</a:t>
            </a:r>
          </a:p>
          <a:p>
            <a:pPr marL="171450" indent="-171450">
              <a:buFont typeface="Arial" pitchFamily="34" charset="0"/>
              <a:buChar char="•"/>
            </a:pPr>
            <a:r>
              <a:rPr lang="zh-CN" altLang="en-US" sz="1200">
                <a:latin typeface="微软雅黑" panose="020b0503020204020204" pitchFamily="34" charset="-122"/>
                <a:ea typeface="微软雅黑" panose="020b0503020204020204" pitchFamily="34" charset="-122"/>
              </a:rPr>
              <a:t>合并系统抽取科目余额表时带上维度信息，自动对应到相应的报表项目</a:t>
            </a:r>
            <a:endParaRPr lang="en-US" altLang="zh-CN" sz="1200" smtClean="0">
              <a:latin typeface="微软雅黑" panose="020b0503020204020204" pitchFamily="34" charset="-122"/>
              <a:ea typeface="微软雅黑" panose="020b0503020204020204" pitchFamily="34" charset="-122"/>
            </a:endParaRPr>
          </a:p>
        </p:txBody>
      </p:sp>
      <p:pic>
        <p:nvPicPr>
          <p:cNvPr id="74" name="图片 2"/>
          <p:cNvPicPr>
            <a:picLocks noChangeAspect="1"/>
          </p:cNvPicPr>
          <p:nvPr/>
        </p:nvPicPr>
        <p:blipFill>
          <a:blip r:embed="rId2"/>
          <a:stretch>
            <a:fillRect/>
          </a:stretch>
        </p:blipFill>
        <p:spPr>
          <a:xfrm>
            <a:off x="5115877" y="4509223"/>
            <a:ext cx="2387895" cy="1835053"/>
          </a:xfrm>
          <a:prstGeom prst="rect">
            <a:avLst/>
          </a:prstGeom>
        </p:spPr>
      </p:pic>
      <p:sp>
        <p:nvSpPr>
          <p:cNvPr id="90" name="Rectangle 14"/>
          <p:cNvSpPr/>
          <p:nvPr/>
        </p:nvSpPr>
        <p:spPr>
          <a:xfrm rot="2144826">
            <a:off x="7175092" y="4506007"/>
            <a:ext cx="630394" cy="2210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400" b="1" smtClean="0">
                <a:solidFill>
                  <a:srgbClr val="FF0000"/>
                </a:solidFill>
                <a:latin typeface="微软雅黑" panose="020b0503020204020204" pitchFamily="34" charset="-122"/>
                <a:ea typeface="微软雅黑" panose="020b0503020204020204" pitchFamily="34" charset="-122"/>
              </a:rPr>
              <a:t>示例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05" name="Title 2"/>
          <p:cNvSpPr txBox="1"/>
          <p:nvPr/>
        </p:nvSpPr>
        <p:spPr>
          <a:xfrm>
            <a:off x="0" y="0"/>
            <a:ext cx="9022582" cy="764704"/>
          </a:xfrm>
          <a:prstGeom prst="rect">
            <a:avLst/>
          </a:prstGeom>
        </p:spPr>
        <p:txBody>
          <a:bodyPr vert="horz" lIns="91440" tIns="45720" rIns="91440" bIns="45720" rtlCol="0" anchor="ctr">
            <a:normAutofit/>
          </a:bodyPr>
          <a:lstStyle>
            <a:defPPr>
              <a:defRPr lang="zh-CN"/>
            </a:defPPr>
            <a:lvl1pPr marL="0" algn="l" defTabSz="914400" rtl="0" eaLnBrk="1" latinLnBrk="0" hangingPunct="1">
              <a:spcBef>
                <a:spcPct val="0"/>
              </a:spcBef>
              <a:buNone/>
              <a:defRPr sz="2400" kern="1200">
                <a:solidFill>
                  <a:schemeClr val="tx1"/>
                </a:solidFill>
                <a:latin typeface="黑体" panose="02010609060101010101" pitchFamily="49" charset="-122"/>
                <a:ea typeface="黑体" panose="02010609060101010101" pitchFamily="49"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smtClean="0">
                <a:latin typeface="微软雅黑" panose="020b0503020204020204" pitchFamily="34" charset="-122"/>
                <a:ea typeface="微软雅黑" panose="020b0503020204020204" pitchFamily="34" charset="-122"/>
              </a:rPr>
              <a:t>核算</a:t>
            </a:r>
            <a:r>
              <a:rPr lang="zh-CN" altLang="en-US" sz="1800" b="1">
                <a:latin typeface="微软雅黑" panose="020b0503020204020204" pitchFamily="34" charset="-122"/>
                <a:ea typeface="微软雅黑" panose="020b0503020204020204" pitchFamily="34" charset="-122"/>
              </a:rPr>
              <a:t>维度建议：通过在核算系统中增加时间，变动，性质三种维度信息，科目余额抽取时按维度汇总</a:t>
            </a:r>
          </a:p>
        </p:txBody>
      </p:sp>
      <p:pic>
        <p:nvPicPr>
          <p:cNvPr id="48" name="Picture 47"/>
          <p:cNvPicPr>
            <a:picLocks noChangeAspect="1"/>
          </p:cNvPicPr>
          <p:nvPr/>
        </p:nvPicPr>
        <p:blipFill>
          <a:blip r:embed="rId3"/>
          <a:stretch>
            <a:fillRect/>
          </a:stretch>
        </p:blipFill>
        <p:spPr>
          <a:xfrm>
            <a:off x="743616" y="4670960"/>
            <a:ext cx="3061265" cy="1470577"/>
          </a:xfrm>
          <a:prstGeom prst="rect">
            <a:avLst/>
          </a:prstGeom>
        </p:spPr>
      </p:pic>
      <p:sp>
        <p:nvSpPr>
          <p:cNvPr id="92" name="Rectangle 14"/>
          <p:cNvSpPr/>
          <p:nvPr/>
        </p:nvSpPr>
        <p:spPr>
          <a:xfrm rot="2144826">
            <a:off x="3363660" y="4701137"/>
            <a:ext cx="630394" cy="2210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1400" b="1" smtClean="0">
                <a:solidFill>
                  <a:srgbClr val="FF0000"/>
                </a:solidFill>
                <a:latin typeface="微软雅黑" panose="020b0503020204020204" pitchFamily="34" charset="-122"/>
                <a:ea typeface="微软雅黑" panose="020b0503020204020204" pitchFamily="34" charset="-122"/>
              </a:rPr>
              <a:t>示例</a:t>
            </a:r>
            <a:endParaRPr lang="zh-CN" altLang="en-US" b="1">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9064958"/>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Slide Number Placeholder 1"/>
          <p:cNvSpPr>
            <a:spLocks noGrp="1"/>
          </p:cNvSpPr>
          <p:nvPr>
            <p:ph type="sldNum" sz="quarter" idx="12"/>
          </p:nvPr>
        </p:nvSpPr>
        <p:spPr/>
        <p:txBody>
          <a:bodyPr/>
          <a:lstStyle/>
          <a:p>
            <a:fld id="{8C01C351-E054-47FC-926B-DD4A9A2DD42F}" type="slidenum">
              <a:rPr lang="zh-CN" altLang="en-US" smtClean="0"/>
              <a:t>30</a:t>
            </a:fld>
            <a:endParaRPr lang="zh-CN" altLang="en-US"/>
          </a:p>
        </p:txBody>
      </p:sp>
      <p:sp>
        <p:nvSpPr>
          <p:cNvPr id="3" name="TextBox 2"/>
          <p:cNvSpPr txBox="1"/>
          <p:nvPr/>
        </p:nvSpPr>
        <p:spPr>
          <a:xfrm>
            <a:off x="0" y="179348"/>
            <a:ext cx="814970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a:latin typeface="微软雅黑" panose="020b0503020204020204" pitchFamily="34" charset="-122"/>
                <a:ea typeface="微软雅黑" panose="020b0503020204020204" pitchFamily="34" charset="-122"/>
              </a:rPr>
              <a:t>通</a:t>
            </a:r>
            <a:r>
              <a:rPr lang="zh-CN" altLang="en-US" b="1" smtClean="0">
                <a:latin typeface="微软雅黑" panose="020b0503020204020204" pitchFamily="34" charset="-122"/>
                <a:ea typeface="微软雅黑" panose="020b0503020204020204" pitchFamily="34" charset="-122"/>
              </a:rPr>
              <a:t>过在核算系统中增加维度，从而增加报表填报的自动化程度。</a:t>
            </a:r>
            <a:endParaRPr lang="zh-CN" altLang="en-US" b="1">
              <a:latin typeface="微软雅黑" panose="020b0503020204020204" pitchFamily="34" charset="-122"/>
              <a:ea typeface="微软雅黑" panose="020b0503020204020204" pitchFamily="34" charset="-122"/>
            </a:endParaRPr>
          </a:p>
        </p:txBody>
      </p:sp>
      <p:grpSp>
        <p:nvGrpSpPr>
          <p:cNvPr id="22" name="Group 21"/>
          <p:cNvGrpSpPr/>
          <p:nvPr/>
        </p:nvGrpSpPr>
        <p:grpSpPr>
          <a:xfrm>
            <a:off x="467544" y="1036212"/>
            <a:ext cx="1789693" cy="458108"/>
            <a:chOff x="467544" y="1628800"/>
            <a:chExt cx="1789693" cy="458108"/>
          </a:xfrm>
        </p:grpSpPr>
        <p:grpSp>
          <p:nvGrpSpPr>
            <p:cNvPr id="21" name="Group 20"/>
            <p:cNvGrpSpPr/>
            <p:nvPr/>
          </p:nvGrpSpPr>
          <p:grpSpPr>
            <a:xfrm>
              <a:off x="467544" y="1628800"/>
              <a:ext cx="1789693" cy="458108"/>
              <a:chOff x="779112" y="2132856"/>
              <a:chExt cx="1789693" cy="458108"/>
            </a:xfrm>
          </p:grpSpPr>
          <p:sp>
            <p:nvSpPr>
              <p:cNvPr id="19" name="Rectangle 18"/>
              <p:cNvSpPr/>
              <p:nvPr/>
            </p:nvSpPr>
            <p:spPr>
              <a:xfrm>
                <a:off x="779112" y="2132856"/>
                <a:ext cx="579716" cy="45810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0" name="Rectangle 19"/>
              <p:cNvSpPr/>
              <p:nvPr/>
            </p:nvSpPr>
            <p:spPr>
              <a:xfrm>
                <a:off x="1358828" y="2132856"/>
                <a:ext cx="1209977" cy="4581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a:t>时</a:t>
                </a:r>
                <a:r>
                  <a:rPr lang="zh-CN" altLang="en-US" smtClean="0"/>
                  <a:t>间维度</a:t>
                </a:r>
                <a:endParaRPr lang="zh-CN" altLang="en-US"/>
              </a:p>
            </p:txBody>
          </p:sp>
        </p:grpSp>
        <p:pic>
          <p:nvPicPr>
            <p:cNvPr id="18" name="Picture 17"/>
            <p:cNvPicPr>
              <a:picLocks noChangeAspect="1"/>
            </p:cNvPicPr>
            <p:nvPr/>
          </p:nvPicPr>
          <p:blipFill>
            <a:blip r:embed="rId2">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543109" y="1653132"/>
              <a:ext cx="412386" cy="409445"/>
            </a:xfrm>
            <a:prstGeom prst="rect">
              <a:avLst/>
            </a:prstGeom>
          </p:spPr>
        </p:pic>
      </p:grpSp>
      <p:grpSp>
        <p:nvGrpSpPr>
          <p:cNvPr id="29" name="Group 28"/>
          <p:cNvGrpSpPr/>
          <p:nvPr/>
        </p:nvGrpSpPr>
        <p:grpSpPr>
          <a:xfrm>
            <a:off x="467544" y="3861048"/>
            <a:ext cx="1789693" cy="458108"/>
            <a:chOff x="467544" y="3861048"/>
            <a:chExt cx="1789693" cy="458108"/>
          </a:xfrm>
        </p:grpSpPr>
        <p:grpSp>
          <p:nvGrpSpPr>
            <p:cNvPr id="24" name="Group 23"/>
            <p:cNvGrpSpPr/>
            <p:nvPr/>
          </p:nvGrpSpPr>
          <p:grpSpPr>
            <a:xfrm>
              <a:off x="467544" y="3861048"/>
              <a:ext cx="1789693" cy="458108"/>
              <a:chOff x="779112" y="2132856"/>
              <a:chExt cx="1789693" cy="458108"/>
            </a:xfrm>
          </p:grpSpPr>
          <p:sp>
            <p:nvSpPr>
              <p:cNvPr id="26" name="Rectangle 25"/>
              <p:cNvSpPr/>
              <p:nvPr/>
            </p:nvSpPr>
            <p:spPr>
              <a:xfrm>
                <a:off x="779112" y="2132856"/>
                <a:ext cx="579716" cy="45810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sp>
            <p:nvSpPr>
              <p:cNvPr id="27" name="Rectangle 26"/>
              <p:cNvSpPr/>
              <p:nvPr/>
            </p:nvSpPr>
            <p:spPr>
              <a:xfrm>
                <a:off x="1358828" y="2132856"/>
                <a:ext cx="1209977" cy="4581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a:t>变动</a:t>
                </a:r>
                <a:r>
                  <a:rPr lang="zh-CN" altLang="en-US" smtClean="0"/>
                  <a:t>维度</a:t>
                </a:r>
                <a:endParaRPr lang="zh-CN" altLang="en-US"/>
              </a:p>
            </p:txBody>
          </p:sp>
        </p:gr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745" y="3939109"/>
              <a:ext cx="343115" cy="301986"/>
            </a:xfrm>
            <a:prstGeom prst="rect">
              <a:avLst/>
            </a:prstGeom>
          </p:spPr>
        </p:pic>
      </p:grpSp>
      <p:grpSp>
        <p:nvGrpSpPr>
          <p:cNvPr id="36" name="Group 35"/>
          <p:cNvGrpSpPr/>
          <p:nvPr/>
        </p:nvGrpSpPr>
        <p:grpSpPr>
          <a:xfrm>
            <a:off x="2856425" y="2459974"/>
            <a:ext cx="1858888" cy="360040"/>
            <a:chOff x="2699792" y="2996952"/>
            <a:chExt cx="1858888" cy="360040"/>
          </a:xfrm>
        </p:grpSpPr>
        <p:sp>
          <p:nvSpPr>
            <p:cNvPr id="30" name="Rounded Rectangle 29"/>
            <p:cNvSpPr/>
            <p:nvPr/>
          </p:nvSpPr>
          <p:spPr>
            <a:xfrm>
              <a:off x="3059832" y="2996952"/>
              <a:ext cx="1498848" cy="36004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mtClean="0"/>
                <a:t>增加</a:t>
              </a:r>
              <a:endParaRPr lang="zh-CN" altLang="en-US"/>
            </a:p>
          </p:txBody>
        </p:sp>
        <p:sp>
          <p:nvSpPr>
            <p:cNvPr id="33" name="Rounded Rectangle 32"/>
            <p:cNvSpPr/>
            <p:nvPr/>
          </p:nvSpPr>
          <p:spPr>
            <a:xfrm>
              <a:off x="2699792" y="2996952"/>
              <a:ext cx="432048" cy="3600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mtClean="0"/>
                <a:t>A</a:t>
              </a:r>
              <a:endParaRPr lang="zh-CN" altLang="en-US"/>
            </a:p>
          </p:txBody>
        </p:sp>
      </p:grpSp>
      <p:grpSp>
        <p:nvGrpSpPr>
          <p:cNvPr id="37" name="Group 36"/>
          <p:cNvGrpSpPr/>
          <p:nvPr/>
        </p:nvGrpSpPr>
        <p:grpSpPr>
          <a:xfrm>
            <a:off x="2856425" y="3878779"/>
            <a:ext cx="1859591" cy="360040"/>
            <a:chOff x="2699089" y="3878779"/>
            <a:chExt cx="1859591" cy="360040"/>
          </a:xfrm>
        </p:grpSpPr>
        <p:sp>
          <p:nvSpPr>
            <p:cNvPr id="31" name="Rounded Rectangle 30"/>
            <p:cNvSpPr/>
            <p:nvPr/>
          </p:nvSpPr>
          <p:spPr>
            <a:xfrm>
              <a:off x="3059832" y="3878779"/>
              <a:ext cx="1498848" cy="36004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mtClean="0"/>
                <a:t>减少</a:t>
              </a:r>
              <a:endParaRPr lang="zh-CN" altLang="en-US"/>
            </a:p>
          </p:txBody>
        </p:sp>
        <p:sp>
          <p:nvSpPr>
            <p:cNvPr id="34" name="Rounded Rectangle 33"/>
            <p:cNvSpPr/>
            <p:nvPr/>
          </p:nvSpPr>
          <p:spPr>
            <a:xfrm>
              <a:off x="2699089" y="3878779"/>
              <a:ext cx="432048" cy="3600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mtClean="0"/>
                <a:t>B</a:t>
              </a:r>
              <a:endParaRPr lang="zh-CN" altLang="en-US"/>
            </a:p>
          </p:txBody>
        </p:sp>
      </p:grpSp>
      <p:grpSp>
        <p:nvGrpSpPr>
          <p:cNvPr id="38" name="Group 37"/>
          <p:cNvGrpSpPr/>
          <p:nvPr/>
        </p:nvGrpSpPr>
        <p:grpSpPr>
          <a:xfrm>
            <a:off x="2856425" y="5730840"/>
            <a:ext cx="1859591" cy="362456"/>
            <a:chOff x="2699089" y="5730840"/>
            <a:chExt cx="1859591" cy="362456"/>
          </a:xfrm>
        </p:grpSpPr>
        <p:sp>
          <p:nvSpPr>
            <p:cNvPr id="32" name="Rounded Rectangle 31"/>
            <p:cNvSpPr/>
            <p:nvPr/>
          </p:nvSpPr>
          <p:spPr>
            <a:xfrm>
              <a:off x="3059832" y="5733256"/>
              <a:ext cx="1498848" cy="36004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mtClean="0"/>
                <a:t>其他</a:t>
              </a:r>
              <a:endParaRPr lang="zh-CN" altLang="en-US"/>
            </a:p>
          </p:txBody>
        </p:sp>
        <p:sp>
          <p:nvSpPr>
            <p:cNvPr id="35" name="Rounded Rectangle 34"/>
            <p:cNvSpPr/>
            <p:nvPr/>
          </p:nvSpPr>
          <p:spPr>
            <a:xfrm>
              <a:off x="2699089" y="5730840"/>
              <a:ext cx="432048" cy="3600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mtClean="0"/>
                <a:t>C</a:t>
              </a:r>
              <a:endParaRPr lang="zh-CN" altLang="en-US"/>
            </a:p>
          </p:txBody>
        </p:sp>
      </p:grpSp>
      <p:grpSp>
        <p:nvGrpSpPr>
          <p:cNvPr id="40" name="Group 39"/>
          <p:cNvGrpSpPr/>
          <p:nvPr/>
        </p:nvGrpSpPr>
        <p:grpSpPr>
          <a:xfrm>
            <a:off x="2856425" y="1085246"/>
            <a:ext cx="1858888" cy="360040"/>
            <a:chOff x="2699792" y="2996952"/>
            <a:chExt cx="1858888" cy="360040"/>
          </a:xfrm>
        </p:grpSpPr>
        <p:sp>
          <p:nvSpPr>
            <p:cNvPr id="41" name="Rounded Rectangle 40"/>
            <p:cNvSpPr/>
            <p:nvPr/>
          </p:nvSpPr>
          <p:spPr>
            <a:xfrm>
              <a:off x="3059832" y="2996952"/>
              <a:ext cx="1498848" cy="36004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a:t>时间</a:t>
              </a:r>
            </a:p>
          </p:txBody>
        </p:sp>
        <p:sp>
          <p:nvSpPr>
            <p:cNvPr id="42" name="Rounded Rectangle 41"/>
            <p:cNvSpPr/>
            <p:nvPr/>
          </p:nvSpPr>
          <p:spPr>
            <a:xfrm>
              <a:off x="2699792" y="2996952"/>
              <a:ext cx="432048" cy="3600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r>
                <a:rPr lang="en-US" altLang="zh-CN" smtClean="0"/>
                <a:t>T</a:t>
              </a:r>
              <a:endParaRPr lang="zh-CN" altLang="en-US"/>
            </a:p>
          </p:txBody>
        </p:sp>
      </p:grpSp>
      <p:graphicFrame>
        <p:nvGraphicFramePr>
          <p:cNvPr id="43" name="Table 42"/>
          <p:cNvGraphicFramePr>
            <a:graphicFrameLocks noGrp="1"/>
          </p:cNvGraphicFramePr>
          <p:nvPr>
            <p:extLst>
              <p:ext uri="{D42A27DB-BD31-4B8C-83A1-F6EECF244321}">
                <p14:modId xmlns:p14="http://schemas.microsoft.com/office/powerpoint/2010/main" val="482734810"/>
              </p:ext>
            </p:extLst>
          </p:nvPr>
        </p:nvGraphicFramePr>
        <p:xfrm>
          <a:off x="4932040" y="822354"/>
          <a:ext cx="4104457" cy="857250"/>
        </p:xfrm>
        <a:graphic>
          <a:graphicData uri="http://schemas.openxmlformats.org/drawingml/2006/table">
            <a:tbl>
              <a:tblPr>
                <a:tableStyleId>{8799B23B-EC83-4686-B30A-512413B5E67A}</a:tableStyleId>
              </a:tblPr>
              <a:tblGrid>
                <a:gridCol w="360040"/>
                <a:gridCol w="1800200"/>
                <a:gridCol w="432048"/>
                <a:gridCol w="1512169"/>
              </a:tblGrid>
              <a:tr h="171450">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r>
              <a:tr h="171450">
                <a:tc>
                  <a:txBody>
                    <a:bodyPr vert="horz" wrap="square"/>
                    <a:lstStyle/>
                    <a:p>
                      <a:pPr algn="l" fontAlgn="b"/>
                      <a:r>
                        <a:rPr lang="en-US" sz="1000" u="none" strike="noStrike">
                          <a:effectLst/>
                        </a:rPr>
                        <a:t>T001</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3</a:t>
                      </a:r>
                      <a:r>
                        <a:rPr lang="zh-CN" altLang="en-US" sz="1000" u="none" strike="noStrike">
                          <a:effectLst/>
                        </a:rPr>
                        <a:t>个月以内</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T005</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1-2</a:t>
                      </a:r>
                      <a:r>
                        <a:rPr lang="zh-CN" altLang="en-US" sz="1000" u="none" strike="noStrike">
                          <a:effectLst/>
                        </a:rPr>
                        <a:t>年</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T002</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6</a:t>
                      </a:r>
                      <a:r>
                        <a:rPr lang="zh-CN" altLang="en-US" sz="1000" u="none" strike="noStrike">
                          <a:effectLst/>
                        </a:rPr>
                        <a:t>个月以下</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T006</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2-3</a:t>
                      </a:r>
                      <a:r>
                        <a:rPr lang="zh-CN" altLang="en-US" sz="1000" u="none" strike="noStrike">
                          <a:effectLst/>
                        </a:rPr>
                        <a:t>年</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T003</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3</a:t>
                      </a:r>
                      <a:r>
                        <a:rPr lang="zh-CN" altLang="en-US" sz="1000" u="none" strike="noStrike">
                          <a:effectLst/>
                        </a:rPr>
                        <a:t>个月到</a:t>
                      </a:r>
                      <a:r>
                        <a:rPr lang="en-US" altLang="zh-CN" sz="1000" u="none" strike="noStrike">
                          <a:effectLst/>
                        </a:rPr>
                        <a:t>1</a:t>
                      </a:r>
                      <a:r>
                        <a:rPr lang="zh-CN" altLang="en-US" sz="1000" u="none" strike="noStrike">
                          <a:effectLst/>
                        </a:rPr>
                        <a:t>年</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T007</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3</a:t>
                      </a:r>
                      <a:r>
                        <a:rPr lang="zh-CN" altLang="en-US" sz="1000" u="none" strike="noStrike">
                          <a:effectLst/>
                        </a:rPr>
                        <a:t>年以上</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T004</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altLang="zh-CN" sz="1000" u="none" strike="noStrike">
                          <a:effectLst/>
                        </a:rPr>
                        <a:t>6</a:t>
                      </a:r>
                      <a:r>
                        <a:rPr lang="zh-CN" altLang="en-US" sz="1000" u="none" strike="noStrike">
                          <a:effectLst/>
                        </a:rPr>
                        <a:t>个月到</a:t>
                      </a:r>
                      <a:r>
                        <a:rPr lang="en-US" altLang="zh-CN" sz="1000" u="none" strike="noStrike">
                          <a:effectLst/>
                        </a:rPr>
                        <a:t>1</a:t>
                      </a:r>
                      <a:r>
                        <a:rPr lang="zh-CN" altLang="en-US" sz="1000" u="none" strike="noStrike">
                          <a:effectLst/>
                        </a:rPr>
                        <a:t>年</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2435684905"/>
              </p:ext>
            </p:extLst>
          </p:nvPr>
        </p:nvGraphicFramePr>
        <p:xfrm>
          <a:off x="4932040" y="1772816"/>
          <a:ext cx="4104456" cy="1714500"/>
        </p:xfrm>
        <a:graphic>
          <a:graphicData uri="http://schemas.openxmlformats.org/drawingml/2006/table">
            <a:tbl>
              <a:tblPr>
                <a:tableStyleId>{8799B23B-EC83-4686-B30A-512413B5E67A}</a:tableStyleId>
              </a:tblPr>
              <a:tblGrid>
                <a:gridCol w="360040"/>
                <a:gridCol w="1800200"/>
                <a:gridCol w="444511"/>
                <a:gridCol w="1499705"/>
              </a:tblGrid>
              <a:tr h="171450">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宋体" panose="02010600030101010101" pitchFamily="2" charset="-122"/>
                        <a:ea typeface="宋体" panose="02010600030101010101" pitchFamily="2" charset="-122"/>
                      </a:endParaRPr>
                    </a:p>
                  </a:txBody>
                  <a:tcPr marL="9525" marR="9525" marT="9525" marB="0" anchor="b">
                    <a:solidFill>
                      <a:schemeClr val="accent3"/>
                    </a:solidFill>
                  </a:tcPr>
                </a:tc>
              </a:tr>
              <a:tr h="171450">
                <a:tc>
                  <a:txBody>
                    <a:bodyPr vert="horz" wrap="square"/>
                    <a:lstStyle/>
                    <a:p>
                      <a:pPr algn="l" fontAlgn="b"/>
                      <a:r>
                        <a:rPr lang="en-US" sz="1000" u="none" strike="noStrike">
                          <a:effectLst/>
                        </a:rPr>
                        <a:t>A001</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计提数</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A008</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在建工程转入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A002</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其他原因增加</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A009</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一般跌价计提额</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A003</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因资产价值回升转回数</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A010</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个别跌价计提额</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A004</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本期从可供出售金融资产转入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A011</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一般跌价其他原因增加</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A005</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本期从持有至到期金融资产转入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A012</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个别跌价其他原因增加</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A006</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购置</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A013</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本期现金增加</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A007</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自用房地产或存货转入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A014</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本期非现金增加</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A008</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在建工程转入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en-US" sz="1000" u="none" strike="noStrike">
                          <a:effectLst/>
                        </a:rPr>
                        <a:t>A015</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递延收益转入</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r h="171450">
                <a:tc>
                  <a:txBody>
                    <a:bodyPr vert="horz" wrap="square"/>
                    <a:lstStyle/>
                    <a:p>
                      <a:pPr algn="l" fontAlgn="b"/>
                      <a:r>
                        <a:rPr lang="en-US" sz="1000" u="none" strike="noStrike">
                          <a:effectLst/>
                        </a:rPr>
                        <a:t>A009</a:t>
                      </a:r>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r>
                        <a:rPr lang="zh-CN" altLang="en-US" sz="1000" u="none" strike="noStrike">
                          <a:effectLst/>
                        </a:rPr>
                        <a:t>一般跌价计提额</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endParaRPr 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c>
                  <a:txBody>
                    <a:bodyPr vert="horz" wrap="square"/>
                    <a:lstStyle/>
                    <a:p>
                      <a:pPr algn="l" fontAlgn="b"/>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b"/>
                </a:tc>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1971610944"/>
              </p:ext>
            </p:extLst>
          </p:nvPr>
        </p:nvGraphicFramePr>
        <p:xfrm>
          <a:off x="4932039" y="3536400"/>
          <a:ext cx="4137312" cy="2057400"/>
        </p:xfrm>
        <a:graphic>
          <a:graphicData uri="http://schemas.openxmlformats.org/drawingml/2006/table">
            <a:tbl>
              <a:tblPr>
                <a:tableStyleId>{8799B23B-EC83-4686-B30A-512413B5E67A}</a:tableStyleId>
              </a:tblPr>
              <a:tblGrid>
                <a:gridCol w="360041"/>
                <a:gridCol w="1800200"/>
                <a:gridCol w="432048"/>
                <a:gridCol w="1545023"/>
              </a:tblGrid>
              <a:tr h="171450">
                <a:tc>
                  <a:txBody>
                    <a:bodyPr vert="horz" wrap="square"/>
                    <a:lstStyle/>
                    <a:p>
                      <a:pPr algn="ctr" fontAlgn="b"/>
                      <a:r>
                        <a:rPr lang="zh-CN" altLang="en-US" sz="1000" b="1" u="none" strike="noStrike">
                          <a:solidFill>
                            <a:schemeClr val="bg1"/>
                          </a:solidFill>
                          <a:effectLst/>
                          <a:latin typeface="微软雅黑" panose="020b0503020204020204" pitchFamily="34" charset="-122"/>
                          <a:ea typeface="微软雅黑" panose="020b0503020204020204" pitchFamily="34" charset="-122"/>
                        </a:rPr>
                        <a:t>编码</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latin typeface="微软雅黑" panose="020b0503020204020204" pitchFamily="34" charset="-122"/>
                          <a:ea typeface="微软雅黑" panose="020b0503020204020204" pitchFamily="34" charset="-122"/>
                        </a:rPr>
                        <a:t>维度值</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latin typeface="微软雅黑" panose="020b0503020204020204" pitchFamily="34" charset="-122"/>
                          <a:ea typeface="微软雅黑" panose="020b0503020204020204" pitchFamily="34" charset="-122"/>
                        </a:rPr>
                        <a:t>编码</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latin typeface="微软雅黑" panose="020b0503020204020204" pitchFamily="34" charset="-122"/>
                          <a:ea typeface="微软雅黑" panose="020b0503020204020204" pitchFamily="34" charset="-122"/>
                        </a:rPr>
                        <a:t>维度值</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B001</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现金处置</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B012</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一般跌价资产价值回升</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B002</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非现金处置</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B013</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个别跌价资产价值回升</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B003</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核销</a:t>
                      </a:r>
                      <a:r>
                        <a:rPr lang="en-US" altLang="zh-CN" sz="1000" u="none" strike="noStrike">
                          <a:effectLst/>
                          <a:latin typeface="微软雅黑" panose="020b0503020204020204" pitchFamily="34" charset="-122"/>
                          <a:ea typeface="微软雅黑" panose="020b0503020204020204" pitchFamily="34" charset="-122"/>
                        </a:rPr>
                        <a:t>/</a:t>
                      </a:r>
                      <a:r>
                        <a:rPr lang="zh-CN" altLang="en-US" sz="1000" u="none" strike="noStrike">
                          <a:effectLst/>
                          <a:latin typeface="微软雅黑" panose="020b0503020204020204" pitchFamily="34" charset="-122"/>
                          <a:ea typeface="微软雅黑" panose="020b0503020204020204" pitchFamily="34" charset="-122"/>
                        </a:rPr>
                        <a:t>转销</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B014</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一般跌价转销额</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B004</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本期转入可供出售金融资产</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B015</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个别跌价转销额</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B005</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本期转入到持有至到期投资中</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B016</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计入</a:t>
                      </a:r>
                      <a:r>
                        <a:rPr lang="en-US" altLang="zh-CN" sz="1000" u="none" strike="noStrike">
                          <a:effectLst/>
                          <a:latin typeface="微软雅黑" panose="020b0503020204020204" pitchFamily="34" charset="-122"/>
                          <a:ea typeface="微软雅黑" panose="020b0503020204020204" pitchFamily="34" charset="-122"/>
                        </a:rPr>
                        <a:t>/</a:t>
                      </a:r>
                      <a:r>
                        <a:rPr lang="zh-CN" altLang="en-US" sz="1000" u="none" strike="noStrike">
                          <a:effectLst/>
                          <a:latin typeface="微软雅黑" panose="020b0503020204020204" pitchFamily="34" charset="-122"/>
                          <a:ea typeface="微软雅黑" panose="020b0503020204020204" pitchFamily="34" charset="-122"/>
                        </a:rPr>
                        <a:t>转入损益</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B006</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其他原因减少</a:t>
                      </a:r>
                      <a:r>
                        <a:rPr lang="en-US" altLang="zh-CN" sz="1000" u="none" strike="noStrike">
                          <a:effectLst/>
                          <a:latin typeface="微软雅黑" panose="020b0503020204020204" pitchFamily="34" charset="-122"/>
                          <a:ea typeface="微软雅黑" panose="020b0503020204020204" pitchFamily="34" charset="-122"/>
                        </a:rPr>
                        <a:t>/</a:t>
                      </a:r>
                      <a:r>
                        <a:rPr lang="zh-CN" altLang="en-US" sz="1000" u="none" strike="noStrike">
                          <a:effectLst/>
                          <a:latin typeface="微软雅黑" panose="020b0503020204020204" pitchFamily="34" charset="-122"/>
                          <a:ea typeface="微软雅黑" panose="020b0503020204020204" pitchFamily="34" charset="-122"/>
                        </a:rPr>
                        <a:t>转出</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B017</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计入无形资产</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B007</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出售及报废</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B018</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本期转出数</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B008</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转换为自用房地产转出</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B019</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转增股本</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B009</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转增固定资产</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B020</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转入资本公积</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B010</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支付数</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B021</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归还</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latin typeface="微软雅黑" panose="020b0503020204020204" pitchFamily="34" charset="-122"/>
                          <a:ea typeface="微软雅黑" panose="020b0503020204020204" pitchFamily="34" charset="-122"/>
                        </a:rPr>
                        <a:t>B011</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latin typeface="微软雅黑" panose="020b0503020204020204" pitchFamily="34" charset="-122"/>
                          <a:ea typeface="微软雅黑" panose="020b0503020204020204" pitchFamily="34" charset="-122"/>
                        </a:rPr>
                        <a:t>冲回数</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2206128795"/>
              </p:ext>
            </p:extLst>
          </p:nvPr>
        </p:nvGraphicFramePr>
        <p:xfrm>
          <a:off x="4932039" y="5662460"/>
          <a:ext cx="4137312" cy="657225"/>
        </p:xfrm>
        <a:graphic>
          <a:graphicData uri="http://schemas.openxmlformats.org/drawingml/2006/table">
            <a:tbl>
              <a:tblPr>
                <a:tableStyleId>{8799B23B-EC83-4686-B30A-512413B5E67A}</a:tableStyleId>
              </a:tblPr>
              <a:tblGrid>
                <a:gridCol w="379956"/>
                <a:gridCol w="1780285"/>
                <a:gridCol w="432048"/>
                <a:gridCol w="1545023"/>
              </a:tblGrid>
              <a:tr h="171450">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编码</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c>
                  <a:txBody>
                    <a:bodyPr vert="horz" wrap="square"/>
                    <a:lstStyle/>
                    <a:p>
                      <a:pPr algn="ctr" fontAlgn="b"/>
                      <a:r>
                        <a:rPr lang="zh-CN" altLang="en-US" sz="1000" b="1" u="none" strike="noStrike">
                          <a:solidFill>
                            <a:schemeClr val="bg1"/>
                          </a:solidFill>
                          <a:effectLst/>
                        </a:rPr>
                        <a:t>维度值</a:t>
                      </a:r>
                      <a:endParaRPr lang="zh-CN" altLang="en-US" sz="10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b">
                    <a:solidFill>
                      <a:schemeClr val="accent3"/>
                    </a:solidFill>
                  </a:tcPr>
                </a:tc>
              </a:tr>
              <a:tr h="171450">
                <a:tc>
                  <a:txBody>
                    <a:bodyPr vert="horz" wrap="square"/>
                    <a:lstStyle/>
                    <a:p>
                      <a:pPr algn="l" fontAlgn="b"/>
                      <a:r>
                        <a:rPr lang="en-US" sz="1000" u="none" strike="noStrike">
                          <a:effectLst/>
                        </a:rPr>
                        <a:t>C001</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rPr>
                        <a:t>已抵押</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rPr>
                        <a:t>C003</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rPr>
                        <a:t>计入损益的公允价值变动</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r h="171450">
                <a:tc>
                  <a:txBody>
                    <a:bodyPr vert="horz" wrap="square"/>
                    <a:lstStyle/>
                    <a:p>
                      <a:pPr algn="l" fontAlgn="b"/>
                      <a:r>
                        <a:rPr lang="en-US" sz="1000" u="none" strike="noStrike">
                          <a:effectLst/>
                        </a:rPr>
                        <a:t>C002</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rPr>
                        <a:t>未抵押</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en-US" sz="1000" u="none" strike="noStrike">
                          <a:effectLst/>
                        </a:rPr>
                        <a:t>C004</a:t>
                      </a:r>
                      <a:endParaRPr 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c>
                  <a:txBody>
                    <a:bodyPr vert="horz" wrap="square"/>
                    <a:lstStyle/>
                    <a:p>
                      <a:pPr algn="l" fontAlgn="b"/>
                      <a:r>
                        <a:rPr lang="zh-CN" altLang="en-US" sz="1000" u="none" strike="noStrike">
                          <a:effectLst/>
                        </a:rPr>
                        <a:t>直接计入权益的公充价值变动</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b"/>
                </a:tc>
              </a:tr>
            </a:tbl>
          </a:graphicData>
        </a:graphic>
      </p:graphicFrame>
      <p:sp>
        <p:nvSpPr>
          <p:cNvPr id="48" name="Left Brace 47"/>
          <p:cNvSpPr/>
          <p:nvPr/>
        </p:nvSpPr>
        <p:spPr>
          <a:xfrm>
            <a:off x="2411760" y="2636912"/>
            <a:ext cx="288032" cy="3240360"/>
          </a:xfrm>
          <a:prstGeom prst="leftBrace">
            <a:avLst>
              <a:gd name="adj1" fmla="val 108993"/>
              <a:gd name="adj2" fmla="val 45526"/>
            </a:avLst>
          </a:prstGeom>
          <a:ln w="57150"/>
        </p:spPr>
        <p:style>
          <a:lnRef idx="1">
            <a:schemeClr val="accent3"/>
          </a:lnRef>
          <a:fillRef idx="0">
            <a:schemeClr val="accent3"/>
          </a:fillRef>
          <a:effectRef idx="0">
            <a:schemeClr val="accent3"/>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cxnSp>
        <p:nvCxnSpPr>
          <p:cNvPr id="50" name="Straight Connector 49"/>
          <p:cNvCxnSpPr>
            <a:stCxn id="20" idx="3"/>
            <a:endCxn id="42" idx="1"/>
          </p:cNvCxnSpPr>
          <p:nvPr/>
        </p:nvCxnSpPr>
        <p:spPr>
          <a:xfrm>
            <a:off x="2257237" y="1265266"/>
            <a:ext cx="599188"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590117"/>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https://d.book118.com/908061110050006043</a:t>
            </a:r>
          </a:p>
        </p:txBody>
      </p:sp>
    </p:spTree>
  </p:cSld>
  <p:clrMapOvr>
    <a:masterClrMapping/>
  </p:clrMapOvr>
  <p:transition/>
  <p:timing/>
</p:sld>
</file>

<file path=ppt/tags/tag1.xml><?xml version="1.0" encoding="utf-8"?>
<p:tagLst xmlns:p="http://schemas.openxmlformats.org/presentationml/2006/main">
  <p:tag name="THINKCELLSHAPEDONOTDELETE" val="pghBPsZlFckONdloATbaBFA"/>
</p:tagLst>
</file>

<file path=ppt/tags/tag2.xml><?xml version="1.0" encoding="utf-8"?>
<p:tagLst xmlns:p="http://schemas.openxmlformats.org/presentationml/2006/main">
  <p:tag name="THINKCELLSHAPEDONOTDELETE" val="pghBPsZlFckONdloATbaBFA"/>
</p:tagLst>
</file>

<file path=ppt/tags/tag3.xml><?xml version="1.0" encoding="utf-8"?>
<p:tagLst xmlns:p="http://schemas.openxmlformats.org/presentationml/2006/main">
  <p:tag name="THINKCELLSHAPEDONOTDELETE" val="pghBPsZlFckONdloATbaBFA"/>
</p:tagLst>
</file>

<file path=ppt/tags/tag4.xml><?xml version="1.0" encoding="utf-8"?>
<p:tagLst xmlns:p="http://schemas.openxmlformats.org/presentationml/2006/main">
  <p:tag name="THINKCELLSHAPEDONOTDELETE" val="pghBPsZlFckONdloATbaBFA"/>
</p:tagLst>
</file>

<file path=ppt/tags/tag5.xml><?xml version="1.0" encoding="utf-8"?>
<p:tagLst xmlns:p="http://schemas.openxmlformats.org/presentationml/2006/main">
  <p:tag name="THINKCELLSHAPEDONOTDELETE" val="pghBPsZlFckONdloATbaBFA"/>
</p:tagLst>
</file>

<file path=ppt/tags/tag6.xml><?xml version="1.0" encoding="utf-8"?>
<p:tagLst xmlns:p="http://schemas.openxmlformats.org/presentationml/2006/main">
  <p:tag name="THINKCELLSHAPEDONOTDELETE" val="pghBPsZlFckONdloATbaBFA"/>
</p:tagLst>
</file>

<file path=ppt/tags/tag7.xml><?xml version="1.0" encoding="utf-8"?>
<p:tagLst xmlns:p="http://schemas.openxmlformats.org/presentationml/2006/main">
  <p:tag name="THINKCELLSHAPEDONOTDELETE" val="pghBPsZlFckONdloATbaBFA"/>
</p:tagLst>
</file>

<file path=ppt/tags/tag8.xml><?xml version="1.0" encoding="utf-8"?>
<p:tagLst xmlns:p="http://schemas.openxmlformats.org/presentationml/2006/main">
  <p:tag name="THINKCELLSHAPEDONOTDELETE" val="pghBPsZlFckONdloATbaBFA"/>
</p:tagLst>
</file>

<file path=ppt/tags/tag9.xml><?xml version="1.0" encoding="utf-8"?>
<p:tagLst xmlns:p="http://schemas.openxmlformats.org/presentationml/2006/main">
  <p:tag name="THINKCELLSHAPEDONOTDELETE" val="pghBPsZlFckONdloATbaBFA"/>
</p:tagLst>
</file>

<file path=ppt/tags/tag10.xml><?xml version="1.0" encoding="utf-8"?>
<p:tagLst xmlns:p="http://schemas.openxmlformats.org/presentationml/2006/main">
  <p:tag name="THINKCELLSHAPEDONOTDELETE" val="pghBPsZlFckONdloATbaBFA"/>
</p:tagLst>
</file>

<file path=ppt/tags/tag11.xml><?xml version="1.0" encoding="utf-8"?>
<p:tagLst xmlns:p="http://schemas.openxmlformats.org/presentationml/2006/main">
  <p:tag name="THINKCELLSHAPEDONOTDELETE" val="pghBPsZlFckONdloATbaBFA"/>
</p:tagLst>
</file>

<file path=ppt/tags/tag12.xml><?xml version="1.0" encoding="utf-8"?>
<p:tagLst xmlns:p="http://schemas.openxmlformats.org/presentationml/2006/main">
  <p:tag name="THINKCELLSHAPEDONOTDELETE" val="pghBPsZlFckONdloATbaBFA"/>
</p:tagLst>
</file>

<file path=ppt/tags/tag13.xml><?xml version="1.0" encoding="utf-8"?>
<p:tagLst xmlns:p="http://schemas.openxmlformats.org/presentationml/2006/main">
  <p:tag name="THINKCELLSHAPEDONOTDELETE" val="pghBPsZlFckONdloATbaBFA"/>
</p:tagLst>
</file>

<file path=ppt/tags/tag14.xml><?xml version="1.0" encoding="utf-8"?>
<p:tagLst xmlns:p="http://schemas.openxmlformats.org/presentationml/2006/main">
  <p:tag name="THINKCELLSHAPEDONOTDELETE" val="pghBPsZlFckONdloATbaBFA"/>
</p:tagLst>
</file>

<file path=ppt/tags/tag15.xml><?xml version="1.0" encoding="utf-8"?>
<p:tagLst xmlns:p="http://schemas.openxmlformats.org/presentationml/2006/main">
  <p:tag name="THINKCELLSHAPEDONOTDELETE" val="pghBPsZlFckONdloATbaBFA"/>
</p:tagLst>
</file>

<file path=ppt/tags/tag16.xml><?xml version="1.0" encoding="utf-8"?>
<p:tagLst xmlns:p="http://schemas.openxmlformats.org/presentationml/2006/main">
  <p:tag name="THINKCELLSHAPEDONOTDELETE" val="pghBPsZlFckONdloATbaBFA"/>
</p:tagLst>
</file>

<file path=ppt/tags/tag17.xml><?xml version="1.0" encoding="utf-8"?>
<p:tagLst xmlns:p="http://schemas.openxmlformats.org/presentationml/2006/main">
  <p:tag name="THINKCELLSHAPEDONOTDELETE" val="pghBPsZlFckONdloATbaBFA"/>
</p:tagLst>
</file>

<file path=ppt/tags/tag18.xml><?xml version="1.0" encoding="utf-8"?>
<p:tagLst xmlns:p="http://schemas.openxmlformats.org/presentationml/2006/main">
  <p:tag name="THINKCELLSHAPEDONOTDELETE" val="pghBPsZlFckONdloATbaBFA"/>
</p:tagLst>
</file>

<file path=ppt/tags/tag19.xml><?xml version="1.0" encoding="utf-8"?>
<p:tagLst xmlns:p="http://schemas.openxmlformats.org/presentationml/2006/main">
  <p:tag name="THINKCELLSHAPEDONOTDELETE" val="pghBPsZlFckONdloATbaBFA"/>
</p:tagLst>
</file>

<file path=ppt/tags/tag20.xml><?xml version="1.0" encoding="utf-8"?>
<p:tagLst xmlns:p="http://schemas.openxmlformats.org/presentationml/2006/main">
  <p:tag name="THINKCELLSHAPEDONOTDELETE" val="pghBPsZlFckONdloATbaBFA"/>
</p:tagLst>
</file>

<file path=ppt/tags/tag21.xml><?xml version="1.0" encoding="utf-8"?>
<p:tagLst xmlns:p="http://schemas.openxmlformats.org/presentationml/2006/main">
  <p:tag name="THINKCELLSHAPEDONOTDELETE" val="pghBPsZlFckONdloATbaBFA"/>
</p:tagLst>
</file>

<file path=ppt/tags/tag22.xml><?xml version="1.0" encoding="utf-8"?>
<p:tagLst xmlns:p="http://schemas.openxmlformats.org/presentationml/2006/main">
  <p:tag name="THINKCELLSHAPEDONOTDELETE" val="pghBPsZlFckONdloATbaBFA"/>
</p:tagLst>
</file>

<file path=ppt/tags/tag23.xml><?xml version="1.0" encoding="utf-8"?>
<p:tagLst xmlns:p="http://schemas.openxmlformats.org/presentationml/2006/main">
  <p:tag name="THINKCELLSHAPEDONOTDELETE" val="pghBPsZlFckONdloATbaBFA"/>
</p:tagLst>
</file>

<file path=ppt/tags/tag24.xml><?xml version="1.0" encoding="utf-8"?>
<p:tagLst xmlns:p="http://schemas.openxmlformats.org/presentationml/2006/main">
  <p:tag name="THINKCELLSHAPEDONOTDELETE" val="pghBPsZlFckONdloATbaBFA"/>
</p:tagLst>
</file>

<file path=ppt/tags/tag2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747</Paragraphs>
  <Slides>31</Slides>
  <Notes>2</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31</vt:i4>
      </vt:variant>
    </vt:vector>
  </HeadingPairs>
  <TitlesOfParts>
    <vt:vector baseType="lpstr" size="43">
      <vt:lpstr>Arial</vt:lpstr>
      <vt:lpstr>Calibri</vt:lpstr>
      <vt:lpstr>宋体</vt:lpstr>
      <vt:lpstr>黑体</vt:lpstr>
      <vt:lpstr>华文细黑</vt:lpstr>
      <vt:lpstr>微软雅黑</vt:lpstr>
      <vt:lpstr>Wingdings</vt:lpstr>
      <vt:lpstr>华文楷体</vt:lpstr>
      <vt:lpstr>Arial Unicode MS</vt:lpstr>
      <vt:lpstr>Helvetica Neue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数据管控体系及系统的建立</vt:lpstr>
      <vt:lpstr>数据管控体系及系统建立的第一阶段</vt:lpstr>
      <vt:lpstr>数据管控体系及系统建立的第二阶段</vt:lpstr>
      <vt:lpstr>数据管控体系及系统建立的第三阶段</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2024-09-22T20:33:39.204</cp:lastPrinted>
  <dcterms:created xsi:type="dcterms:W3CDTF">2024-09-22T12:33:39Z</dcterms:created>
  <dcterms:modified xsi:type="dcterms:W3CDTF">2024-09-22T12:33:43Z</dcterms:modified>
</cp:coreProperties>
</file>