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5125700" cy="106934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613A36-D4A1-46FD-8AE7-FB44E54EF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25601D-8845-41A9-850A-F96C95630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C1499F-7CE0-42B7-8296-D3F25765C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8A93D6-D3A6-4E1C-AB9C-4BD997383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CAFF02-8187-40EE-9002-42A98F975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B08300-72FB-4778-A331-4DAA4BFEB6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D468CF-E092-412D-BB18-E6007D65F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CFCCE6-8F77-4E71-B367-C1AB2DE04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DE846D-D02D-4572-99F9-FCD50E349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72E8CE-9D53-4FCF-AB86-AD0554C5E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7B786C-9A0F-44EC-9770-CF93AFC43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134427" y="3314954"/>
            <a:ext cx="12856845" cy="224561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2268855" y="5988304"/>
            <a:ext cx="10587990" cy="2673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9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pPr marL="38100">
              <a:lnSpc>
                <a:spcPct val="100000"/>
              </a:lnSpc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9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pPr marL="38100">
              <a:lnSpc>
                <a:spcPct val="100000"/>
              </a:lnSpc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756285" y="2459482"/>
            <a:ext cx="6579679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7789735" y="2459482"/>
            <a:ext cx="6579679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9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pPr marL="38100">
              <a:lnSpc>
                <a:spcPct val="100000"/>
              </a:lnSpc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9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pPr marL="38100">
              <a:lnSpc>
                <a:spcPct val="100000"/>
              </a:lnSpc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9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pPr marL="38100">
              <a:lnSpc>
                <a:spcPct val="100000"/>
              </a:lnSpc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g object 16"/>
          <p:cNvSpPr/>
          <p:nvPr/>
        </p:nvSpPr>
        <p:spPr>
          <a:xfrm>
            <a:off x="1124584" y="688644"/>
            <a:ext cx="12870815" cy="0"/>
          </a:xfrm>
          <a:custGeom>
            <a:rect l="l" t="t" r="r" b="b"/>
            <a:pathLst>
              <a:path w="12870815">
                <a:moveTo>
                  <a:pt x="0" y="0"/>
                </a:moveTo>
                <a:lnTo>
                  <a:pt x="12870815" y="0"/>
                </a:lnTo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756285" y="427736"/>
            <a:ext cx="13613130" cy="17109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756285" y="2459482"/>
            <a:ext cx="13613130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5142738" y="9944862"/>
            <a:ext cx="484022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756285" y="9944862"/>
            <a:ext cx="3478911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7464742" y="9923563"/>
            <a:ext cx="190500" cy="1524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900" b="0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pPr marL="38100">
              <a:lnSpc>
                <a:spcPct val="100000"/>
              </a:lnSpc>
            </a:pPr>
            <a:fld id="{81D60167-4931-47E6-BA6A-407CBD079E47}" type="slidenum">
              <a:rPr/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07004204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271394" y="979271"/>
            <a:ext cx="2882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 spc="-175">
                <a:latin typeface="Microsoft YaHei UI"/>
                <a:cs typeface="Microsoft YaHei UI"/>
              </a:rPr>
              <a:t>2024年公务员面试必考知识点大全</a:t>
            </a:r>
            <a:endParaRPr sz="1500">
              <a:latin typeface="Microsoft YaHei UI"/>
              <a:cs typeface="Microsoft YaHei UI"/>
            </a:endParaRPr>
          </a:p>
        </p:txBody>
      </p:sp>
      <p:sp>
        <p:nvSpPr>
          <p:cNvPr id="43" name="object 4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ct val="100000"/>
              </a:lnSpc>
            </a:pPr>
            <a:fld id="{81D60167-4931-47E6-BA6A-407CBD079E47}" type="slidenum">
              <a:rPr/>
              <a:t>1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1395094" y="1375511"/>
            <a:ext cx="1358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>
                <a:latin typeface="Microsoft YaHei UI"/>
                <a:cs typeface="Microsoft YaHei UI"/>
              </a:rPr>
              <a:t>一般流程如下</a:t>
            </a:r>
            <a:r>
              <a:rPr sz="1500">
                <a:latin typeface="NSimSun"/>
                <a:cs typeface="NSimSun"/>
              </a:rPr>
              <a:t>：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509394" y="1771751"/>
            <a:ext cx="5549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按时进考场—收缴通讯工具及其他不允许带的物品—抽签—候考—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128394" y="2167991"/>
            <a:ext cx="4216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按顺序考试—到教室外等候成绩—通知成绩—结束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395094" y="2564231"/>
            <a:ext cx="16446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 spc="-175">
                <a:latin typeface="Microsoft YaHei UI"/>
                <a:cs typeface="Microsoft YaHei UI"/>
              </a:rPr>
              <a:t>1、结构化面试流程</a:t>
            </a:r>
            <a:endParaRPr sz="1500">
              <a:latin typeface="Microsoft YaHei UI"/>
              <a:cs typeface="Microsoft YaHei U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356994" y="2987255"/>
            <a:ext cx="406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——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356994" y="3356711"/>
            <a:ext cx="5740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>
                <a:latin typeface="Microsoft YaHei UI"/>
                <a:cs typeface="Microsoft YaHei UI"/>
              </a:rPr>
              <a:t>抽签入场</a:t>
            </a:r>
            <a:r>
              <a:rPr sz="1500">
                <a:latin typeface="NSimSun"/>
                <a:cs typeface="NSimSun"/>
              </a:rPr>
              <a:t>：考生根据所抽取的号码按顺序入场面试。每人的时间在8-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356994" y="3752951"/>
            <a:ext cx="1168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30分钟之间。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356994" y="4175976"/>
            <a:ext cx="406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——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356994" y="4545431"/>
            <a:ext cx="5930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>
                <a:latin typeface="Microsoft YaHei UI"/>
                <a:cs typeface="Microsoft YaHei UI"/>
              </a:rPr>
              <a:t>面试答题</a:t>
            </a:r>
            <a:r>
              <a:rPr sz="1500">
                <a:latin typeface="NSimSun"/>
                <a:cs typeface="NSimSun"/>
              </a:rPr>
              <a:t>：一般情况主考官按照顺序宣读试题，考生一一作答。考生在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356994" y="4941671"/>
            <a:ext cx="5168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回答试题时可以思考后作答，有时还可以用笔简单罗列提纲。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356994" y="5364696"/>
            <a:ext cx="406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——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356994" y="5734151"/>
            <a:ext cx="5930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>
                <a:latin typeface="Microsoft YaHei UI"/>
                <a:cs typeface="Microsoft YaHei UI"/>
              </a:rPr>
              <a:t>随机提问</a:t>
            </a:r>
            <a:r>
              <a:rPr sz="1500">
                <a:latin typeface="NSimSun"/>
                <a:cs typeface="NSimSun"/>
              </a:rPr>
              <a:t>：考生答完规定试题后，有时主考官会自己和请别的评委进行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356994" y="6130391"/>
            <a:ext cx="977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临时提问。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356994" y="6553415"/>
            <a:ext cx="406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——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1356994" y="6922871"/>
            <a:ext cx="5930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>
                <a:latin typeface="Microsoft YaHei UI"/>
                <a:cs typeface="Microsoft YaHei UI"/>
              </a:rPr>
              <a:t>考生退场</a:t>
            </a:r>
            <a:r>
              <a:rPr sz="1500">
                <a:latin typeface="NSimSun"/>
                <a:cs typeface="NSimSun"/>
              </a:rPr>
              <a:t>：作答完毕后，主考官宣布请考生退场，在专门工作人员带领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1356994" y="7319111"/>
            <a:ext cx="787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下退场。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1356994" y="7715352"/>
            <a:ext cx="5359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——</a:t>
            </a:r>
            <a:r>
              <a:rPr sz="1500" b="1">
                <a:latin typeface="Microsoft YaHei UI"/>
                <a:cs typeface="Microsoft YaHei UI"/>
              </a:rPr>
              <a:t>计分审核</a:t>
            </a:r>
            <a:r>
              <a:rPr sz="1500">
                <a:latin typeface="NSimSun"/>
                <a:cs typeface="NSimSun"/>
              </a:rPr>
              <a:t>：主考官从评委手中收回评分表，交记分员计分。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1356994" y="8138375"/>
            <a:ext cx="406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——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1356994" y="8507831"/>
            <a:ext cx="5930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>
                <a:latin typeface="Microsoft YaHei UI"/>
                <a:cs typeface="Microsoft YaHei UI"/>
              </a:rPr>
              <a:t>通知下一名考生入场</a:t>
            </a:r>
            <a:r>
              <a:rPr sz="1500">
                <a:latin typeface="NSimSun"/>
                <a:cs typeface="NSimSun"/>
              </a:rPr>
              <a:t>：上一考生退场，同时就有专门工作人员通知下一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1356994" y="8904071"/>
            <a:ext cx="1168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名考生入场。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3508375" y="9300311"/>
            <a:ext cx="1549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774065"/>
              </a:tabLst>
            </a:pPr>
            <a:r>
              <a:rPr sz="1500" b="1">
                <a:latin typeface="Microsoft YaHei UI"/>
                <a:cs typeface="Microsoft YaHei UI"/>
              </a:rPr>
              <a:t>第一讲	自我认知</a:t>
            </a:r>
            <a:endParaRPr sz="1500">
              <a:latin typeface="Microsoft YaHei UI"/>
              <a:cs typeface="Microsoft YaHei UI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7958454" y="979271"/>
            <a:ext cx="1358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一、自我评价类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7958454" y="1375511"/>
            <a:ext cx="5930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所谓自我评价，就是自己介绍自己。有三个视角来看这个问题，就是“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7682229" y="1771751"/>
            <a:ext cx="4216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>
                <a:latin typeface="Microsoft YaHei UI"/>
                <a:cs typeface="Microsoft YaHei UI"/>
              </a:rPr>
              <a:t>你眼中的自己？你眼中的别人？别人眼中的你</a:t>
            </a:r>
            <a:r>
              <a:rPr sz="1500" b="1" spc="760">
                <a:latin typeface="Microsoft YaHei UI"/>
                <a:cs typeface="Microsoft YaHei UI"/>
              </a:rPr>
              <a:t>”</a:t>
            </a:r>
            <a:r>
              <a:rPr sz="1500" spc="760">
                <a:latin typeface="NSimSun"/>
                <a:cs typeface="NSimSun"/>
              </a:rPr>
              <a:t>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7958454" y="2167991"/>
            <a:ext cx="5930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“你眼中的自己”，是考官最想了解的内容，是考官了解考生最直接的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7682229" y="256423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一种方式。这道题不仅是一道测试题，也是考官评价你是否适合从事公务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7682229" y="2960472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员工作的一个窗口。所以必须慎重对待。“你眼中的别人？别人眼中的你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7682229" y="335671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”。物以类聚、人以群分，</a:t>
            </a:r>
            <a:r>
              <a:rPr sz="1500" b="1">
                <a:latin typeface="Microsoft YaHei UI"/>
                <a:cs typeface="Microsoft YaHei UI"/>
              </a:rPr>
              <a:t>你眼中的别人和别人眼中的你，折射的都是你</a:t>
            </a:r>
            <a:endParaRPr sz="1500">
              <a:latin typeface="Microsoft YaHei UI"/>
              <a:cs typeface="Microsoft YaHei UI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7682229" y="375295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>
                <a:latin typeface="Microsoft YaHei UI"/>
                <a:cs typeface="Microsoft YaHei UI"/>
              </a:rPr>
              <a:t>自己。答题思路都是一样的</a:t>
            </a:r>
            <a:r>
              <a:rPr sz="1500">
                <a:latin typeface="NSimSun"/>
                <a:cs typeface="NSimSun"/>
              </a:rPr>
              <a:t>，只是把自己对自己的评价换成别人对自己的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7682229" y="4149191"/>
            <a:ext cx="231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评价或自己对别人的评价。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7958454" y="4545431"/>
            <a:ext cx="787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>
                <a:latin typeface="Microsoft YaHei UI"/>
                <a:cs typeface="Microsoft YaHei UI"/>
              </a:rPr>
              <a:t>答什么</a:t>
            </a:r>
            <a:r>
              <a:rPr sz="1500">
                <a:latin typeface="NSimSun"/>
                <a:cs typeface="NSimSun"/>
              </a:rPr>
              <a:t>：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7958454" y="4941671"/>
            <a:ext cx="5930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第一，回答要有针对性，要展现出自己与所报考职位相匹配的某些特征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7682229" y="533791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。第二，内容要积极上进，要能展现出你的责任感、上进心和积极进取的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7682229" y="573415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精神风貌。第三，要结合实际，融入自己的感情，以真情去感染人。第四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7682229" y="613039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，适当地谈谈自己的缺点，但这些缺点相对所报考职位而言，不能是致命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7682229" y="6526631"/>
            <a:ext cx="406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的。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8063229" y="6922872"/>
            <a:ext cx="2882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>
                <a:latin typeface="Microsoft YaHei UI"/>
                <a:cs typeface="Microsoft YaHei UI"/>
              </a:rPr>
              <a:t>怎么答：即答题模式：总</a:t>
            </a:r>
            <a:r>
              <a:rPr sz="1500" b="1" spc="-125">
                <a:latin typeface="Microsoft YaHei UI"/>
                <a:cs typeface="Microsoft YaHei UI"/>
              </a:rPr>
              <a:t>—分—总</a:t>
            </a:r>
            <a:endParaRPr sz="1500">
              <a:latin typeface="Microsoft YaHei UI"/>
              <a:cs typeface="Microsoft YaHei UI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7682229" y="771535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总：扼要介绍自己的基本情况、成长经历。切忌将谈经历变成流水账、变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7682229" y="811159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成个人简历。要简明扼要、抓住要点，谈那些闪光的经历、难忘的经历。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42" name="object 42"/>
          <p:cNvSpPr txBox="1"/>
          <p:nvPr/>
        </p:nvSpPr>
        <p:spPr>
          <a:xfrm>
            <a:off x="7682229" y="890407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分：概括自己的优点、特点、长处和缺点，显示自己有别于其他考生的地</a:t>
            </a:r>
            <a:endParaRPr sz="1500">
              <a:latin typeface="NSimSun"/>
              <a:cs typeface="NSimSun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128394" y="97927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方，展示与所报职位相适应的某些特长。一般采用（3+1）模式，即谈3个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45" name="object 4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ct val="100000"/>
              </a:lnSpc>
            </a:pPr>
            <a:fld id="{81D60167-4931-47E6-BA6A-407CBD079E47}" type="slidenum">
              <a:rPr/>
              <a:t>2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1128394" y="1375511"/>
            <a:ext cx="35496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特点（优点）、1个不足或需要改进的地方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404619" y="1771751"/>
            <a:ext cx="5930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总：表态，我将发扬优点，克服缺点，融入新集体，干好自己的工作，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128394" y="2167991"/>
            <a:ext cx="4025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在实现社会价值的同时，体现自己的个人价值。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509394" y="2564231"/>
            <a:ext cx="22161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例题1：做一下自我介绍。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509394" y="2960471"/>
            <a:ext cx="3454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出题思路：了解你的成长经历和专业背景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509394" y="3356711"/>
            <a:ext cx="3263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答题思路：突出优点，突出岗位适合度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509394" y="3752951"/>
            <a:ext cx="1358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参考参考答案：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128394" y="454543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总：侧重于姓名（有时要求不能涉及姓名，用考号代替）、年龄、学历、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128394" y="4941671"/>
            <a:ext cx="5740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专业、政治面貌、成绩、社会职务，可突出勤工俭学、志愿服务经历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404619" y="5337911"/>
            <a:ext cx="406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分：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404619" y="5734151"/>
            <a:ext cx="60261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1、乐观，心态好，做人低调，学习和工作积极进取，在困难面前不低头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128394" y="6130391"/>
            <a:ext cx="3835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，咬牙克服，取得成绩也不骄傲，自我加压。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404619" y="6526631"/>
            <a:ext cx="60261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2、好学，肯上进，家庭经济条件不好，但勤工俭学，克服了困难，成绩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128394" y="6922872"/>
            <a:ext cx="3835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很优秀，素质较全面，动手能力强，能吃苦。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1404619" y="7319111"/>
            <a:ext cx="60261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3、真诚，乐于助人，平时帮助同学和家人，参加社团活动，能够团结协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1128394" y="7715351"/>
            <a:ext cx="3835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作，参加志愿服务，为需要帮助的人提供服务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1509394" y="8111591"/>
            <a:ext cx="231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一个不足：有时有急躁情绪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1404619" y="8507831"/>
            <a:ext cx="5930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总：无论这次公务员考试成功与否，我都将继续踏实学习，好好工作，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1128394" y="890407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在平凡的岗位上，丰富自己，帮助他人，让人生过得很充实，很有意义。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1509394" y="9300311"/>
            <a:ext cx="24066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例题2：谈谈你最难忘的人。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8063229" y="979271"/>
            <a:ext cx="4978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出题思路：物以类聚，人以群分，你眼里的别人就是你自己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7958454" y="1375511"/>
            <a:ext cx="5168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答题思路：怀念一个人的美好品质如有理想、敬业、宽容等。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8063229" y="1771751"/>
            <a:ext cx="37401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例题3：你的亲戚朋友平时是怎么评价你的？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8063229" y="2167991"/>
            <a:ext cx="2501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出题思路：借别人的眼看你。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7958454" y="2564231"/>
            <a:ext cx="3454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答题思路：不动声色表扬，无关痛痒批评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7958454" y="2960471"/>
            <a:ext cx="43116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例题4：谈谈你最喜欢的一本书（一句格言……）。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7958454" y="3356711"/>
            <a:ext cx="4787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出题思路：考查考生的价值观、性格取向、业余生活等。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7958454" y="3752951"/>
            <a:ext cx="5930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答题思路：介绍的书、格言不能太生僻，回答时要联系实际，联系现实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7682229" y="4149191"/>
            <a:ext cx="215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7958454" y="4545431"/>
            <a:ext cx="1358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参考参考答案：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7958454" y="4941671"/>
            <a:ext cx="5930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总：我最喜欢的书是《三国演义》，书中描写的一些人物对我的成长起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7682229" y="5337911"/>
            <a:ext cx="2120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了许多潜移默化的影响。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7958454" y="5734151"/>
            <a:ext cx="406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分：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7958454" y="6130391"/>
            <a:ext cx="4978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我喜欢关羽，他身上体现出来的诚信和忠诚是我最推崇的。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7958454" y="6526631"/>
            <a:ext cx="3835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从周瑜身上，学到了要宽容，不要有嫉妒心。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7958454" y="6922872"/>
            <a:ext cx="5168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从诸葛亮身上，我认识到要加强学习、储备知识、把握机遇。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7958454" y="7319111"/>
            <a:ext cx="4406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总：这本书博大精深，对我的影响是全方位的。……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7958454" y="7715352"/>
            <a:ext cx="60261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例题5：谈谈你受过的一次挫折？（类似题有：谈谈你最难忘的一件事？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7682229" y="811159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或者你骄傲的一件事？或者你所经历最成功的案例？或者对你从事公务员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42" name="object 42"/>
          <p:cNvSpPr txBox="1"/>
          <p:nvPr/>
        </p:nvSpPr>
        <p:spPr>
          <a:xfrm>
            <a:off x="7682229" y="8507831"/>
            <a:ext cx="5930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工作最有帮助的一件事？……）这次挫折对（这件事）你有什么启示？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43" name="object 43"/>
          <p:cNvSpPr txBox="1"/>
          <p:nvPr/>
        </p:nvSpPr>
        <p:spPr>
          <a:xfrm>
            <a:off x="7958454" y="8904072"/>
            <a:ext cx="5930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出题思路：考查考生的人生观、价值观，考生的主要经历和视野，语言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44" name="object 44"/>
          <p:cNvSpPr txBox="1"/>
          <p:nvPr/>
        </p:nvSpPr>
        <p:spPr>
          <a:xfrm>
            <a:off x="7682229" y="9300311"/>
            <a:ext cx="977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组织能力。</a:t>
            </a:r>
            <a:endParaRPr sz="1500">
              <a:latin typeface="NSimSun"/>
              <a:cs typeface="NSimSun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404619" y="979271"/>
            <a:ext cx="5930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答题思路：还是按照“总—分—总”的模式来，具体内容上要做调整。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9" name="object 3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ct val="100000"/>
              </a:lnSpc>
            </a:pPr>
            <a:fld id="{81D60167-4931-47E6-BA6A-407CBD079E47}" type="slidenum">
              <a:rPr/>
              <a:t>3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1404619" y="1375511"/>
            <a:ext cx="5359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首先，谈具体的事。事件要说的简明扼要，注意与启示相照应。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404619" y="1771751"/>
            <a:ext cx="4597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其次，谈启示。分三个小点谈，力求谈深入、谈透彻。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404619" y="2167991"/>
            <a:ext cx="5359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第三，表态。如果自己成为一名公务员，在工作中将会怎样做。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404619" y="2564231"/>
            <a:ext cx="1358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二、现场压力类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404619" y="2960471"/>
            <a:ext cx="5930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这类题目具有三个特点，既是压力类，也是情景类，归根结底还是自我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128394" y="335671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认知类。在抛去现场压力这个外壳，其实还是一个典型的自我认知类。常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128394" y="3752951"/>
            <a:ext cx="1168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见的题型是：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128394" y="4545431"/>
            <a:ext cx="62166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1、参加这次面试，是不是觉得其他人都很优秀（或表现不如你）？你有什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128394" y="4941671"/>
            <a:ext cx="787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么想法？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128394" y="5734151"/>
            <a:ext cx="62166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2、参加这次面试，我们认为你不适合当公务员，决定不录用你，你有什么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128394" y="6130391"/>
            <a:ext cx="596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想法？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128394" y="692287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它的</a:t>
            </a:r>
            <a:r>
              <a:rPr sz="1500" b="1">
                <a:latin typeface="Microsoft YaHei UI"/>
                <a:cs typeface="Microsoft YaHei UI"/>
              </a:rPr>
              <a:t>出题思路是：测试面对突如其来的困境的反应，考查应变能力和拟任</a:t>
            </a:r>
            <a:endParaRPr sz="1500">
              <a:latin typeface="Microsoft YaHei UI"/>
              <a:cs typeface="Microsoft YaHei UI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128394" y="7319111"/>
            <a:ext cx="1358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>
                <a:latin typeface="Microsoft YaHei UI"/>
                <a:cs typeface="Microsoft YaHei UI"/>
              </a:rPr>
              <a:t>职岗位匹配性</a:t>
            </a:r>
            <a:r>
              <a:rPr sz="1500">
                <a:latin typeface="NSimSun"/>
                <a:cs typeface="NSimSun"/>
              </a:rPr>
              <a:t>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128394" y="7715351"/>
            <a:ext cx="9055735" cy="650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5080" algn="r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辛苦的工作，在此表示感谢。</a:t>
            </a:r>
            <a:endParaRPr sz="1500">
              <a:latin typeface="NSimSun"/>
              <a:cs typeface="NSimSun"/>
            </a:endParaRPr>
          </a:p>
          <a:p>
            <a:pPr marL="12700">
              <a:lnSpc>
                <a:spcPct val="100000"/>
              </a:lnSpc>
              <a:spcBef>
                <a:spcPts val="1320"/>
              </a:spcBef>
            </a:pPr>
            <a:r>
              <a:rPr sz="1500" b="1">
                <a:latin typeface="Microsoft YaHei UI"/>
                <a:cs typeface="Microsoft YaHei UI"/>
              </a:rPr>
              <a:t>答题思路是：不为所动，镇定从容，冷静分析，从容自信，娓娓道来。答</a:t>
            </a:r>
            <a:endParaRPr sz="1500">
              <a:latin typeface="Microsoft YaHei UI"/>
              <a:cs typeface="Microsoft YaHei UI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1128394" y="8507831"/>
            <a:ext cx="2501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>
                <a:latin typeface="Microsoft YaHei UI"/>
                <a:cs typeface="Microsoft YaHei UI"/>
              </a:rPr>
              <a:t>题模式还是采用总</a:t>
            </a:r>
            <a:r>
              <a:rPr sz="1500" b="1" spc="-125">
                <a:latin typeface="Microsoft YaHei UI"/>
                <a:cs typeface="Microsoft YaHei UI"/>
              </a:rPr>
              <a:t>—分—总</a:t>
            </a:r>
            <a:r>
              <a:rPr sz="1500" spc="-125">
                <a:latin typeface="NSimSun"/>
                <a:cs typeface="NSimSun"/>
              </a:rPr>
              <a:t>：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1509394" y="8904072"/>
            <a:ext cx="5740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总：回应压力类问题的提问。肯定（或否定）：承认别人优秀，承认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1128394" y="9300311"/>
            <a:ext cx="1549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自己或许有不足。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8063229" y="979271"/>
            <a:ext cx="5740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分：分论点阐释，坦承自己表现不好的原因，然后正面回答自己的长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7682229" y="1375511"/>
            <a:ext cx="3263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处和优点、与拟任岗位相适应的特征。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8253729" y="1771751"/>
            <a:ext cx="5359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或分析原因：大家都很优秀；或者自己因为紧张没有地发挥好。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7682229" y="256423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或提出对策：向优秀者学习。反思，检视自己不足。继续努力，好好学习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7682229" y="2960471"/>
            <a:ext cx="596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工作。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8253729" y="3356711"/>
            <a:ext cx="3263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或介绍自己：强调自己的经历和特长。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8063229" y="3752951"/>
            <a:ext cx="5740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总：表态。相信评委都会公正，能够全面审视所有考生，作出公正评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7682229" y="4149191"/>
            <a:ext cx="3454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价。如果录取（或不录取），我将会……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8055609" y="4545431"/>
            <a:ext cx="5930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例题1：参加今天的面试有何感受？（对你今天的表现作何评价？用2分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7682229" y="4941671"/>
            <a:ext cx="27876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钟准备，3分钟演讲，题目自拟）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8063229" y="5337911"/>
            <a:ext cx="12636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参考参考答案;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8063229" y="5734151"/>
            <a:ext cx="5168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总：能够参加面试，十分激动，收获很大，几点深切的感受：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8063229" y="6130391"/>
            <a:ext cx="406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分：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8063229" y="6526631"/>
            <a:ext cx="5740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一是高兴。公开招聘，体现公正，公平的原则，有利干部素质的提高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7682229" y="6922872"/>
            <a:ext cx="4597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，这是社会的福音，是学校的福音，更是我们的福音。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8063229" y="7319111"/>
            <a:ext cx="5740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二是感谢。各位考官为了选拔人才，不辞辛苦，公平公正，做了很多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7682229" y="850783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三是自豪。以优秀的笔试成绩进入面试，这是对我努力的回报，我一定珍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7682229" y="8904071"/>
            <a:ext cx="2501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惜这次机会，好好表现出来；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8063229" y="9300311"/>
            <a:ext cx="5740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四是紧张。克服这种紧张，表现出自己的才华、才干、才能、才智。</a:t>
            </a:r>
            <a:endParaRPr sz="1500">
              <a:latin typeface="NSimSun"/>
              <a:cs typeface="NSimSun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128394" y="137551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五是收获。不论成败，我都会正确对待。成功了，实现了自己的公务员梦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43" name="object 4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ct val="100000"/>
              </a:lnSpc>
            </a:pPr>
            <a:fld id="{81D60167-4931-47E6-BA6A-407CBD079E47}" type="slidenum">
              <a:rPr/>
              <a:t>4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1128394" y="177175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想，争取做合格公务员。失败，我会很好的总结，将出现的教训进行深入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128394" y="2167991"/>
            <a:ext cx="3644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总结，在今后的工作努力克服，继续奋斗。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509394" y="2564231"/>
            <a:ext cx="4406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总：我坚信天道酬勤，总有一天会实现自己的梦想。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509394" y="2960471"/>
            <a:ext cx="58356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例题2：通过你刚才的表现，我们对你不是很满意。再给你一次机会，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128394" y="3356711"/>
            <a:ext cx="3073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请你说服各位考官改变对你的印象。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509394" y="3752951"/>
            <a:ext cx="1358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参考参考答案：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509394" y="4149191"/>
            <a:ext cx="5740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总：虽然今天表现不能让各位考官满意，我认为大体上还是反应了我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128394" y="454543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的真实水平，总的来说，我对自己的表现满意。但是，对照更高要求，还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128394" y="4941671"/>
            <a:ext cx="231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有一些不尽如人意的地方。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509394" y="5337911"/>
            <a:ext cx="406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分：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509394" y="5734151"/>
            <a:ext cx="58356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1、我紧张，因为我太珍惜。我一直想成为一名公务员，想为国家做点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128394" y="613039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事，为群众搞好服务。眼看就要实现了，所以有点兴奋。以前，没有经历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128394" y="6526631"/>
            <a:ext cx="2882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过这样的面试，所以，有点紧张。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509394" y="6922872"/>
            <a:ext cx="58356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2、有瑕疵，因为我很真实。这次面试，暴露了我的缺点，我认为这也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1128394" y="731911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是真实的。真实是我的一贯风格，我也不善于隐藏什么。虽然它可能不完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1128394" y="7715351"/>
            <a:ext cx="2501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美，但我想还是本色一点好。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1509394" y="8111591"/>
            <a:ext cx="58356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3、有不足，因为我也自信。这次面试使我的不足暴露无疑，这也给了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1128394" y="850783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我警醒。我相信在今后的学习和工作中，我会逐渐改掉这些毛病。我更相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1128394" y="8904071"/>
            <a:ext cx="4216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信，各位考官能做出公正评判，再给我一次机会。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1509394" y="9300311"/>
            <a:ext cx="3073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总：表态。无论录取与否，我将……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8063229" y="979271"/>
            <a:ext cx="5740400" cy="650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185420" algn="ctr">
              <a:lnSpc>
                <a:spcPct val="100000"/>
              </a:lnSpc>
              <a:spcBef>
                <a:spcPts val="100"/>
              </a:spcBef>
              <a:tabLst>
                <a:tab pos="761365"/>
              </a:tabLst>
            </a:pPr>
            <a:r>
              <a:rPr sz="1500" b="1">
                <a:latin typeface="Microsoft YaHei UI"/>
                <a:cs typeface="Microsoft YaHei UI"/>
              </a:rPr>
              <a:t>第二讲	岗位认知</a:t>
            </a:r>
            <a:endParaRPr sz="1500"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  <a:spcBef>
                <a:spcPts val="1320"/>
              </a:spcBef>
            </a:pPr>
            <a:r>
              <a:rPr sz="1500">
                <a:latin typeface="NSimSun"/>
                <a:cs typeface="NSimSun"/>
              </a:rPr>
              <a:t>尽管考题变化多端，但基本套路是：“你为什么报考公务员？对公务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7682229" y="1771751"/>
            <a:ext cx="4787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员和自己拟从事岗位有什么认识？打算考取后怎么办”。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8059419" y="2167991"/>
            <a:ext cx="1358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一、报考动机类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8059419" y="2564231"/>
            <a:ext cx="2882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常见题型：你为什么报考公务员？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7958454" y="2960471"/>
            <a:ext cx="24066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答题思路：大道理+小道理。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7958454" y="3356711"/>
            <a:ext cx="5930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回答这类问题，要</a:t>
            </a:r>
            <a:r>
              <a:rPr sz="1500" b="1">
                <a:latin typeface="Microsoft YaHei UI"/>
                <a:cs typeface="Microsoft YaHei UI"/>
              </a:rPr>
              <a:t>坚持实事求是、适当拔高</a:t>
            </a:r>
            <a:r>
              <a:rPr sz="1500">
                <a:latin typeface="NSimSun"/>
                <a:cs typeface="NSimSun"/>
              </a:rPr>
              <a:t>。实事求是是让考官信服，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7682229" y="375295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适当拔高是显示与众不同。通用的考虑因素是：个人的兴趣，喜欢这个职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7682229" y="414919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业；专业对口，能够学以致用；待遇和福利的吸引力，可以解决就业谋生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7682229" y="454543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问题，拔高一点，就是追求进步，想在为人民服务的岗位上做一番事业。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8063229" y="4941671"/>
            <a:ext cx="1358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参考参考答案：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8063229" y="5337911"/>
            <a:ext cx="5740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每个人情况千差万别，毕业时间一年；跨城市报考；下级报上级，但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7682229" y="5734151"/>
            <a:ext cx="2882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归纳起来差不多，我报考的原因：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8063229" y="6130391"/>
            <a:ext cx="52641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1、求职的需要。能够有个稳定的生活；求生存是发展的基础。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8063229" y="6526631"/>
            <a:ext cx="52641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2、学以致用的需要。能学以致用对自己和工作都是一件益事。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8063229" y="6922872"/>
            <a:ext cx="58356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3、自我提高的需要。公务员有很高的要求，在这样岗位上可以锻炼自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7682229" y="7319111"/>
            <a:ext cx="2501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己的才华，实践自己的理想。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8063229" y="7715352"/>
            <a:ext cx="58356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4、实现自身价值的需要。一方面回报社会，另一方面也能实现自己的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7682229" y="8111591"/>
            <a:ext cx="977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人生价值。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8059419" y="8507831"/>
            <a:ext cx="1739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二、附加条件动机类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42" name="object 42"/>
          <p:cNvSpPr txBox="1"/>
          <p:nvPr/>
        </p:nvSpPr>
        <p:spPr>
          <a:xfrm>
            <a:off x="7958454" y="8904072"/>
            <a:ext cx="5930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>
                <a:latin typeface="Microsoft YaHei UI"/>
                <a:cs typeface="Microsoft YaHei UI"/>
              </a:rPr>
              <a:t>在常见题型基础上，报考动机类题型会有这样一些变化：一般有两个问</a:t>
            </a:r>
            <a:endParaRPr sz="1500">
              <a:latin typeface="Microsoft YaHei UI"/>
              <a:cs typeface="Microsoft YaHei UI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128394" y="97927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>
                <a:latin typeface="Microsoft YaHei UI"/>
                <a:cs typeface="Microsoft YaHei UI"/>
              </a:rPr>
              <a:t>，第一个问是设置条件、障碍；第二个问是主问。考察的目的，还是考查</a:t>
            </a:r>
            <a:endParaRPr sz="1500">
              <a:latin typeface="Microsoft YaHei UI"/>
              <a:cs typeface="Microsoft YaHei UI"/>
            </a:endParaRPr>
          </a:p>
        </p:txBody>
      </p:sp>
      <p:sp>
        <p:nvSpPr>
          <p:cNvPr id="43" name="object 4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ct val="100000"/>
              </a:lnSpc>
            </a:pPr>
            <a:fld id="{81D60167-4931-47E6-BA6A-407CBD079E47}" type="slidenum">
              <a:rPr/>
              <a:t>5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1128394" y="1375511"/>
            <a:ext cx="1549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>
                <a:latin typeface="Microsoft YaHei UI"/>
                <a:cs typeface="Microsoft YaHei UI"/>
              </a:rPr>
              <a:t>报考动机、原因</a:t>
            </a:r>
            <a:r>
              <a:rPr sz="1500">
                <a:latin typeface="NSimSun"/>
                <a:cs typeface="NSimSun"/>
              </a:rPr>
              <a:t>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509394" y="1771751"/>
            <a:ext cx="1168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典型例题如：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128394" y="2564231"/>
            <a:ext cx="62166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例题1：有人说有权就有钱，权越大钱越多。公务员有权力，你为什么报考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128394" y="2960471"/>
            <a:ext cx="787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公务员？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509394" y="3356711"/>
            <a:ext cx="46926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例题2：警务人员责任大，升迁机会少。你为什么报考？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509394" y="3752951"/>
            <a:ext cx="54546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例题3：我们认为你的专业似乎不适合职位要求。你为什么报考？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404619" y="4149191"/>
            <a:ext cx="3073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答题思路：“帽子”+怎么看+怎么办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404619" y="4545431"/>
            <a:ext cx="5740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“帽子”：看第一问是正确与错误、全面与片面，简明扼要地阐述；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509394" y="4941671"/>
            <a:ext cx="3644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怎么看：谈报考的主要原因。有以几点……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509394" y="5337911"/>
            <a:ext cx="2501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怎么办：用一、二句话表态。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501775" y="5734151"/>
            <a:ext cx="1358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考试真题参阅：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433194" y="6130391"/>
            <a:ext cx="4597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1、请问你为什么要报考外交部？</a:t>
            </a:r>
            <a:r>
              <a:rPr sz="1500" spc="-90">
                <a:latin typeface="NSimSun"/>
                <a:cs typeface="NSimSun"/>
              </a:rPr>
              <a:t> </a:t>
            </a:r>
            <a:r>
              <a:rPr sz="1500">
                <a:latin typeface="NSimSun"/>
                <a:cs typeface="NSimSun"/>
              </a:rPr>
              <a:t>2009年外交部试题）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433194" y="6526631"/>
            <a:ext cx="43116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2、为什么要报考我们部门？（2009年安全部试题）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509394" y="6922872"/>
            <a:ext cx="4406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3、谈谈你的报考动机？（2008年中国人民银行试题)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1509394" y="7319111"/>
            <a:ext cx="5549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4、今年公务员有的职位报考比例达1000：1，你对此有什么看法？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1128394" y="7715351"/>
            <a:ext cx="29781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(2008年国家统计局调查大队试题）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1505584" y="8507831"/>
            <a:ext cx="1739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三、拟任职位匹配类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1128394" y="930031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此类题型主要是考察对公务员的认识。考生要全面认识和把握公务员必须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7682229" y="97927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具备的各种素质，以及做好公务员工作应该具备的工作能力。</a:t>
            </a:r>
            <a:r>
              <a:rPr sz="1500" b="1">
                <a:latin typeface="Microsoft YaHei UI"/>
                <a:cs typeface="Microsoft YaHei UI"/>
              </a:rPr>
              <a:t>要突出强调</a:t>
            </a:r>
            <a:endParaRPr sz="1500">
              <a:latin typeface="Microsoft YaHei UI"/>
              <a:cs typeface="Microsoft YaHei UI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7682229" y="137551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>
                <a:latin typeface="Microsoft YaHei UI"/>
                <a:cs typeface="Microsoft YaHei UI"/>
              </a:rPr>
              <a:t>两点：一是所报考职位需要的素质和能力；二是一般通用能力，比如组织</a:t>
            </a:r>
            <a:endParaRPr sz="1500">
              <a:latin typeface="Microsoft YaHei UI"/>
              <a:cs typeface="Microsoft YaHei UI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7682229" y="1771751"/>
            <a:ext cx="2692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>
                <a:latin typeface="Microsoft YaHei UI"/>
                <a:cs typeface="Microsoft YaHei UI"/>
              </a:rPr>
              <a:t>领导、沟通协调、突击应变等</a:t>
            </a:r>
            <a:r>
              <a:rPr sz="1500">
                <a:latin typeface="NSimSun"/>
                <a:cs typeface="NSimSun"/>
              </a:rPr>
              <a:t>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7958454" y="2167991"/>
            <a:ext cx="33591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例题1：你认为公务员应具备哪些素质？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7958454" y="2564231"/>
            <a:ext cx="5930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参考参考答案：我认为，要成为一名优秀的公务员，要具备以下素质：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7958454" y="2960471"/>
            <a:ext cx="18351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1、良好的政治素养。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7958454" y="3356711"/>
            <a:ext cx="18351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2、较强的业务素质。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7958454" y="3752951"/>
            <a:ext cx="18351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3、过硬的道德品质。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7958454" y="4149191"/>
            <a:ext cx="18351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4、牢固的法律意识。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7958454" y="4545431"/>
            <a:ext cx="3263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表态：假如我有幸成为一名公务员……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7958454" y="4941671"/>
            <a:ext cx="1739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四、附加条件匹配类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7958454" y="5337911"/>
            <a:ext cx="5930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>
                <a:latin typeface="Microsoft YaHei UI"/>
                <a:cs typeface="Microsoft YaHei UI"/>
              </a:rPr>
              <a:t>和报考动机类一样，拟任职位匹配类题型也会有一些变化。比如，提供</a:t>
            </a:r>
            <a:endParaRPr sz="1500">
              <a:latin typeface="Microsoft YaHei UI"/>
              <a:cs typeface="Microsoft YaHei UI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7682229" y="573415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>
                <a:latin typeface="Microsoft YaHei UI"/>
                <a:cs typeface="Microsoft YaHei UI"/>
              </a:rPr>
              <a:t>一些似是而非的观点和社会流行语，请你谈谈对公务员的职位、职能的认</a:t>
            </a:r>
            <a:endParaRPr sz="1500">
              <a:latin typeface="Microsoft YaHei UI"/>
              <a:cs typeface="Microsoft YaHei UI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7682229" y="6130391"/>
            <a:ext cx="977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>
                <a:latin typeface="Microsoft YaHei UI"/>
                <a:cs typeface="Microsoft YaHei UI"/>
              </a:rPr>
              <a:t>识与把握。</a:t>
            </a:r>
            <a:endParaRPr sz="1500">
              <a:latin typeface="Microsoft YaHei UI"/>
              <a:cs typeface="Microsoft YaHei UI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7958454" y="6526631"/>
            <a:ext cx="977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>
                <a:latin typeface="Microsoft YaHei UI"/>
                <a:cs typeface="Microsoft YaHei UI"/>
              </a:rPr>
              <a:t>答题思路：</a:t>
            </a:r>
            <a:endParaRPr sz="1500">
              <a:latin typeface="Microsoft YaHei UI"/>
              <a:cs typeface="Microsoft YaHei UI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7958454" y="6922872"/>
            <a:ext cx="3835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>
                <a:latin typeface="Microsoft YaHei UI"/>
                <a:cs typeface="Microsoft YaHei UI"/>
              </a:rPr>
              <a:t>怎么看：就是辨析，就第一问谈自己的看法。</a:t>
            </a:r>
            <a:endParaRPr sz="1500">
              <a:latin typeface="Microsoft YaHei UI"/>
              <a:cs typeface="Microsoft YaHei UI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7958454" y="7319111"/>
            <a:ext cx="4406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>
                <a:latin typeface="Microsoft YaHei UI"/>
                <a:cs typeface="Microsoft YaHei UI"/>
              </a:rPr>
              <a:t>怎么办：在分析原因基础上，提出对策，进行表态。</a:t>
            </a:r>
            <a:endParaRPr sz="1500">
              <a:latin typeface="Microsoft YaHei UI"/>
              <a:cs typeface="Microsoft YaHei UI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8063229" y="7715352"/>
            <a:ext cx="3644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例题1：</a:t>
            </a:r>
            <a:r>
              <a:rPr sz="1500" spc="-100">
                <a:latin typeface="NSimSun"/>
                <a:cs typeface="NSimSun"/>
              </a:rPr>
              <a:t> </a:t>
            </a:r>
            <a:r>
              <a:rPr sz="1500">
                <a:latin typeface="NSimSun"/>
                <a:cs typeface="NSimSun"/>
              </a:rPr>
              <a:t>“权力意味着服务”，你怎么看？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8063229" y="8111591"/>
            <a:ext cx="4025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出题思路：对公务员岗位的理解，正确的权力观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8063229" y="8507831"/>
            <a:ext cx="2501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答题思路：怎么看，怎么做。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7958454" y="8904072"/>
            <a:ext cx="5930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首先，谈怎样认识这句话。一定的权力必定肩负一定的责任，为人民服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42" name="object 42"/>
          <p:cNvSpPr txBox="1"/>
          <p:nvPr/>
        </p:nvSpPr>
        <p:spPr>
          <a:xfrm>
            <a:off x="7682229" y="9300311"/>
            <a:ext cx="2882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务是公务员最大和最基本的责任。</a:t>
            </a:r>
            <a:endParaRPr sz="1500">
              <a:latin typeface="NSimSun"/>
              <a:cs typeface="NSimSun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404619" y="979271"/>
            <a:ext cx="5930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其次，谈对公务员岗位的理解。可从“权为民所用、情为民所系、利为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45" name="object 4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ct val="100000"/>
              </a:lnSpc>
            </a:pPr>
            <a:fld id="{81D60167-4931-47E6-BA6A-407CBD079E47}" type="slidenum">
              <a:rPr/>
              <a:t>6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1128394" y="137551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民所谋”三个层面谈。或者分析为什么必须“权力意味着服务”，比如党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128394" y="1771751"/>
            <a:ext cx="4787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的性质决定的、公务员的职责决定的、执政规律决定的。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404619" y="2167991"/>
            <a:ext cx="1168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最后，表态。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501775" y="2564231"/>
            <a:ext cx="1168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面试真题参阅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509394" y="2960471"/>
            <a:ext cx="58356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1、请用英语回答，谈谈你对银监会的了解？（2009年安徽银监会面试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128394" y="3356711"/>
            <a:ext cx="596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试题）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509394" y="3752951"/>
            <a:ext cx="58356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2、单位内部调整，把你调到不合适的位置，但有一个更合适你的，你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128394" y="4149191"/>
            <a:ext cx="3644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怎么看待？（2008年国家发改委面试试题）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404619" y="4545431"/>
            <a:ext cx="1739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五、拟任职位目标类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509394" y="4941671"/>
            <a:ext cx="5740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严格说来，</a:t>
            </a:r>
            <a:r>
              <a:rPr sz="1500" b="1">
                <a:latin typeface="Microsoft YaHei UI"/>
                <a:cs typeface="Microsoft YaHei UI"/>
              </a:rPr>
              <a:t>这个类型还是属于拟任职位匹配类。采用拟任职位计划类</a:t>
            </a:r>
            <a:endParaRPr sz="1500">
              <a:latin typeface="Microsoft YaHei UI"/>
              <a:cs typeface="Microsoft YaHei UI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128394" y="533791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>
                <a:latin typeface="Microsoft YaHei UI"/>
                <a:cs typeface="Microsoft YaHei UI"/>
              </a:rPr>
              <a:t>，一是因为它考查的是，假如录取后的任职目标以及计划打算，二是为了</a:t>
            </a:r>
            <a:endParaRPr sz="1500">
              <a:latin typeface="Microsoft YaHei UI"/>
              <a:cs typeface="Microsoft YaHei UI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128394" y="5734151"/>
            <a:ext cx="1168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>
                <a:latin typeface="Microsoft YaHei UI"/>
                <a:cs typeface="Microsoft YaHei UI"/>
              </a:rPr>
              <a:t>讲授的方便</a:t>
            </a:r>
            <a:r>
              <a:rPr sz="1500">
                <a:latin typeface="NSimSun"/>
                <a:cs typeface="NSimSun"/>
              </a:rPr>
              <a:t>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509394" y="6130391"/>
            <a:ext cx="2882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常见的题型是：你考取后怎么办？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509394" y="6526631"/>
            <a:ext cx="4406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答题思路：“帽子”+怎么做，即正确的权力观+表态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1509394" y="7319111"/>
            <a:ext cx="31686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例题1：如果你被录取，有什么打算？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1509394" y="7715352"/>
            <a:ext cx="3644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出题思路：对职位理解，责任感、进取心。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1509394" y="8111591"/>
            <a:ext cx="5168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答题思路：表态；具体怎么做（非具体，而是宏观和思路）：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1509394" y="8507831"/>
            <a:ext cx="231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——德、能、勤、绩、廉；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1509394" y="8904072"/>
            <a:ext cx="4216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——政治思想、工作学习、工作作风、人际关系；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1509394" y="9300311"/>
            <a:ext cx="4406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——我要做到“四勤”：眼勤、脑勤、手勤、脚勤；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8063229" y="979271"/>
            <a:ext cx="3263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——诚实做人、踏实做事、勤奋学习。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8063229" y="1375511"/>
            <a:ext cx="35496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例题2：谈一下你的长远目标、近期目标？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8063229" y="1771751"/>
            <a:ext cx="3835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出题思路：对岗位的理解，责任感、进取心。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8063229" y="2167991"/>
            <a:ext cx="5740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参考参考答案：如果被录用为公务员，将把做一名组织放心、领导信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7682229" y="256423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任、人民满意的公务员，作为自己的长远目标，并把这个目标与脚踏实地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7682229" y="2960472"/>
            <a:ext cx="56451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的努力结合，从近期目标入手，主要做到以下几点：（参考例题1）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7958454" y="3356711"/>
            <a:ext cx="1358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六、工作态度类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7958454" y="3752951"/>
            <a:ext cx="5930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这类题型，主要是考察考生对事业和工作的态度，即是否有责任心和事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7682229" y="414919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业心、是否能够遵守工作制度和规章、是否具有创造力、是否能面对困难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7682229" y="454543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和挑战等；对自己的态度，即是否能严格要求自己、是否自信自立自强、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7682229" y="494167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是否能够较好地面对挫折、是否谦虚谨慎等。此类问题的答题思路，应结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7682229" y="5337911"/>
            <a:ext cx="3644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合实际作答，考前可以做一些积累和准备。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7958454" y="5734151"/>
            <a:ext cx="4025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例题：公务员经常要加班。你怎么看这种现象？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7958454" y="6130391"/>
            <a:ext cx="1358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参考参考答案：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7958454" y="6526631"/>
            <a:ext cx="5930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现象（简析）：加班现象是不正常的，但又不可避免。目前，社会上任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7682229" y="6922872"/>
            <a:ext cx="4406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何行业都存在着加班现象，公务员加班相对多一些。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7958454" y="7319111"/>
            <a:ext cx="5930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原因：一是随着政府职能的转变、新生社会事物增多，公务员工作量逐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7682229" y="771535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渐加大，而人员没有扩充。二是一些临时性的紧急任务，正常上班时间完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7682229" y="811159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成不了，只有通过加班完成。三是工作效率不高。四是一些人为因素造成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42" name="object 42"/>
          <p:cNvSpPr txBox="1"/>
          <p:nvPr/>
        </p:nvSpPr>
        <p:spPr>
          <a:xfrm>
            <a:off x="7682229" y="8507831"/>
            <a:ext cx="2120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的，比如领导个人偏好。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43" name="object 43"/>
          <p:cNvSpPr txBox="1"/>
          <p:nvPr/>
        </p:nvSpPr>
        <p:spPr>
          <a:xfrm>
            <a:off x="7958454" y="8904072"/>
            <a:ext cx="5930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对策：对第一种情况，可以通过合理调配资源增加人员编制等方式解决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44" name="object 44"/>
          <p:cNvSpPr txBox="1"/>
          <p:nvPr/>
        </p:nvSpPr>
        <p:spPr>
          <a:xfrm>
            <a:off x="7682229" y="930031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。对第二种情况应加强工作的规划性，减少临时性任务。对第三种情况，</a:t>
            </a:r>
            <a:endParaRPr sz="1500">
              <a:latin typeface="NSimSun"/>
              <a:cs typeface="NSimSun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128394" y="97927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要改变工作方式，提高工作效率。对第四种情况，应与同事一起和领导沟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43" name="object 4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ct val="100000"/>
              </a:lnSpc>
            </a:pPr>
            <a:fld id="{81D60167-4931-47E6-BA6A-407CBD079E47}" type="slidenum">
              <a:rPr/>
              <a:t>7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1128394" y="1375511"/>
            <a:ext cx="231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通，改变领导的工作习惯。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404619" y="1771751"/>
            <a:ext cx="5930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表态：应该尽量减少加班甚至不加班，如遇非加班不可，要按法律规定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128394" y="2167991"/>
            <a:ext cx="1930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给予一定的物质补助。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3508375" y="2564231"/>
            <a:ext cx="1549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774065"/>
              </a:tabLst>
            </a:pPr>
            <a:r>
              <a:rPr sz="1500" b="1">
                <a:latin typeface="Microsoft YaHei UI"/>
                <a:cs typeface="Microsoft YaHei UI"/>
              </a:rPr>
              <a:t>第三讲	社会认知</a:t>
            </a:r>
            <a:endParaRPr sz="1500">
              <a:latin typeface="Microsoft YaHei UI"/>
              <a:cs typeface="Microsoft YaHei U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604644" y="2960471"/>
            <a:ext cx="2120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这类题型的答题思路是：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501775" y="3356711"/>
            <a:ext cx="58356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1、是什么：这件事从公务员的立场看待，对于社会、政府、部门或人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128394" y="3752951"/>
            <a:ext cx="3644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民群众意味着什么，以及对你自己的意义。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501775" y="4149191"/>
            <a:ext cx="5930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2、怎么看:找事件主体及相关主体（为什么这么看，也就是分析原因：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128394" y="454543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社会、部门及个人。习俗，氛围；制度和规范；知识、经验能力及思想境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128394" y="4941671"/>
            <a:ext cx="1358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界认识不足）；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501775" y="5337911"/>
            <a:ext cx="18351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3、怎么办：顺藤摸瓜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128394" y="573415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（应用工具：政治理论水平解读政策；专业能力找出方法，制定对策；贯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128394" y="613039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彻落实相关措施。回到社会，要取得应有的效果。发动和组织群众，宣传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128394" y="6526631"/>
            <a:ext cx="231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，促进，保证取得效果）。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1501775" y="6922872"/>
            <a:ext cx="8826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4、表态。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1509394" y="7319111"/>
            <a:ext cx="5740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一般地，我们将社会现象分为三大类五大种：</a:t>
            </a:r>
            <a:r>
              <a:rPr sz="1500" b="1">
                <a:latin typeface="Microsoft YaHei UI"/>
                <a:cs typeface="Microsoft YaHei UI"/>
              </a:rPr>
              <a:t>正面现象、负面现象（</a:t>
            </a:r>
            <a:endParaRPr sz="1500">
              <a:latin typeface="Microsoft YaHei UI"/>
              <a:cs typeface="Microsoft YaHei UI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1128394" y="771535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>
                <a:latin typeface="Microsoft YaHei UI"/>
                <a:cs typeface="Microsoft YaHei UI"/>
              </a:rPr>
              <a:t>腐败类现象、社会消极类现象）、社会热点（热点事件、热点理论）</a:t>
            </a:r>
            <a:r>
              <a:rPr sz="1500">
                <a:latin typeface="NSimSun"/>
                <a:cs typeface="NSimSun"/>
              </a:rPr>
              <a:t>。下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1128394" y="8111591"/>
            <a:ext cx="1168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面逐一介绍：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1509394" y="8507831"/>
            <a:ext cx="1168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一、正面现象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8063229" y="979271"/>
            <a:ext cx="5740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一题在手，首先要分清是哪种现象，</a:t>
            </a:r>
            <a:r>
              <a:rPr sz="1500" b="1">
                <a:latin typeface="Microsoft YaHei UI"/>
                <a:cs typeface="Microsoft YaHei UI"/>
              </a:rPr>
              <a:t>对于正面现象，首先要肯定，然</a:t>
            </a:r>
            <a:endParaRPr sz="1500">
              <a:latin typeface="Microsoft YaHei UI"/>
              <a:cs typeface="Microsoft YaHei UI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7682229" y="137551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>
                <a:latin typeface="Microsoft YaHei UI"/>
                <a:cs typeface="Microsoft YaHei UI"/>
              </a:rPr>
              <a:t>后从古今中外等角度肯定其意义，或从正反两方面产生其作用和影响，最</a:t>
            </a:r>
            <a:endParaRPr sz="1500">
              <a:latin typeface="Microsoft YaHei UI"/>
              <a:cs typeface="Microsoft YaHei UI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7682229" y="1771751"/>
            <a:ext cx="1168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>
                <a:latin typeface="Microsoft YaHei UI"/>
                <a:cs typeface="Microsoft YaHei UI"/>
              </a:rPr>
              <a:t>后进行表态。</a:t>
            </a:r>
            <a:endParaRPr sz="1500">
              <a:latin typeface="Microsoft YaHei UI"/>
              <a:cs typeface="Microsoft YaHei UI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8063229" y="2167991"/>
            <a:ext cx="5168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>
                <a:latin typeface="Microsoft YaHei UI"/>
                <a:cs typeface="Microsoft YaHei UI"/>
              </a:rPr>
              <a:t>答题思路：肯定→意义作用影响</a:t>
            </a:r>
            <a:r>
              <a:rPr sz="1500" b="1" spc="165">
                <a:latin typeface="Microsoft YaHei UI"/>
                <a:cs typeface="Microsoft YaHei UI"/>
              </a:rPr>
              <a:t>(古今中外、正反对比</a:t>
            </a:r>
            <a:r>
              <a:rPr sz="1500" b="1" spc="80">
                <a:latin typeface="Microsoft YaHei UI"/>
                <a:cs typeface="Microsoft YaHei UI"/>
              </a:rPr>
              <a:t>)→表态</a:t>
            </a:r>
            <a:endParaRPr sz="1500">
              <a:latin typeface="Microsoft YaHei UI"/>
              <a:cs typeface="Microsoft YaHei UI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8063229" y="2564231"/>
            <a:ext cx="45021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例题1：“滴水之恩当泉涌相报”，对此你如何理解？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8063229" y="2960471"/>
            <a:ext cx="2882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参考参考答案：我是这样理解的：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8063229" y="3356711"/>
            <a:ext cx="4406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肯定：首先，当你喝了滴水，应该给予泉涌的回报。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8063229" y="3752951"/>
            <a:ext cx="5740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意义：（为什么要这样做？这样做的好处）一个人从某种意义来说，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7682229" y="414919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他的一生就是恩惠的一生，我们从一个婴孩成为一个成人，离不开父母的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7682229" y="454543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培养；我们从一个学生成长为社会的有用之才离不开老师的教诲；我们从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7682229" y="4941671"/>
            <a:ext cx="3644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一个新手成为业务能手离不开同志的帮助。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8063229" y="5337911"/>
            <a:ext cx="5549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反之，这个人就会为社会所摒弃，为人所不齿，至少被人瞧不起。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8063229" y="5734151"/>
            <a:ext cx="5740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表态：作为公务员要先做人，后做事，要懂得报恩。感恩，当然最大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7682229" y="6130391"/>
            <a:ext cx="4597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的回报就是努力工作来报答组织的信任，领导的期望。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8063229" y="6526631"/>
            <a:ext cx="977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二、腐败类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8063229" y="6922872"/>
            <a:ext cx="4597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常见题型：怎样看待形形色色的腐败现象或腐败言论。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8063229" y="7319111"/>
            <a:ext cx="3644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出题思路：分析观察能力，逻辑思维能力。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8063229" y="7715352"/>
            <a:ext cx="4406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>
                <a:latin typeface="Microsoft YaHei UI"/>
                <a:cs typeface="Microsoft YaHei UI"/>
              </a:rPr>
              <a:t>答题思路：十字方针，承认</a:t>
            </a:r>
            <a:r>
              <a:rPr sz="1500" b="1" spc="275">
                <a:latin typeface="Microsoft YaHei UI"/>
                <a:cs typeface="Microsoft YaHei UI"/>
              </a:rPr>
              <a:t> </a:t>
            </a:r>
            <a:r>
              <a:rPr sz="1500" b="1">
                <a:latin typeface="Microsoft YaHei UI"/>
                <a:cs typeface="Microsoft YaHei UI"/>
              </a:rPr>
              <a:t>全面</a:t>
            </a:r>
            <a:r>
              <a:rPr sz="1500" b="1" spc="275">
                <a:latin typeface="Microsoft YaHei UI"/>
                <a:cs typeface="Microsoft YaHei UI"/>
              </a:rPr>
              <a:t> </a:t>
            </a:r>
            <a:r>
              <a:rPr sz="1500" b="1">
                <a:latin typeface="Microsoft YaHei UI"/>
                <a:cs typeface="Microsoft YaHei UI"/>
              </a:rPr>
              <a:t>危害</a:t>
            </a:r>
            <a:r>
              <a:rPr sz="1500" b="1" spc="280">
                <a:latin typeface="Microsoft YaHei UI"/>
                <a:cs typeface="Microsoft YaHei UI"/>
              </a:rPr>
              <a:t> </a:t>
            </a:r>
            <a:r>
              <a:rPr sz="1500" b="1">
                <a:latin typeface="Microsoft YaHei UI"/>
                <a:cs typeface="Microsoft YaHei UI"/>
              </a:rPr>
              <a:t>表扬</a:t>
            </a:r>
            <a:r>
              <a:rPr sz="1500" b="1" spc="275">
                <a:latin typeface="Microsoft YaHei UI"/>
                <a:cs typeface="Microsoft YaHei UI"/>
              </a:rPr>
              <a:t> </a:t>
            </a:r>
            <a:r>
              <a:rPr sz="1500" b="1">
                <a:latin typeface="Microsoft YaHei UI"/>
                <a:cs typeface="Microsoft YaHei UI"/>
              </a:rPr>
              <a:t>表态。</a:t>
            </a:r>
            <a:endParaRPr sz="1500">
              <a:latin typeface="Microsoft YaHei UI"/>
              <a:cs typeface="Microsoft YaHei UI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8063229" y="8111591"/>
            <a:ext cx="5168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>
                <a:latin typeface="Microsoft YaHei UI"/>
                <a:cs typeface="Microsoft YaHei UI"/>
              </a:rPr>
              <a:t>承认：对腐败现象无需回避，本着实事求是态度，坦然承认。</a:t>
            </a:r>
            <a:endParaRPr sz="1500">
              <a:latin typeface="Microsoft YaHei UI"/>
              <a:cs typeface="Microsoft YaHei UI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8063229" y="8507831"/>
            <a:ext cx="5168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>
                <a:latin typeface="Microsoft YaHei UI"/>
                <a:cs typeface="Microsoft YaHei UI"/>
              </a:rPr>
              <a:t>全面：要承认腐败现象存在，但也不能夸大其辞，观点偏激。</a:t>
            </a:r>
            <a:endParaRPr sz="1500">
              <a:latin typeface="Microsoft YaHei UI"/>
              <a:cs typeface="Microsoft YaHei UI"/>
            </a:endParaRPr>
          </a:p>
        </p:txBody>
      </p:sp>
      <p:sp>
        <p:nvSpPr>
          <p:cNvPr id="42" name="object 42"/>
          <p:cNvSpPr txBox="1"/>
          <p:nvPr/>
        </p:nvSpPr>
        <p:spPr>
          <a:xfrm>
            <a:off x="8063229" y="8904072"/>
            <a:ext cx="5168900" cy="650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>
                <a:latin typeface="Microsoft YaHei UI"/>
                <a:cs typeface="Microsoft YaHei UI"/>
              </a:rPr>
              <a:t>危害：重点分析腐败行为给党和国家带来的危害，深入分析。</a:t>
            </a:r>
            <a:endParaRPr sz="1500"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  <a:spcBef>
                <a:spcPts val="1320"/>
              </a:spcBef>
            </a:pPr>
            <a:r>
              <a:rPr sz="1500" b="1">
                <a:latin typeface="Microsoft YaHei UI"/>
                <a:cs typeface="Microsoft YaHei UI"/>
              </a:rPr>
              <a:t>赞扬：肯定党和政府反腐倡廉的行动和明显成效，充满信心。</a:t>
            </a:r>
            <a:endParaRPr sz="1500">
              <a:latin typeface="Microsoft YaHei UI"/>
              <a:cs typeface="Microsoft YaHei UI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509394" y="979271"/>
            <a:ext cx="5168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>
                <a:latin typeface="Microsoft YaHei UI"/>
                <a:cs typeface="Microsoft YaHei UI"/>
              </a:rPr>
              <a:t>表态：从将成为公务员角度谈表态如何拒腐防变，清正廉洁</a:t>
            </a:r>
            <a:r>
              <a:rPr sz="1500">
                <a:latin typeface="NSimSun"/>
                <a:cs typeface="NSimSun"/>
              </a:rPr>
              <a:t>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42" name="object 4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ct val="100000"/>
              </a:lnSpc>
            </a:pPr>
            <a:fld id="{81D60167-4931-47E6-BA6A-407CBD079E47}" type="slidenum">
              <a:rPr/>
              <a:t>8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1509394" y="1375511"/>
            <a:ext cx="596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例题一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128394" y="177175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社会上有种说法有的机关干部“给了好处乱办事，不给好处难办事”。你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128394" y="2167991"/>
            <a:ext cx="1549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怎么看这种现象？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509394" y="2564231"/>
            <a:ext cx="4406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答题思路：十字方针，承认</a:t>
            </a:r>
            <a:r>
              <a:rPr sz="1500" spc="-25">
                <a:latin typeface="NSimSun"/>
                <a:cs typeface="NSimSun"/>
              </a:rPr>
              <a:t> </a:t>
            </a:r>
            <a:r>
              <a:rPr sz="1500">
                <a:latin typeface="NSimSun"/>
                <a:cs typeface="NSimSun"/>
              </a:rPr>
              <a:t>全面</a:t>
            </a:r>
            <a:r>
              <a:rPr sz="1500" spc="-25">
                <a:latin typeface="NSimSun"/>
                <a:cs typeface="NSimSun"/>
              </a:rPr>
              <a:t> </a:t>
            </a:r>
            <a:r>
              <a:rPr sz="1500">
                <a:latin typeface="NSimSun"/>
                <a:cs typeface="NSimSun"/>
              </a:rPr>
              <a:t>危害</a:t>
            </a:r>
            <a:r>
              <a:rPr sz="1500" spc="-25">
                <a:latin typeface="NSimSun"/>
                <a:cs typeface="NSimSun"/>
              </a:rPr>
              <a:t> </a:t>
            </a:r>
            <a:r>
              <a:rPr sz="1500">
                <a:latin typeface="NSimSun"/>
                <a:cs typeface="NSimSun"/>
              </a:rPr>
              <a:t>表扬</a:t>
            </a:r>
            <a:r>
              <a:rPr sz="1500" spc="-25">
                <a:latin typeface="NSimSun"/>
                <a:cs typeface="NSimSun"/>
              </a:rPr>
              <a:t> </a:t>
            </a:r>
            <a:r>
              <a:rPr sz="1500">
                <a:latin typeface="NSimSun"/>
                <a:cs typeface="NSimSun"/>
              </a:rPr>
              <a:t>表态。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509394" y="2960471"/>
            <a:ext cx="4406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参考参考答案一：我对这种现象的看法有以下几点：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509394" y="3356711"/>
            <a:ext cx="4406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1.（承认）首先，这种现象确实在现实生活中存在。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128394" y="414919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2.（全面）但从干部队伍总体上看，这种现象毕竟是少数而不是多数、是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128394" y="4545431"/>
            <a:ext cx="4406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局部而不是全部、是支流而不是主流，大多数是……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128394" y="533791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3.（危害）尽管这种现象是少数，但是已经严重损害了党和政府的形象；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128394" y="5734151"/>
            <a:ext cx="5359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破坏了党群、干群关系；阻碍了经济发展。如果得不到有效……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509394" y="6130391"/>
            <a:ext cx="4216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4.（表扬）……反反腐倡廉已取得阶段性成果……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509394" y="6526631"/>
            <a:ext cx="977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5.（表态）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509394" y="6922872"/>
            <a:ext cx="1549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参考参考答案二：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509394" y="7319111"/>
            <a:ext cx="3263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我对这种现象的看法有以下几点看法：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1395094" y="7715352"/>
            <a:ext cx="60261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1、（承认、危害）首先按实事求是的观点，这种现象确实在一些地区，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1128394" y="811159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某些部门和个别人身上的确存在。对此，我们不能回避，关键要如何对待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1128394" y="850783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，如何处理它。因为尽管这种现象是少数，但是已经严重损害了党和政府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1128394" y="8904072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的形象；破坏了党群、干群关系；阻碍了经济发展。如果得不到有效制止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1128394" y="9300312"/>
            <a:ext cx="1930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，那后果将不堪设想。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7948929" y="979271"/>
            <a:ext cx="60261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2、（全面）其次，深刻认识它产生的原因是解决问题的关键。我们看到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7682229" y="137551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这种现象的产生有其复杂的原因，一是，社会主义市场经济建设过程中，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7682229" y="177175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一些人，特别是少数公务员受物质利益诱惑，背离了自己的理想和为人民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7682229" y="216799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服务的宗旨，一味向钱前；二是制度建设滞后，在管理出现一些漏洞，给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7682229" y="256423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某些人提供了谋取私利的机会；三是监督检查机制不完善，使某些错误或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7682229" y="2960472"/>
            <a:ext cx="4597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腐败问题得到不及时处理，从而造成了一些破坏作用。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7948929" y="3356711"/>
            <a:ext cx="60261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3、（表扬）第三，我们看到党和政府已经高度认识到这种现象的危害，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7682229" y="375295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并采取了加强思想教育，强化管理和完善机制等多种措施来制止和杜绝这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7682229" y="414919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种现象的蔓延，反腐倡廉已取得阶段性成果。而且是从干部队伍总体上看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7682229" y="454543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，这种现象毕竟是少数而不是多数、是局部而不是全部、是支流而不是主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7682229" y="4941671"/>
            <a:ext cx="5549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流，因此我们相信在不久的将来这种现象一定会得到有效的控制。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7948929" y="5337911"/>
            <a:ext cx="27876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4、（表态）作为一名新的公务员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8063229" y="5734151"/>
            <a:ext cx="1358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三、社会消极类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8063229" y="6130391"/>
            <a:ext cx="4311650" cy="650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774315"/>
                <a:tab pos="3345815"/>
                <a:tab pos="3917315"/>
              </a:tabLst>
            </a:pPr>
            <a:r>
              <a:rPr sz="1500" b="1">
                <a:latin typeface="Microsoft YaHei UI"/>
                <a:cs typeface="Microsoft YaHei UI"/>
              </a:rPr>
              <a:t>答题思路</a:t>
            </a:r>
            <a:r>
              <a:rPr sz="1500" b="1" spc="320">
                <a:latin typeface="Microsoft YaHei UI"/>
                <a:cs typeface="Microsoft YaHei UI"/>
              </a:rPr>
              <a:t>:四部曲八个字，否定	原因	对策	表态</a:t>
            </a:r>
            <a:endParaRPr sz="1500"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  <a:spcBef>
                <a:spcPts val="1320"/>
              </a:spcBef>
            </a:pPr>
            <a:r>
              <a:rPr sz="1500" b="1">
                <a:latin typeface="Microsoft YaHei UI"/>
                <a:cs typeface="Microsoft YaHei UI"/>
              </a:rPr>
              <a:t>否定：是一种消极现象，应该给予否定。</a:t>
            </a:r>
            <a:endParaRPr sz="1500">
              <a:latin typeface="Microsoft YaHei UI"/>
              <a:cs typeface="Microsoft YaHei UI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7682229" y="731911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>
                <a:latin typeface="Microsoft YaHei UI"/>
                <a:cs typeface="Microsoft YaHei UI"/>
              </a:rPr>
              <a:t>原因：透过现象看本质，分析隐藏在现象后面的本质原因，是什么导致了</a:t>
            </a:r>
            <a:endParaRPr sz="1500">
              <a:latin typeface="Microsoft YaHei UI"/>
              <a:cs typeface="Microsoft YaHei UI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7682229" y="7715351"/>
            <a:ext cx="3644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>
                <a:latin typeface="Microsoft YaHei UI"/>
                <a:cs typeface="Microsoft YaHei UI"/>
              </a:rPr>
              <a:t>这些不文明、不合理、不合规的行为产生。</a:t>
            </a:r>
            <a:endParaRPr sz="1500">
              <a:latin typeface="Microsoft YaHei UI"/>
              <a:cs typeface="Microsoft YaHei UI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8063229" y="8111591"/>
            <a:ext cx="4216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>
                <a:latin typeface="Microsoft YaHei UI"/>
                <a:cs typeface="Microsoft YaHei UI"/>
              </a:rPr>
              <a:t>对策：针对原因，提出一些较为合理可行的措施。</a:t>
            </a:r>
            <a:endParaRPr sz="1500">
              <a:latin typeface="Microsoft YaHei UI"/>
              <a:cs typeface="Microsoft YaHei UI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7948929" y="8507831"/>
            <a:ext cx="4406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>
                <a:latin typeface="Microsoft YaHei UI"/>
                <a:cs typeface="Microsoft YaHei UI"/>
              </a:rPr>
              <a:t>表态：结合自身实际表态，使回答的内容更有高度。</a:t>
            </a:r>
            <a:endParaRPr sz="1500">
              <a:latin typeface="Microsoft YaHei UI"/>
              <a:cs typeface="Microsoft YaHei UI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8063229" y="8904072"/>
            <a:ext cx="5740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例题：有人说：现在，有的政府机关工作人员，一杯茶，一根烟，一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7682229" y="9300311"/>
            <a:ext cx="231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张报纸看半天，你怎么看？</a:t>
            </a:r>
            <a:endParaRPr sz="1500">
              <a:latin typeface="NSimSun"/>
              <a:cs typeface="NSimSun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128394" y="137551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答题思路：这是一道典型的社会消极现象类题目。审题时，要搞清，这个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41" name="object 4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ct val="100000"/>
              </a:lnSpc>
            </a:pPr>
            <a:fld id="{81D60167-4931-47E6-BA6A-407CBD079E47}" type="slidenum">
              <a:rPr/>
              <a:t>9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1128394" y="177175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现象反应的本质是什么。这个现象反应的是，现在有些单位职工工作不积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128394" y="216799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极，态度散漫，作风松垮，不思进取。抓住这一点，就可以按“四部曲八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128394" y="2564231"/>
            <a:ext cx="1549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个字”来分析了。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509394" y="2960471"/>
            <a:ext cx="1358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参考参考答案：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128394" y="375295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否定：这种工作状态，表面上反映了职工的精神面貌和似乎无事可做，实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128394" y="4149191"/>
            <a:ext cx="4787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质上反映了职工素质、内部管理、激励机制等深层问题。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128394" y="494167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原因：一是职工的素质问题。二是单位管理松弛、有章不循。三是制度和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128394" y="5337911"/>
            <a:ext cx="977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机制问题。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128394" y="6130391"/>
            <a:ext cx="62166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对策:一要加强队伍建设，提高职工素质。二要强化内部管理。三要加强制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128394" y="6526631"/>
            <a:ext cx="2501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度建设，完善奖惩激励机制。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509394" y="6922872"/>
            <a:ext cx="4406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表态：无论在什么岗位上，都将忠于职守尽职尽责。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509394" y="7319111"/>
            <a:ext cx="1358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>
                <a:latin typeface="Microsoft YaHei UI"/>
                <a:cs typeface="Microsoft YaHei UI"/>
              </a:rPr>
              <a:t>四、政府新政类</a:t>
            </a:r>
            <a:endParaRPr sz="1500">
              <a:latin typeface="Microsoft YaHei UI"/>
              <a:cs typeface="Microsoft YaHei UI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509394" y="7715352"/>
            <a:ext cx="5740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随着社会的发展，我们在工作和生活中，总是会不断涌现出一些新的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128394" y="811159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现象，人民群众在经济社会发展中，也不断会提出一些新的要求，对此，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1128394" y="850783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政府及其有关部门都必须做出回应，给予解决。为此，政府会陆续出台一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1128394" y="8904072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些新的政策和措施。在依法治国的时代背景下，各级政府特别是市级以上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7682229" y="97927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政府出台的政策，一般来说都是积极的、正面的，对此，我们从总体上要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7682229" y="1375511"/>
            <a:ext cx="5549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予以肯定，然后鼓励探索，进行规范，并争取从根本上解决问题。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8063229" y="1771751"/>
            <a:ext cx="977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答题思路：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8063229" y="2167991"/>
            <a:ext cx="5740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鼓励：政府出台相关举措的出发点是好的，是为了解决新情况新问题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7682229" y="2564231"/>
            <a:ext cx="5740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的，应予肯定。对政策中积极的一面，或是积极的举措，给予鼓励。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8063229" y="2960471"/>
            <a:ext cx="5740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规范（或探索）：新政策在实施过程中必然会有考虑不全面的问题，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7682229" y="3356711"/>
            <a:ext cx="4025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需要政府在实施中进一步进行探索，予以规范。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8063229" y="3752951"/>
            <a:ext cx="3454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根本：谈谈从根本上如何解决类似问题。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8063229" y="4149191"/>
            <a:ext cx="3644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表态：联系工作和自身实际，进一步表态。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8063229" y="4545431"/>
            <a:ext cx="58356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例题：金融危机期间，成都市向城市低保户发放100元消费券，对于这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7682229" y="4941671"/>
            <a:ext cx="33591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一做法社会上给予了肯定。你怎么看待?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8063229" y="5337911"/>
            <a:ext cx="1358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参考参考答案：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8063229" y="5734151"/>
            <a:ext cx="58356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鼓励：成都市政府向低保户发放100元消费卷出发点是好的，是为了提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7682229" y="613039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高困难群众的生活水平，而出台的政府新政。在金融危机期间，很多地方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7682229" y="652663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政府都出来了类似的举措。这一政策的导向是重视民生，关心困难群众，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7682229" y="6922872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是符合党和政府的一贯政策，应该给予鼓励，在实施中效果也是好的，受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7682229" y="7319111"/>
            <a:ext cx="2692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到了社会的称赞和群众的欢迎。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8063229" y="7715352"/>
            <a:ext cx="58356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规范：但是，仅仅靠发放100元消费卷来解决低保户的待遇问题，还是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7682229" y="811159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不够的。群众关心以下几个方面：农村困难群众怎么办？为什么是发放消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7682229" y="850783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费卷而不是现金？群众持消费卷到哪里消费？这些消费场所和政府官员之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7682229" y="8904072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间有没有什么关系？等等。这些都要求我们要注意新政策的可操作性和实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7682229" y="9300312"/>
            <a:ext cx="5359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际效果，在决策时要进一步论证，切实把实事办好，好事办实。</a:t>
            </a:r>
            <a:endParaRPr sz="1500">
              <a:latin typeface="NSimSun"/>
              <a:cs typeface="NSimSun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509394" y="979271"/>
            <a:ext cx="5740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根本：从根本上如何解决这个问题，还要大力发展经济，把经济发展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46" name="object 4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ct val="100000"/>
              </a:lnSpc>
            </a:pPr>
            <a:fld id="{81D60167-4931-47E6-BA6A-407CBD079E47}" type="slidenum">
              <a:rPr/>
              <a:t>10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1128394" y="1375511"/>
            <a:ext cx="2501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的成果更多地用于改善民生。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509394" y="1771751"/>
            <a:ext cx="5740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表态：我在公务员岗位上，一定坚持把人民群众的满意不满意作为检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128394" y="2167991"/>
            <a:ext cx="4787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验工作成效的标准，真心诚意地为民谋利，为群众办事。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509394" y="2564231"/>
            <a:ext cx="1358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五、新生事物类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509394" y="2960471"/>
            <a:ext cx="5740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新生事物几乎每天都在出现，短时间内人们对此众说纷纭，还没有形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128394" y="335671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成较为一致的认识，像“超女”、“快男”、“百家讲坛”、“于丹论语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128394" y="375295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”等。对于这些没有定论的新生事物，我们一定要全面、辨证、客观地看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128394" y="4149191"/>
            <a:ext cx="3644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，不能过于偏激，要分清利弊，科学解析。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509394" y="4545431"/>
            <a:ext cx="977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答题思路：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509394" y="4941671"/>
            <a:ext cx="5359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辨证：对这一现象，我们要坚持具体情况具体分析，辨证地看。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509394" y="5337911"/>
            <a:ext cx="4787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积极：从正面看，谈其积极的影响，对工作有利的一面。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509394" y="5734151"/>
            <a:ext cx="4787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消极：从反面看，谈其消极的影响，对工作不利的一面。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509394" y="6130391"/>
            <a:ext cx="5168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表态：从公务员角度，或是联系自己实际，谈谈自己的看法。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509394" y="6526631"/>
            <a:ext cx="1358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六、综合疑难类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1509394" y="6922872"/>
            <a:ext cx="5740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上述五类现象，都是相对容易归类、模式化比较明显的类型，答题时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1128394" y="731911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可按相应的套路进行。而除此之外的类型，或不好归类，或自身本来就难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1128394" y="771535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以回答，我们把它放在综合疑难类。所谓综合，就是具有以上五类题的部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1128394" y="811159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分特征，且组合在一起；所谓疑难，就是用上述五类题型的套路，解决不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1128394" y="850783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了。对这类题目，我们统一介绍一种基本模式，就是：</a:t>
            </a:r>
            <a:r>
              <a:rPr sz="1500" b="1" spc="290">
                <a:latin typeface="Microsoft YaHei UI"/>
                <a:cs typeface="Microsoft YaHei UI"/>
              </a:rPr>
              <a:t>“……是什么、</a:t>
            </a:r>
            <a:r>
              <a:rPr sz="1500" b="1" spc="55">
                <a:latin typeface="Microsoft YaHei UI"/>
                <a:cs typeface="Microsoft YaHei UI"/>
              </a:rPr>
              <a:t>…</a:t>
            </a:r>
            <a:endParaRPr sz="1500">
              <a:latin typeface="Microsoft YaHei UI"/>
              <a:cs typeface="Microsoft YaHei UI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1128394" y="8904072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 spc="55">
                <a:latin typeface="Microsoft YaHei UI"/>
                <a:cs typeface="Microsoft YaHei UI"/>
              </a:rPr>
              <a:t>…怎么看、……怎么办</a:t>
            </a:r>
            <a:r>
              <a:rPr sz="1500" b="1" spc="760">
                <a:latin typeface="Microsoft YaHei UI"/>
                <a:cs typeface="Microsoft YaHei UI"/>
              </a:rPr>
              <a:t>”</a:t>
            </a:r>
            <a:r>
              <a:rPr sz="1500" spc="760">
                <a:latin typeface="NSimSun"/>
                <a:cs typeface="NSimSun"/>
              </a:rPr>
              <a:t>。这个模式，既可以用以解决社会现象类，也可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1128394" y="930031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以用于观点类、串词类等其他综合类题目。兹介绍如下：的时事性、针对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7682229" y="97927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性较强，一般都是针对当前社会中一些引起争议的、没有定论的热点现象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7682229" y="137551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、新生事物出题，主要考查考生对社会的关注程度，以及对这些现象的理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7682229" y="1771751"/>
            <a:ext cx="977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解和认识。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8063229" y="2167991"/>
            <a:ext cx="45021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>
                <a:latin typeface="Microsoft YaHei UI"/>
                <a:cs typeface="Microsoft YaHei UI"/>
              </a:rPr>
              <a:t>是什么</a:t>
            </a:r>
            <a:r>
              <a:rPr sz="1500" b="1" spc="320">
                <a:latin typeface="Microsoft YaHei UI"/>
                <a:cs typeface="Microsoft YaHei UI"/>
              </a:rPr>
              <a:t>:简要说说这是一个什么现象，说明了什么</a:t>
            </a:r>
            <a:r>
              <a:rPr sz="1500" b="1" spc="55">
                <a:latin typeface="Microsoft YaHei UI"/>
                <a:cs typeface="Microsoft YaHei UI"/>
              </a:rPr>
              <a:t>……</a:t>
            </a:r>
            <a:endParaRPr sz="1500">
              <a:latin typeface="Microsoft YaHei UI"/>
              <a:cs typeface="Microsoft YaHei UI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8063229" y="2564231"/>
            <a:ext cx="5549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>
                <a:latin typeface="Microsoft YaHei UI"/>
                <a:cs typeface="Microsoft YaHei UI"/>
              </a:rPr>
              <a:t>怎么看：怎么看这种现象，或者说，出现这种现象的原因是什么。</a:t>
            </a:r>
            <a:endParaRPr sz="1500">
              <a:latin typeface="Microsoft YaHei UI"/>
              <a:cs typeface="Microsoft YaHei UI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7958454" y="2960471"/>
            <a:ext cx="5359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>
                <a:latin typeface="Microsoft YaHei UI"/>
                <a:cs typeface="Microsoft YaHei UI"/>
              </a:rPr>
              <a:t>怎么办：分析完题目后要谈谈自己的想法，注意举措合理恰当。</a:t>
            </a:r>
            <a:endParaRPr sz="1500">
              <a:latin typeface="Microsoft YaHei UI"/>
              <a:cs typeface="Microsoft YaHei UI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7958454" y="3356711"/>
            <a:ext cx="12636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 spc="-175">
                <a:latin typeface="Microsoft YaHei UI"/>
                <a:cs typeface="Microsoft YaHei UI"/>
              </a:rPr>
              <a:t>1、</a:t>
            </a:r>
            <a:r>
              <a:rPr sz="1500" b="1" spc="55">
                <a:latin typeface="Microsoft YaHei UI"/>
                <a:cs typeface="Microsoft YaHei UI"/>
              </a:rPr>
              <a:t>……是什么</a:t>
            </a:r>
            <a:endParaRPr sz="1500">
              <a:latin typeface="Microsoft YaHei UI"/>
              <a:cs typeface="Microsoft YaHei UI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8063229" y="3752951"/>
            <a:ext cx="35496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（1）分析评论具体的社会事实或社会现象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8063229" y="4149191"/>
            <a:ext cx="4597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某具体事件或现象或观点，表面上看……其实质是……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8063229" y="4545431"/>
            <a:ext cx="39306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（2）分析评论两个或两个以上看似矛盾的现象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8063229" y="4941671"/>
            <a:ext cx="43116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A</a:t>
            </a:r>
            <a:r>
              <a:rPr sz="1500" spc="-90">
                <a:latin typeface="NSimSun"/>
                <a:cs typeface="NSimSun"/>
              </a:rPr>
              <a:t> </a:t>
            </a:r>
            <a:r>
              <a:rPr sz="1500">
                <a:latin typeface="NSimSun"/>
                <a:cs typeface="NSimSun"/>
              </a:rPr>
              <a:t>的积极性表现在……，但是在……则存在不足；B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7682229" y="5337911"/>
            <a:ext cx="5740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的积极性表现在……，但是在……则存在不足。因此，应当把A</a:t>
            </a:r>
            <a:r>
              <a:rPr sz="1500" spc="-50">
                <a:latin typeface="NSimSun"/>
                <a:cs typeface="NSimSun"/>
              </a:rPr>
              <a:t> </a:t>
            </a:r>
            <a:r>
              <a:rPr sz="1500">
                <a:latin typeface="NSimSun"/>
                <a:cs typeface="NSimSun"/>
              </a:rPr>
              <a:t>和</a:t>
            </a:r>
            <a:r>
              <a:rPr sz="1500" spc="-50">
                <a:latin typeface="NSimSun"/>
                <a:cs typeface="NSimSun"/>
              </a:rPr>
              <a:t> </a:t>
            </a:r>
            <a:r>
              <a:rPr sz="1500">
                <a:latin typeface="NSimSun"/>
                <a:cs typeface="NSimSun"/>
              </a:rPr>
              <a:t>B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7682229" y="573415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结合起来，在……方面发挥A的优势，在……方面发挥B的优势，使相辅相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7682229" y="6130391"/>
            <a:ext cx="1358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成，相互促进。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8063229" y="6526631"/>
            <a:ext cx="39306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（3）分析评论某个特定的社会事实或社会现象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8063229" y="6922872"/>
            <a:ext cx="5740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某事件既有合理性的一面，又有不合理的一面。其合理性表现在……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7682229" y="731911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；其不合理性表现在……。因此，应当辩证地看待问题，要具体问题具体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7682229" y="7715351"/>
            <a:ext cx="596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分析。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42" name="object 42"/>
          <p:cNvSpPr txBox="1"/>
          <p:nvPr/>
        </p:nvSpPr>
        <p:spPr>
          <a:xfrm>
            <a:off x="7958454" y="8111591"/>
            <a:ext cx="12636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 spc="-175">
                <a:latin typeface="Microsoft YaHei UI"/>
                <a:cs typeface="Microsoft YaHei UI"/>
              </a:rPr>
              <a:t>2、</a:t>
            </a:r>
            <a:r>
              <a:rPr sz="1500" b="1" spc="55">
                <a:latin typeface="Microsoft YaHei UI"/>
                <a:cs typeface="Microsoft YaHei UI"/>
              </a:rPr>
              <a:t>……怎么看</a:t>
            </a:r>
            <a:endParaRPr sz="1500">
              <a:latin typeface="Microsoft YaHei UI"/>
              <a:cs typeface="Microsoft YaHei UI"/>
            </a:endParaRPr>
          </a:p>
        </p:txBody>
      </p:sp>
      <p:sp>
        <p:nvSpPr>
          <p:cNvPr id="43" name="object 43"/>
          <p:cNvSpPr txBox="1"/>
          <p:nvPr/>
        </p:nvSpPr>
        <p:spPr>
          <a:xfrm>
            <a:off x="8063229" y="8507831"/>
            <a:ext cx="58356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所谓怎么看，着重是要分析原因，找出特定现象的原因：（1）主要原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44" name="object 44"/>
          <p:cNvSpPr txBox="1"/>
          <p:nvPr/>
        </p:nvSpPr>
        <p:spPr>
          <a:xfrm>
            <a:off x="7682229" y="8904071"/>
            <a:ext cx="43116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因和次要原因（2）直接原因、间接原因和根本原因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45" name="object 45"/>
          <p:cNvSpPr txBox="1"/>
          <p:nvPr/>
        </p:nvSpPr>
        <p:spPr>
          <a:xfrm>
            <a:off x="8063229" y="9300311"/>
            <a:ext cx="16446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（1）多角度分析法</a:t>
            </a:r>
            <a:endParaRPr sz="1500">
              <a:latin typeface="NSimSun"/>
              <a:cs typeface="NSimSun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509394" y="979271"/>
            <a:ext cx="4787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宏观方面：政治原因，经济原因、社会原因、文化原因。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43" name="object 4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ct val="100000"/>
              </a:lnSpc>
            </a:pPr>
            <a:fld id="{81D60167-4931-47E6-BA6A-407CBD079E47}" type="slidenum">
              <a:rPr/>
              <a:t>11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1509394" y="1375511"/>
            <a:ext cx="5740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微观方面：思想层面、制度层面、技术层面、后勤保障层面、人的素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128394" y="1771751"/>
            <a:ext cx="596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质层面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509394" y="2167991"/>
            <a:ext cx="27876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（2）利益分析法，即主体分析法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509394" y="2564231"/>
            <a:ext cx="5740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利益分析法尤其适用于涉及社会中矛盾利益的具体问题的解决。找到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128394" y="2960472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了不同利益主体，就能明确各方利益需求，从而找到满足不同主体的合理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128394" y="3356711"/>
            <a:ext cx="1549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利益需求的途径。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509394" y="3752951"/>
            <a:ext cx="5359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解决此类问题的对策思路：沟通机制——妥协机制——落实机制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509394" y="4149191"/>
            <a:ext cx="12636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 spc="-175">
                <a:latin typeface="Microsoft YaHei UI"/>
                <a:cs typeface="Microsoft YaHei UI"/>
              </a:rPr>
              <a:t>3、</a:t>
            </a:r>
            <a:r>
              <a:rPr sz="1500" b="1" spc="55">
                <a:latin typeface="Microsoft YaHei UI"/>
                <a:cs typeface="Microsoft YaHei UI"/>
              </a:rPr>
              <a:t>……怎么办</a:t>
            </a:r>
            <a:endParaRPr sz="1500">
              <a:latin typeface="Microsoft YaHei UI"/>
              <a:cs typeface="Microsoft YaHei U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509394" y="4545431"/>
            <a:ext cx="5740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所谓怎么办，就是提出对策，解决问题，可以借鉴《申论》提出对策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128394" y="4941671"/>
            <a:ext cx="1358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的“万能八条”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509394" y="5337911"/>
            <a:ext cx="22161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（1）领导重视、提高认识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509394" y="5734151"/>
            <a:ext cx="22161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（2）加强宣传、营造氛围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509394" y="6130391"/>
            <a:ext cx="22161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（3）教育培训、提高素质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509394" y="6526631"/>
            <a:ext cx="25971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（4）健全政策法规、完善制度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1509394" y="6922872"/>
            <a:ext cx="22161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（5）组织协调、形成机制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1509394" y="7319111"/>
            <a:ext cx="22161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（6）增加投入、依靠科技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1509394" y="7715352"/>
            <a:ext cx="22161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（7）加强监管、全面落实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1509394" y="8111591"/>
            <a:ext cx="22161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（8）总结反思、借鉴经验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1509394" y="8507831"/>
            <a:ext cx="5740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例题：现在有很多高校招收奥运冠军作为学生，有人认为这是对教学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1128394" y="8904071"/>
            <a:ext cx="2120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资源的浪费，你怎么看？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1509394" y="9300311"/>
            <a:ext cx="1358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参考参考答案：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8063229" y="979271"/>
            <a:ext cx="58356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1、(总括这种现象是什么)：高等教育从发展趋势上看，自主招生是大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7682229" y="1375511"/>
            <a:ext cx="787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势所趋。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8063229" y="1771751"/>
            <a:ext cx="58356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2、（深入分析现象后反映的问题）奥运冠军虽然从表面上，文化或考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7682229" y="216799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试能力相对其他考生而言可能相对薄弱，但是我们应该看到“奥运冠军”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7682229" y="2564231"/>
            <a:ext cx="2692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本身其实就是能力的一种体现。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8063229" y="2960471"/>
            <a:ext cx="58356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3、（怎么看这种现象）有人认为这是对教学资源的浪费，这个观点表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7682229" y="335671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达的实际上是一种担忧，因为目前我们的高等教育资源是有限的，奥运冠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7682229" y="375295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军读大学，挤占了其他人读大学的机会，有损于教育公平。这种想法似乎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7682229" y="4149191"/>
            <a:ext cx="1168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有一点道理。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8063229" y="4545431"/>
            <a:ext cx="58356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4、（怎么看这种现象）我们更多地应该是反思，为什么很多人一直打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7682229" y="494167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着“有色眼镜”去看待奥运冠军读名校的问题，其实这一趋势在发达国家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7682229" y="5337911"/>
            <a:ext cx="3073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的名牌大学中，同样有这样的先例。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8063229" y="5734151"/>
            <a:ext cx="58356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5、（怎么看这种现象）某专家认为我们需要招收有能力的人去接受高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7682229" y="613039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等教育，但能力的衡量是多方面的，并不是单纯的“读书能力”或“考试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7682229" y="6526631"/>
            <a:ext cx="2882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能力”。这种说法也是有道理的。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8063229" y="6922872"/>
            <a:ext cx="58356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6、（怎么办）我们要避免的是盲目地接受奥运冠军的行为，毕竟每一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7682229" y="731911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位“奥运冠军”都是不一样的，如何为其“度身定做”适合他们的教育模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7682229" y="7715351"/>
            <a:ext cx="5359400" cy="650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式，发挥“奥运冠军”最大的能力价值是我们需要思考的重点。</a:t>
            </a:r>
            <a:endParaRPr sz="1500">
              <a:latin typeface="NSimSun"/>
              <a:cs typeface="NSimSun"/>
            </a:endParaRPr>
          </a:p>
          <a:p>
            <a:pPr marL="2201545">
              <a:lnSpc>
                <a:spcPct val="100000"/>
              </a:lnSpc>
              <a:spcBef>
                <a:spcPts val="1320"/>
              </a:spcBef>
              <a:tabLst>
                <a:tab pos="2963545"/>
              </a:tabLst>
            </a:pPr>
            <a:r>
              <a:rPr sz="1500" b="1">
                <a:latin typeface="Microsoft YaHei UI"/>
                <a:cs typeface="Microsoft YaHei UI"/>
              </a:rPr>
              <a:t>第四讲	人际沟通能力</a:t>
            </a:r>
            <a:endParaRPr sz="1500">
              <a:latin typeface="Microsoft YaHei UI"/>
              <a:cs typeface="Microsoft YaHei UI"/>
            </a:endParaRPr>
          </a:p>
        </p:txBody>
      </p:sp>
      <p:sp>
        <p:nvSpPr>
          <p:cNvPr id="42" name="object 42"/>
          <p:cNvSpPr txBox="1"/>
          <p:nvPr/>
        </p:nvSpPr>
        <p:spPr>
          <a:xfrm>
            <a:off x="8152065" y="8544394"/>
            <a:ext cx="4000500" cy="694055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133985" rIns="0" bIns="0" rtlCol="0">
            <a:spAutoFit/>
          </a:bodyPr>
          <a:lstStyle/>
          <a:p>
            <a:pPr marL="395605">
              <a:lnSpc>
                <a:spcPct val="100000"/>
              </a:lnSpc>
              <a:spcBef>
                <a:spcPts val="1055"/>
              </a:spcBef>
            </a:pPr>
            <a:r>
              <a:rPr sz="1200">
                <a:latin typeface="MS UI Gothic"/>
                <a:cs typeface="MS UI Gothic"/>
              </a:rPr>
              <a:t>本</a:t>
            </a:r>
            <a:r>
              <a:rPr sz="1200">
                <a:latin typeface="PMingLiU-ExtB"/>
                <a:cs typeface="PMingLiU-ExtB"/>
              </a:rPr>
              <a:t>讲</a:t>
            </a:r>
            <a:r>
              <a:rPr sz="1200">
                <a:latin typeface="MS UI Gothic"/>
                <a:cs typeface="MS UI Gothic"/>
              </a:rPr>
              <a:t>首先介</a:t>
            </a:r>
            <a:r>
              <a:rPr sz="1200">
                <a:latin typeface="PMingLiU-ExtB"/>
                <a:cs typeface="PMingLiU-ExtB"/>
              </a:rPr>
              <a:t>绍</a:t>
            </a:r>
            <a:r>
              <a:rPr sz="1200">
                <a:latin typeface="MS UI Gothic"/>
                <a:cs typeface="MS UI Gothic"/>
              </a:rPr>
              <a:t>人</a:t>
            </a:r>
            <a:r>
              <a:rPr sz="1200">
                <a:latin typeface="PMingLiU-ExtB"/>
                <a:cs typeface="PMingLiU-ExtB"/>
              </a:rPr>
              <a:t>际</a:t>
            </a:r>
            <a:r>
              <a:rPr sz="1200">
                <a:latin typeface="MS UI Gothic"/>
                <a:cs typeface="MS UI Gothic"/>
              </a:rPr>
              <a:t>沟通、</a:t>
            </a:r>
            <a:r>
              <a:rPr sz="1200">
                <a:latin typeface="PMingLiU-ExtB"/>
                <a:cs typeface="PMingLiU-ExtB"/>
              </a:rPr>
              <a:t>处</a:t>
            </a:r>
            <a:r>
              <a:rPr sz="1200">
                <a:latin typeface="MS UI Gothic"/>
                <a:cs typeface="MS UI Gothic"/>
              </a:rPr>
              <a:t>理人</a:t>
            </a:r>
            <a:r>
              <a:rPr sz="1200">
                <a:latin typeface="PMingLiU-ExtB"/>
                <a:cs typeface="PMingLiU-ExtB"/>
              </a:rPr>
              <a:t>际</a:t>
            </a:r>
            <a:r>
              <a:rPr sz="1200">
                <a:latin typeface="MS UI Gothic"/>
                <a:cs typeface="MS UI Gothic"/>
              </a:rPr>
              <a:t>关系的一些基本原</a:t>
            </a:r>
            <a:endParaRPr sz="1200">
              <a:latin typeface="MS UI Gothic"/>
              <a:cs typeface="MS UI Gothic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1300">
              <a:latin typeface="MS UI Gothic"/>
              <a:cs typeface="MS UI Gothic"/>
            </a:endParaRPr>
          </a:p>
          <a:p>
            <a:pPr marL="90805">
              <a:lnSpc>
                <a:spcPts val="1285"/>
              </a:lnSpc>
              <a:spcBef>
                <a:spcPts val="5"/>
              </a:spcBef>
            </a:pPr>
            <a:r>
              <a:rPr sz="1200">
                <a:latin typeface="PMingLiU-ExtB"/>
                <a:cs typeface="PMingLiU-ExtB"/>
              </a:rPr>
              <a:t>则</a:t>
            </a:r>
            <a:r>
              <a:rPr sz="1200" spc="-5">
                <a:latin typeface="MS UI Gothic"/>
                <a:cs typeface="MS UI Gothic"/>
              </a:rPr>
              <a:t>，然后，着重介</a:t>
            </a:r>
            <a:r>
              <a:rPr sz="1200">
                <a:latin typeface="PMingLiU-ExtB"/>
                <a:cs typeface="PMingLiU-ExtB"/>
              </a:rPr>
              <a:t>绍处</a:t>
            </a:r>
            <a:r>
              <a:rPr sz="1200">
                <a:latin typeface="MS UI Gothic"/>
                <a:cs typeface="MS UI Gothic"/>
              </a:rPr>
              <a:t>理</a:t>
            </a:r>
            <a:r>
              <a:rPr sz="1200">
                <a:latin typeface="PMingLiU-ExtB"/>
                <a:cs typeface="PMingLiU-ExtB"/>
              </a:rPr>
              <a:t>这类问题总</a:t>
            </a:r>
            <a:r>
              <a:rPr sz="1200">
                <a:latin typeface="MS UI Gothic"/>
                <a:cs typeface="MS UI Gothic"/>
              </a:rPr>
              <a:t>的答</a:t>
            </a:r>
            <a:r>
              <a:rPr sz="1200">
                <a:latin typeface="PMingLiU-ExtB"/>
                <a:cs typeface="PMingLiU-ExtB"/>
              </a:rPr>
              <a:t>题</a:t>
            </a:r>
            <a:r>
              <a:rPr sz="1200">
                <a:latin typeface="MS UI Gothic"/>
                <a:cs typeface="MS UI Gothic"/>
              </a:rPr>
              <a:t>思路，最后，</a:t>
            </a:r>
            <a:r>
              <a:rPr sz="1200">
                <a:latin typeface="PMingLiU-ExtB"/>
                <a:cs typeface="PMingLiU-ExtB"/>
              </a:rPr>
              <a:t>详</a:t>
            </a:r>
            <a:endParaRPr sz="1200">
              <a:latin typeface="PMingLiU-ExtB"/>
              <a:cs typeface="PMingLiU-ExtB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501775" y="979271"/>
            <a:ext cx="5930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卡内基说：“一个人的成功，只有15%是由于他的专业技术，而85%则要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42" name="object 4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ct val="100000"/>
              </a:lnSpc>
            </a:pPr>
            <a:fld id="{81D60167-4931-47E6-BA6A-407CBD079E47}" type="slidenum">
              <a:rPr/>
              <a:t>12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1128394" y="137551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靠人际关系和他的为人处事能力。”公务员必须具备较强的人际关系处理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128394" y="177175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能力与协调能力，努力协调处理好身边的人际关系和各种矛盾。只有这样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128394" y="2167991"/>
            <a:ext cx="3263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，才能顺利开展工作，愉快胜任工作。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128394" y="296047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这类题型是领导干部和公务员面试的必考题。考生在回答这类问题时，一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128394" y="335671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是要掌握好为人处事的基本原则，二是灵活运用我们提供的答题“公式”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128394" y="3752951"/>
            <a:ext cx="215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501775" y="4149191"/>
            <a:ext cx="2501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>
                <a:latin typeface="Microsoft YaHei UI"/>
                <a:cs typeface="Microsoft YaHei UI"/>
              </a:rPr>
              <a:t>处理人际关系的题解答方法：</a:t>
            </a:r>
            <a:endParaRPr sz="1500">
              <a:latin typeface="Microsoft YaHei UI"/>
              <a:cs typeface="Microsoft YaHei U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501775" y="4545431"/>
            <a:ext cx="5549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>
                <a:latin typeface="Microsoft YaHei UI"/>
                <a:cs typeface="Microsoft YaHei UI"/>
              </a:rPr>
              <a:t>两个前提</a:t>
            </a:r>
            <a:r>
              <a:rPr sz="1500" b="1" spc="155">
                <a:latin typeface="Microsoft YaHei UI"/>
                <a:cs typeface="Microsoft YaHei UI"/>
              </a:rPr>
              <a:t>:1.</a:t>
            </a:r>
            <a:r>
              <a:rPr sz="1500" b="1">
                <a:latin typeface="Microsoft YaHei UI"/>
                <a:cs typeface="Microsoft YaHei UI"/>
              </a:rPr>
              <a:t>职业道德和法律法规不能违背原则</a:t>
            </a:r>
            <a:r>
              <a:rPr sz="1500" b="1" spc="45">
                <a:latin typeface="Microsoft YaHei UI"/>
                <a:cs typeface="Microsoft YaHei UI"/>
              </a:rPr>
              <a:t>；2.</a:t>
            </a:r>
            <a:r>
              <a:rPr sz="1500" b="1" spc="215">
                <a:latin typeface="Microsoft YaHei UI"/>
                <a:cs typeface="Microsoft YaHei UI"/>
              </a:rPr>
              <a:t> </a:t>
            </a:r>
            <a:r>
              <a:rPr sz="1500" b="1">
                <a:latin typeface="Microsoft YaHei UI"/>
                <a:cs typeface="Microsoft YaHei UI"/>
              </a:rPr>
              <a:t>对人的尊重。</a:t>
            </a:r>
            <a:endParaRPr sz="1500">
              <a:latin typeface="Microsoft YaHei UI"/>
              <a:cs typeface="Microsoft YaHei U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501775" y="4941671"/>
            <a:ext cx="8826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>
                <a:latin typeface="Microsoft YaHei UI"/>
                <a:cs typeface="Microsoft YaHei UI"/>
              </a:rPr>
              <a:t>四种关系</a:t>
            </a:r>
            <a:r>
              <a:rPr sz="1500" b="1" spc="320">
                <a:latin typeface="Microsoft YaHei UI"/>
                <a:cs typeface="Microsoft YaHei UI"/>
              </a:rPr>
              <a:t>:</a:t>
            </a:r>
            <a:endParaRPr sz="1500">
              <a:latin typeface="Microsoft YaHei UI"/>
              <a:cs typeface="Microsoft YaHei UI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501775" y="5337911"/>
            <a:ext cx="48831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 spc="70">
                <a:latin typeface="Microsoft YaHei UI"/>
                <a:cs typeface="Microsoft YaHei UI"/>
              </a:rPr>
              <a:t>1.上级</a:t>
            </a:r>
            <a:r>
              <a:rPr sz="1500" b="1" spc="320">
                <a:latin typeface="Microsoft YaHei UI"/>
                <a:cs typeface="Microsoft YaHei UI"/>
              </a:rPr>
              <a:t>:服从、尊重，按程序办事，事前请示，事后汇报；</a:t>
            </a:r>
            <a:endParaRPr sz="1500">
              <a:latin typeface="Microsoft YaHei UI"/>
              <a:cs typeface="Microsoft YaHei UI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404619" y="5734151"/>
            <a:ext cx="6921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 spc="70">
                <a:latin typeface="Microsoft YaHei UI"/>
                <a:cs typeface="Microsoft YaHei UI"/>
              </a:rPr>
              <a:t>2.平级</a:t>
            </a:r>
            <a:r>
              <a:rPr sz="1500" b="1" spc="320">
                <a:latin typeface="Microsoft YaHei UI"/>
                <a:cs typeface="Microsoft YaHei UI"/>
              </a:rPr>
              <a:t>:</a:t>
            </a:r>
            <a:endParaRPr sz="1500">
              <a:latin typeface="Microsoft YaHei UI"/>
              <a:cs typeface="Microsoft YaHei UI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128394" y="613039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>
                <a:latin typeface="Microsoft YaHei UI"/>
                <a:cs typeface="Microsoft YaHei UI"/>
              </a:rPr>
              <a:t>大事讲原则，小事讲风格。尽量做好协调工作，利益面前多让步，学会欣</a:t>
            </a:r>
            <a:endParaRPr sz="1500">
              <a:latin typeface="Microsoft YaHei UI"/>
              <a:cs typeface="Microsoft YaHei UI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128394" y="6526631"/>
            <a:ext cx="1358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>
                <a:latin typeface="Microsoft YaHei UI"/>
                <a:cs typeface="Microsoft YaHei UI"/>
              </a:rPr>
              <a:t>赏别人的优点；</a:t>
            </a:r>
            <a:endParaRPr sz="1500">
              <a:latin typeface="Microsoft YaHei UI"/>
              <a:cs typeface="Microsoft YaHei UI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404619" y="6922872"/>
            <a:ext cx="60261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 spc="70">
                <a:latin typeface="Microsoft YaHei UI"/>
                <a:cs typeface="Microsoft YaHei UI"/>
              </a:rPr>
              <a:t>3.下级</a:t>
            </a:r>
            <a:r>
              <a:rPr sz="1500" b="1" spc="320">
                <a:latin typeface="Microsoft YaHei UI"/>
                <a:cs typeface="Microsoft YaHei UI"/>
              </a:rPr>
              <a:t>:服务；对主任科员以下的公务员来说，主要是针对下级机关和群</a:t>
            </a:r>
            <a:endParaRPr sz="1500">
              <a:latin typeface="Microsoft YaHei UI"/>
              <a:cs typeface="Microsoft YaHei UI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1128394" y="7319111"/>
            <a:ext cx="406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>
                <a:latin typeface="Microsoft YaHei UI"/>
                <a:cs typeface="Microsoft YaHei UI"/>
              </a:rPr>
              <a:t>众；</a:t>
            </a:r>
            <a:endParaRPr sz="1500">
              <a:latin typeface="Microsoft YaHei UI"/>
              <a:cs typeface="Microsoft YaHei UI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1404619" y="7715352"/>
            <a:ext cx="41211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 spc="70">
                <a:latin typeface="Microsoft YaHei UI"/>
                <a:cs typeface="Microsoft YaHei UI"/>
              </a:rPr>
              <a:t>4.亲属、朋友关系</a:t>
            </a:r>
            <a:r>
              <a:rPr sz="1500" b="1" spc="320">
                <a:latin typeface="Microsoft YaHei UI"/>
                <a:cs typeface="Microsoft YaHei UI"/>
              </a:rPr>
              <a:t>:说服，动之以情，晓之以理。</a:t>
            </a:r>
            <a:endParaRPr sz="1500">
              <a:latin typeface="Microsoft YaHei UI"/>
              <a:cs typeface="Microsoft YaHei UI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1501775" y="8111591"/>
            <a:ext cx="1358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>
                <a:latin typeface="Microsoft YaHei UI"/>
                <a:cs typeface="Microsoft YaHei UI"/>
              </a:rPr>
              <a:t>（一）总的思路</a:t>
            </a:r>
            <a:endParaRPr sz="1500">
              <a:latin typeface="Microsoft YaHei UI"/>
              <a:cs typeface="Microsoft YaHei UI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1509394" y="8507831"/>
            <a:ext cx="35496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1、正确看待，以工作为重，以大局为重。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1509394" y="8904072"/>
            <a:ext cx="31686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2、自我检讨，积极沟通，互相尊重。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1509394" y="9300311"/>
            <a:ext cx="39306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3、恰当的时机，有效的方式，在工作中化解。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8063229" y="979271"/>
            <a:ext cx="24066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4、忍让和宽容，不卑不亢。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8063229" y="1375511"/>
            <a:ext cx="24066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5、坚持原则，保持独立性。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8063229" y="1771751"/>
            <a:ext cx="29781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6、依法办事，尽量做到情理兼顾。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7868919" y="2167991"/>
            <a:ext cx="1930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>
                <a:latin typeface="Microsoft YaHei UI"/>
                <a:cs typeface="Microsoft YaHei UI"/>
              </a:rPr>
              <a:t>（二）与本单位关系类</a:t>
            </a:r>
            <a:endParaRPr sz="1500">
              <a:latin typeface="Microsoft YaHei UI"/>
              <a:cs typeface="Microsoft YaHei UI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8063229" y="2564231"/>
            <a:ext cx="58356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1、摆正心态，正确对待（你是去工作的，不是去当领导或去拯救单位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7682229" y="2960472"/>
            <a:ext cx="596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的）。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8063229" y="3356711"/>
            <a:ext cx="58356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2、适应单位，尊重单位（只有你适应环境，不可能让环境适应你）。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8063229" y="3752951"/>
            <a:ext cx="56451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3、认真学习，积极工作（你对单位的态度就是单位对你的态度）。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8063229" y="4149191"/>
            <a:ext cx="50736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4、无法适应，立刻走人（不能相融，离开是最好的选择）。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8063229" y="4545431"/>
            <a:ext cx="45021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>
                <a:latin typeface="Microsoft YaHei UI"/>
                <a:cs typeface="Microsoft YaHei UI"/>
              </a:rPr>
              <a:t>答题步骤</a:t>
            </a:r>
            <a:r>
              <a:rPr sz="1500" b="1" spc="320">
                <a:latin typeface="Microsoft YaHei UI"/>
                <a:cs typeface="Microsoft YaHei UI"/>
              </a:rPr>
              <a:t>:四部曲八字方针，冷静→反思→沟通→扬弃</a:t>
            </a:r>
            <a:endParaRPr sz="1500">
              <a:latin typeface="Microsoft YaHei UI"/>
              <a:cs typeface="Microsoft YaHei UI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7682229" y="533791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>
                <a:latin typeface="Microsoft YaHei UI"/>
                <a:cs typeface="Microsoft YaHei UI"/>
              </a:rPr>
              <a:t>冷静：遇到矛盾，或处于不佳境况时，要有一种平和心态，不急躁，认真</a:t>
            </a:r>
            <a:endParaRPr sz="1500">
              <a:latin typeface="Microsoft YaHei UI"/>
              <a:cs typeface="Microsoft YaHei UI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7682229" y="5734151"/>
            <a:ext cx="1549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>
                <a:latin typeface="Microsoft YaHei UI"/>
                <a:cs typeface="Microsoft YaHei UI"/>
              </a:rPr>
              <a:t>分析，理智对待。</a:t>
            </a:r>
            <a:endParaRPr sz="1500">
              <a:latin typeface="Microsoft YaHei UI"/>
              <a:cs typeface="Microsoft YaHei UI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7682229" y="652663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>
                <a:latin typeface="Microsoft YaHei UI"/>
                <a:cs typeface="Microsoft YaHei UI"/>
              </a:rPr>
              <a:t>反思：遇事多做自我批评，多找主观原因，少找客观理由，敢于担当。善</a:t>
            </a:r>
            <a:endParaRPr sz="1500">
              <a:latin typeface="Microsoft YaHei UI"/>
              <a:cs typeface="Microsoft YaHei UI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7682229" y="6922872"/>
            <a:ext cx="3835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>
                <a:latin typeface="Microsoft YaHei UI"/>
                <a:cs typeface="Microsoft YaHei UI"/>
              </a:rPr>
              <a:t>于从自己的角度出发，找到原因，对症下药。</a:t>
            </a:r>
            <a:endParaRPr sz="1500">
              <a:latin typeface="Microsoft YaHei UI"/>
              <a:cs typeface="Microsoft YaHei UI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7682229" y="771535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>
                <a:latin typeface="Microsoft YaHei UI"/>
                <a:cs typeface="Microsoft YaHei UI"/>
              </a:rPr>
              <a:t>沟通（对策）：沟通是处理人际关系、解决矛盾的最有效方式，要善于沟</a:t>
            </a:r>
            <a:endParaRPr sz="1500">
              <a:latin typeface="Microsoft YaHei UI"/>
              <a:cs typeface="Microsoft YaHei UI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7682229" y="8111591"/>
            <a:ext cx="977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>
                <a:latin typeface="Microsoft YaHei UI"/>
                <a:cs typeface="Microsoft YaHei UI"/>
              </a:rPr>
              <a:t>通和交流。</a:t>
            </a:r>
            <a:endParaRPr sz="1500">
              <a:latin typeface="Microsoft YaHei UI"/>
              <a:cs typeface="Microsoft YaHei UI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7958454" y="8507831"/>
            <a:ext cx="5930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>
                <a:latin typeface="Microsoft YaHei UI"/>
                <a:cs typeface="Microsoft YaHei UI"/>
              </a:rPr>
              <a:t>扬弃：辩证地看待事情，不因不利的环境而影响自己工作态度和热情，</a:t>
            </a:r>
            <a:endParaRPr sz="1500">
              <a:latin typeface="Microsoft YaHei UI"/>
              <a:cs typeface="Microsoft YaHei UI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7682229" y="8904071"/>
            <a:ext cx="5359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>
                <a:latin typeface="Microsoft YaHei UI"/>
                <a:cs typeface="Microsoft YaHei UI"/>
              </a:rPr>
              <a:t>既要协调好关系，又要坚持原则不动摇，积极工作，不断进步。</a:t>
            </a:r>
            <a:endParaRPr sz="1500">
              <a:latin typeface="Microsoft YaHei UI"/>
              <a:cs typeface="Microsoft YaHei UI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7958454" y="9300311"/>
            <a:ext cx="1358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一、与领导相处</a:t>
            </a:r>
            <a:endParaRPr sz="1500">
              <a:latin typeface="NSimSun"/>
              <a:cs typeface="NSimSun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404619" y="979271"/>
            <a:ext cx="5930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要掌握与领导相处的一些基本原则，比如，对领导的服从、尊敬和协助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41" name="object 4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ct val="100000"/>
              </a:lnSpc>
            </a:pPr>
            <a:fld id="{81D60167-4931-47E6-BA6A-407CBD079E47}" type="slidenum">
              <a:rPr/>
              <a:t>13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1128394" y="137551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。</a:t>
            </a:r>
            <a:r>
              <a:rPr sz="1500" b="1">
                <a:latin typeface="Microsoft YaHei UI"/>
                <a:cs typeface="Microsoft YaHei UI"/>
              </a:rPr>
              <a:t>与领导相处，要拥有一颗平常心，在服从之外，还要抱着学习的心态，</a:t>
            </a:r>
            <a:endParaRPr sz="1500">
              <a:latin typeface="Microsoft YaHei UI"/>
              <a:cs typeface="Microsoft YaHei U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128394" y="177175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>
                <a:latin typeface="Microsoft YaHei UI"/>
                <a:cs typeface="Microsoft YaHei UI"/>
              </a:rPr>
              <a:t>在学习中前进和提高，这样才会进步。在领导面前要能受得了委屈，始终</a:t>
            </a:r>
            <a:endParaRPr sz="1500">
              <a:latin typeface="Microsoft YaHei UI"/>
              <a:cs typeface="Microsoft YaHei U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128394" y="216799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>
                <a:latin typeface="Microsoft YaHei UI"/>
                <a:cs typeface="Microsoft YaHei UI"/>
              </a:rPr>
              <a:t>保持平和进取的心态，必要的时候可以调节自己的心态。自己犯了错误，</a:t>
            </a:r>
            <a:endParaRPr sz="1500">
              <a:latin typeface="Microsoft YaHei UI"/>
              <a:cs typeface="Microsoft YaHei U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128394" y="256423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>
                <a:latin typeface="Microsoft YaHei UI"/>
                <a:cs typeface="Microsoft YaHei UI"/>
              </a:rPr>
              <a:t>要勇于承担后果，并着力纠正，减轻损失，事后反思，是不二错。领导出</a:t>
            </a:r>
            <a:endParaRPr sz="1500">
              <a:latin typeface="Microsoft YaHei UI"/>
              <a:cs typeface="Microsoft YaHei U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128394" y="2960472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>
                <a:latin typeface="Microsoft YaHei UI"/>
                <a:cs typeface="Microsoft YaHei UI"/>
              </a:rPr>
              <a:t>了错误，小事不计较，大事要坚持原则，帮助领导纠正错误、改正错误，</a:t>
            </a:r>
            <a:endParaRPr sz="1500">
              <a:latin typeface="Microsoft YaHei UI"/>
              <a:cs typeface="Microsoft YaHei U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128394" y="3356711"/>
            <a:ext cx="4025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>
                <a:latin typeface="Microsoft YaHei UI"/>
                <a:cs typeface="Microsoft YaHei UI"/>
              </a:rPr>
              <a:t>但一个前提是，要注意方法，维护领导的尊严。</a:t>
            </a:r>
            <a:endParaRPr sz="1500">
              <a:latin typeface="Microsoft YaHei UI"/>
              <a:cs typeface="Microsoft YaHei U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509394" y="3752951"/>
            <a:ext cx="58356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1、摆正位置，明确自己的角色定位（千万别忘记你是下属，权属不分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128394" y="4149191"/>
            <a:ext cx="1739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，工作肯定乱套）。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509394" y="4545431"/>
            <a:ext cx="58356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2、检讨自己，主动沟通，展示才华（不要等着领导找你，你要主动与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128394" y="4941671"/>
            <a:ext cx="1168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领导沟通）。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509394" y="5337911"/>
            <a:ext cx="58356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3、尊重而不崇拜，补台而不拆台（领导能力高低与你无关，你是参谋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128394" y="5734151"/>
            <a:ext cx="977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和助手）。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509394" y="6130391"/>
            <a:ext cx="58356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4、服从而不盲从，是非原则要分清（有意见可保留，命令要执行，错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128394" y="6526631"/>
            <a:ext cx="1930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误的可找上级组织）。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1509394" y="6922872"/>
            <a:ext cx="58356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5、以工作为重，荣辱不在一时一事（正确对待提拔和培养，最终还是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1128394" y="7319111"/>
            <a:ext cx="977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靠工作）。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1509394" y="7715352"/>
            <a:ext cx="58356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6、时机恰当，方法委婉，说理充分（足够的理由、恰当的时机、适合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1128394" y="8111591"/>
            <a:ext cx="2120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的方法才会让人接受）。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1509394" y="8507831"/>
            <a:ext cx="58356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例题1、你撰写了一个建议方案，领导不仅没有采纳，反而批评了你，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1128394" y="8904071"/>
            <a:ext cx="231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对此，你怎么想？怎么办？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1509394" y="9300311"/>
            <a:ext cx="4597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出题思路：考察不顺利时的心态，协调能力、沟通技巧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8063229" y="979271"/>
            <a:ext cx="3073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536065"/>
                <a:tab pos="2107565"/>
                <a:tab pos="2679065"/>
              </a:tabLst>
            </a:pPr>
            <a:r>
              <a:rPr sz="1500">
                <a:latin typeface="NSimSun"/>
                <a:cs typeface="NSimSun"/>
              </a:rPr>
              <a:t>答题思路：冷静	反思	沟通	扬弃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7682229" y="177175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冷静；分析原因，每个原因针对一条对策（多找自己的原因，目的是解决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7682229" y="2167991"/>
            <a:ext cx="5359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问题）；克服缺点，完善自己，多通过沟通交流解决问题；扬弃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8063229" y="2564231"/>
            <a:ext cx="1358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参考参考答案：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7682229" y="335671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1（冷静）当我的方案没有得到采纳，反而受到讽刺，心中难免有丝委曲,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7682229" y="375295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但一个人的工作不可能一帆风顺，遇到问题不怕，关键是看我们怎么正确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7682229" y="414919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对待它，首先，我会保特冷静，不急、不臊，以平和的心态处理好这件事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7682229" y="4545431"/>
            <a:ext cx="215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7682229" y="5337911"/>
            <a:ext cx="62166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2（反思）冷静后，我会认真分析原因，反思：一是否是方案的问题；二是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7682229" y="573415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否是由于自己平时工作方式、方法不妥及其它问题，引起领导对自己的看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7682229" y="6130391"/>
            <a:ext cx="977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法和误解。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7682229" y="6922871"/>
            <a:ext cx="62166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3（沟通）找准原因后，如果是方案的问题，我会进一步调查研究，虚心向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7682229" y="731911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领导求教、同事求帮，使方案更完善、符合实际、具有可操作性，争取得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7682229" y="771535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到采纳；如果是自身的问题，我会在适当时机、采取适当方式，主动向领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7682229" y="811159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导汇报思想、认识不足，沟通情况，争取领导的批评教育、帮助指导、培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7682229" y="8507831"/>
            <a:ext cx="787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养提高。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7682229" y="9300311"/>
            <a:ext cx="62166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4（扬弃）我不因为方案没有被采纳，反而受讥讽，而影响自己的工作积极</a:t>
            </a:r>
            <a:endParaRPr sz="1500">
              <a:latin typeface="NSimSun"/>
              <a:cs typeface="NSimSun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128394" y="97927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性，在今后一方面要继续努力工作；另方面要克服不足，完善自我，做一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9" name="object 3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ct val="100000"/>
              </a:lnSpc>
            </a:pPr>
            <a:fld id="{81D60167-4931-47E6-BA6A-407CBD079E47}" type="slidenum">
              <a:rPr/>
              <a:t>14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1128394" y="1375511"/>
            <a:ext cx="3835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名组织放心、领导信任、群众满意的公务员。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501775" y="1771751"/>
            <a:ext cx="58356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例题2：你撰写的文件经领导审签印发后，才发现文件有个地方有误，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128394" y="2167991"/>
            <a:ext cx="3263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领导生气地批评你，对此，你怎么办？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509394" y="2564231"/>
            <a:ext cx="58356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1、（冷静）我认为：一个人的工作不可能一帆风顺，遇到问题不怕，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128394" y="2960472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关键是看我们怎么正确对待它，首先，我会保特冷静，不急、不臊，以平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128394" y="335671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和的心态处理好这件事，虽然文件经过领导的签发，毕竟领导是把握方向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128394" y="3752951"/>
            <a:ext cx="2692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的，细节性问题我应该考虑到。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128394" y="4545431"/>
            <a:ext cx="62166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2、（反思）冷静后，我会采取措施，一是将出错的文件收回，二是将正确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128394" y="494167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的文件及时发下去。然后，我要认真分析原因，反思：一是否业务不强问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128394" y="5337911"/>
            <a:ext cx="3263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题；二是否是由于自己马虎粗心问题。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128394" y="6130391"/>
            <a:ext cx="62166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3、（沟通）找准原因后，如果是业务的问题，我会进一步虚心向有经验的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128394" y="652663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同志求教、提高自己的能力；如果是马虎的问题，我会在平时工作中严格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128394" y="6922872"/>
            <a:ext cx="12484735" cy="650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要求自己，并主动向领导汇报思想、认识不足，沟通情况，挽回影响。</a:t>
            </a:r>
            <a:endParaRPr sz="1500">
              <a:latin typeface="NSimSun"/>
              <a:cs typeface="NSimSun"/>
            </a:endParaRPr>
          </a:p>
          <a:p>
            <a:pPr marL="6565900">
              <a:lnSpc>
                <a:spcPct val="100000"/>
              </a:lnSpc>
              <a:spcBef>
                <a:spcPts val="1320"/>
              </a:spcBef>
            </a:pPr>
            <a:r>
              <a:rPr sz="1500">
                <a:latin typeface="NSimSun"/>
                <a:cs typeface="NSimSun"/>
              </a:rPr>
              <a:t>答题提示：评优的标准包括：德、能、勤、绩、廉，以及团结合作等。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128394" y="7715351"/>
            <a:ext cx="62166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4、（扬弃）我不因为这件事影响自己的工作积极性，在今后一方面要继续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1128394" y="811159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努力工作；另方面要克服不足，完善自我，做一名组织放心、领导信任、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1128394" y="8507831"/>
            <a:ext cx="1739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群众满意的公务员。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1404619" y="8904072"/>
            <a:ext cx="1358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二、与同事相处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8063229" y="979271"/>
            <a:ext cx="5740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朋友可以选择，但</a:t>
            </a:r>
            <a:r>
              <a:rPr sz="1500" b="1">
                <a:latin typeface="Microsoft YaHei UI"/>
                <a:cs typeface="Microsoft YaHei UI"/>
              </a:rPr>
              <a:t>对公务员来说，是没有选择同事的权力的。与同事</a:t>
            </a:r>
            <a:endParaRPr sz="1500">
              <a:latin typeface="Microsoft YaHei UI"/>
              <a:cs typeface="Microsoft YaHei UI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7682229" y="137551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>
                <a:latin typeface="Microsoft YaHei UI"/>
                <a:cs typeface="Microsoft YaHei UI"/>
              </a:rPr>
              <a:t>相处，大事讲原则，小事讲风格。为人要低调，荣誉面前要多让；做事要</a:t>
            </a:r>
            <a:endParaRPr sz="1500">
              <a:latin typeface="Microsoft YaHei UI"/>
              <a:cs typeface="Microsoft YaHei UI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7682229" y="177175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>
                <a:latin typeface="Microsoft YaHei UI"/>
                <a:cs typeface="Microsoft YaHei UI"/>
              </a:rPr>
              <a:t>积极，工作面前要多担当，</a:t>
            </a:r>
            <a:r>
              <a:rPr sz="1500">
                <a:latin typeface="NSimSun"/>
                <a:cs typeface="NSimSun"/>
              </a:rPr>
              <a:t>这样才能为自己赢得良好的外部人际关系，有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7682229" y="2167991"/>
            <a:ext cx="231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利于事业发展和个人成长。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8063229" y="2564231"/>
            <a:ext cx="31686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1、自我检讨，主动沟通，互相尊重。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8063229" y="2960471"/>
            <a:ext cx="41211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2、对待矛盾，不卑不亢，错的道歉，对的坚持。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8063229" y="3356711"/>
            <a:ext cx="37401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3、对待分歧，求大同存小异，以工作为先。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8063229" y="3752951"/>
            <a:ext cx="39306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4、对待名利，竞争中保持平常心，取长补短。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8063229" y="4149191"/>
            <a:ext cx="35496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5、对待成绩，谦虚谨慎，不忘同事支持。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8063229" y="4545431"/>
            <a:ext cx="31686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6、矛盾化解不了找组织，不要强求。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8063229" y="4941671"/>
            <a:ext cx="43116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7、朋友做不成但要保持工作关系，不能打击报复。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8063229" y="5337911"/>
            <a:ext cx="58356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例题1、你工作积极，成绩突出，虽然领导很认同你，但年底年度考核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7682229" y="5734151"/>
            <a:ext cx="4787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时，同事们并没有评你为优秀，对此你怎么想？怎么办？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8063229" y="6130391"/>
            <a:ext cx="4216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出题思路：正确对待名利，客观评价自己和他人。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8063229" y="6526631"/>
            <a:ext cx="4216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答题思路：八字方针（冷静，反思，沟通，扬弃）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8063229" y="7715352"/>
            <a:ext cx="1358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参考参考答案：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8063229" y="8111591"/>
            <a:ext cx="58356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1、（冷静）如果我遇到这种情况，我会冷静对待、认真思考，这关系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7682229" y="8507831"/>
            <a:ext cx="4025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到一个人能否客观评价自我，看待他人的问题。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8063229" y="8904072"/>
            <a:ext cx="58356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2、（反思）自己成绩突出并不意味着什么都比同事优秀，可能在许多</a:t>
            </a:r>
            <a:endParaRPr sz="1500">
              <a:latin typeface="NSimSun"/>
              <a:cs typeface="NSimSun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128394" y="97927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方面不如他人；另外，是否是自己感觉良好在日常生活中对同事有不尊重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9" name="object 3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ct val="100000"/>
              </a:lnSpc>
            </a:pPr>
            <a:fld id="{81D60167-4931-47E6-BA6A-407CBD079E47}" type="slidenum">
              <a:rPr/>
              <a:t>15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1128394" y="1375511"/>
            <a:ext cx="787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的地方。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509394" y="1771751"/>
            <a:ext cx="58356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3、（沟通、对策）找准原因后，一是要加强学习，完善自我，谦虚谨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128394" y="216799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慎、戒骄戒躁；二是多和同事沟通交流，争取得到的帮助、支持，不断提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128394" y="2564231"/>
            <a:ext cx="1930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高自己的能力和水平。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509394" y="2960471"/>
            <a:ext cx="58356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4、（扬弃）如果我能有幸成为一名公务员，不仅要努力工作，争做领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128394" y="335671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导信任的好下属，同时要善于看到同事优点，尊重同事，虚心学习，做团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128394" y="3752951"/>
            <a:ext cx="1549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结同事的好员工。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509394" y="4149191"/>
            <a:ext cx="58356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例题2、你参加工作不久，受组织的重用，有的同事对你不服气，对此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128394" y="4545431"/>
            <a:ext cx="1168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，你怎么办？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509394" y="4941671"/>
            <a:ext cx="4216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答题思路：八字方针（冷静，反思，沟通，扬弃）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509394" y="5337911"/>
            <a:ext cx="977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答题提示：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128394" y="6130391"/>
            <a:ext cx="62166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1、工作是每个人必须认真对待的重要任务，受到组织重用是每个人都期待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128394" y="652663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的机会，但是刚参加工作就受到重用难免会引起同事的猜疑或不服，这是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128394" y="6922872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正常的。如果我遇到这种情况，我会冷静对待、认真思考，这关系到一个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1128394" y="7319111"/>
            <a:ext cx="3454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人能否客观评价自我，看待他人的问题。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1128394" y="8111591"/>
            <a:ext cx="62166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2、自己受到重用并不意味着什么都比同事优秀，可能在许多方面不如他人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1128394" y="850783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；另外，是否是自己平时由于工作方式方法不妥引起同事的看法和误解。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7682229" y="1375511"/>
            <a:ext cx="62166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3、找准原因后，一是要加强学习，完善自我，谦虚谨慎、戒骄戒躁；二是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7682229" y="1771751"/>
            <a:ext cx="3835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多和同事沟通交流，争取得到的帮助、支持。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7682229" y="2564231"/>
            <a:ext cx="62166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4、在今后的工作中，一方面要严格要求自己，大胆工作。另方面要加强团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7682229" y="296047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结合作，处理好人际关系。做一名领导信任、同事支持、群众满意的公务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7682229" y="3356711"/>
            <a:ext cx="406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员。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8063229" y="3752951"/>
            <a:ext cx="48831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例题3、你和同事发生争执，同事当众羞辱你？你怎么办？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8063229" y="4149191"/>
            <a:ext cx="4216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答题思路：八字方针（冷静，反思，沟通，扬弃）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7958454" y="4545431"/>
            <a:ext cx="5930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答题提示：冷静，冷处理，予以回避，防止矛盾激化，更不能以非对非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7682229" y="4941671"/>
            <a:ext cx="1168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，以牙还牙。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7958454" y="5337911"/>
            <a:ext cx="1358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三、与群众相处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7958454" y="5734151"/>
            <a:ext cx="5930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主任科员以下公务员处理与下属的关系，更多的是面对群众。</a:t>
            </a:r>
            <a:r>
              <a:rPr sz="1500" b="1">
                <a:latin typeface="Microsoft YaHei UI"/>
                <a:cs typeface="Microsoft YaHei UI"/>
              </a:rPr>
              <a:t>处理好与</a:t>
            </a:r>
            <a:endParaRPr sz="1500">
              <a:latin typeface="Microsoft YaHei UI"/>
              <a:cs typeface="Microsoft YaHei UI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7682229" y="613039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>
                <a:latin typeface="Microsoft YaHei UI"/>
                <a:cs typeface="Microsoft YaHei UI"/>
              </a:rPr>
              <a:t>群众的关系，突出的是要热情地搞好服务、积极的帮助解决问题。处理与</a:t>
            </a:r>
            <a:endParaRPr sz="1500">
              <a:latin typeface="Microsoft YaHei UI"/>
              <a:cs typeface="Microsoft YaHei UI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7682229" y="6526631"/>
            <a:ext cx="3073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>
                <a:latin typeface="Microsoft YaHei UI"/>
                <a:cs typeface="Microsoft YaHei UI"/>
              </a:rPr>
              <a:t>下级单位同志的关系大致与此类似。</a:t>
            </a:r>
            <a:endParaRPr sz="1500">
              <a:latin typeface="Microsoft YaHei UI"/>
              <a:cs typeface="Microsoft YaHei UI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8063229" y="6922872"/>
            <a:ext cx="52641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1、态度热情，接待有度（起立、让座、倒水、耐心、真诚）。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8063229" y="7319111"/>
            <a:ext cx="58356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2、稳定情绪，认真倾听（让一个人说，其他人后补充，自己耐心听）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7682229" y="7715351"/>
            <a:ext cx="215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8063229" y="8111591"/>
            <a:ext cx="58356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3、仔细记录，迅速判断（对群众的问题进行记录，判断该如何解决）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7682229" y="8507831"/>
            <a:ext cx="215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7682229" y="8904072"/>
            <a:ext cx="6216650" cy="650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93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4、解决问题，汇报结果（马上可解决的就地解决，不能解决的进行汇</a:t>
            </a:r>
            <a:endParaRPr sz="1500">
              <a:latin typeface="NSimSun"/>
              <a:cs typeface="NSimSun"/>
            </a:endParaRPr>
          </a:p>
          <a:p>
            <a:pPr marL="12700">
              <a:lnSpc>
                <a:spcPct val="100000"/>
              </a:lnSpc>
              <a:spcBef>
                <a:spcPts val="1320"/>
              </a:spcBef>
            </a:pPr>
            <a:r>
              <a:rPr sz="1500">
                <a:latin typeface="NSimSun"/>
                <a:cs typeface="NSimSun"/>
              </a:rPr>
              <a:t>总并向领导请示）。</a:t>
            </a:r>
            <a:endParaRPr sz="1500">
              <a:latin typeface="NSimSun"/>
              <a:cs typeface="NSimSun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509394" y="979271"/>
            <a:ext cx="58356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5、妥善安置，及时总结（分类安置群众如食宿等，寻找原因，避免以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9" name="object 3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ct val="100000"/>
              </a:lnSpc>
            </a:pPr>
            <a:fld id="{81D60167-4931-47E6-BA6A-407CBD079E47}" type="slidenum">
              <a:rPr/>
              <a:t>16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1128394" y="1375511"/>
            <a:ext cx="1930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后类似的事情发生）。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404619" y="1771751"/>
            <a:ext cx="5930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例题：有十多个群众到机关上访，并扬言不解决问题，就绝食。领导委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128394" y="2167991"/>
            <a:ext cx="2692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托你接待上访群众。你怎么办？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404619" y="2564231"/>
            <a:ext cx="3644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出题思路：考查考生解决群众问题的能力。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404619" y="2960471"/>
            <a:ext cx="5930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参考参考答案：群众利益无小事。对群众上访一定要高度重视，认真对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128394" y="3356711"/>
            <a:ext cx="406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待。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404619" y="3752951"/>
            <a:ext cx="58356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1、热情接待上访群众。安排到会议室，送茶倒水，安抚他们的情绪。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404619" y="4149191"/>
            <a:ext cx="60261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2、由于上访群众较多，请群众选出代表反应问题。认真倾听，并做好记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128394" y="4545431"/>
            <a:ext cx="406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录。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404619" y="4941671"/>
            <a:ext cx="60261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3、根据具体情况，能当面答复的当面答复。不能答复的，表示向领导汇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128394" y="5337911"/>
            <a:ext cx="406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报。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404619" y="5734151"/>
            <a:ext cx="60261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4、整理材料，向领导及时汇报。对于当时不能答复的问题，根据领导意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128394" y="6130391"/>
            <a:ext cx="1930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见，及时向群众反馈。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404619" y="6526631"/>
            <a:ext cx="977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表态：……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1404619" y="6922872"/>
            <a:ext cx="1358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四、与亲友相处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1404619" y="7319111"/>
            <a:ext cx="5930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b="1">
                <a:latin typeface="Microsoft YaHei UI"/>
                <a:cs typeface="Microsoft YaHei UI"/>
              </a:rPr>
              <a:t>处理与亲友的关系，关键是把握好坚持原则与重视亲情的关系，按照谋</a:t>
            </a:r>
            <a:endParaRPr sz="1500">
              <a:latin typeface="Microsoft YaHei UI"/>
              <a:cs typeface="Microsoft YaHei UI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1509394" y="8904072"/>
            <a:ext cx="22161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2、分类解决，公私兼顾。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1128394" y="7715351"/>
            <a:ext cx="12770485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1680"/>
              </a:lnSpc>
              <a:spcBef>
                <a:spcPts val="100"/>
              </a:spcBef>
            </a:pPr>
            <a:r>
              <a:rPr sz="1500" b="1">
                <a:latin typeface="Microsoft YaHei UI"/>
                <a:cs typeface="Microsoft YaHei UI"/>
              </a:rPr>
              <a:t>事以忠、为人以诚的原则，在坚持法律、原则基础上，设身处地为亲友着</a:t>
            </a:r>
            <a:endParaRPr sz="1500">
              <a:latin typeface="Microsoft YaHei UI"/>
              <a:cs typeface="Microsoft YaHei UI"/>
            </a:endParaRPr>
          </a:p>
          <a:p>
            <a:pPr marL="6842125">
              <a:lnSpc>
                <a:spcPts val="1560"/>
              </a:lnSpc>
            </a:pPr>
            <a:r>
              <a:rPr sz="1500">
                <a:latin typeface="NSimSun"/>
                <a:cs typeface="NSimSun"/>
              </a:rPr>
              <a:t>计划组织类题型是必考题。主要是组织一次活动、一次会议、一个比赛</a:t>
            </a:r>
            <a:endParaRPr sz="1500">
              <a:latin typeface="NSimSun"/>
              <a:cs typeface="NSimSun"/>
            </a:endParaRPr>
          </a:p>
          <a:p>
            <a:pPr marL="12700">
              <a:lnSpc>
                <a:spcPts val="1560"/>
              </a:lnSpc>
            </a:pPr>
            <a:r>
              <a:rPr sz="1500" b="1">
                <a:latin typeface="Microsoft YaHei UI"/>
                <a:cs typeface="Microsoft YaHei UI"/>
              </a:rPr>
              <a:t>想。</a:t>
            </a:r>
            <a:endParaRPr sz="1500">
              <a:latin typeface="Microsoft YaHei UI"/>
              <a:cs typeface="Microsoft YaHei UI"/>
            </a:endParaRPr>
          </a:p>
          <a:p>
            <a:pPr marL="6565900">
              <a:lnSpc>
                <a:spcPts val="1560"/>
              </a:lnSpc>
            </a:pPr>
            <a:r>
              <a:rPr sz="1500">
                <a:latin typeface="NSimSun"/>
                <a:cs typeface="NSimSun"/>
              </a:rPr>
              <a:t>，或进行一项调查。</a:t>
            </a:r>
            <a:r>
              <a:rPr sz="1500" b="1">
                <a:latin typeface="Microsoft YaHei UI"/>
                <a:cs typeface="Microsoft YaHei UI"/>
              </a:rPr>
              <a:t>回答此类问题的公式是：一个</a:t>
            </a:r>
            <a:r>
              <a:rPr sz="1500" b="1" spc="760">
                <a:latin typeface="Microsoft YaHei UI"/>
                <a:cs typeface="Microsoft YaHei UI"/>
              </a:rPr>
              <a:t>“帽子</a:t>
            </a:r>
            <a:r>
              <a:rPr sz="1500" b="1" spc="375">
                <a:latin typeface="Microsoft YaHei UI"/>
                <a:cs typeface="Microsoft YaHei UI"/>
              </a:rPr>
              <a:t>”+“三个环节</a:t>
            </a:r>
            <a:r>
              <a:rPr sz="1500" b="1" spc="760">
                <a:latin typeface="Microsoft YaHei UI"/>
                <a:cs typeface="Microsoft YaHei UI"/>
              </a:rPr>
              <a:t>”</a:t>
            </a:r>
            <a:endParaRPr sz="1500">
              <a:latin typeface="Microsoft YaHei UI"/>
              <a:cs typeface="Microsoft YaHei UI"/>
            </a:endParaRPr>
          </a:p>
          <a:p>
            <a:pPr marL="393700">
              <a:lnSpc>
                <a:spcPts val="1560"/>
              </a:lnSpc>
            </a:pPr>
            <a:r>
              <a:rPr sz="1500">
                <a:latin typeface="NSimSun"/>
                <a:cs typeface="NSimSun"/>
              </a:rPr>
              <a:t>1、了解情况，寻找原因。</a:t>
            </a:r>
            <a:endParaRPr sz="1500">
              <a:latin typeface="NSimSun"/>
              <a:cs typeface="NSimSun"/>
            </a:endParaRPr>
          </a:p>
          <a:p>
            <a:pPr marL="6565900">
              <a:lnSpc>
                <a:spcPts val="1680"/>
              </a:lnSpc>
            </a:pPr>
            <a:r>
              <a:rPr sz="1500" b="1">
                <a:latin typeface="Microsoft YaHei UI"/>
                <a:cs typeface="Microsoft YaHei UI"/>
              </a:rPr>
              <a:t>。这三个环节是：计划、实施和总结</a:t>
            </a:r>
            <a:r>
              <a:rPr sz="1500">
                <a:latin typeface="NSimSun"/>
                <a:cs typeface="NSimSun"/>
              </a:rPr>
              <a:t>。详见下表：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1509394" y="9300311"/>
            <a:ext cx="25971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3、情理不能兼顾，以理为重。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8063229" y="979271"/>
            <a:ext cx="22161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4、涉及规定，主动回避。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8063229" y="1375511"/>
            <a:ext cx="33591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5、个人利益服从集体利益和国家利益。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8063229" y="1771751"/>
            <a:ext cx="41211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6、采取适当的方法取得亲朋好友的谅解和支持。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7958454" y="2167991"/>
            <a:ext cx="5930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例题：你的一个好友因某事突然成为众矢之的。你如何处理与他的关系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7682229" y="2564231"/>
            <a:ext cx="215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？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7958454" y="2960471"/>
            <a:ext cx="1358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参考参考答案：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7958454" y="3356711"/>
            <a:ext cx="50736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1、总述自己处理与朋友关系的原则，处理这个问题的原则。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7958454" y="3752951"/>
            <a:ext cx="60261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2、相信朋友的品行是没有原则问题的。他成为众矢之的，肯定是有原因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7682229" y="4149191"/>
            <a:ext cx="5168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的。当务之急是，站在客观公正的立场上，帮助他分析原因。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7958454" y="4545431"/>
            <a:ext cx="60261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3、在处理与他关系上，这时真诚和宽容最重要。我要设身处地站在朋友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7682229" y="4941671"/>
            <a:ext cx="6121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角度考虑问题，不能做势利小人。即使真的犯了错误，也不能嫌弃他，应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7682229" y="5337911"/>
            <a:ext cx="21209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诚恳地帮助他改正错误。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7958454" y="5734151"/>
            <a:ext cx="602615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表态：俗话说;“患难之中见真情”。我会把这个危机当作我们之间友谊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7682229" y="6130391"/>
            <a:ext cx="2692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>
                <a:latin typeface="NSimSun"/>
                <a:cs typeface="NSimSun"/>
              </a:rPr>
              <a:t>的一次检验，帮助他度过难关。</a:t>
            </a:r>
            <a:endParaRPr sz="1500">
              <a:latin typeface="NSimSun"/>
              <a:cs typeface="NSimSun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9871709" y="6526631"/>
            <a:ext cx="1930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774065"/>
              </a:tabLst>
            </a:pPr>
            <a:r>
              <a:rPr sz="1500" b="1">
                <a:latin typeface="Microsoft YaHei UI"/>
                <a:cs typeface="Microsoft YaHei UI"/>
              </a:rPr>
              <a:t>第五讲	计划组织能力</a:t>
            </a:r>
            <a:endParaRPr sz="1500">
              <a:latin typeface="Microsoft YaHei UI"/>
              <a:cs typeface="Microsoft YaHei UI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8152065" y="6909904"/>
            <a:ext cx="4000500" cy="694055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133985" rIns="0" bIns="0" rtlCol="0">
            <a:spAutoFit/>
          </a:bodyPr>
          <a:lstStyle/>
          <a:p>
            <a:pPr marL="395605">
              <a:lnSpc>
                <a:spcPct val="100000"/>
              </a:lnSpc>
              <a:spcBef>
                <a:spcPts val="1055"/>
              </a:spcBef>
            </a:pPr>
            <a:r>
              <a:rPr sz="1200">
                <a:latin typeface="MS UI Gothic"/>
                <a:cs typeface="MS UI Gothic"/>
              </a:rPr>
              <a:t>本</a:t>
            </a:r>
            <a:r>
              <a:rPr sz="1200">
                <a:latin typeface="PMingLiU-ExtB"/>
                <a:cs typeface="PMingLiU-ExtB"/>
              </a:rPr>
              <a:t>讲</a:t>
            </a:r>
            <a:r>
              <a:rPr sz="1200">
                <a:latin typeface="MS UI Gothic"/>
                <a:cs typeface="MS UI Gothic"/>
              </a:rPr>
              <a:t>主要是</a:t>
            </a:r>
            <a:r>
              <a:rPr sz="1200">
                <a:latin typeface="PMingLiU-ExtB"/>
                <a:cs typeface="PMingLiU-ExtB"/>
              </a:rPr>
              <a:t>讲</a:t>
            </a:r>
            <a:r>
              <a:rPr sz="1200">
                <a:latin typeface="MS UI Gothic"/>
                <a:cs typeface="MS UI Gothic"/>
              </a:rPr>
              <a:t>解普通型、突</a:t>
            </a:r>
            <a:r>
              <a:rPr sz="1200">
                <a:latin typeface="PMingLiU-ExtB"/>
                <a:cs typeface="PMingLiU-ExtB"/>
              </a:rPr>
              <a:t>发</a:t>
            </a:r>
            <a:r>
              <a:rPr sz="1200">
                <a:latin typeface="MS UI Gothic"/>
                <a:cs typeface="MS UI Gothic"/>
              </a:rPr>
              <a:t>型、再</a:t>
            </a:r>
            <a:r>
              <a:rPr sz="1200">
                <a:latin typeface="PMingLiU-ExtB"/>
                <a:cs typeface="PMingLiU-ExtB"/>
              </a:rPr>
              <a:t>现</a:t>
            </a:r>
            <a:r>
              <a:rPr sz="1200">
                <a:latin typeface="MS UI Gothic"/>
                <a:cs typeface="MS UI Gothic"/>
              </a:rPr>
              <a:t>型三</a:t>
            </a:r>
            <a:r>
              <a:rPr sz="1200">
                <a:latin typeface="PMingLiU-ExtB"/>
                <a:cs typeface="PMingLiU-ExtB"/>
              </a:rPr>
              <a:t>类计</a:t>
            </a:r>
            <a:r>
              <a:rPr sz="1200">
                <a:latin typeface="MS UI Gothic"/>
                <a:cs typeface="MS UI Gothic"/>
              </a:rPr>
              <a:t>划</a:t>
            </a:r>
            <a:r>
              <a:rPr sz="1200">
                <a:latin typeface="PMingLiU-ExtB"/>
                <a:cs typeface="PMingLiU-ExtB"/>
              </a:rPr>
              <a:t>组</a:t>
            </a:r>
            <a:endParaRPr sz="1200">
              <a:latin typeface="PMingLiU-ExtB"/>
              <a:cs typeface="PMingLiU-ExtB"/>
            </a:endParaRPr>
          </a:p>
          <a:p>
            <a:pPr>
              <a:lnSpc>
                <a:spcPct val="100000"/>
              </a:lnSpc>
            </a:pPr>
            <a:endParaRPr sz="1200">
              <a:latin typeface="PMingLiU-ExtB"/>
              <a:cs typeface="PMingLiU-ExtB"/>
            </a:endParaRPr>
          </a:p>
          <a:p>
            <a:pPr marL="90805">
              <a:lnSpc>
                <a:spcPts val="1290"/>
              </a:lnSpc>
            </a:pPr>
            <a:r>
              <a:rPr sz="1200">
                <a:latin typeface="PMingLiU-ExtB"/>
                <a:cs typeface="PMingLiU-ExtB"/>
              </a:rPr>
              <a:t>织类题</a:t>
            </a:r>
            <a:r>
              <a:rPr sz="1200">
                <a:latin typeface="MS UI Gothic"/>
                <a:cs typeface="MS UI Gothic"/>
              </a:rPr>
              <a:t>目的答</a:t>
            </a:r>
            <a:r>
              <a:rPr sz="1200">
                <a:latin typeface="PMingLiU-ExtB"/>
                <a:cs typeface="PMingLiU-ExtB"/>
              </a:rPr>
              <a:t>题</a:t>
            </a:r>
            <a:r>
              <a:rPr sz="1200">
                <a:latin typeface="MS UI Gothic"/>
                <a:cs typeface="MS UI Gothic"/>
              </a:rPr>
              <a:t>模式，突</a:t>
            </a:r>
            <a:r>
              <a:rPr sz="1200">
                <a:latin typeface="PMingLiU-ExtB"/>
                <a:cs typeface="PMingLiU-ExtB"/>
              </a:rPr>
              <a:t>发</a:t>
            </a:r>
            <a:r>
              <a:rPr sz="1200">
                <a:latin typeface="MS UI Gothic"/>
                <a:cs typeface="MS UI Gothic"/>
              </a:rPr>
              <a:t>型、再</a:t>
            </a:r>
            <a:r>
              <a:rPr sz="1200">
                <a:latin typeface="PMingLiU-ExtB"/>
                <a:cs typeface="PMingLiU-ExtB"/>
              </a:rPr>
              <a:t>现</a:t>
            </a:r>
            <a:r>
              <a:rPr sz="1200">
                <a:latin typeface="MS UI Gothic"/>
                <a:cs typeface="MS UI Gothic"/>
              </a:rPr>
              <a:t>型都是普通型的</a:t>
            </a:r>
            <a:r>
              <a:rPr sz="1200">
                <a:latin typeface="PMingLiU-ExtB"/>
                <a:cs typeface="PMingLiU-ExtB"/>
              </a:rPr>
              <a:t>变</a:t>
            </a:r>
            <a:r>
              <a:rPr sz="1200">
                <a:latin typeface="MS UI Gothic"/>
                <a:cs typeface="MS UI Gothic"/>
              </a:rPr>
              <a:t>型。</a:t>
            </a:r>
            <a:endParaRPr sz="1200">
              <a:latin typeface="MS UI Gothic"/>
              <a:cs typeface="MS UI Gothic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7744459" y="9009150"/>
            <a:ext cx="5137150" cy="520065"/>
          </a:xfrm>
          <a:prstGeom prst="rect">
            <a:avLst/>
          </a:prstGeom>
        </p:spPr>
        <p:txBody>
          <a:bodyPr vert="horz" wrap="square" lIns="0" tIns="3111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45"/>
              </a:spcBef>
              <a:tabLst>
                <a:tab pos="1988185"/>
              </a:tabLst>
            </a:pPr>
            <a:r>
              <a:rPr sz="1500">
                <a:latin typeface="NSimSun"/>
                <a:cs typeface="NSimSun"/>
              </a:rPr>
              <a:t>项目	常用共性要素、共性语言</a:t>
            </a:r>
            <a:endParaRPr sz="1500">
              <a:latin typeface="NSimSun"/>
              <a:cs typeface="NSimSun"/>
            </a:endParaRPr>
          </a:p>
          <a:p>
            <a:pPr marL="12700">
              <a:lnSpc>
                <a:spcPct val="100000"/>
              </a:lnSpc>
              <a:spcBef>
                <a:spcPts val="145"/>
              </a:spcBef>
              <a:tabLst>
                <a:tab pos="932815"/>
              </a:tabLst>
            </a:pPr>
            <a:r>
              <a:rPr sz="1500">
                <a:latin typeface="NSimSun"/>
                <a:cs typeface="NSimSun"/>
              </a:rPr>
              <a:t>“帽子”	事件本身的意义；努力圆满完成任务，不辜负组织</a:t>
            </a:r>
            <a:endParaRPr sz="1500">
              <a:latin typeface="NSimSun"/>
              <a:cs typeface="NSimSun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3855700" cy="94234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https://d.book118.com/908070042041006025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Times New Roman</vt:lpstr>
      <vt:lpstr>Microsoft YaHei UI</vt:lpstr>
      <vt:lpstr>NSimSun</vt:lpstr>
      <vt:lpstr>MS UI Gothic</vt:lpstr>
      <vt:lpstr>PMingLiU-ExtB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2024-09-01T21:09:30.252</cp:lastPrinted>
  <dcterms:created xsi:type="dcterms:W3CDTF">2024-09-01T13:09:30Z</dcterms:created>
  <dcterms:modified xsi:type="dcterms:W3CDTF">2024-09-01T13:09:31Z</dcterms:modified>
</cp:coreProperties>
</file>