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0730" cy="702183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2C85-462F-4539-9A03-95A845D0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BF20A-E1F4-4A21-8F92-7CB5D8F7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947F-0997-4AF4-8F4F-0D8DD490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DD921-15C1-4C5B-A07D-9CD0C817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042353-35FB-497F-B0B3-7B3A6BA8E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7B8D74-EAA3-4773-9535-6F575B67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D1BF3-3059-4958-962D-4588FBA5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AD16A-1D75-4DA0-8FE4-9CDE36CE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9AFA0-8460-4E26-9E79-2B8E3701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B9F6-2C71-4970-B63C-33DD499B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33CF6-0D28-4ECD-B0D7-65254253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3841" y="1149175"/>
            <a:ext cx="9143048" cy="2444637"/>
          </a:xfrm>
        </p:spPr>
        <p:txBody>
          <a:bodyPr anchor="b"/>
          <a:lstStyle>
            <a:lvl1pPr algn="ctr">
              <a:defRPr sz="5860"/>
            </a:lvl1pPr>
          </a:lstStyle>
          <a:p>
            <a:pPr fontAlgn="auto"/>
            <a:r>
              <a:rPr lang="zh-CN" altLang="en-US" sz="586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3841" y="3688087"/>
            <a:ext cx="9143048" cy="1695316"/>
          </a:xfrm>
        </p:spPr>
        <p:txBody>
          <a:bodyPr/>
          <a:lstStyle>
            <a:lvl1pPr marL="0" indent="0" algn="ctr">
              <a:buNone/>
              <a:defRPr sz="2345"/>
            </a:lvl1pPr>
            <a:lvl2pPr marL="446405" indent="0" algn="ctr">
              <a:buNone/>
              <a:defRPr sz="1955"/>
            </a:lvl2pPr>
            <a:lvl3pPr marL="893445" indent="0" algn="ctr">
              <a:buNone/>
              <a:defRPr sz="1760"/>
            </a:lvl3pPr>
            <a:lvl4pPr marL="1339850" indent="0" algn="ctr">
              <a:buNone/>
              <a:defRPr sz="1565"/>
            </a:lvl4pPr>
            <a:lvl5pPr marL="1786255" indent="0" algn="ctr">
              <a:buNone/>
              <a:defRPr sz="1565"/>
            </a:lvl5pPr>
            <a:lvl6pPr marL="2232025" indent="0" algn="ctr">
              <a:buNone/>
              <a:defRPr sz="1565"/>
            </a:lvl6pPr>
            <a:lvl7pPr marL="2679065" indent="0" algn="ctr">
              <a:buNone/>
              <a:defRPr sz="1565"/>
            </a:lvl7pPr>
            <a:lvl8pPr marL="3124835" indent="0" algn="ctr">
              <a:buNone/>
              <a:defRPr sz="1565"/>
            </a:lvl8pPr>
            <a:lvl9pPr marL="3571240" indent="0" algn="ctr">
              <a:buNone/>
              <a:defRPr sz="1565"/>
            </a:lvl9pPr>
          </a:lstStyle>
          <a:p>
            <a:pPr fontAlgn="auto"/>
            <a:r>
              <a:rPr lang="zh-CN" altLang="en-US" sz="2345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68488"/>
            <a:ext cx="10514013" cy="4456113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762" y="1750582"/>
            <a:ext cx="10514505" cy="2920885"/>
          </a:xfrm>
        </p:spPr>
        <p:txBody>
          <a:bodyPr anchor="b"/>
          <a:lstStyle>
            <a:lvl1pPr>
              <a:defRPr sz="5860"/>
            </a:lvl1pPr>
          </a:lstStyle>
          <a:p>
            <a:pPr fontAlgn="auto"/>
            <a:r>
              <a:rPr lang="zh-CN" altLang="en-US" sz="586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762" y="4699100"/>
            <a:ext cx="10514505" cy="1536025"/>
          </a:xfrm>
        </p:spPr>
        <p:txBody>
          <a:bodyPr/>
          <a:lstStyle>
            <a:lvl1pPr marL="0" indent="0">
              <a:buNone/>
              <a:defRPr sz="2345">
                <a:solidFill>
                  <a:schemeClr val="tx1">
                    <a:tint val="75000"/>
                  </a:schemeClr>
                </a:solidFill>
              </a:defRPr>
            </a:lvl1pPr>
            <a:lvl2pPr marL="446405" indent="0">
              <a:buNone/>
              <a:defRPr sz="1955">
                <a:solidFill>
                  <a:schemeClr val="tx1">
                    <a:tint val="75000"/>
                  </a:schemeClr>
                </a:solidFill>
              </a:defRPr>
            </a:lvl2pPr>
            <a:lvl3pPr marL="893445" indent="0">
              <a:buNone/>
              <a:defRPr sz="1760">
                <a:solidFill>
                  <a:schemeClr val="tx1">
                    <a:tint val="75000"/>
                  </a:schemeClr>
                </a:solidFill>
              </a:defRPr>
            </a:lvl3pPr>
            <a:lvl4pPr marL="1339850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4pPr>
            <a:lvl5pPr marL="178625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5pPr>
            <a:lvl6pPr marL="223202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6pPr>
            <a:lvl7pPr marL="267906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7pPr>
            <a:lvl8pPr marL="3124835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8pPr>
            <a:lvl9pPr marL="3571240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234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113" y="1869237"/>
            <a:ext cx="5181060" cy="4455287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1557" y="1869237"/>
            <a:ext cx="5181060" cy="4455287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01" y="373847"/>
            <a:ext cx="10514505" cy="1357229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651" y="1820923"/>
            <a:ext cx="4873065" cy="843594"/>
          </a:xfrm>
        </p:spPr>
        <p:txBody>
          <a:bodyPr anchor="ctr" anchorCtr="0"/>
          <a:lstStyle>
            <a:lvl1pPr marL="0" indent="0">
              <a:buNone/>
              <a:defRPr sz="2735"/>
            </a:lvl1pPr>
            <a:lvl2pPr marL="446405" indent="0">
              <a:buNone/>
              <a:defRPr sz="2345"/>
            </a:lvl2pPr>
            <a:lvl3pPr marL="893445" indent="0">
              <a:buNone/>
              <a:defRPr sz="1955"/>
            </a:lvl3pPr>
            <a:lvl4pPr marL="1339850" indent="0">
              <a:buNone/>
              <a:defRPr sz="1760"/>
            </a:lvl4pPr>
            <a:lvl5pPr marL="1786255" indent="0">
              <a:buNone/>
              <a:defRPr sz="1760"/>
            </a:lvl5pPr>
            <a:lvl6pPr marL="2232025" indent="0">
              <a:buNone/>
              <a:defRPr sz="1760"/>
            </a:lvl6pPr>
            <a:lvl7pPr marL="2679065" indent="0">
              <a:buNone/>
              <a:defRPr sz="1760"/>
            </a:lvl7pPr>
            <a:lvl8pPr marL="3124835" indent="0">
              <a:buNone/>
              <a:defRPr sz="1760"/>
            </a:lvl8pPr>
            <a:lvl9pPr marL="3571240" indent="0">
              <a:buNone/>
              <a:defRPr sz="1760"/>
            </a:lvl9pPr>
          </a:lstStyle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651" y="2729052"/>
            <a:ext cx="4873065" cy="3608475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285" y="1820923"/>
            <a:ext cx="4897066" cy="843594"/>
          </a:xfrm>
        </p:spPr>
        <p:txBody>
          <a:bodyPr anchor="ctr" anchorCtr="0"/>
          <a:lstStyle>
            <a:lvl1pPr marL="0" indent="0">
              <a:buNone/>
              <a:defRPr sz="2735"/>
            </a:lvl1pPr>
            <a:lvl2pPr marL="446405" indent="0">
              <a:buNone/>
              <a:defRPr sz="2345"/>
            </a:lvl2pPr>
            <a:lvl3pPr marL="893445" indent="0">
              <a:buNone/>
              <a:defRPr sz="1955"/>
            </a:lvl3pPr>
            <a:lvl4pPr marL="1339850" indent="0">
              <a:buNone/>
              <a:defRPr sz="1760"/>
            </a:lvl4pPr>
            <a:lvl5pPr marL="1786255" indent="0">
              <a:buNone/>
              <a:defRPr sz="1760"/>
            </a:lvl5pPr>
            <a:lvl6pPr marL="2232025" indent="0">
              <a:buNone/>
              <a:defRPr sz="1760"/>
            </a:lvl6pPr>
            <a:lvl7pPr marL="2679065" indent="0">
              <a:buNone/>
              <a:defRPr sz="1760"/>
            </a:lvl7pPr>
            <a:lvl8pPr marL="3124835" indent="0">
              <a:buNone/>
              <a:defRPr sz="1760"/>
            </a:lvl8pPr>
            <a:lvl9pPr marL="3571240" indent="0">
              <a:buNone/>
              <a:defRPr sz="1760"/>
            </a:lvl9pPr>
          </a:lstStyle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285" y="2729052"/>
            <a:ext cx="4897066" cy="3608475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73063"/>
            <a:ext cx="10514013" cy="1357312"/>
          </a:xfr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01" y="468122"/>
            <a:ext cx="4164915" cy="1638427"/>
          </a:xfrm>
        </p:spPr>
        <p:txBody>
          <a:bodyPr anchor="b"/>
          <a:lstStyle>
            <a:lvl1pPr>
              <a:defRPr sz="3125"/>
            </a:lvl1pPr>
          </a:lstStyle>
          <a:p>
            <a:pPr fontAlgn="auto"/>
            <a:r>
              <a:rPr lang="zh-CN" altLang="en-US" sz="312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2648" y="468123"/>
            <a:ext cx="6171557" cy="5532941"/>
          </a:xfrm>
        </p:spPr>
        <p:txBody>
          <a:bodyPr/>
          <a:lstStyle>
            <a:lvl1pPr marL="0" indent="0">
              <a:buNone/>
              <a:defRPr sz="3125"/>
            </a:lvl1pPr>
            <a:lvl2pPr marL="446405" indent="0">
              <a:buNone/>
              <a:defRPr sz="2735"/>
            </a:lvl2pPr>
            <a:lvl3pPr marL="893445" indent="0">
              <a:buNone/>
              <a:defRPr sz="2345"/>
            </a:lvl3pPr>
            <a:lvl4pPr marL="1339850" indent="0">
              <a:buNone/>
              <a:defRPr sz="1955"/>
            </a:lvl4pPr>
            <a:lvl5pPr marL="1786255" indent="0">
              <a:buNone/>
              <a:defRPr sz="1955"/>
            </a:lvl5pPr>
            <a:lvl6pPr marL="2232025" indent="0">
              <a:buNone/>
              <a:defRPr sz="1955"/>
            </a:lvl6pPr>
            <a:lvl7pPr marL="2679065" indent="0">
              <a:buNone/>
              <a:defRPr sz="1955"/>
            </a:lvl7pPr>
            <a:lvl8pPr marL="3124835" indent="0">
              <a:buNone/>
              <a:defRPr sz="1955"/>
            </a:lvl8pPr>
            <a:lvl9pPr marL="3571240" indent="0">
              <a:buNone/>
              <a:defRPr sz="1955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01" y="2106549"/>
            <a:ext cx="4164915" cy="3902643"/>
          </a:xfrm>
        </p:spPr>
        <p:txBody>
          <a:bodyPr/>
          <a:lstStyle>
            <a:lvl1pPr marL="0" indent="0">
              <a:buNone/>
              <a:defRPr sz="1955"/>
            </a:lvl1pPr>
            <a:lvl2pPr marL="446405" indent="0">
              <a:buNone/>
              <a:defRPr sz="1760"/>
            </a:lvl2pPr>
            <a:lvl3pPr marL="893445" indent="0">
              <a:buNone/>
              <a:defRPr sz="1565"/>
            </a:lvl3pPr>
            <a:lvl4pPr marL="1339850" indent="0">
              <a:buNone/>
              <a:defRPr sz="1365"/>
            </a:lvl4pPr>
            <a:lvl5pPr marL="1786255" indent="0">
              <a:buNone/>
              <a:defRPr sz="1365"/>
            </a:lvl5pPr>
            <a:lvl6pPr marL="2232025" indent="0">
              <a:buNone/>
              <a:defRPr sz="1365"/>
            </a:lvl6pPr>
            <a:lvl7pPr marL="2679065" indent="0">
              <a:buNone/>
              <a:defRPr sz="1365"/>
            </a:lvl7pPr>
            <a:lvl8pPr marL="3124835" indent="0">
              <a:buNone/>
              <a:defRPr sz="1365"/>
            </a:lvl8pPr>
            <a:lvl9pPr marL="3571240" indent="0">
              <a:buNone/>
              <a:defRPr sz="1365"/>
            </a:lvl9pPr>
          </a:lstStyle>
          <a:p>
            <a:pPr lvl="0" fontAlgn="auto"/>
            <a:r>
              <a:rPr lang="zh-CN" altLang="en-US" sz="195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3991" y="373847"/>
            <a:ext cx="2628626" cy="5950676"/>
          </a:xfr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13" y="373847"/>
            <a:ext cx="7733494" cy="5950676"/>
          </a:xfrm>
        </p:spPr>
        <p:txBody>
          <a:bodyPr vert="eaVert"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113" y="373847"/>
            <a:ext cx="10514505" cy="5950676"/>
          </a:xfrm>
        </p:spPr>
        <p:txBody>
          <a:bodyPr/>
          <a:lstStyle/>
          <a:p>
            <a:pPr lvl="0" fontAlgn="auto"/>
            <a:r>
              <a:rPr lang="zh-CN" altLang="en-US" sz="273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z="2345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z="1955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z="1760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z="17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508750"/>
            <a:ext cx="2743200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82F288E0-7875-42C4-84C8-98DBBD3BF4D2}" type="datetimeFigureOut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508750"/>
            <a:ext cx="4113213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09013" y="6508750"/>
            <a:ext cx="2743200" cy="3730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17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7D9BB5D0-35E4-459D-AEF3-FE4D7C45CC19}" type="slidenum">
              <a:rPr lang="zh-CN" altLang="en-US" sz="1170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893445" rtl="0" eaLnBrk="1" latinLnBrk="0" hangingPunct="1">
        <a:lnSpc>
          <a:spcPct val="90000"/>
        </a:lnSpc>
        <a:spcBef>
          <a:spcPct val="0"/>
        </a:spcBef>
        <a:buNone/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520" indent="-223520" algn="l" defTabSz="893445" rtl="0" eaLnBrk="1" latinLnBrk="0" hangingPunct="1">
        <a:lnSpc>
          <a:spcPct val="90000"/>
        </a:lnSpc>
        <a:spcBef>
          <a:spcPts val="975"/>
        </a:spcBef>
        <a:buFont typeface="Arial" pitchFamily="34" charset="0"/>
        <a:buChar char="•"/>
        <a:defRPr sz="2735" kern="12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2345" kern="1200">
          <a:solidFill>
            <a:schemeClr val="tx1"/>
          </a:solidFill>
          <a:latin typeface="+mn-lt"/>
          <a:ea typeface="+mn-ea"/>
          <a:cs typeface="+mn-cs"/>
        </a:defRPr>
      </a:lvl2pPr>
      <a:lvl3pPr marL="111633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955" kern="1200">
          <a:solidFill>
            <a:schemeClr val="tx1"/>
          </a:solidFill>
          <a:latin typeface="+mn-lt"/>
          <a:ea typeface="+mn-ea"/>
          <a:cs typeface="+mn-cs"/>
        </a:defRPr>
      </a:lvl3pPr>
      <a:lvl4pPr marL="156273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4pPr>
      <a:lvl5pPr marL="200914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5pPr>
      <a:lvl6pPr marL="245554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6pPr>
      <a:lvl7pPr marL="290195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7pPr>
      <a:lvl8pPr marL="3348355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8pPr>
      <a:lvl9pPr marL="3794760" indent="-223520" algn="l" defTabSz="89344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1pPr>
      <a:lvl2pPr marL="44640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2pPr>
      <a:lvl3pPr marL="89344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3pPr>
      <a:lvl4pPr marL="133985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4pPr>
      <a:lvl5pPr marL="178625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5pPr>
      <a:lvl6pPr marL="223202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6pPr>
      <a:lvl7pPr marL="267906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7pPr>
      <a:lvl8pPr marL="3124835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8pPr>
      <a:lvl9pPr marL="3571240" algn="l" defTabSz="893445" rtl="0" eaLnBrk="1" latinLnBrk="0" hangingPunct="1">
        <a:defRPr sz="1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tags" Target="../tags/tag4.xml" /><Relationship Id="rId5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5.xml" /><Relationship Id="rId4" Type="http://schemas.openxmlformats.org/officeDocument/2006/relationships/tags" Target="../tags/tag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.xml" /><Relationship Id="rId11" Type="http://schemas.openxmlformats.org/officeDocument/2006/relationships/image" Target="../media/image7.jpeg" /><Relationship Id="rId12" Type="http://schemas.openxmlformats.org/officeDocument/2006/relationships/image" Target="../media/image8.jpeg" /><Relationship Id="rId13" Type="http://schemas.openxmlformats.org/officeDocument/2006/relationships/image" Target="../media/image9.jpeg" /><Relationship Id="rId14" Type="http://schemas.openxmlformats.org/officeDocument/2006/relationships/image" Target="../media/image10.jpeg" /><Relationship Id="rId15" Type="http://schemas.openxmlformats.org/officeDocument/2006/relationships/image" Target="../media/image11.jpeg" /><Relationship Id="rId16" Type="http://schemas.openxmlformats.org/officeDocument/2006/relationships/image" Target="../media/image12.jpeg" /><Relationship Id="rId17" Type="http://schemas.openxmlformats.org/officeDocument/2006/relationships/image" Target="../media/image1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1061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621155" y="2215515"/>
            <a:ext cx="90125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0B050"/>
                </a:solidFill>
              </a:rPr>
              <a:t>第一单元  </a:t>
            </a:r>
            <a:r>
              <a:rPr lang="zh-CN" altLang="en-US" sz="4800" b="1">
                <a:solidFill>
                  <a:srgbClr val="00B050"/>
                </a:solidFill>
                <a:sym typeface="+mn-ea"/>
              </a:rPr>
              <a:t>除法</a:t>
            </a:r>
            <a:endParaRPr lang="zh-CN" altLang="en-US" sz="4800" b="1">
              <a:solidFill>
                <a:srgbClr val="00B050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3885565" y="3663315"/>
            <a:ext cx="72872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600" b="1">
                <a:solidFill>
                  <a:srgbClr val="00B050"/>
                </a:solidFill>
              </a:rPr>
              <a:t>三年级下册</a:t>
            </a:r>
            <a:r>
              <a:rPr lang="en-US" altLang="zh-CN" sz="3600" b="1">
                <a:solidFill>
                  <a:srgbClr val="00B050"/>
                </a:solidFill>
              </a:rPr>
              <a:t>    </a:t>
            </a:r>
            <a:r>
              <a:rPr lang="zh-CN" altLang="en-US" sz="3600" b="1">
                <a:solidFill>
                  <a:srgbClr val="00B050"/>
                </a:solidFill>
              </a:rPr>
              <a:t>北师大版</a:t>
            </a:r>
            <a:endParaRPr lang="zh-CN" altLang="en-US" sz="3600" b="1">
              <a:solidFill>
                <a:srgbClr val="00B050"/>
              </a:solidFill>
            </a:endParaRPr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631555" y="3757295"/>
            <a:ext cx="3297555" cy="30226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381000" y="3399155"/>
            <a:ext cx="3738245" cy="373888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一、知识导图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209165" y="2215515"/>
            <a:ext cx="6985309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452100" y="12242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二、考点梳理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0" baseline="30000">
                          <a:solidFill>
                            <a:srgbClr val="00B050"/>
                          </a:solidFill>
                          <a:uFillTx/>
                          <a:latin typeface="Calibri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①</a:t>
                      </a:r>
                      <a:endParaRPr lang="zh-CN" altLang="en-US" sz="2400" b="0" baseline="30000">
                        <a:solidFill>
                          <a:srgbClr val="00B050"/>
                        </a:solidFill>
                        <a:uFillTx/>
                        <a:latin typeface="Calibri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分桃子-两位数除以一位数（被除数十位能被整除）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>
            <p:custDataLst>
              <p:tags r:id="rId4"/>
            </p:custDataLst>
          </p:nvPr>
        </p:nvSpPr>
        <p:spPr>
          <a:xfrm>
            <a:off x="1381760" y="2110105"/>
            <a:ext cx="952627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defTabSz="914400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两位数除以一位数（被除数十位能被整除）的计算方法：先用被除数十位上的数除</a:t>
            </a:r>
            <a:endParaRPr lang="zh-CN" altLang="en-US"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defTabSz="914400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以一位数，所得的商写在商的十位上，再用被除数个位上的数除以一位数，所得的</a:t>
            </a:r>
            <a:endParaRPr lang="zh-CN" altLang="en-US"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defTabSz="914400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商写在商的个位上，不能整除时，余数必须比除数小。</a:t>
            </a:r>
            <a:endParaRPr lang="zh-CN" altLang="en-US"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0" baseline="30000">
                          <a:solidFill>
                            <a:srgbClr val="00B050"/>
                          </a:solidFill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②</a:t>
                      </a:r>
                      <a:endParaRPr lang="zh-CN" altLang="en-US" sz="2400" b="0" baseline="30000">
                        <a:solidFill>
                          <a:srgbClr val="00B050"/>
                        </a:solidFill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分橘子-两位数除以一位数（被除数十位不能被整除）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计算两位数除以一位数（被除数十位不能被整除）时，先用被除数十位上的数除以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一位数，除得的结果写在商的十位上，然后把十位上余下的数和个位上的数合起来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继续除以一位数，除得的结果写在商的个位上。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③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商是几位数-三位数除以一位数（被除数中没有0）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三位数除以一位数（商是三位数）的计算方法：从高位到低位依次除起，除到被除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数的哪一位就在那一位上面写商；如果哪一位上有余数就把余下的数与下一位上的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数合起来继续除。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ea typeface="宋体" panose="02010600030101010101" pitchFamily="2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④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ea typeface="宋体" panose="02010600030101010101" pitchFamily="2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猴子的烦恼-三位数除以一位数（被除数中有0）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被除数中有0的三位数除以一位数的计算方法：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1.从高位除起，除到被除数的哪一位，就把商写在那一位上面。如果被除数的中间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是0，当百位上的数能被整除时，就在商的十位上写 0；当百位上的数不能被整除时，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就把余下的数和十位上的0合起来继续除以一位数。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2.三位数除以一位数（商末尾有0），当被除数前两位上的数能被除数除尽并且被除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数个位上的数是0时，可以直接在商的个位上写0占位。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ea typeface="宋体" panose="02010600030101010101" pitchFamily="2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⑤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ea typeface="宋体" panose="02010600030101010101" pitchFamily="2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节约-三位数除以一位数（商中间或者末尾有0）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1.三位数除以一位数商中间有0的除法计算方法：三位数除以一位数，当除到十位不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够商1时，用0占位。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2.三位数除以一位数商未尾有0的除法计算方法：三位数除以一位数，当除到个位不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够商1 时，用0占位。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3.没有余数的除法的验算方法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(1) 用估算验算；(2) 用乘法验算；(3 ) 用除法重算一次验算。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ea typeface="宋体" panose="02010600030101010101" pitchFamily="2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⑥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ea typeface="宋体" panose="02010600030101010101" pitchFamily="2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集邮-三位数除以一位数（商是两位数）的计算和验算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1.估算商的范围的方法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除数不变，把被除数分别用估大和估小法找出与它接近的整百数或整十数，分别除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以除数，得到商的范围。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2.三位数除以一位数商是两位数的计算方法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被除数的最高位不够商1时，用被除数的前两位除以除数，商写在十位上，十位上的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余数和个位上的数合起来再除以除数，商写在个位上。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3.有余数的除法的验算：商x除数+余数=被除数。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⑦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买新书-连除和乘除混合的两步计算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1.连除、乘除混合运算（两步）问题的列式方法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（1）用总数连续除以等分的份数；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（2）先用乘法求出总份数，再用总数除以总份数。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2.连除、乘除混合运算的运算顺序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（1）没有小括号的连除、乘除混合运算，要按从左到右的顺序计算；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（2）有小括号的连除、乘除混合运算，要先算小括号里面的，再算小括号外面的。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二、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考点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梳理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9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72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65" y="4349115"/>
            <a:ext cx="1200150" cy="178117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26845" y="1562735"/>
          <a:ext cx="9541510" cy="4597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58595"/>
                <a:gridCol w="8082915"/>
              </a:tblGrid>
              <a:tr h="4597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rgbClr val="00B05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知识点</a:t>
                      </a:r>
                      <a:r>
                        <a:rPr lang="zh-CN" altLang="en-US" sz="2400" b="1" baseline="30000">
                          <a:solidFill>
                            <a:srgbClr val="00B050"/>
                          </a:solidFill>
                          <a:uFillTx/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⑧</a:t>
                      </a:r>
                      <a:endParaRPr lang="zh-CN" altLang="en-US" sz="2400" b="1" baseline="30000">
                        <a:solidFill>
                          <a:srgbClr val="00B050"/>
                        </a:solidFill>
                        <a:uFillTx/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>
                    <a:gradFill>
                      <a:gsLst>
                        <a:gs pos="0">
                          <a:srgbClr val="E7F079">
                            <a:alpha val="7000"/>
                            <a:lumMod val="0"/>
                            <a:lumOff val="100000"/>
                          </a:srgbClr>
                        </a:gs>
                        <a:gs pos="1000">
                          <a:srgbClr val="FFFF00"/>
                        </a:gs>
                        <a:gs pos="100000">
                          <a:srgbClr val="FFFF00"/>
                        </a:gs>
                        <a:gs pos="0">
                          <a:srgbClr val="D6E6F5"/>
                        </a:gs>
                        <a:gs pos="50000">
                          <a:srgbClr val="FFC000">
                            <a:lumMod val="91000"/>
                            <a:alpha val="88000"/>
                          </a:srgbClr>
                        </a:gs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  <a:gs pos="0">
                          <a:srgbClr val="FFC000"/>
                        </a:gs>
                        <a:gs pos="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Wingdings" panose="05000000000000000000" pitchFamily="2" charset="2"/>
                        </a:rPr>
                        <a:t>讲故事-用乘除混合算式解决问题</a:t>
                      </a:r>
                      <a:endParaRPr lang="zh-CN" altLang="en-US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>
                    <a:noFill/>
                  </a:tcPr>
                </a:tc>
              </a:tr>
            </a:tbl>
          </a:graphicData>
        </a:graphic>
      </p:graphicFrame>
      <p:sp>
        <p:nvSpPr>
          <p:cNvPr id="2" name="文本框 2"/>
          <p:cNvSpPr/>
          <p:nvPr/>
        </p:nvSpPr>
        <p:spPr>
          <a:xfrm>
            <a:off x="1381760" y="2110105"/>
            <a:ext cx="952627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1.用乘除混合算式解决实际问题的方法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（1）先用除法求出每份数，再用每份数乘份数求出总数；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（2）先用乘法求出总数，再用总数除以份数求出每份数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  <a:p>
            <a:pPr marL="443230" indent="-443230" algn="l" defTabSz="914400">
              <a:lnSpc>
                <a:spcPct val="150000"/>
              </a:lnSpc>
              <a:buClrTx/>
              <a:buSzTx/>
              <a:buFontTx/>
              <a:buNone/>
            </a:pPr>
            <a:r>
              <a:rPr sz="2000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Arial" pitchFamily="34" charset="0"/>
              </a:rPr>
              <a:t>2.不带括号的乘除混合算式的运算顺序：按照从左往右的顺序计算。</a:t>
            </a:r>
            <a:endParaRPr sz="2000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三、典例精讲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23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658" name="文本框 7"/>
          <p:cNvSpPr/>
          <p:nvPr>
            <p:custDataLst>
              <p:tags r:id="rId2"/>
            </p:custDataLst>
          </p:nvPr>
        </p:nvSpPr>
        <p:spPr>
          <a:xfrm>
            <a:off x="8152765" y="1470660"/>
            <a:ext cx="1123315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分析</a:t>
            </a:r>
            <a:endParaRPr lang="zh-CN" altLang="en-US" sz="20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0659" name="文本框 8"/>
          <p:cNvSpPr/>
          <p:nvPr>
            <p:custDataLst>
              <p:tags r:id="rId3"/>
            </p:custDataLst>
          </p:nvPr>
        </p:nvSpPr>
        <p:spPr>
          <a:xfrm>
            <a:off x="558800" y="1471295"/>
            <a:ext cx="1123315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典例</a:t>
            </a:r>
            <a:r>
              <a:rPr lang="en-US" altLang="zh-CN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01</a:t>
            </a:r>
            <a:endParaRPr lang="en-US" altLang="zh-CN" sz="20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0661" name="文本框 20"/>
          <p:cNvSpPr/>
          <p:nvPr>
            <p:custDataLst>
              <p:tags r:id="rId4"/>
            </p:custDataLst>
          </p:nvPr>
        </p:nvSpPr>
        <p:spPr>
          <a:xfrm>
            <a:off x="8152765" y="1892935"/>
            <a:ext cx="345821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根据整数除法竖式计算的方法进行计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算即可；注意验算方法的选择．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551815" y="1891665"/>
            <a:ext cx="7371080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列竖式计算，带*要验算． 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4640580" y="690880"/>
          <a:ext cx="6785610" cy="55372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552575"/>
                <a:gridCol w="5233035"/>
              </a:tblGrid>
              <a:tr h="5537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solidFill>
                          <a:srgbClr val="FFFF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Wingdings" panose="05000000000000000000" pitchFamily="2" charset="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两位数除以一位数</a:t>
                      </a:r>
                      <a:endParaRPr lang="en-US" altLang="zh-CN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 anchor="ctr">
                    <a:noFill/>
                  </a:tcPr>
                </a:tc>
              </a:tr>
            </a:tbl>
          </a:graphicData>
        </a:graphic>
      </p:graphicFrame>
      <p:sp>
        <p:nvSpPr>
          <p:cNvPr id="2" name="同侧圆角矩形 1"/>
          <p:cNvSpPr/>
          <p:nvPr>
            <p:custDataLst>
              <p:tags r:id="rId6"/>
            </p:custDataLst>
          </p:nvPr>
        </p:nvSpPr>
        <p:spPr>
          <a:xfrm>
            <a:off x="4632960" y="685165"/>
            <a:ext cx="154178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Wingdings" panose="05000000000000000000" pitchFamily="2" charset="2"/>
              </a:rPr>
              <a:t>考点01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6" name="文本框 8"/>
          <p:cNvSpPr/>
          <p:nvPr>
            <p:custDataLst>
              <p:tags r:id="rId7"/>
            </p:custDataLst>
          </p:nvPr>
        </p:nvSpPr>
        <p:spPr>
          <a:xfrm>
            <a:off x="558165" y="2907030"/>
            <a:ext cx="1123950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解答</a:t>
            </a:r>
            <a:endParaRPr lang="zh-CN" altLang="en-US" sz="20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51815" y="3251835"/>
            <a:ext cx="7370445" cy="2168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解：75÷5＝15；</a:t>
            </a:r>
            <a:r>
              <a:rPr lang="en-US" altLang="zh-CN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59÷5＝11…4；</a:t>
            </a:r>
            <a:r>
              <a:rPr lang="en-US" altLang="zh-CN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验算：</a:t>
            </a:r>
            <a:r>
              <a:rPr lang="en-US" altLang="zh-CN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</a:t>
            </a: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68÷8＝8…4；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92÷9＝10…2；验算：</a:t>
            </a:r>
            <a:r>
              <a:rPr lang="en-US" altLang="zh-CN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       </a:t>
            </a: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84÷8＝10…4．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/>
          <p:nvPr>
            <p:custDataLst>
              <p:tags r:id="rId8"/>
            </p:custDataLst>
          </p:nvPr>
        </p:nvSpPr>
        <p:spPr>
          <a:xfrm>
            <a:off x="8160385" y="3642995"/>
            <a:ext cx="1123315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点评</a:t>
            </a:r>
            <a:endParaRPr lang="zh-CN" altLang="en-US" sz="20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9" name="文本框 20"/>
          <p:cNvSpPr/>
          <p:nvPr>
            <p:custDataLst>
              <p:tags r:id="rId9"/>
            </p:custDataLst>
          </p:nvPr>
        </p:nvSpPr>
        <p:spPr>
          <a:xfrm>
            <a:off x="8152765" y="4061460"/>
            <a:ext cx="34575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宋体" panose="02010600030101010101" pitchFamily="2" charset="-122"/>
              </a:rPr>
              <a:t>本题主要考查整数除法的笔算，根据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宋体" panose="02010600030101010101" pitchFamily="2" charset="-122"/>
              </a:rPr>
              <a:t>其计算方法进行计算即可；注意验算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宋体" panose="02010600030101010101" pitchFamily="2" charset="-122"/>
              </a:rPr>
              <a:t>方法的选择．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宋体" panose="02010600030101010101" pitchFamily="2" charset="-122"/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>
            <p:custDataLst>
              <p:tags r:id="rId10"/>
            </p:custDataLst>
          </p:nvPr>
        </p:nvGraphicFramePr>
        <p:xfrm>
          <a:off x="1370965" y="2458085"/>
          <a:ext cx="5593080" cy="312420"/>
        </p:xfrm>
        <a:graphic>
          <a:graphicData uri="http://schemas.openxmlformats.org/drawingml/2006/table">
            <a:tbl>
              <a:tblPr/>
              <a:tblGrid>
                <a:gridCol w="1141095"/>
                <a:gridCol w="1188720"/>
                <a:gridCol w="1078230"/>
                <a:gridCol w="1128395"/>
                <a:gridCol w="1056640"/>
              </a:tblGrid>
              <a:tr h="31242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1800" b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75÷5＝</a:t>
                      </a:r>
                      <a:endParaRPr lang="zh-CN" altLang="en-US" sz="1800" b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1800" b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*59÷5＝</a:t>
                      </a:r>
                      <a:endParaRPr lang="zh-CN" altLang="en-US" sz="1800" b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1800" b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68÷8＝</a:t>
                      </a:r>
                      <a:endParaRPr lang="zh-CN" altLang="en-US" sz="1800" b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1800" b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*92÷9＝</a:t>
                      </a:r>
                      <a:endParaRPr lang="zh-CN" altLang="en-US" sz="1800" b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1800" b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84÷8＝</a:t>
                      </a:r>
                      <a:endParaRPr lang="zh-CN" altLang="en-US" sz="1800" b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9050" marR="19050" marT="19050" marB="19050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9" name="图片 10"/>
          <p:cNvPicPr>
            <a:picLocks noChangeAspect="1"/>
          </p:cNvPicPr>
          <p:nvPr/>
        </p:nvPicPr>
        <p:blipFill>
          <a:blip r:embed="rId11"/>
          <a:srcRect r="1976" b="874"/>
          <a:stretch>
            <a:fillRect/>
          </a:stretch>
        </p:blipFill>
        <p:spPr>
          <a:xfrm>
            <a:off x="1294765" y="3741420"/>
            <a:ext cx="583025" cy="13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图片 11"/>
          <p:cNvPicPr>
            <a:picLocks noChangeAspect="1"/>
          </p:cNvPicPr>
          <p:nvPr/>
        </p:nvPicPr>
        <p:blipFill>
          <a:blip r:embed="rId12"/>
          <a:srcRect r="1871" b="874"/>
          <a:stretch>
            <a:fillRect/>
          </a:stretch>
        </p:blipFill>
        <p:spPr>
          <a:xfrm>
            <a:off x="3047048" y="3741420"/>
            <a:ext cx="582767" cy="12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图片 12"/>
          <p:cNvPicPr>
            <a:picLocks noChangeAspect="1"/>
          </p:cNvPicPr>
          <p:nvPr/>
        </p:nvPicPr>
        <p:blipFill>
          <a:blip r:embed="rId13"/>
          <a:srcRect r="1939" b="1036"/>
          <a:stretch>
            <a:fillRect/>
          </a:stretch>
        </p:blipFill>
        <p:spPr>
          <a:xfrm>
            <a:off x="4519613" y="3758883"/>
            <a:ext cx="571432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图片 13"/>
          <p:cNvPicPr>
            <a:picLocks noChangeAspect="1"/>
          </p:cNvPicPr>
          <p:nvPr/>
        </p:nvPicPr>
        <p:blipFill>
          <a:blip r:embed="rId14"/>
          <a:srcRect r="1904" b="1367"/>
          <a:stretch>
            <a:fillRect/>
          </a:stretch>
        </p:blipFill>
        <p:spPr>
          <a:xfrm>
            <a:off x="5929630" y="3722370"/>
            <a:ext cx="616929" cy="86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图片 14"/>
          <p:cNvPicPr>
            <a:picLocks noChangeAspect="1"/>
          </p:cNvPicPr>
          <p:nvPr/>
        </p:nvPicPr>
        <p:blipFill>
          <a:blip r:embed="rId15"/>
          <a:srcRect r="1904" b="1385"/>
          <a:stretch>
            <a:fillRect/>
          </a:stretch>
        </p:blipFill>
        <p:spPr>
          <a:xfrm>
            <a:off x="913765" y="5407343"/>
            <a:ext cx="651097" cy="9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图片 15"/>
          <p:cNvPicPr>
            <a:picLocks noChangeAspect="1"/>
          </p:cNvPicPr>
          <p:nvPr/>
        </p:nvPicPr>
        <p:blipFill>
          <a:blip r:embed="rId16"/>
          <a:srcRect r="1904" b="1036"/>
          <a:stretch>
            <a:fillRect/>
          </a:stretch>
        </p:blipFill>
        <p:spPr>
          <a:xfrm>
            <a:off x="2453005" y="5418138"/>
            <a:ext cx="620829" cy="11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图片 16"/>
          <p:cNvPicPr>
            <a:picLocks noChangeAspect="1"/>
          </p:cNvPicPr>
          <p:nvPr/>
        </p:nvPicPr>
        <p:blipFill>
          <a:blip r:embed="rId17"/>
          <a:srcRect r="2051" b="1385"/>
          <a:stretch>
            <a:fillRect/>
          </a:stretch>
        </p:blipFill>
        <p:spPr>
          <a:xfrm>
            <a:off x="4114165" y="5418138"/>
            <a:ext cx="603687" cy="9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/>
      <p:bldP spid="70661" grpId="0"/>
      <p:bldP spid="6" grpId="0"/>
      <p:bldP spid="8" grpId="0"/>
      <p:bldP spid="9" grpId="0"/>
      <p:bldP spid="7" grpId="0"/>
      <p:bldP spid="1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/>
        </p:nvSpPr>
        <p:spPr>
          <a:xfrm>
            <a:off x="1446213" y="690563"/>
            <a:ext cx="307340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三、</a:t>
            </a:r>
            <a:r>
              <a:rPr lang="zh-CN" altLang="en-US" sz="32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  <a:sym typeface="+mn-ea"/>
              </a:rPr>
              <a:t>典例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精讲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23" name="直线连接符 21"/>
          <p:cNvCxnSpPr/>
          <p:nvPr/>
        </p:nvCxnSpPr>
        <p:spPr>
          <a:xfrm flipV="1">
            <a:off x="1411288" y="1300163"/>
            <a:ext cx="9559925" cy="71438"/>
          </a:xfrm>
          <a:prstGeom prst="line">
            <a:avLst/>
          </a:prstGeom>
          <a:ln w="38100" cmpd="sng">
            <a:solidFill>
              <a:srgbClr val="FF9900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658" name="文本框 7"/>
          <p:cNvSpPr/>
          <p:nvPr>
            <p:custDataLst>
              <p:tags r:id="rId2"/>
            </p:custDataLst>
          </p:nvPr>
        </p:nvSpPr>
        <p:spPr>
          <a:xfrm>
            <a:off x="8152765" y="1470660"/>
            <a:ext cx="1123315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分析</a:t>
            </a:r>
            <a:endParaRPr lang="zh-CN" altLang="en-US" sz="20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0659" name="文本框 8"/>
          <p:cNvSpPr/>
          <p:nvPr>
            <p:custDataLst>
              <p:tags r:id="rId3"/>
            </p:custDataLst>
          </p:nvPr>
        </p:nvSpPr>
        <p:spPr>
          <a:xfrm>
            <a:off x="558800" y="1471295"/>
            <a:ext cx="1123315" cy="3987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zh-CN" altLang="en-US" sz="20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变式</a:t>
            </a:r>
            <a:r>
              <a:rPr lang="en-US" altLang="zh-CN" sz="2000">
                <a:solidFill>
                  <a:srgbClr val="FFFF00"/>
                </a:solidFill>
                <a:latin typeface="Calibri"/>
                <a:ea typeface="微软雅黑" panose="020b0503020204020204" charset="-122"/>
                <a:cs typeface="微软雅黑" panose="020b0503020204020204" charset="-122"/>
                <a:sym typeface="Wingdings" panose="05000000000000000000" pitchFamily="2" charset="2"/>
              </a:rPr>
              <a:t>①</a:t>
            </a:r>
            <a:endParaRPr lang="en-US" altLang="zh-CN" sz="2000">
              <a:solidFill>
                <a:srgbClr val="FFFF00"/>
              </a:solidFill>
              <a:latin typeface="Calibri"/>
              <a:ea typeface="微软雅黑" panose="020b0503020204020204" charset="-122"/>
              <a:cs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70661" name="文本框 20"/>
          <p:cNvSpPr/>
          <p:nvPr>
            <p:custDataLst>
              <p:tags r:id="rId4"/>
            </p:custDataLst>
          </p:nvPr>
        </p:nvSpPr>
        <p:spPr>
          <a:xfrm>
            <a:off x="8152765" y="1892935"/>
            <a:ext cx="345821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两位数除以一位数：先用除数试除被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除数的前一位数，如果它比除数小，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就试除前两位数；除到被除数的哪一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位，就把商写在那一位的上面，在求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出商的最高位后，遇到被除数的哪一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位不够商1，就对着那一位商0；每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求出一位商，余数一定要比除数小；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验算除法的方法：没有余数的整除算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式，就用商乘除数，看商是否等于被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除数；有余数的除法算式，就用商乘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除数再加上余数，看商是否等于被除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  <a:p>
            <a:pPr marL="443230" lvl="0" indent="-44323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宋体" panose="02010600030101010101" pitchFamily="2" charset="-122"/>
              </a:rPr>
              <a:t>数；据此列竖式计算并验算．</a:t>
            </a:r>
            <a:endParaRPr lang="zh-CN" altLang="en-US" sz="16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551815" y="1891665"/>
            <a:ext cx="737108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列竖式计算，带※号的要进行验算．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84÷6＝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※56÷4＝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173990" indent="-173990">
              <a:lnSpc>
                <a:spcPct val="150000"/>
              </a:lnSpc>
            </a:pPr>
            <a:r>
              <a:rPr lang="zh-CN" altLang="en-US" sz="1800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75÷3＝</a:t>
            </a:r>
            <a:endParaRPr lang="zh-CN" altLang="en-US" sz="1800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4640580" y="690880"/>
          <a:ext cx="6785610" cy="55372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552575"/>
                <a:gridCol w="5233035"/>
              </a:tblGrid>
              <a:tr h="5537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solidFill>
                          <a:srgbClr val="FFFF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Wingdings" panose="05000000000000000000" pitchFamily="2" charset="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4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Wingdings" panose="05000000000000000000" pitchFamily="2" charset="2"/>
                        </a:rPr>
                        <a:t>两位数除以一位数</a:t>
                      </a:r>
                      <a:endParaRPr lang="en-US" altLang="zh-CN" sz="24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Wingdings" panose="05000000000000000000" pitchFamily="2" charset="2"/>
                      </a:endParaRPr>
                    </a:p>
                  </a:txBody>
                  <a:tcPr marL="90170" marR="90170" marT="46990" marB="46990" anchor="ctr">
                    <a:noFill/>
                  </a:tcPr>
                </a:tc>
              </a:tr>
            </a:tbl>
          </a:graphicData>
        </a:graphic>
      </p:graphicFrame>
      <p:sp>
        <p:nvSpPr>
          <p:cNvPr id="2" name="同侧圆角矩形 1"/>
          <p:cNvSpPr/>
          <p:nvPr>
            <p:custDataLst>
              <p:tags r:id="rId6"/>
            </p:custDataLst>
          </p:nvPr>
        </p:nvSpPr>
        <p:spPr>
          <a:xfrm>
            <a:off x="4632960" y="685165"/>
            <a:ext cx="1541780" cy="530225"/>
          </a:xfrm>
          <a:prstGeom prst="round2SameRect">
            <a:avLst/>
          </a:prstGeom>
          <a:solidFill>
            <a:srgbClr val="FE5050"/>
          </a:solidFill>
          <a:ln>
            <a:solidFill>
              <a:srgbClr val="CE292F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Wingdings" panose="05000000000000000000" pitchFamily="2" charset="2"/>
              </a:rPr>
              <a:t>考点01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Wingdings" panose="05000000000000000000" pitchFamily="2" charset="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/>
      <p:bldP spid="70661" grpId="0"/>
      <p:bldP spid="10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730" cy="575183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https://d.book118.com/908071061072006047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8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9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10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11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12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13.xml><?xml version="1.0" encoding="utf-8"?>
<p:tagLst xmlns:p="http://schemas.openxmlformats.org/presentationml/2006/main">
  <p:tag name="KSO_WM_BEAUTIFY_FLAG" val=""/>
  <p:tag name="TABLE_ENDDRAG_ORIGIN_RECT" val="751*36"/>
  <p:tag name="TABLE_ENDDRAG_RECT" val="112*117*751*36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  <p:tag name="TABLE_ENDDRAG_ORIGIN_RECT" val="534*43"/>
  <p:tag name="TABLE_ENDDRAG_RECT" val="365*54*534*43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TABLE_ENDDRAG_ORIGIN_RECT" val="440*24"/>
  <p:tag name="TABLE_ENDDRAG_RECT" val="107*205*440*24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  <p:tag name="TABLE_ENDDRAG_ORIGIN_RECT" val="534*43"/>
  <p:tag name="TABLE_ENDDRAG_RECT" val="365*54*534*43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楷体</vt:lpstr>
      <vt:lpstr>黑体</vt:lpstr>
      <vt:lpstr>微软雅黑</vt:lpstr>
      <vt:lpstr>Wingdings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2024-09-28T22:12:54.655</cp:lastPrinted>
  <dcterms:created xsi:type="dcterms:W3CDTF">2024-09-28T14:12:54Z</dcterms:created>
  <dcterms:modified xsi:type="dcterms:W3CDTF">2024-09-28T14:12:56Z</dcterms:modified>
</cp:coreProperties>
</file>