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8953311C-71C5-4831-A270-6AA0486DE43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5EC4F80-B121-4EB1-9FC9-875C933A9F7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DF2B2B32-58F4-4DB8-A267-826195B3971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2A8DFC2D-4022-4AB2-BEAB-1DA37ADA758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6B8AF6ED-A2A2-44EE-8742-D77385AD9E43}"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C6873698-37BF-4BB1-AA86-151AB048AE5B}"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478CEC1F-77BF-4D3F-9357-D74E26E7D8F2}"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21C4799-C6AD-4C07-AB1F-05EF6642BA8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05B3AF0-E829-46BE-8092-DDCD3C20E6E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C02D2E6-F341-4DC8-8E04-83C29ABCA3D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DFBCFC5-9B87-49A1-9D1A-2F176074CF6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2/2/2024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2/2/2024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2/2/2024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2/2/2024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13.jpeg" /><Relationship Id="rId5"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90807300113100603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8" r="-18"/>
          </a:stretch>
        </a:blipFill>
        <a:effectLst/>
      </p:bgPr>
    </p:bg>
    <p:spTree>
      <p:nvGrpSpPr>
        <p:cNvPr id="1" name=""/>
        <p:cNvGrpSpPr/>
        <p:nvPr/>
      </p:nvGrpSpPr>
      <p:grpSpPr>
        <a:xfrm>
          <a:off x="0" y="0"/>
          <a:ext cx="0" cy="0"/>
        </a:xfrm>
      </p:grpSpPr>
      <p:sp>
        <p:nvSpPr>
          <p:cNvPr id="2" name="AutoShape 2"/>
          <p:cNvSpPr/>
          <p:nvPr/>
        </p:nvSpPr>
        <p:spPr>
          <a:xfrm>
            <a:off x="1049867" y="5173998"/>
            <a:ext cx="3454400" cy="612806"/>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 name="AutoShape 3"/>
          <p:cNvSpPr/>
          <p:nvPr/>
        </p:nvSpPr>
        <p:spPr>
          <a:xfrm>
            <a:off x="1049867" y="4442659"/>
            <a:ext cx="3454400" cy="612806"/>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 name="TextBox 4"/>
          <p:cNvSpPr txBox="1"/>
          <p:nvPr/>
        </p:nvSpPr>
        <p:spPr>
          <a:xfrm>
            <a:off x="1049867" y="1052928"/>
            <a:ext cx="10114374"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1">
                    <a:alpha val="100000"/>
                  </a:schemeClr>
                </a:solidFill>
                <a:latin typeface="Microsoft Yahei"/>
                <a:ea typeface="Microsoft Yahei"/>
                <a:cs typeface="Microsoft Yahei"/>
              </a:rPr>
              <a:t>分子生物学原核生物基因表达调控</a:t>
            </a:r>
          </a:p>
        </p:txBody>
      </p:sp>
      <p:sp>
        <p:nvSpPr>
          <p:cNvPr id="5" name="TextBox 5"/>
          <p:cNvSpPr txBox="1"/>
          <p:nvPr/>
        </p:nvSpPr>
        <p:spPr>
          <a:xfrm>
            <a:off x="1515506" y="4498554"/>
            <a:ext cx="2798081" cy="5048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rgbClr val="FFFFFF">
                    <a:alpha val="100000"/>
                  </a:srgbClr>
                </a:solidFill>
                <a:latin typeface="Microsoft Yahei"/>
                <a:ea typeface="Microsoft Yahei"/>
                <a:cs typeface="Microsoft Yahei"/>
              </a:rPr>
              <a:t>汇报人：AA</a:t>
            </a:r>
          </a:p>
        </p:txBody>
      </p:sp>
      <p:sp>
        <p:nvSpPr>
          <p:cNvPr id="6" name="TextBox 6"/>
          <p:cNvSpPr txBox="1"/>
          <p:nvPr/>
        </p:nvSpPr>
        <p:spPr>
          <a:xfrm>
            <a:off x="1515506" y="5229894"/>
            <a:ext cx="3373814"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rgbClr val="FFFFFF">
                    <a:alpha val="100000"/>
                  </a:srgbClr>
                </a:solidFill>
                <a:latin typeface="Microsoft Yahei"/>
                <a:ea typeface="Microsoft Yahei"/>
                <a:cs typeface="Microsoft Yahei"/>
              </a:rPr>
              <a:t>2024-01-28</a:t>
            </a:r>
          </a:p>
        </p:txBody>
      </p:sp>
      <p:sp>
        <p:nvSpPr>
          <p:cNvPr id="7" name="AutoShape 7"/>
          <p:cNvSpPr/>
          <p:nvPr/>
        </p:nvSpPr>
        <p:spPr>
          <a:xfrm>
            <a:off x="1049867" y="4442659"/>
            <a:ext cx="203200" cy="61280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 name="AutoShape 8"/>
          <p:cNvSpPr/>
          <p:nvPr/>
        </p:nvSpPr>
        <p:spPr>
          <a:xfrm>
            <a:off x="1049867" y="5173998"/>
            <a:ext cx="203200" cy="61280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AutoShape 2"/>
          <p:cNvSpPr/>
          <p:nvPr/>
        </p:nvSpPr>
        <p:spPr>
          <a:xfrm>
            <a:off x="297491" y="810388"/>
            <a:ext cx="5298183" cy="5298183"/>
          </a:xfrm>
          <a:prstGeom prst="ellipse">
            <a:avLst/>
          </a:prstGeom>
          <a:solidFill>
            <a:schemeClr val="accent1">
              <a:alpha val="14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 name="AutoShape 3"/>
          <p:cNvSpPr/>
          <p:nvPr/>
        </p:nvSpPr>
        <p:spPr>
          <a:xfrm>
            <a:off x="938400" y="1451298"/>
            <a:ext cx="4016365" cy="401636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 name="TextBox 4"/>
          <p:cNvSpPr txBox="1"/>
          <p:nvPr/>
        </p:nvSpPr>
        <p:spPr>
          <a:xfrm>
            <a:off x="1231235" y="2407957"/>
            <a:ext cx="3626990" cy="252374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7650" b="1">
                <a:solidFill>
                  <a:srgbClr val="FFFFFF">
                    <a:alpha val="100000"/>
                  </a:srgbClr>
                </a:solidFill>
                <a:latin typeface="Microsoft Yahei"/>
                <a:ea typeface="Microsoft Yahei"/>
                <a:cs typeface="Microsoft Yahei"/>
              </a:rPr>
              <a:t>目录</a:t>
            </a:r>
          </a:p>
        </p:txBody>
      </p:sp>
      <p:sp>
        <p:nvSpPr>
          <p:cNvPr id="5" name="TextBox 5"/>
          <p:cNvSpPr txBox="1"/>
          <p:nvPr/>
        </p:nvSpPr>
        <p:spPr>
          <a:xfrm>
            <a:off x="1401923" y="2066581"/>
            <a:ext cx="3089320" cy="104165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700">
                <a:solidFill>
                  <a:srgbClr val="FFFFFF">
                    <a:alpha val="100000"/>
                  </a:srgbClr>
                </a:solidFill>
                <a:latin typeface="Microsoft Yahei"/>
                <a:ea typeface="Microsoft Yahei"/>
                <a:cs typeface="Microsoft Yahei"/>
              </a:rPr>
              <a:t>contents</a:t>
            </a:r>
          </a:p>
        </p:txBody>
      </p:sp>
      <p:sp>
        <p:nvSpPr>
          <p:cNvPr id="6" name="TextBox 6"/>
          <p:cNvSpPr txBox="1"/>
          <p:nvPr/>
        </p:nvSpPr>
        <p:spPr>
          <a:xfrm>
            <a:off x="5922569" y="1019175"/>
            <a:ext cx="5810250" cy="481965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原核生物基因表达概述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转录水平调控</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翻译水平调控</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蛋白质水平调控</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环境因素对原核生物基因表达影响</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实验方法与技术应用</a:t>
            </a:r>
          </a:p>
        </p:txBody>
      </p:sp>
      <p:sp>
        <p:nvSpPr>
          <p:cNvPr id="7" name="AutoShape 7"/>
          <p:cNvSpPr/>
          <p:nvPr/>
        </p:nvSpPr>
        <p:spPr>
          <a:xfrm>
            <a:off x="11307391"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 name="AutoShape 8"/>
          <p:cNvSpPr/>
          <p:nvPr/>
        </p:nvSpPr>
        <p:spPr>
          <a:xfrm>
            <a:off x="11736478"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9" name="AutoShape 9"/>
          <p:cNvSpPr/>
          <p:nvPr/>
        </p:nvSpPr>
        <p:spPr>
          <a:xfrm>
            <a:off x="11346376" y="332232"/>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0" name="AutoShape 10"/>
          <p:cNvSpPr/>
          <p:nvPr/>
        </p:nvSpPr>
        <p:spPr>
          <a:xfrm>
            <a:off x="11307391"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1" name="AutoShape 11"/>
          <p:cNvSpPr/>
          <p:nvPr/>
        </p:nvSpPr>
        <p:spPr>
          <a:xfrm>
            <a:off x="11736478"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 name="AutoShape 12"/>
          <p:cNvSpPr/>
          <p:nvPr/>
        </p:nvSpPr>
        <p:spPr>
          <a:xfrm>
            <a:off x="11346376" y="508550"/>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AutoShape 13"/>
          <p:cNvSpPr/>
          <p:nvPr/>
        </p:nvSpPr>
        <p:spPr>
          <a:xfrm>
            <a:off x="11307391"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 name="AutoShape 14"/>
          <p:cNvSpPr/>
          <p:nvPr/>
        </p:nvSpPr>
        <p:spPr>
          <a:xfrm>
            <a:off x="11736478"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 name="AutoShape 15"/>
          <p:cNvSpPr/>
          <p:nvPr/>
        </p:nvSpPr>
        <p:spPr>
          <a:xfrm>
            <a:off x="11346376" y="684869"/>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8" r="-18"/>
          </a:stretch>
        </a:blipFill>
        <a:effectLst/>
      </p:bgPr>
    </p:bg>
    <p:spTree>
      <p:nvGrpSpPr>
        <p:cNvPr id="1" name=""/>
        <p:cNvGrpSpPr/>
        <p:nvPr/>
      </p:nvGrpSpPr>
      <p:grpSpPr>
        <a:xfrm>
          <a:off x="0" y="0"/>
          <a:ext cx="0" cy="0"/>
        </a:xfrm>
      </p:grpSpPr>
      <p:sp>
        <p:nvSpPr>
          <p:cNvPr id="2" name="AutoShape 2"/>
          <p:cNvSpPr/>
          <p:nvPr/>
        </p:nvSpPr>
        <p:spPr>
          <a:xfrm>
            <a:off x="0" y="2818458"/>
            <a:ext cx="12192000" cy="2508250"/>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 name="TextBox 3"/>
          <p:cNvSpPr txBox="1"/>
          <p:nvPr/>
        </p:nvSpPr>
        <p:spPr>
          <a:xfrm>
            <a:off x="411188" y="3101033"/>
            <a:ext cx="8039100" cy="19431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9600" b="1">
                <a:solidFill>
                  <a:schemeClr val="accent1">
                    <a:alpha val="100000"/>
                  </a:schemeClr>
                </a:solidFill>
                <a:highlight>
                  <a:srgbClr val="000000">
                    <a:alpha val="0"/>
                  </a:srgbClr>
                </a:highlight>
                <a:latin typeface="Microsoft Yahei"/>
                <a:ea typeface="Microsoft Yahei"/>
                <a:cs typeface="Microsoft Yahei"/>
              </a:rPr>
              <a:t>01</a:t>
            </a:r>
          </a:p>
        </p:txBody>
      </p:sp>
      <p:sp>
        <p:nvSpPr>
          <p:cNvPr id="4" name="TextBox 4"/>
          <p:cNvSpPr txBox="1"/>
          <p:nvPr/>
        </p:nvSpPr>
        <p:spPr>
          <a:xfrm>
            <a:off x="2504319" y="3158183"/>
            <a:ext cx="6715125" cy="18288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rgbClr val="FFFFFF">
                    <a:alpha val="100000"/>
                  </a:srgbClr>
                </a:solidFill>
                <a:latin typeface="Microsoft Yahei"/>
                <a:ea typeface="Microsoft Yahei"/>
                <a:cs typeface="Microsoft Yahei"/>
              </a:rPr>
              <a:t>原核生物基因表达概述</a:t>
            </a:r>
          </a:p>
        </p:txBody>
      </p:sp>
      <p:sp>
        <p:nvSpPr>
          <p:cNvPr id="5" name="AutoShape 5"/>
          <p:cNvSpPr/>
          <p:nvPr/>
        </p:nvSpPr>
        <p:spPr>
          <a:xfrm>
            <a:off x="0" y="2818458"/>
            <a:ext cx="254000"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 name="AutoShape 6"/>
          <p:cNvSpPr/>
          <p:nvPr/>
        </p:nvSpPr>
        <p:spPr>
          <a:xfrm>
            <a:off x="9280374" y="2818458"/>
            <a:ext cx="2911626"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7" name="AutoShape 7"/>
          <p:cNvSpPr/>
          <p:nvPr/>
        </p:nvSpPr>
        <p:spPr>
          <a:xfrm>
            <a:off x="9675283" y="3534950"/>
            <a:ext cx="1075267" cy="1075267"/>
          </a:xfrm>
          <a:prstGeom prst="ellipse">
            <a:avLst/>
          </a:prstGeom>
          <a:solidFill>
            <a:schemeClr val="accent1">
              <a:alpha val="100000"/>
            </a:schemeClr>
          </a:solidFill>
          <a:ln w="38100">
            <a:solidFill>
              <a:srgbClr val="FFFFF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 name="Freeform 8"/>
          <p:cNvSpPr/>
          <p:nvPr/>
        </p:nvSpPr>
        <p:spPr>
          <a:xfrm>
            <a:off x="10020300" y="3827050"/>
            <a:ext cx="423333" cy="491067"/>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a:effectLst/>
      </p:bgPr>
    </p:bg>
    <p:spTree>
      <p:nvGrpSpPr>
        <p:cNvPr id="1" name=""/>
        <p:cNvGrpSpPr/>
        <p:nvPr/>
      </p:nvGrpSpPr>
      <p:grpSpPr>
        <a:xfrm>
          <a:off x="0" y="0"/>
          <a:ext cx="0" cy="0"/>
        </a:xfrm>
      </p:grpSpPr>
      <p:sp>
        <p:nvSpPr>
          <p:cNvPr id="2" name="AutoShape 2"/>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sp>
        <p:nvSpPr>
          <p:cNvPr id="3" name="AutoShape 3"/>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 name="AutoShape 4"/>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pic>
        <p:nvPicPr>
          <p:cNvPr id="5" name="Picture 5"/>
          <p:cNvPicPr>
            <a:picLocks noChangeAspect="1"/>
          </p:cNvPicPr>
          <p:nvPr/>
        </p:nvPicPr>
        <p:blipFill>
          <a:blip r:embed="rId2"/>
          <a:srcRect t="1234" b="1234"/>
          <a:stretch>
            <a:fillRect/>
          </a:stretch>
        </p:blipFill>
        <p:spPr>
          <a:xfrm>
            <a:off x="981837" y="3694465"/>
            <a:ext cx="3394942" cy="2143864"/>
          </a:xfrm>
          <a:prstGeom prst="rect">
            <a:avLst/>
          </a:prstGeom>
        </p:spPr>
      </p:pic>
      <p:pic>
        <p:nvPicPr>
          <p:cNvPr id="6" name="Picture 6"/>
          <p:cNvPicPr>
            <a:picLocks noChangeAspect="1"/>
          </p:cNvPicPr>
          <p:nvPr/>
        </p:nvPicPr>
        <p:blipFill>
          <a:blip r:embed="rId3"/>
          <a:srcRect t="2627" b="2627"/>
          <a:stretch>
            <a:fillRect/>
          </a:stretch>
        </p:blipFill>
        <p:spPr>
          <a:xfrm>
            <a:off x="4376812" y="1577730"/>
            <a:ext cx="3394942" cy="2143864"/>
          </a:xfrm>
          <a:prstGeom prst="rect">
            <a:avLst/>
          </a:prstGeom>
        </p:spPr>
      </p:pic>
      <p:pic>
        <p:nvPicPr>
          <p:cNvPr id="7" name="Picture 7"/>
          <p:cNvPicPr>
            <a:picLocks noChangeAspect="1"/>
          </p:cNvPicPr>
          <p:nvPr/>
        </p:nvPicPr>
        <p:blipFill>
          <a:blip r:embed="rId4"/>
          <a:srcRect t="2638" b="2638"/>
          <a:stretch>
            <a:fillRect/>
          </a:stretch>
        </p:blipFill>
        <p:spPr>
          <a:xfrm>
            <a:off x="7771733" y="3721608"/>
            <a:ext cx="3394942" cy="2143864"/>
          </a:xfrm>
          <a:prstGeom prst="rect">
            <a:avLst/>
          </a:prstGeom>
        </p:spPr>
      </p:pic>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基因表达定义与过程</a:t>
              </a:r>
            </a:p>
          </p:txBody>
        </p:sp>
      </p:grpSp>
      <p:sp>
        <p:nvSpPr>
          <p:cNvPr id="30" name="TextBox 30"/>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基因表达定义</a:t>
            </a:r>
          </a:p>
        </p:txBody>
      </p:sp>
      <p:sp>
        <p:nvSpPr>
          <p:cNvPr id="31" name="TextBox 31"/>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基因表达是指将储存在DNA中的遗传信息经过转录和翻译，合成具有特定生物学活性的蛋白质分子的过程。</a:t>
            </a:r>
          </a:p>
        </p:txBody>
      </p:sp>
      <p:sp>
        <p:nvSpPr>
          <p:cNvPr id="32" name="TextBox 32"/>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转录过程</a:t>
            </a:r>
          </a:p>
        </p:txBody>
      </p:sp>
      <p:sp>
        <p:nvSpPr>
          <p:cNvPr id="33" name="TextBox 33"/>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在原核生物中，转录是以DNA的一条链为模板，在RNA聚合酶的催化下，以四种核糖核苷酸为原料，合成RNA的过程。</a:t>
            </a:r>
          </a:p>
        </p:txBody>
      </p:sp>
      <p:sp>
        <p:nvSpPr>
          <p:cNvPr id="34" name="TextBox 34"/>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翻译过程</a:t>
            </a:r>
          </a:p>
        </p:txBody>
      </p:sp>
      <p:sp>
        <p:nvSpPr>
          <p:cNvPr id="35" name="TextBox 35"/>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翻译是以mRNA为模板，在核糖体的参与下，以tRNA为氨基酸的转运工具，将mRNA上的遗传密码转换为氨基酸的序列，合成蛋白质的过程。</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a:effectLst/>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原核生物基因一般由编码区和非编码区组成，编码区连续，无内含子和外显子之分。</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结构简单</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pic>
        <p:nvPicPr>
          <p:cNvPr id="9" name="Picture 9"/>
          <p:cNvPicPr>
            <a:picLocks noChangeAspect="1"/>
          </p:cNvPicPr>
          <p:nvPr/>
        </p:nvPicPr>
        <p:blipFill>
          <a:blip r:embed="rId2"/>
          <a:srcRect l="30958" r="30958"/>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转录与翻译偶联</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pic>
        <p:nvPicPr>
          <p:cNvPr id="15" name="Picture 15"/>
          <p:cNvPicPr>
            <a:picLocks noChangeAspect="1"/>
          </p:cNvPicPr>
          <p:nvPr/>
        </p:nvPicPr>
        <p:blipFill>
          <a:blip r:embed="rId3"/>
          <a:srcRect t="21802" b="21802"/>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多顺反子mRNA</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pic>
        <p:nvPicPr>
          <p:cNvPr id="20" name="Picture 20"/>
          <p:cNvPicPr>
            <a:picLocks noChangeAspect="1"/>
          </p:cNvPicPr>
          <p:nvPr/>
        </p:nvPicPr>
        <p:blipFill>
          <a:blip r:embed="rId4"/>
          <a:srcRect l="7629" r="7629"/>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原核生物转录和翻译过程在时间和空间上紧密偶联，往往转录还未结束，翻译已经开始。</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原核生物mRNA分子中常含有多个结构基因，可指导合成多种蛋白质。</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原核生物基因特点</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AutoShape 2"/>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 name="AutoShape 3"/>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 name="AutoShape 4"/>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cxnSp>
        <p:nvCxnSpPr>
          <p:cNvPr id="5" name="Connector 5"/>
          <p:cNvCxnSpPr/>
          <p:nvPr/>
        </p:nvCxnSpPr>
        <p:spPr>
          <a:xfrm>
            <a:off x="1209343" y="6393165"/>
            <a:ext cx="10991852" cy="0"/>
          </a:xfrm>
          <a:prstGeom prst="line">
            <a:avLst/>
          </a:prstGeom>
          <a:ln w="14288">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6" name="AutoShape 6"/>
          <p:cNvSpPr/>
          <p:nvPr/>
        </p:nvSpPr>
        <p:spPr>
          <a:xfrm>
            <a:off x="904945" y="1398355"/>
            <a:ext cx="2590123" cy="150638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7" name="AutoShape 7"/>
          <p:cNvSpPr/>
          <p:nvPr/>
        </p:nvSpPr>
        <p:spPr>
          <a:xfrm>
            <a:off x="1218874" y="2592503"/>
            <a:ext cx="2871893" cy="3142827"/>
          </a:xfrm>
          <a:prstGeom prst="roundRect">
            <a:avLst/>
          </a:prstGeom>
          <a:solidFill>
            <a:schemeClr val="accent2">
              <a:lumMod val="20000"/>
              <a:lumOff val="80000"/>
              <a:alpha val="90000"/>
            </a:schemeClr>
          </a:solidFill>
          <a:ln w="19050">
            <a:solidFill>
              <a:schemeClr val="accent2">
                <a:alpha val="90000"/>
              </a:schemeClr>
            </a:solidFill>
            <a:prstDash val="solid"/>
          </a:ln>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a:endParaRPr/>
          </a:p>
        </p:txBody>
      </p:sp>
      <p:sp>
        <p:nvSpPr>
          <p:cNvPr id="8" name="TextBox 8"/>
          <p:cNvSpPr txBox="1"/>
          <p:nvPr/>
        </p:nvSpPr>
        <p:spPr>
          <a:xfrm>
            <a:off x="1011610" y="1508083"/>
            <a:ext cx="2351713" cy="994791"/>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100" b="1">
                <a:solidFill>
                  <a:srgbClr val="FFFFFF">
                    <a:alpha val="100000"/>
                  </a:srgbClr>
                </a:solidFill>
                <a:latin typeface="Microsoft Yahei"/>
                <a:ea typeface="Microsoft Yahei"/>
                <a:cs typeface="Microsoft Yahei"/>
              </a:rPr>
              <a:t>转录水平调控</a:t>
            </a:r>
          </a:p>
        </p:txBody>
      </p:sp>
      <p:sp>
        <p:nvSpPr>
          <p:cNvPr id="9" name="AutoShape 9"/>
          <p:cNvSpPr/>
          <p:nvPr/>
        </p:nvSpPr>
        <p:spPr>
          <a:xfrm>
            <a:off x="4503089" y="1424901"/>
            <a:ext cx="2590123" cy="1506389"/>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0" name="AutoShape 10"/>
          <p:cNvSpPr/>
          <p:nvPr/>
        </p:nvSpPr>
        <p:spPr>
          <a:xfrm>
            <a:off x="4817018" y="2619049"/>
            <a:ext cx="2871893" cy="3142827"/>
          </a:xfrm>
          <a:prstGeom prst="roundRect">
            <a:avLst/>
          </a:prstGeom>
          <a:solidFill>
            <a:schemeClr val="accent2">
              <a:lumMod val="20000"/>
              <a:lumOff val="80000"/>
              <a:alpha val="90000"/>
            </a:schemeClr>
          </a:solidFill>
          <a:ln w="19050">
            <a:solidFill>
              <a:schemeClr val="accent1">
                <a:alpha val="9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a:endParaRPr/>
          </a:p>
        </p:txBody>
      </p:sp>
      <p:sp>
        <p:nvSpPr>
          <p:cNvPr id="11" name="AutoShape 11"/>
          <p:cNvSpPr/>
          <p:nvPr/>
        </p:nvSpPr>
        <p:spPr>
          <a:xfrm>
            <a:off x="8201329" y="1424901"/>
            <a:ext cx="2590123" cy="150638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 name="AutoShape 12"/>
          <p:cNvSpPr/>
          <p:nvPr/>
        </p:nvSpPr>
        <p:spPr>
          <a:xfrm>
            <a:off x="8515258" y="2619049"/>
            <a:ext cx="2871893" cy="3142827"/>
          </a:xfrm>
          <a:prstGeom prst="roundRect">
            <a:avLst/>
          </a:prstGeom>
          <a:solidFill>
            <a:schemeClr val="accent2">
              <a:lumMod val="20000"/>
              <a:lumOff val="80000"/>
              <a:alpha val="90000"/>
            </a:schemeClr>
          </a:solidFill>
          <a:ln w="19050">
            <a:solidFill>
              <a:schemeClr val="accent2">
                <a:alpha val="90000"/>
              </a:schemeClr>
            </a:solidFill>
            <a:prstDash val="solid"/>
          </a:ln>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a:endParaRPr/>
          </a:p>
        </p:txBody>
      </p:sp>
      <p:sp>
        <p:nvSpPr>
          <p:cNvPr id="13" name="TextBox 13"/>
          <p:cNvSpPr txBox="1"/>
          <p:nvPr/>
        </p:nvSpPr>
        <p:spPr>
          <a:xfrm>
            <a:off x="1414251" y="2980276"/>
            <a:ext cx="2506259" cy="2484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071D40">
                    <a:alpha val="100000"/>
                  </a:srgbClr>
                </a:solidFill>
                <a:latin typeface="Microsoft Yahei"/>
                <a:ea typeface="Microsoft Yahei"/>
                <a:cs typeface="Microsoft Yahei"/>
              </a:rPr>
              <a:t>原核生物基因表达调控主要发生在转录水平，包括正调控和负调控两种方式，通过调控因子的结合与解离来影响RNA聚合酶的活性和转录效率。</a:t>
            </a:r>
          </a:p>
        </p:txBody>
      </p:sp>
      <p:sp>
        <p:nvSpPr>
          <p:cNvPr id="14" name="TextBox 14"/>
          <p:cNvSpPr txBox="1"/>
          <p:nvPr/>
        </p:nvSpPr>
        <p:spPr>
          <a:xfrm>
            <a:off x="4999835" y="2980276"/>
            <a:ext cx="2506259" cy="23347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350">
                <a:solidFill>
                  <a:srgbClr val="071D40">
                    <a:alpha val="100000"/>
                  </a:srgbClr>
                </a:solidFill>
                <a:latin typeface="Microsoft Yahei"/>
                <a:ea typeface="Microsoft Yahei"/>
                <a:cs typeface="Microsoft Yahei"/>
              </a:rPr>
              <a:t>在原核生物中，翻译水平的调控相对较少，主要通过改变mRNA的稳定性、核糖体的结合能力以及翻译起始因子的活性等方式来实现。</a:t>
            </a:r>
          </a:p>
        </p:txBody>
      </p:sp>
      <p:sp>
        <p:nvSpPr>
          <p:cNvPr id="15" name="TextBox 15"/>
          <p:cNvSpPr txBox="1"/>
          <p:nvPr/>
        </p:nvSpPr>
        <p:spPr>
          <a:xfrm>
            <a:off x="8731942" y="2980276"/>
            <a:ext cx="2506259" cy="2484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071D40">
                    <a:alpha val="100000"/>
                  </a:srgbClr>
                </a:solidFill>
                <a:latin typeface="Microsoft Yahei"/>
                <a:ea typeface="Microsoft Yahei"/>
                <a:cs typeface="Microsoft Yahei"/>
              </a:rPr>
              <a:t>原核生物基因表达的调控机制涉及多种因素，包括调控蛋白、小分子配体、环境因素等，它们通过影响DNA的结构、RNA聚合酶的活性、mRNA的稳定性等方式来调控基因表达。</a:t>
            </a:r>
          </a:p>
        </p:txBody>
      </p:sp>
      <p:sp>
        <p:nvSpPr>
          <p:cNvPr id="16" name="TextBox 16"/>
          <p:cNvSpPr txBox="1"/>
          <p:nvPr/>
        </p:nvSpPr>
        <p:spPr>
          <a:xfrm>
            <a:off x="4622294" y="1508083"/>
            <a:ext cx="2351713" cy="994791"/>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100" b="1">
                <a:solidFill>
                  <a:srgbClr val="FFFFFF">
                    <a:alpha val="100000"/>
                  </a:srgbClr>
                </a:solidFill>
                <a:latin typeface="Microsoft Yahei"/>
                <a:ea typeface="Microsoft Yahei"/>
                <a:cs typeface="Microsoft Yahei"/>
              </a:rPr>
              <a:t>翻译水平调控</a:t>
            </a:r>
          </a:p>
        </p:txBody>
      </p:sp>
      <p:sp>
        <p:nvSpPr>
          <p:cNvPr id="17" name="TextBox 17"/>
          <p:cNvSpPr txBox="1"/>
          <p:nvPr/>
        </p:nvSpPr>
        <p:spPr>
          <a:xfrm>
            <a:off x="8320534" y="1508083"/>
            <a:ext cx="2351713" cy="994791"/>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100" b="1">
                <a:solidFill>
                  <a:srgbClr val="FFFFFF">
                    <a:alpha val="100000"/>
                  </a:srgbClr>
                </a:solidFill>
                <a:latin typeface="Microsoft Yahei"/>
                <a:ea typeface="Microsoft Yahei"/>
                <a:cs typeface="Microsoft Yahei"/>
              </a:rPr>
              <a:t>调控机制</a:t>
            </a:r>
          </a:p>
        </p:txBody>
      </p:sp>
      <p:sp>
        <p:nvSpPr>
          <p:cNvPr id="18" name="Freeform 18"/>
          <p:cNvSpPr/>
          <p:nvPr/>
        </p:nvSpPr>
        <p:spPr>
          <a:xfrm>
            <a:off x="3734987" y="1845395"/>
            <a:ext cx="509355" cy="509355"/>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Freeform 19"/>
          <p:cNvSpPr/>
          <p:nvPr/>
        </p:nvSpPr>
        <p:spPr>
          <a:xfrm>
            <a:off x="7434234" y="1784900"/>
            <a:ext cx="509355" cy="509355"/>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调控层次及机制简介</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8" r="-18"/>
          </a:stretch>
        </a:blipFill>
        <a:effectLst/>
      </p:bgPr>
    </p:bg>
    <p:spTree>
      <p:nvGrpSpPr>
        <p:cNvPr id="1" name=""/>
        <p:cNvGrpSpPr/>
        <p:nvPr/>
      </p:nvGrpSpPr>
      <p:grpSpPr>
        <a:xfrm>
          <a:off x="0" y="0"/>
          <a:ext cx="0" cy="0"/>
        </a:xfrm>
      </p:grpSpPr>
      <p:sp>
        <p:nvSpPr>
          <p:cNvPr id="2" name="AutoShape 2"/>
          <p:cNvSpPr/>
          <p:nvPr/>
        </p:nvSpPr>
        <p:spPr>
          <a:xfrm>
            <a:off x="0" y="2818458"/>
            <a:ext cx="12192000" cy="2508250"/>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 name="TextBox 3"/>
          <p:cNvSpPr txBox="1"/>
          <p:nvPr/>
        </p:nvSpPr>
        <p:spPr>
          <a:xfrm>
            <a:off x="411188" y="3101033"/>
            <a:ext cx="8039100" cy="19431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9600" b="1">
                <a:solidFill>
                  <a:schemeClr val="accent1">
                    <a:alpha val="100000"/>
                  </a:schemeClr>
                </a:solidFill>
                <a:highlight>
                  <a:srgbClr val="000000">
                    <a:alpha val="0"/>
                  </a:srgbClr>
                </a:highlight>
                <a:latin typeface="Microsoft Yahei"/>
                <a:ea typeface="Microsoft Yahei"/>
                <a:cs typeface="Microsoft Yahei"/>
              </a:rPr>
              <a:t>02</a:t>
            </a:r>
          </a:p>
        </p:txBody>
      </p:sp>
      <p:sp>
        <p:nvSpPr>
          <p:cNvPr id="4" name="TextBox 4"/>
          <p:cNvSpPr txBox="1"/>
          <p:nvPr/>
        </p:nvSpPr>
        <p:spPr>
          <a:xfrm>
            <a:off x="2504319" y="3158183"/>
            <a:ext cx="6715125" cy="18288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rgbClr val="FFFFFF">
                    <a:alpha val="100000"/>
                  </a:srgbClr>
                </a:solidFill>
                <a:latin typeface="Microsoft Yahei"/>
                <a:ea typeface="Microsoft Yahei"/>
                <a:cs typeface="Microsoft Yahei"/>
              </a:rPr>
              <a:t>转录水平调控</a:t>
            </a:r>
          </a:p>
        </p:txBody>
      </p:sp>
      <p:sp>
        <p:nvSpPr>
          <p:cNvPr id="5" name="AutoShape 5"/>
          <p:cNvSpPr/>
          <p:nvPr/>
        </p:nvSpPr>
        <p:spPr>
          <a:xfrm>
            <a:off x="0" y="2818458"/>
            <a:ext cx="254000"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 name="AutoShape 6"/>
          <p:cNvSpPr/>
          <p:nvPr/>
        </p:nvSpPr>
        <p:spPr>
          <a:xfrm>
            <a:off x="9280374" y="2818458"/>
            <a:ext cx="2911626"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7" name="AutoShape 7"/>
          <p:cNvSpPr/>
          <p:nvPr/>
        </p:nvSpPr>
        <p:spPr>
          <a:xfrm>
            <a:off x="9675283" y="3534950"/>
            <a:ext cx="1075267" cy="1075267"/>
          </a:xfrm>
          <a:prstGeom prst="ellipse">
            <a:avLst/>
          </a:prstGeom>
          <a:solidFill>
            <a:schemeClr val="accent1">
              <a:alpha val="100000"/>
            </a:schemeClr>
          </a:solidFill>
          <a:ln w="38100">
            <a:solidFill>
              <a:srgbClr val="FFFFF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 name="Freeform 8"/>
          <p:cNvSpPr/>
          <p:nvPr/>
        </p:nvSpPr>
        <p:spPr>
          <a:xfrm>
            <a:off x="10020300" y="3827050"/>
            <a:ext cx="423333" cy="491067"/>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pic>
        <p:nvPicPr>
          <p:cNvPr id="3" name="Picture 3"/>
          <p:cNvPicPr>
            <a:picLocks noChangeAspect="1"/>
          </p:cNvPicPr>
          <p:nvPr/>
        </p:nvPicPr>
        <p:blipFill>
          <a:blip r:embed="rId2">
            <a:alphaModFix/>
          </a:blip>
          <a:srcRect t="11542" b="11542"/>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转录因子作用</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转录因子与RNA聚合酶相互作用，影响转录起始的速率和效率。</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转录起始复合物形成</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RNA聚合酶与DNA模板链结合，形成转录起始复合物。</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启动子序列识别</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RNA聚合酶识别并结合到DNA的启动子序列上，启动转录过程。</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转录起始调控</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a:effectLst/>
      </p:bgPr>
    </p:bg>
    <p:spTree>
      <p:nvGrpSpPr>
        <p:cNvPr id="1" name=""/>
        <p:cNvGrpSpPr/>
        <p:nvPr/>
      </p:nvGrpSpPr>
      <p:grpSpPr>
        <a:xfrm>
          <a:off x="0" y="0"/>
          <a:ext cx="0" cy="0"/>
        </a:xfrm>
      </p:grpSpPr>
      <p:sp>
        <p:nvSpPr>
          <p:cNvPr id="2" name="AutoShape 2"/>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 name="TextBox 3"/>
          <p:cNvSpPr txBox="1"/>
          <p:nvPr/>
        </p:nvSpPr>
        <p:spPr>
          <a:xfrm>
            <a:off x="132693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RNA聚合酶沿着DNA模板链向前移动，合成RNA链。</a:t>
            </a:r>
          </a:p>
        </p:txBody>
      </p:sp>
      <p:pic>
        <p:nvPicPr>
          <p:cNvPr id="4" name="Picture 4"/>
          <p:cNvPicPr>
            <a:picLocks noChangeAspect="1"/>
          </p:cNvPicPr>
          <p:nvPr/>
        </p:nvPicPr>
        <p:blipFill>
          <a:blip r:embed="rId2"/>
          <a:srcRect l="16583" r="16583"/>
          <a:stretch>
            <a:fillRect/>
          </a:stretch>
        </p:blipFill>
        <p:spPr>
          <a:xfrm>
            <a:off x="1602827" y="1536628"/>
            <a:ext cx="1898907" cy="1898907"/>
          </a:xfrm>
          <a:prstGeom prst="ellipse">
            <a:avLst/>
          </a:prstGeom>
        </p:spPr>
      </p:pic>
      <p:sp>
        <p:nvSpPr>
          <p:cNvPr id="5" name="AutoShape 5"/>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pic>
        <p:nvPicPr>
          <p:cNvPr id="6" name="Picture 6"/>
          <p:cNvPicPr>
            <a:picLocks noChangeAspect="1"/>
          </p:cNvPicPr>
          <p:nvPr/>
        </p:nvPicPr>
        <p:blipFill>
          <a:blip r:embed="rId3"/>
          <a:srcRect t="10083" b="10083"/>
          <a:stretch>
            <a:fillRect/>
          </a:stretch>
        </p:blipFill>
        <p:spPr>
          <a:xfrm>
            <a:off x="5168347" y="1536628"/>
            <a:ext cx="1898907" cy="1898907"/>
          </a:xfrm>
          <a:prstGeom prst="ellipse">
            <a:avLst/>
          </a:prstGeom>
        </p:spPr>
      </p:pic>
      <p:sp>
        <p:nvSpPr>
          <p:cNvPr id="7" name="AutoShape 7"/>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pic>
        <p:nvPicPr>
          <p:cNvPr id="8" name="Picture 8"/>
          <p:cNvPicPr>
            <a:picLocks noChangeAspect="1"/>
          </p:cNvPicPr>
          <p:nvPr/>
        </p:nvPicPr>
        <p:blipFill>
          <a:blip r:embed="rId4"/>
          <a:srcRect t="16675" b="16675"/>
          <a:stretch>
            <a:fillRect/>
          </a:stretch>
        </p:blipFill>
        <p:spPr>
          <a:xfrm>
            <a:off x="8871767" y="1536628"/>
            <a:ext cx="1898907" cy="1898907"/>
          </a:xfrm>
          <a:prstGeom prst="ellipse">
            <a:avLst/>
          </a:prstGeom>
        </p:spPr>
      </p:pic>
      <p:sp>
        <p:nvSpPr>
          <p:cNvPr id="9" name="TextBox 9"/>
          <p:cNvSpPr txBox="1"/>
          <p:nvPr/>
        </p:nvSpPr>
        <p:spPr>
          <a:xfrm>
            <a:off x="1066381" y="3766355"/>
            <a:ext cx="297180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转录延伸</a:t>
            </a:r>
          </a:p>
        </p:txBody>
      </p:sp>
      <p:grpSp>
        <p:nvGrpSpPr>
          <p:cNvPr id="10" name="Group 10"/>
          <p:cNvGrpSpPr/>
          <p:nvPr/>
        </p:nvGrpSpPr>
        <p:grpSpPr>
          <a:xfrm>
            <a:off x="1226739" y="4350852"/>
            <a:ext cx="2651083" cy="97536"/>
            <a:chOff x="1226739" y="4350852"/>
            <a:chExt cx="2651083" cy="97536"/>
          </a:xfrm>
        </p:grpSpPr>
        <p:cxnSp>
          <p:nvCxnSpPr>
            <p:cNvPr id="11" name="Connector 11"/>
            <p:cNvCxnSpPr/>
            <p:nvPr/>
          </p:nvCxnSpPr>
          <p:spPr>
            <a:xfrm flipV="1">
              <a:off x="1287927"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2" name="AutoShape 12"/>
            <p:cNvSpPr/>
            <p:nvPr/>
          </p:nvSpPr>
          <p:spPr>
            <a:xfrm>
              <a:off x="122673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AutoShape 13"/>
            <p:cNvSpPr/>
            <p:nvPr/>
          </p:nvSpPr>
          <p:spPr>
            <a:xfrm>
              <a:off x="378028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sp>
        <p:nvSpPr>
          <p:cNvPr id="14" name="TextBox 14"/>
          <p:cNvSpPr txBox="1"/>
          <p:nvPr/>
        </p:nvSpPr>
        <p:spPr>
          <a:xfrm>
            <a:off x="4892456"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在特定序列或结构下，RNA聚合酶可能暂停转录，需要特定因子或信号才能恢复。</a:t>
            </a:r>
          </a:p>
        </p:txBody>
      </p:sp>
      <p:sp>
        <p:nvSpPr>
          <p:cNvPr id="15" name="TextBox 15"/>
          <p:cNvSpPr txBox="1"/>
          <p:nvPr/>
        </p:nvSpPr>
        <p:spPr>
          <a:xfrm>
            <a:off x="4641426" y="3746205"/>
            <a:ext cx="295275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转录暂停与恢复</a:t>
            </a:r>
          </a:p>
        </p:txBody>
      </p:sp>
      <p:grpSp>
        <p:nvGrpSpPr>
          <p:cNvPr id="16" name="Group 16"/>
          <p:cNvGrpSpPr/>
          <p:nvPr/>
        </p:nvGrpSpPr>
        <p:grpSpPr>
          <a:xfrm>
            <a:off x="4792260" y="4350852"/>
            <a:ext cx="2651083" cy="97536"/>
            <a:chOff x="4792260" y="4350852"/>
            <a:chExt cx="2651083" cy="97536"/>
          </a:xfrm>
        </p:grpSpPr>
        <p:cxnSp>
          <p:nvCxnSpPr>
            <p:cNvPr id="17" name="Connector 17"/>
            <p:cNvCxnSpPr/>
            <p:nvPr/>
          </p:nvCxnSpPr>
          <p:spPr>
            <a:xfrm flipV="1">
              <a:off x="4853447" y="4399620"/>
              <a:ext cx="2492359" cy="4740"/>
            </a:xfrm>
            <a:prstGeom prst="line">
              <a:avLst/>
            </a:prstGeom>
            <a:ln w="9525">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8" name="AutoShape 18"/>
            <p:cNvSpPr/>
            <p:nvPr/>
          </p:nvSpPr>
          <p:spPr>
            <a:xfrm>
              <a:off x="47922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73458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sp>
        <p:nvSpPr>
          <p:cNvPr id="20" name="TextBox 20"/>
          <p:cNvSpPr txBox="1"/>
          <p:nvPr/>
        </p:nvSpPr>
        <p:spPr>
          <a:xfrm>
            <a:off x="859587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RNA聚合酶在终止子序列处停止转录，释放RNA链和DNA模板链。</a:t>
            </a:r>
          </a:p>
        </p:txBody>
      </p:sp>
      <p:sp>
        <p:nvSpPr>
          <p:cNvPr id="21" name="TextBox 21"/>
          <p:cNvSpPr txBox="1"/>
          <p:nvPr/>
        </p:nvSpPr>
        <p:spPr>
          <a:xfrm>
            <a:off x="8311508" y="3746205"/>
            <a:ext cx="3019425"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转录终止</a:t>
            </a:r>
          </a:p>
        </p:txBody>
      </p:sp>
      <p:grpSp>
        <p:nvGrpSpPr>
          <p:cNvPr id="22" name="Group 22"/>
          <p:cNvGrpSpPr/>
          <p:nvPr/>
        </p:nvGrpSpPr>
        <p:grpSpPr>
          <a:xfrm>
            <a:off x="8495679" y="4350852"/>
            <a:ext cx="2651083" cy="97536"/>
            <a:chOff x="8495679" y="4350852"/>
            <a:chExt cx="2651083" cy="97536"/>
          </a:xfrm>
        </p:grpSpPr>
        <p:cxnSp>
          <p:nvCxnSpPr>
            <p:cNvPr id="23" name="Connector 23"/>
            <p:cNvCxnSpPr/>
            <p:nvPr/>
          </p:nvCxnSpPr>
          <p:spPr>
            <a:xfrm flipV="1">
              <a:off x="8556866"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24" name="AutoShape 24"/>
            <p:cNvSpPr/>
            <p:nvPr/>
          </p:nvSpPr>
          <p:spPr>
            <a:xfrm>
              <a:off x="849567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1104922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转录延伸与终止调控</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Freeform 2"/>
          <p:cNvSpPr/>
          <p:nvPr/>
        </p:nvSpPr>
        <p:spPr>
          <a:xfrm>
            <a:off x="2215756" y="2976816"/>
            <a:ext cx="2043577" cy="266384"/>
          </a:xfrm>
          <a:custGeom>
            <a:rect l="l" t="t" r="r" b="b"/>
            <a:pathLst>
              <a:path w="7631" h="997">
                <a:moveTo>
                  <a:pt x="0" y="374"/>
                </a:moveTo>
                <a:lnTo>
                  <a:pt x="6883" y="374"/>
                </a:lnTo>
                <a:lnTo>
                  <a:pt x="6765" y="0"/>
                </a:lnTo>
                <a:lnTo>
                  <a:pt x="7631" y="498"/>
                </a:lnTo>
                <a:lnTo>
                  <a:pt x="6765" y="997"/>
                </a:lnTo>
                <a:lnTo>
                  <a:pt x="6883" y="622"/>
                </a:lnTo>
                <a:lnTo>
                  <a:pt x="0" y="622"/>
                </a:lnTo>
                <a:lnTo>
                  <a:pt x="0" y="374"/>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 name="Freeform 3"/>
          <p:cNvSpPr/>
          <p:nvPr/>
        </p:nvSpPr>
        <p:spPr>
          <a:xfrm>
            <a:off x="2215756" y="4343931"/>
            <a:ext cx="2043577" cy="268329"/>
          </a:xfrm>
          <a:custGeom>
            <a:rect l="l" t="t" r="r" b="b"/>
            <a:pathLst>
              <a:path w="7631" h="997">
                <a:moveTo>
                  <a:pt x="6883" y="375"/>
                </a:moveTo>
                <a:lnTo>
                  <a:pt x="6765" y="0"/>
                </a:lnTo>
                <a:lnTo>
                  <a:pt x="7631" y="499"/>
                </a:lnTo>
                <a:lnTo>
                  <a:pt x="6765" y="997"/>
                </a:lnTo>
                <a:lnTo>
                  <a:pt x="6883" y="623"/>
                </a:lnTo>
                <a:lnTo>
                  <a:pt x="0" y="623"/>
                </a:lnTo>
                <a:lnTo>
                  <a:pt x="0" y="375"/>
                </a:lnTo>
                <a:lnTo>
                  <a:pt x="6883" y="37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nvGrpSpPr>
          <p:cNvPr id="4" name="Group 4"/>
          <p:cNvGrpSpPr/>
          <p:nvPr/>
        </p:nvGrpSpPr>
        <p:grpSpPr>
          <a:xfrm>
            <a:off x="2215756" y="1566343"/>
            <a:ext cx="2043574" cy="4455417"/>
            <a:chOff x="2215756" y="1566343"/>
            <a:chExt cx="2043574" cy="4455417"/>
          </a:xfrm>
        </p:grpSpPr>
        <p:sp>
          <p:nvSpPr>
            <p:cNvPr id="5" name="Freeform 5"/>
            <p:cNvSpPr/>
            <p:nvPr/>
          </p:nvSpPr>
          <p:spPr>
            <a:xfrm>
              <a:off x="2215756" y="1789944"/>
              <a:ext cx="178886" cy="1425253"/>
            </a:xfrm>
            <a:custGeom>
              <a:rect l="l" t="t" r="r" b="b"/>
              <a:pathLst>
                <a:path w="669" h="5308">
                  <a:moveTo>
                    <a:pt x="669" y="182"/>
                  </a:moveTo>
                  <a:cubicBezTo>
                    <a:pt x="415" y="431"/>
                    <a:pt x="256" y="778"/>
                    <a:pt x="256" y="1160"/>
                  </a:cubicBezTo>
                  <a:lnTo>
                    <a:pt x="256" y="5308"/>
                  </a:lnTo>
                  <a:lnTo>
                    <a:pt x="0" y="5308"/>
                  </a:lnTo>
                  <a:lnTo>
                    <a:pt x="0" y="1148"/>
                  </a:lnTo>
                  <a:cubicBezTo>
                    <a:pt x="0" y="699"/>
                    <a:pt x="187" y="292"/>
                    <a:pt x="486" y="0"/>
                  </a:cubicBezTo>
                  <a:lnTo>
                    <a:pt x="669" y="18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 name="Freeform 6"/>
            <p:cNvSpPr/>
            <p:nvPr/>
          </p:nvSpPr>
          <p:spPr>
            <a:xfrm>
              <a:off x="2346029" y="1566343"/>
              <a:ext cx="1913301" cy="272217"/>
            </a:xfrm>
            <a:custGeom>
              <a:rect l="l" t="t" r="r" b="b"/>
              <a:pathLst>
                <a:path w="7145" h="1015">
                  <a:moveTo>
                    <a:pt x="6397" y="375"/>
                  </a:moveTo>
                  <a:lnTo>
                    <a:pt x="6279" y="0"/>
                  </a:lnTo>
                  <a:lnTo>
                    <a:pt x="7145" y="499"/>
                  </a:lnTo>
                  <a:lnTo>
                    <a:pt x="6279" y="997"/>
                  </a:lnTo>
                  <a:lnTo>
                    <a:pt x="6397" y="623"/>
                  </a:lnTo>
                  <a:lnTo>
                    <a:pt x="1140" y="623"/>
                  </a:lnTo>
                  <a:cubicBezTo>
                    <a:pt x="769" y="623"/>
                    <a:pt x="430" y="773"/>
                    <a:pt x="183" y="1015"/>
                  </a:cubicBezTo>
                  <a:lnTo>
                    <a:pt x="0" y="833"/>
                  </a:lnTo>
                  <a:cubicBezTo>
                    <a:pt x="290" y="550"/>
                    <a:pt x="686" y="375"/>
                    <a:pt x="1120" y="375"/>
                  </a:cubicBezTo>
                  <a:lnTo>
                    <a:pt x="6397" y="37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7" name="Freeform 7"/>
            <p:cNvSpPr/>
            <p:nvPr/>
          </p:nvSpPr>
          <p:spPr>
            <a:xfrm>
              <a:off x="2215756" y="4372893"/>
              <a:ext cx="178886" cy="1425253"/>
            </a:xfrm>
            <a:custGeom>
              <a:rect l="l" t="t" r="r" b="b"/>
              <a:pathLst>
                <a:path w="669" h="5309">
                  <a:moveTo>
                    <a:pt x="256" y="0"/>
                  </a:moveTo>
                  <a:lnTo>
                    <a:pt x="256" y="4149"/>
                  </a:lnTo>
                  <a:cubicBezTo>
                    <a:pt x="256" y="4531"/>
                    <a:pt x="415" y="4878"/>
                    <a:pt x="669" y="5127"/>
                  </a:cubicBezTo>
                  <a:lnTo>
                    <a:pt x="486" y="5309"/>
                  </a:lnTo>
                  <a:cubicBezTo>
                    <a:pt x="187" y="5017"/>
                    <a:pt x="0" y="4610"/>
                    <a:pt x="0" y="4161"/>
                  </a:cubicBezTo>
                  <a:lnTo>
                    <a:pt x="0" y="0"/>
                  </a:lnTo>
                  <a:lnTo>
                    <a:pt x="256"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 name="Freeform 8"/>
            <p:cNvSpPr/>
            <p:nvPr/>
          </p:nvSpPr>
          <p:spPr>
            <a:xfrm>
              <a:off x="2346029" y="5747599"/>
              <a:ext cx="1913301" cy="274161"/>
            </a:xfrm>
            <a:custGeom>
              <a:rect l="l" t="t" r="r" b="b"/>
              <a:pathLst>
                <a:path w="7145" h="1015">
                  <a:moveTo>
                    <a:pt x="6397" y="392"/>
                  </a:moveTo>
                  <a:lnTo>
                    <a:pt x="6279" y="18"/>
                  </a:lnTo>
                  <a:lnTo>
                    <a:pt x="7145" y="516"/>
                  </a:lnTo>
                  <a:lnTo>
                    <a:pt x="6279" y="1015"/>
                  </a:lnTo>
                  <a:lnTo>
                    <a:pt x="6397" y="640"/>
                  </a:lnTo>
                  <a:lnTo>
                    <a:pt x="1120" y="640"/>
                  </a:lnTo>
                  <a:cubicBezTo>
                    <a:pt x="686" y="640"/>
                    <a:pt x="290" y="465"/>
                    <a:pt x="0" y="182"/>
                  </a:cubicBezTo>
                  <a:lnTo>
                    <a:pt x="183" y="0"/>
                  </a:lnTo>
                  <a:cubicBezTo>
                    <a:pt x="430" y="242"/>
                    <a:pt x="769" y="392"/>
                    <a:pt x="1140" y="392"/>
                  </a:cubicBezTo>
                  <a:lnTo>
                    <a:pt x="6397" y="39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sp>
        <p:nvSpPr>
          <p:cNvPr id="9" name="AutoShape 9"/>
          <p:cNvSpPr/>
          <p:nvPr/>
        </p:nvSpPr>
        <p:spPr>
          <a:xfrm>
            <a:off x="1171292" y="2749588"/>
            <a:ext cx="2088928" cy="2088928"/>
          </a:xfrm>
          <a:prstGeom prst="ellipse">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nvGrpSpPr>
          <p:cNvPr id="10" name="Group 10"/>
          <p:cNvGrpSpPr/>
          <p:nvPr/>
        </p:nvGrpSpPr>
        <p:grpSpPr>
          <a:xfrm>
            <a:off x="1797656" y="3303419"/>
            <a:ext cx="931450" cy="924116"/>
            <a:chOff x="1797656" y="3303419"/>
            <a:chExt cx="931450" cy="924116"/>
          </a:xfrm>
        </p:grpSpPr>
        <p:sp>
          <p:nvSpPr>
            <p:cNvPr id="11" name="Freeform 11"/>
            <p:cNvSpPr/>
            <p:nvPr/>
          </p:nvSpPr>
          <p:spPr>
            <a:xfrm>
              <a:off x="1978060" y="3564785"/>
              <a:ext cx="482346" cy="478631"/>
            </a:xfrm>
            <a:custGeom>
              <a:rect l="l" t="t" r="r" b="b"/>
              <a:pathLst>
                <a:path w="55" h="55">
                  <a:moveTo>
                    <a:pt x="47" y="27"/>
                  </a:moveTo>
                  <a:cubicBezTo>
                    <a:pt x="47" y="38"/>
                    <a:pt x="38" y="46"/>
                    <a:pt x="28" y="46"/>
                  </a:cubicBezTo>
                  <a:cubicBezTo>
                    <a:pt x="18" y="46"/>
                    <a:pt x="9" y="38"/>
                    <a:pt x="9" y="27"/>
                  </a:cubicBezTo>
                  <a:cubicBezTo>
                    <a:pt x="9" y="17"/>
                    <a:pt x="18" y="9"/>
                    <a:pt x="28" y="9"/>
                  </a:cubicBezTo>
                  <a:cubicBezTo>
                    <a:pt x="31" y="9"/>
                    <a:pt x="35" y="10"/>
                    <a:pt x="38" y="11"/>
                  </a:cubicBezTo>
                  <a:cubicBezTo>
                    <a:pt x="44" y="5"/>
                    <a:pt x="44" y="5"/>
                    <a:pt x="44" y="5"/>
                  </a:cubicBezTo>
                  <a:cubicBezTo>
                    <a:pt x="39" y="2"/>
                    <a:pt x="34" y="0"/>
                    <a:pt x="28" y="0"/>
                  </a:cubicBezTo>
                  <a:cubicBezTo>
                    <a:pt x="13" y="0"/>
                    <a:pt x="0" y="12"/>
                    <a:pt x="0" y="27"/>
                  </a:cubicBezTo>
                  <a:cubicBezTo>
                    <a:pt x="0" y="43"/>
                    <a:pt x="13" y="55"/>
                    <a:pt x="28" y="55"/>
                  </a:cubicBezTo>
                  <a:cubicBezTo>
                    <a:pt x="43" y="55"/>
                    <a:pt x="55" y="43"/>
                    <a:pt x="55" y="27"/>
                  </a:cubicBezTo>
                  <a:cubicBezTo>
                    <a:pt x="55" y="21"/>
                    <a:pt x="53" y="16"/>
                    <a:pt x="50" y="11"/>
                  </a:cubicBezTo>
                  <a:cubicBezTo>
                    <a:pt x="44" y="18"/>
                    <a:pt x="44" y="18"/>
                    <a:pt x="44" y="18"/>
                  </a:cubicBezTo>
                  <a:cubicBezTo>
                    <a:pt x="46" y="21"/>
                    <a:pt x="47" y="24"/>
                    <a:pt x="47" y="2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 name="Freeform 12"/>
            <p:cNvSpPr/>
            <p:nvPr/>
          </p:nvSpPr>
          <p:spPr>
            <a:xfrm>
              <a:off x="2147414" y="3730520"/>
              <a:ext cx="154591" cy="147257"/>
            </a:xfrm>
            <a:custGeom>
              <a:rect l="l" t="t" r="r" b="b"/>
              <a:pathLst>
                <a:path w="18" h="17">
                  <a:moveTo>
                    <a:pt x="12" y="0"/>
                  </a:moveTo>
                  <a:cubicBezTo>
                    <a:pt x="11" y="0"/>
                    <a:pt x="10" y="0"/>
                    <a:pt x="9" y="0"/>
                  </a:cubicBezTo>
                  <a:cubicBezTo>
                    <a:pt x="4" y="0"/>
                    <a:pt x="0" y="4"/>
                    <a:pt x="0" y="8"/>
                  </a:cubicBezTo>
                  <a:cubicBezTo>
                    <a:pt x="0" y="13"/>
                    <a:pt x="4" y="17"/>
                    <a:pt x="9" y="17"/>
                  </a:cubicBezTo>
                  <a:cubicBezTo>
                    <a:pt x="14" y="17"/>
                    <a:pt x="18" y="13"/>
                    <a:pt x="18" y="8"/>
                  </a:cubicBezTo>
                  <a:cubicBezTo>
                    <a:pt x="18" y="7"/>
                    <a:pt x="17" y="6"/>
                    <a:pt x="17" y="5"/>
                  </a:cubicBezTo>
                  <a:cubicBezTo>
                    <a:pt x="9" y="9"/>
                    <a:pt x="9" y="9"/>
                    <a:pt x="9" y="9"/>
                  </a:cubicBezTo>
                  <a:lnTo>
                    <a:pt x="12"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Freeform 13"/>
            <p:cNvSpPr/>
            <p:nvPr/>
          </p:nvSpPr>
          <p:spPr>
            <a:xfrm>
              <a:off x="1797656" y="3380762"/>
              <a:ext cx="854202" cy="846773"/>
            </a:xfrm>
            <a:custGeom>
              <a:rect l="l" t="t" r="r" b="b"/>
              <a:pathLst>
                <a:path w="98" h="97">
                  <a:moveTo>
                    <a:pt x="82" y="22"/>
                  </a:moveTo>
                  <a:cubicBezTo>
                    <a:pt x="80" y="23"/>
                    <a:pt x="80" y="23"/>
                    <a:pt x="80" y="23"/>
                  </a:cubicBezTo>
                  <a:cubicBezTo>
                    <a:pt x="86" y="30"/>
                    <a:pt x="89" y="39"/>
                    <a:pt x="89" y="48"/>
                  </a:cubicBezTo>
                  <a:cubicBezTo>
                    <a:pt x="89" y="71"/>
                    <a:pt x="71" y="88"/>
                    <a:pt x="49" y="88"/>
                  </a:cubicBezTo>
                  <a:cubicBezTo>
                    <a:pt x="27" y="88"/>
                    <a:pt x="9" y="71"/>
                    <a:pt x="9" y="48"/>
                  </a:cubicBezTo>
                  <a:cubicBezTo>
                    <a:pt x="9" y="26"/>
                    <a:pt x="27" y="8"/>
                    <a:pt x="49" y="8"/>
                  </a:cubicBezTo>
                  <a:cubicBezTo>
                    <a:pt x="58" y="8"/>
                    <a:pt x="67" y="12"/>
                    <a:pt x="74" y="17"/>
                  </a:cubicBezTo>
                  <a:cubicBezTo>
                    <a:pt x="76" y="15"/>
                    <a:pt x="76" y="15"/>
                    <a:pt x="76" y="15"/>
                  </a:cubicBezTo>
                  <a:cubicBezTo>
                    <a:pt x="76" y="8"/>
                    <a:pt x="76" y="8"/>
                    <a:pt x="76" y="8"/>
                  </a:cubicBezTo>
                  <a:cubicBezTo>
                    <a:pt x="68" y="3"/>
                    <a:pt x="59" y="0"/>
                    <a:pt x="49" y="0"/>
                  </a:cubicBezTo>
                  <a:cubicBezTo>
                    <a:pt x="22" y="0"/>
                    <a:pt x="0" y="22"/>
                    <a:pt x="0" y="48"/>
                  </a:cubicBezTo>
                  <a:cubicBezTo>
                    <a:pt x="0" y="75"/>
                    <a:pt x="22" y="97"/>
                    <a:pt x="49" y="97"/>
                  </a:cubicBezTo>
                  <a:cubicBezTo>
                    <a:pt x="76" y="97"/>
                    <a:pt x="98" y="75"/>
                    <a:pt x="98" y="48"/>
                  </a:cubicBezTo>
                  <a:cubicBezTo>
                    <a:pt x="98" y="38"/>
                    <a:pt x="95" y="29"/>
                    <a:pt x="89" y="21"/>
                  </a:cubicBezTo>
                  <a:lnTo>
                    <a:pt x="82" y="2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 name="Freeform 14"/>
            <p:cNvSpPr/>
            <p:nvPr/>
          </p:nvSpPr>
          <p:spPr>
            <a:xfrm>
              <a:off x="2224757" y="3303419"/>
              <a:ext cx="504349" cy="497015"/>
            </a:xfrm>
            <a:custGeom>
              <a:rect l="l" t="t" r="r" b="b"/>
              <a:pathLst>
                <a:path w="137" h="135">
                  <a:moveTo>
                    <a:pt x="104" y="30"/>
                  </a:moveTo>
                  <a:lnTo>
                    <a:pt x="106" y="0"/>
                  </a:lnTo>
                  <a:lnTo>
                    <a:pt x="87" y="16"/>
                  </a:lnTo>
                  <a:lnTo>
                    <a:pt x="71" y="35"/>
                  </a:lnTo>
                  <a:lnTo>
                    <a:pt x="69" y="59"/>
                  </a:lnTo>
                  <a:lnTo>
                    <a:pt x="40" y="90"/>
                  </a:lnTo>
                  <a:lnTo>
                    <a:pt x="14" y="116"/>
                  </a:lnTo>
                  <a:lnTo>
                    <a:pt x="0" y="135"/>
                  </a:lnTo>
                  <a:lnTo>
                    <a:pt x="19" y="123"/>
                  </a:lnTo>
                  <a:lnTo>
                    <a:pt x="45" y="97"/>
                  </a:lnTo>
                  <a:lnTo>
                    <a:pt x="76" y="66"/>
                  </a:lnTo>
                  <a:lnTo>
                    <a:pt x="102" y="66"/>
                  </a:lnTo>
                  <a:lnTo>
                    <a:pt x="118" y="47"/>
                  </a:lnTo>
                  <a:lnTo>
                    <a:pt x="137" y="30"/>
                  </a:lnTo>
                  <a:lnTo>
                    <a:pt x="104" y="3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操纵子模型及应用</a:t>
              </a:r>
            </a:p>
          </p:txBody>
        </p:sp>
      </p:grpSp>
      <p:sp>
        <p:nvSpPr>
          <p:cNvPr id="37" name="AutoShape 37"/>
          <p:cNvSpPr/>
          <p:nvPr/>
        </p:nvSpPr>
        <p:spPr>
          <a:xfrm>
            <a:off x="4435504" y="1548259"/>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8" name="AutoShape 38"/>
          <p:cNvSpPr/>
          <p:nvPr/>
        </p:nvSpPr>
        <p:spPr>
          <a:xfrm>
            <a:off x="4435504" y="1110481"/>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9" name="TextBox 39"/>
          <p:cNvSpPr txBox="1"/>
          <p:nvPr/>
        </p:nvSpPr>
        <p:spPr>
          <a:xfrm>
            <a:off x="4594260" y="1108803"/>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操纵子结构</a:t>
            </a:r>
          </a:p>
        </p:txBody>
      </p:sp>
      <p:sp>
        <p:nvSpPr>
          <p:cNvPr id="40" name="TextBox 40"/>
          <p:cNvSpPr txBox="1"/>
          <p:nvPr/>
        </p:nvSpPr>
        <p:spPr>
          <a:xfrm>
            <a:off x="4594260" y="1548259"/>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操纵子由结构基因、调控基因和操纵序列组成，是原核生物基因表达调控的重要机制。</a:t>
            </a:r>
          </a:p>
        </p:txBody>
      </p:sp>
      <p:sp>
        <p:nvSpPr>
          <p:cNvPr id="41" name="AutoShape 41"/>
          <p:cNvSpPr/>
          <p:nvPr/>
        </p:nvSpPr>
        <p:spPr>
          <a:xfrm>
            <a:off x="4435504" y="2916347"/>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2" name="AutoShape 42"/>
          <p:cNvSpPr/>
          <p:nvPr/>
        </p:nvSpPr>
        <p:spPr>
          <a:xfrm>
            <a:off x="4435504" y="2478570"/>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3" name="TextBox 43"/>
          <p:cNvSpPr txBox="1"/>
          <p:nvPr/>
        </p:nvSpPr>
        <p:spPr>
          <a:xfrm>
            <a:off x="4594260" y="2476892"/>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阻遏蛋白与诱导物</a:t>
            </a:r>
          </a:p>
        </p:txBody>
      </p:sp>
      <p:sp>
        <p:nvSpPr>
          <p:cNvPr id="44" name="TextBox 44"/>
          <p:cNvSpPr txBox="1"/>
          <p:nvPr/>
        </p:nvSpPr>
        <p:spPr>
          <a:xfrm>
            <a:off x="4594260" y="2916347"/>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阻遏蛋白结合到操纵序列上，阻止RNA聚合酶与启动子结合；诱导物与阻遏蛋白结合，改变其构象，使其从操纵序列上解离下来。</a:t>
            </a:r>
          </a:p>
        </p:txBody>
      </p:sp>
      <p:sp>
        <p:nvSpPr>
          <p:cNvPr id="45" name="AutoShape 45"/>
          <p:cNvSpPr/>
          <p:nvPr/>
        </p:nvSpPr>
        <p:spPr>
          <a:xfrm>
            <a:off x="4435504" y="4284435"/>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6" name="AutoShape 46"/>
          <p:cNvSpPr/>
          <p:nvPr/>
        </p:nvSpPr>
        <p:spPr>
          <a:xfrm>
            <a:off x="4435504" y="3846658"/>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7" name="TextBox 47"/>
          <p:cNvSpPr txBox="1"/>
          <p:nvPr/>
        </p:nvSpPr>
        <p:spPr>
          <a:xfrm>
            <a:off x="4594260" y="3844980"/>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操纵子调控模型</a:t>
            </a:r>
          </a:p>
        </p:txBody>
      </p:sp>
      <p:sp>
        <p:nvSpPr>
          <p:cNvPr id="48" name="TextBox 48"/>
          <p:cNvSpPr txBox="1"/>
          <p:nvPr/>
        </p:nvSpPr>
        <p:spPr>
          <a:xfrm>
            <a:off x="4594260" y="4284435"/>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根据诱导物和阻遏蛋白的作用，操纵子可以处于开或关的状态，从而调控结构基因的转录和表达。</a:t>
            </a:r>
          </a:p>
        </p:txBody>
      </p:sp>
      <p:sp>
        <p:nvSpPr>
          <p:cNvPr id="49" name="AutoShape 49"/>
          <p:cNvSpPr/>
          <p:nvPr/>
        </p:nvSpPr>
        <p:spPr>
          <a:xfrm>
            <a:off x="4435504" y="5652523"/>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0" name="AutoShape 50"/>
          <p:cNvSpPr/>
          <p:nvPr/>
        </p:nvSpPr>
        <p:spPr>
          <a:xfrm>
            <a:off x="4435504" y="5214746"/>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1" name="TextBox 51"/>
          <p:cNvSpPr txBox="1"/>
          <p:nvPr/>
        </p:nvSpPr>
        <p:spPr>
          <a:xfrm>
            <a:off x="4594260" y="5213068"/>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应用实例</a:t>
            </a:r>
          </a:p>
        </p:txBody>
      </p:sp>
      <p:sp>
        <p:nvSpPr>
          <p:cNvPr id="52" name="TextBox 52"/>
          <p:cNvSpPr txBox="1"/>
          <p:nvPr/>
        </p:nvSpPr>
        <p:spPr>
          <a:xfrm>
            <a:off x="4594260" y="5652523"/>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乳糖操纵子、色氨酸操纵子等是操纵子模型在原核生物基因表达调控中的典型应用。</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8" r="-18"/>
          </a:stretch>
        </a:blipFill>
        <a:effectLst/>
      </p:bgPr>
    </p:bg>
    <p:spTree>
      <p:nvGrpSpPr>
        <p:cNvPr id="1" name=""/>
        <p:cNvGrpSpPr/>
        <p:nvPr/>
      </p:nvGrpSpPr>
      <p:grpSpPr>
        <a:xfrm>
          <a:off x="0" y="0"/>
          <a:ext cx="0" cy="0"/>
        </a:xfrm>
      </p:grpSpPr>
      <p:sp>
        <p:nvSpPr>
          <p:cNvPr id="2" name="AutoShape 2"/>
          <p:cNvSpPr/>
          <p:nvPr/>
        </p:nvSpPr>
        <p:spPr>
          <a:xfrm>
            <a:off x="0" y="2818458"/>
            <a:ext cx="12192000" cy="2508250"/>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 name="TextBox 3"/>
          <p:cNvSpPr txBox="1"/>
          <p:nvPr/>
        </p:nvSpPr>
        <p:spPr>
          <a:xfrm>
            <a:off x="411188" y="3101033"/>
            <a:ext cx="8039100" cy="19431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9600" b="1">
                <a:solidFill>
                  <a:schemeClr val="accent1">
                    <a:alpha val="100000"/>
                  </a:schemeClr>
                </a:solidFill>
                <a:highlight>
                  <a:srgbClr val="000000">
                    <a:alpha val="0"/>
                  </a:srgbClr>
                </a:highlight>
                <a:latin typeface="Microsoft Yahei"/>
                <a:ea typeface="Microsoft Yahei"/>
                <a:cs typeface="Microsoft Yahei"/>
              </a:rPr>
              <a:t>03</a:t>
            </a:r>
          </a:p>
        </p:txBody>
      </p:sp>
      <p:sp>
        <p:nvSpPr>
          <p:cNvPr id="4" name="TextBox 4"/>
          <p:cNvSpPr txBox="1"/>
          <p:nvPr/>
        </p:nvSpPr>
        <p:spPr>
          <a:xfrm>
            <a:off x="2504319" y="3158183"/>
            <a:ext cx="6715125" cy="18288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rgbClr val="FFFFFF">
                    <a:alpha val="100000"/>
                  </a:srgbClr>
                </a:solidFill>
                <a:latin typeface="Microsoft Yahei"/>
                <a:ea typeface="Microsoft Yahei"/>
                <a:cs typeface="Microsoft Yahei"/>
              </a:rPr>
              <a:t>翻译水平调控</a:t>
            </a:r>
          </a:p>
        </p:txBody>
      </p:sp>
      <p:sp>
        <p:nvSpPr>
          <p:cNvPr id="5" name="AutoShape 5"/>
          <p:cNvSpPr/>
          <p:nvPr/>
        </p:nvSpPr>
        <p:spPr>
          <a:xfrm>
            <a:off x="0" y="2818458"/>
            <a:ext cx="254000"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 name="AutoShape 6"/>
          <p:cNvSpPr/>
          <p:nvPr/>
        </p:nvSpPr>
        <p:spPr>
          <a:xfrm>
            <a:off x="9280374" y="2818458"/>
            <a:ext cx="2911626"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7" name="AutoShape 7"/>
          <p:cNvSpPr/>
          <p:nvPr/>
        </p:nvSpPr>
        <p:spPr>
          <a:xfrm>
            <a:off x="9675283" y="3534950"/>
            <a:ext cx="1075267" cy="1075267"/>
          </a:xfrm>
          <a:prstGeom prst="ellipse">
            <a:avLst/>
          </a:prstGeom>
          <a:solidFill>
            <a:schemeClr val="accent1">
              <a:alpha val="100000"/>
            </a:schemeClr>
          </a:solidFill>
          <a:ln w="38100">
            <a:solidFill>
              <a:srgbClr val="FFFFF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 name="Freeform 8"/>
          <p:cNvSpPr/>
          <p:nvPr/>
        </p:nvSpPr>
        <p:spPr>
          <a:xfrm>
            <a:off x="10020300" y="3827050"/>
            <a:ext cx="423333" cy="491067"/>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真核生物和原核生物中的翻译起始因子有所不同，但都起到促进翻译起始复合物形成的作用。其中，原核生物的翻译起始因子主要包括IF1、IF2和IF3，而真核生物则有更多的起始因子参与。</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翻译起始因子的种类和功能</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翻译起始的调控主要发生在起始因子的活性和起始复合物的形成过程中。例如，原核生物中的IF2因子在GTP的参与下，与fMet-tRNAfMet结合，促进其与30S小亚基的结合，进而形成70S起始复合物。</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翻译起始的调控机制</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翻译起始因子与调控机制</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mRNA稳定性的影响因素</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cxnSp>
        <p:nvCxnSpPr>
          <p:cNvPr id="6" name="Connector 6"/>
          <p:cNvCxnSpPr/>
          <p:nvPr/>
        </p:nvCxnSpPr>
        <p:spPr>
          <a:xfrm>
            <a:off x="1951634" y="6029346"/>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mRNA的稳定性受到多种因素的影响，包括5’端帽子结构、3’端poly(A)尾巴、内部序列和结合蛋白等。这些结构能够保护mRNA免受核酸酶的降解，从而提高其稳定性。</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mRNA稳定性与翻译效率的关系</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稳定的mRNA能够更长时间地存在于细胞中，从而提供更多的模板供翻译使用，提高翻译效率。此外，一些特定的mRNA结合蛋白也能够通过稳定mRNA来提高其翻译效率。</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cxnSp>
        <p:nvCxnSpPr>
          <p:cNvPr id="13" name="Connector 13"/>
          <p:cNvCxnSpPr/>
          <p:nvPr/>
        </p:nvCxnSpPr>
        <p:spPr>
          <a:xfrm>
            <a:off x="4253725" y="3380232"/>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mRNA稳定性与翻译效率关系</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https://d.book118.com/908073001131006033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2A26"/>
      </a:lt1>
      <a:dk2>
        <a:srgbClr val="D9FFFA"/>
      </a:dk2>
      <a:lt2>
        <a:srgbClr val="000000"/>
      </a:lt2>
      <a:accent1>
        <a:srgbClr val="00BEA8"/>
      </a:accent1>
      <a:accent2>
        <a:srgbClr val="00A5B2"/>
      </a:accent2>
      <a:accent3>
        <a:srgbClr val="00657D"/>
      </a:accent3>
      <a:accent4>
        <a:srgbClr val="05DD68"/>
      </a:accent4>
      <a:accent5>
        <a:srgbClr val="5DE88C"/>
      </a:accent5>
      <a:accent6>
        <a:srgbClr val="6BAFFF"/>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79</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2024-09-11T23:20:04.744</cp:lastPrinted>
  <dcterms:created xsi:type="dcterms:W3CDTF">2024-09-11T15:20:04Z</dcterms:created>
  <dcterms:modified xsi:type="dcterms:W3CDTF">2024-09-11T15:20:06Z</dcterms:modified>
</cp:coreProperties>
</file>