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882F7FD-CECC-4208-BC24-02CB00C7481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5A3BD1F-E998-423B-90AF-A2D808DF2B9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A61F452-7DE5-4B55-9AD7-93509D57BDC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E4125CF-E158-4104-AE50-5DDDB9702EA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D873D573-7D92-470E-B49C-E47076D3FC9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B729E9F-9AD7-4884-9588-4519159D4E32}"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23C50FF-A319-47A3-94C0-FFF4244CD90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790B735-1F72-4D13-BF71-5A3453E8EE8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D83A987-6808-48C3-A3B5-6A19A68D01A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33E034D-E267-4AC2-9A92-A310B95957A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ACB76AD-7957-43FB-AABC-8A0AFB91C7B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0810113501300603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49616" y="1681622"/>
            <a:ext cx="6249900" cy="197739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accent1">
                    <a:alpha val="100000"/>
                  </a:schemeClr>
                </a:solidFill>
                <a:latin typeface="Microsoft Yahei"/>
                <a:ea typeface="Microsoft Yahei"/>
                <a:cs typeface="Microsoft Yahei"/>
              </a:rPr>
              <a:t>教育研究的数据收集方法</a:t>
            </a:r>
          </a:p>
        </p:txBody>
      </p:sp>
      <p:sp>
        <p:nvSpPr>
          <p:cNvPr id="3" name="AutoShape 3"/>
          <p:cNvSpPr/>
          <p:nvPr/>
        </p:nvSpPr>
        <p:spPr>
          <a:xfrm>
            <a:off x="878191" y="4363593"/>
            <a:ext cx="2414501"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800">
                <a:solidFill>
                  <a:schemeClr val="accent1">
                    <a:alpha val="100000"/>
                  </a:schemeClr>
                </a:solidFill>
                <a:latin typeface="Microsoft Yahei"/>
                <a:ea typeface="Microsoft Yahei"/>
                <a:cs typeface="Microsoft Yahei"/>
              </a:rPr>
              <a:t>汇报人：AA</a:t>
            </a:r>
            <a:endParaRPr lang="en-US" sz="1100"/>
          </a:p>
        </p:txBody>
      </p:sp>
      <p:sp>
        <p:nvSpPr>
          <p:cNvPr id="4" name="AutoShape 4"/>
          <p:cNvSpPr/>
          <p:nvPr/>
        </p:nvSpPr>
        <p:spPr>
          <a:xfrm>
            <a:off x="3539184" y="4354068"/>
            <a:ext cx="235091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800">
                <a:solidFill>
                  <a:schemeClr val="accent1">
                    <a:alpha val="100000"/>
                  </a:schemeClr>
                </a:solidFill>
                <a:latin typeface="Microsoft Yahei"/>
                <a:ea typeface="Microsoft Yahei"/>
                <a:cs typeface="Microsoft Yahei"/>
              </a:rPr>
              <a:t>2024-01-21</a:t>
            </a:r>
            <a:endParaRPr lang="en-US" sz="1100"/>
          </a:p>
        </p:txBody>
      </p:sp>
      <p:sp>
        <p:nvSpPr>
          <p:cNvPr id="5" name="AutoShape 5"/>
          <p:cNvSpPr/>
          <p:nvPr/>
        </p:nvSpPr>
        <p:spPr>
          <a:xfrm>
            <a:off x="836022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200">
                <a:solidFill>
                  <a:schemeClr val="lt1">
                    <a:alpha val="100000"/>
                  </a:schemeClr>
                </a:solidFill>
                <a:latin typeface="Microsoft Yahei"/>
                <a:ea typeface="Microsoft Yahei"/>
                <a:cs typeface="Microsoft Yahei"/>
              </a:rPr>
              <a:t>AA</a:t>
            </a:r>
            <a:endParaRPr lang="en-US" sz="1100"/>
          </a:p>
        </p:txBody>
      </p:sp>
      <p:sp>
        <p:nvSpPr>
          <p:cNvPr id="6" name="TextBox 6"/>
          <p:cNvSpPr txBox="1"/>
          <p:nvPr/>
        </p:nvSpPr>
        <p:spPr>
          <a:xfrm>
            <a:off x="689387" y="6072206"/>
            <a:ext cx="229743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FFFFFF">
                    <a:alpha val="100000"/>
                  </a:srgbClr>
                </a:solidFill>
                <a:latin typeface="Microsoft Yahei"/>
                <a:ea typeface="Microsoft Yahei"/>
                <a:cs typeface="Microsoft Yahei"/>
              </a:rPr>
              <a:t>REPORTING</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9001074" y="877515"/>
            <a:ext cx="2792730" cy="7772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3600" b="1">
                <a:solidFill>
                  <a:schemeClr val="accent1">
                    <a:alpha val="100000"/>
                  </a:schemeClr>
                </a:solidFill>
                <a:latin typeface="Microsoft Yahei"/>
                <a:ea typeface="Microsoft Yahei"/>
                <a:cs typeface="Microsoft Yahei"/>
              </a:rPr>
              <a:t>目 录</a:t>
            </a:r>
          </a:p>
        </p:txBody>
      </p:sp>
      <p:sp>
        <p:nvSpPr>
          <p:cNvPr id="4" name="TextBox 4"/>
          <p:cNvSpPr txBox="1"/>
          <p:nvPr/>
        </p:nvSpPr>
        <p:spPr>
          <a:xfrm>
            <a:off x="4473390" y="1191132"/>
            <a:ext cx="6278486" cy="532671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教育研究数据收集方法概述</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问卷调查法详解</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访谈法详解</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观察法详解</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实验法详解</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数据收集方法的选择与应用</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4301" y="1481613"/>
            <a:ext cx="1849755"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2298115" y="1481613"/>
            <a:ext cx="2922600"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01</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引言</a:t>
            </a:r>
          </a:p>
        </p:txBody>
      </p:sp>
      <p:sp>
        <p:nvSpPr>
          <p:cNvPr id="5" name="AutoShape 5"/>
          <p:cNvSpPr/>
          <p:nvPr/>
        </p:nvSpPr>
        <p:spPr>
          <a:xfrm>
            <a:off x="-186355" y="5615640"/>
            <a:ext cx="2473866" cy="612893"/>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
        <p:nvSpPr>
          <p:cNvPr id="6" name="AutoShape 6"/>
          <p:cNvSpPr/>
          <p:nvPr/>
        </p:nvSpPr>
        <p:spPr>
          <a:xfrm>
            <a:off x="822687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chemeClr val="lt1">
                    <a:alpha val="100000"/>
                  </a:schemeClr>
                </a:solidFill>
                <a:latin typeface="Microsoft Yahei"/>
                <a:ea typeface="Microsoft Yahei"/>
                <a:cs typeface="Microsoft Yahei"/>
              </a:rPr>
              <a:t>AA</a:t>
            </a:r>
            <a:endParaRPr lang="en-US" sz="1100"/>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背景与意义</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教育研究的发展</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随着教育领域的不断进步，教育研究逐渐成为推动教育发展的重要手段。</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数据收集的意义</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在教育研究中，数据收集是获取客观、真实信息的关键环节，为研究者提供有力支持。</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24982" y="2204114"/>
            <a:ext cx="2682240" cy="4040827"/>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2700000">
            <a:off x="1156502" y="1594514"/>
            <a:ext cx="1219200" cy="1219200"/>
          </a:xfrm>
          <a:prstGeom prst="round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1461954" y="1810207"/>
            <a:ext cx="608297" cy="608297"/>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3617" y="3680389"/>
            <a:ext cx="2562225" cy="2247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500">
                <a:solidFill>
                  <a:srgbClr val="FFFFFF">
                    <a:alpha val="100000"/>
                  </a:srgbClr>
                </a:solidFill>
                <a:latin typeface="Microsoft Yahei"/>
                <a:ea typeface="Microsoft Yahei"/>
                <a:cs typeface="Microsoft Yahei"/>
              </a:rPr>
              <a:t>通过数据收集，研究者可以获得大量客观、真实的数据，为教育研究提供可靠的依据。</a:t>
            </a:r>
          </a:p>
        </p:txBody>
      </p:sp>
      <p:sp>
        <p:nvSpPr>
          <p:cNvPr id="6" name="TextBox 6"/>
          <p:cNvSpPr txBox="1"/>
          <p:nvPr/>
        </p:nvSpPr>
        <p:spPr>
          <a:xfrm>
            <a:off x="525002" y="3066218"/>
            <a:ext cx="2482200"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606" b="1">
                <a:solidFill>
                  <a:srgbClr val="FFFFFF">
                    <a:alpha val="100000"/>
                  </a:srgbClr>
                </a:solidFill>
                <a:latin typeface="Microsoft Yahei"/>
                <a:ea typeface="Microsoft Yahei"/>
                <a:cs typeface="Microsoft Yahei"/>
              </a:rPr>
              <a:t>提供客观依据</a:t>
            </a:r>
          </a:p>
        </p:txBody>
      </p:sp>
      <p:sp>
        <p:nvSpPr>
          <p:cNvPr id="7" name="AutoShape 7"/>
          <p:cNvSpPr/>
          <p:nvPr/>
        </p:nvSpPr>
        <p:spPr>
          <a:xfrm>
            <a:off x="3311581" y="2204114"/>
            <a:ext cx="2682240" cy="4040827"/>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2700000">
            <a:off x="4043101" y="1594514"/>
            <a:ext cx="1219200" cy="1219200"/>
          </a:xfrm>
          <a:prstGeom prst="round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3370216" y="3680389"/>
            <a:ext cx="2562225" cy="2247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500">
                <a:solidFill>
                  <a:srgbClr val="FFFFFF">
                    <a:alpha val="100000"/>
                  </a:srgbClr>
                </a:solidFill>
                <a:latin typeface="Microsoft Yahei"/>
                <a:ea typeface="Microsoft Yahei"/>
                <a:cs typeface="Microsoft Yahei"/>
              </a:rPr>
              <a:t>数据收集有助于揭示教育现象的本质和规律，为教育政策的制定和教育实践的改革提供指导。</a:t>
            </a:r>
          </a:p>
        </p:txBody>
      </p:sp>
      <p:sp>
        <p:nvSpPr>
          <p:cNvPr id="10" name="TextBox 10"/>
          <p:cNvSpPr txBox="1"/>
          <p:nvPr/>
        </p:nvSpPr>
        <p:spPr>
          <a:xfrm>
            <a:off x="3411600" y="3066218"/>
            <a:ext cx="2482200"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606" b="1">
                <a:solidFill>
                  <a:srgbClr val="FFFFFF">
                    <a:alpha val="100000"/>
                  </a:srgbClr>
                </a:solidFill>
                <a:latin typeface="Microsoft Yahei"/>
                <a:ea typeface="Microsoft Yahei"/>
                <a:cs typeface="Microsoft Yahei"/>
              </a:rPr>
              <a:t>揭示教育现象</a:t>
            </a:r>
          </a:p>
        </p:txBody>
      </p:sp>
      <p:sp>
        <p:nvSpPr>
          <p:cNvPr id="11" name="AutoShape 11"/>
          <p:cNvSpPr/>
          <p:nvPr/>
        </p:nvSpPr>
        <p:spPr>
          <a:xfrm>
            <a:off x="6198179" y="2204114"/>
            <a:ext cx="2682240" cy="4040827"/>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rot="2700000">
            <a:off x="6929699" y="1594514"/>
            <a:ext cx="1219200" cy="1219200"/>
          </a:xfrm>
          <a:prstGeom prst="round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6256815" y="3680389"/>
            <a:ext cx="2562225" cy="2247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500">
                <a:solidFill>
                  <a:srgbClr val="FFFFFF">
                    <a:alpha val="100000"/>
                  </a:srgbClr>
                </a:solidFill>
                <a:latin typeface="Microsoft Yahei"/>
                <a:ea typeface="Microsoft Yahei"/>
                <a:cs typeface="Microsoft Yahei"/>
              </a:rPr>
              <a:t>数据收集是教育研究成果的重要组成部分，有助于促进学术交流和合作，推动教育研究的深入发展。</a:t>
            </a:r>
          </a:p>
        </p:txBody>
      </p:sp>
      <p:sp>
        <p:nvSpPr>
          <p:cNvPr id="14" name="TextBox 14"/>
          <p:cNvSpPr txBox="1"/>
          <p:nvPr/>
        </p:nvSpPr>
        <p:spPr>
          <a:xfrm>
            <a:off x="6298199" y="3066218"/>
            <a:ext cx="2482200"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606" b="1">
                <a:solidFill>
                  <a:srgbClr val="FFFFFF">
                    <a:alpha val="100000"/>
                  </a:srgbClr>
                </a:solidFill>
                <a:latin typeface="Microsoft Yahei"/>
                <a:ea typeface="Microsoft Yahei"/>
                <a:cs typeface="Microsoft Yahei"/>
              </a:rPr>
              <a:t>促进学术交流</a:t>
            </a:r>
          </a:p>
        </p:txBody>
      </p:sp>
      <p:sp>
        <p:nvSpPr>
          <p:cNvPr id="15" name="AutoShape 15"/>
          <p:cNvSpPr/>
          <p:nvPr/>
        </p:nvSpPr>
        <p:spPr>
          <a:xfrm>
            <a:off x="9084778" y="2204114"/>
            <a:ext cx="2682240" cy="4040827"/>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rot="2700000">
            <a:off x="9816298" y="1594514"/>
            <a:ext cx="1219200" cy="1219200"/>
          </a:xfrm>
          <a:prstGeom prst="round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TextBox 17"/>
          <p:cNvSpPr txBox="1"/>
          <p:nvPr/>
        </p:nvSpPr>
        <p:spPr>
          <a:xfrm>
            <a:off x="9143413" y="3680389"/>
            <a:ext cx="2562225" cy="2247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500">
                <a:solidFill>
                  <a:srgbClr val="FFFFFF">
                    <a:alpha val="100000"/>
                  </a:srgbClr>
                </a:solidFill>
                <a:latin typeface="Microsoft Yahei"/>
                <a:ea typeface="Microsoft Yahei"/>
                <a:cs typeface="Microsoft Yahei"/>
              </a:rPr>
              <a:t>通过科学、规范的数据收集方法，可以提高教育研究的准确性和可靠性，进而提高研究质量。</a:t>
            </a:r>
          </a:p>
        </p:txBody>
      </p:sp>
      <p:sp>
        <p:nvSpPr>
          <p:cNvPr id="18" name="TextBox 18"/>
          <p:cNvSpPr txBox="1"/>
          <p:nvPr/>
        </p:nvSpPr>
        <p:spPr>
          <a:xfrm>
            <a:off x="9184798" y="3066218"/>
            <a:ext cx="2482200"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606" b="1">
                <a:solidFill>
                  <a:srgbClr val="FFFFFF">
                    <a:alpha val="100000"/>
                  </a:srgbClr>
                </a:solidFill>
                <a:latin typeface="Microsoft Yahei"/>
                <a:ea typeface="Microsoft Yahei"/>
                <a:cs typeface="Microsoft Yahei"/>
              </a:rPr>
              <a:t>提高研究质量</a:t>
            </a:r>
          </a:p>
        </p:txBody>
      </p:sp>
      <p:sp>
        <p:nvSpPr>
          <p:cNvPr id="19" name="Freeform 19"/>
          <p:cNvSpPr/>
          <p:nvPr/>
        </p:nvSpPr>
        <p:spPr>
          <a:xfrm>
            <a:off x="4283378" y="1899021"/>
            <a:ext cx="738646" cy="610186"/>
          </a:xfrm>
          <a:custGeom>
            <a:rect l="l" t="t" r="r" b="b"/>
            <a:pathLst>
              <a:path w="304800" h="304800">
                <a:moveTo>
                  <a:pt x="106680" y="0"/>
                </a:moveTo>
                <a:lnTo>
                  <a:pt x="91440" y="0"/>
                </a:lnTo>
                <a:lnTo>
                  <a:pt x="0" y="45720"/>
                </a:lnTo>
                <a:lnTo>
                  <a:pt x="0" y="137160"/>
                </a:lnTo>
                <a:lnTo>
                  <a:pt x="60960" y="121920"/>
                </a:lnTo>
                <a:lnTo>
                  <a:pt x="60960" y="304800"/>
                </a:lnTo>
                <a:lnTo>
                  <a:pt x="243840" y="304800"/>
                </a:lnTo>
                <a:lnTo>
                  <a:pt x="243840" y="121920"/>
                </a:lnTo>
                <a:lnTo>
                  <a:pt x="304800" y="137160"/>
                </a:lnTo>
                <a:lnTo>
                  <a:pt x="304800" y="45720"/>
                </a:lnTo>
                <a:lnTo>
                  <a:pt x="213360" y="0"/>
                </a:lnTo>
                <a:lnTo>
                  <a:pt x="198120" y="0"/>
                </a:lnTo>
                <a:cubicBezTo>
                  <a:pt x="198120" y="25251"/>
                  <a:pt x="177651" y="45720"/>
                  <a:pt x="152400" y="45720"/>
                </a:cubicBezTo>
                <a:cubicBezTo>
                  <a:pt x="127149" y="45720"/>
                  <a:pt x="106680" y="25251"/>
                  <a:pt x="106680" y="0"/>
                </a:cubicBezTo>
                <a:lnTo>
                  <a:pt x="10668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7126527" y="1849642"/>
            <a:ext cx="825545" cy="782096"/>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10065807" y="1802042"/>
            <a:ext cx="720182" cy="657840"/>
          </a:xfrm>
          <a:custGeom>
            <a:rect l="l" t="t" r="r" b="b"/>
            <a:pathLst>
              <a:path w="304800" h="304800">
                <a:moveTo>
                  <a:pt x="285750" y="171450"/>
                </a:moveTo>
                <a:lnTo>
                  <a:pt x="266700" y="171450"/>
                </a:lnTo>
                <a:lnTo>
                  <a:pt x="266700" y="133350"/>
                </a:lnTo>
                <a:cubicBezTo>
                  <a:pt x="266700" y="70247"/>
                  <a:pt x="215503" y="19050"/>
                  <a:pt x="152400" y="19050"/>
                </a:cubicBezTo>
                <a:cubicBezTo>
                  <a:pt x="89297" y="19050"/>
                  <a:pt x="38100" y="70247"/>
                  <a:pt x="38100" y="133350"/>
                </a:cubicBezTo>
                <a:lnTo>
                  <a:pt x="38100" y="171450"/>
                </a:lnTo>
                <a:lnTo>
                  <a:pt x="19050" y="171450"/>
                </a:lnTo>
                <a:cubicBezTo>
                  <a:pt x="8525" y="171450"/>
                  <a:pt x="0" y="179975"/>
                  <a:pt x="0" y="190500"/>
                </a:cubicBezTo>
                <a:lnTo>
                  <a:pt x="0" y="266700"/>
                </a:lnTo>
                <a:cubicBezTo>
                  <a:pt x="0" y="277225"/>
                  <a:pt x="8525" y="285750"/>
                  <a:pt x="19050" y="285750"/>
                </a:cubicBezTo>
                <a:lnTo>
                  <a:pt x="76200" y="285750"/>
                </a:lnTo>
                <a:lnTo>
                  <a:pt x="76200" y="133350"/>
                </a:lnTo>
                <a:cubicBezTo>
                  <a:pt x="76200" y="91307"/>
                  <a:pt x="110357" y="57150"/>
                  <a:pt x="152400" y="57150"/>
                </a:cubicBezTo>
                <a:cubicBezTo>
                  <a:pt x="194443" y="57150"/>
                  <a:pt x="228600" y="91307"/>
                  <a:pt x="228600" y="133350"/>
                </a:cubicBezTo>
                <a:lnTo>
                  <a:pt x="228600" y="285750"/>
                </a:lnTo>
                <a:lnTo>
                  <a:pt x="285750" y="285750"/>
                </a:lnTo>
                <a:cubicBezTo>
                  <a:pt x="296275" y="285750"/>
                  <a:pt x="304800" y="277225"/>
                  <a:pt x="304800" y="266700"/>
                </a:cubicBezTo>
                <a:lnTo>
                  <a:pt x="304800" y="190500"/>
                </a:lnTo>
                <a:cubicBezTo>
                  <a:pt x="304800" y="179975"/>
                  <a:pt x="296275" y="171450"/>
                  <a:pt x="285750" y="17145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数据收集在教育研究中的重要性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4301" y="1481613"/>
            <a:ext cx="1849755"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2298115" y="1481613"/>
            <a:ext cx="2922600"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02</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教育研究数据收集方法概述</a:t>
            </a:r>
          </a:p>
        </p:txBody>
      </p:sp>
      <p:sp>
        <p:nvSpPr>
          <p:cNvPr id="5" name="AutoShape 5"/>
          <p:cNvSpPr/>
          <p:nvPr/>
        </p:nvSpPr>
        <p:spPr>
          <a:xfrm>
            <a:off x="-186355" y="5615640"/>
            <a:ext cx="2473866" cy="612893"/>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
        <p:nvSpPr>
          <p:cNvPr id="6" name="AutoShape 6"/>
          <p:cNvSpPr/>
          <p:nvPr/>
        </p:nvSpPr>
        <p:spPr>
          <a:xfrm>
            <a:off x="822687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chemeClr val="lt1">
                    <a:alpha val="100000"/>
                  </a:schemeClr>
                </a:solidFill>
                <a:latin typeface="Microsoft Yahei"/>
                <a:ea typeface="Microsoft Yahei"/>
                <a:cs typeface="Microsoft Yahei"/>
              </a:rPr>
              <a:t>AA</a:t>
            </a:r>
            <a:endParaRPr lang="en-US" sz="1100"/>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2476" r="12476"/>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缺点</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问卷设计质量直接影响数据质量，且回收率和有效率可能受到多种因素影响。</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定义</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问卷调查法是通过书面形式，以严格设计的测量项目或问题，向研究对象收集研究资料和数据的一种方法。</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优点</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标准化程度高，能在短时间内收集大量信息，且易于量化处理和分析。</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问卷调查法</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2524" r="12524"/>
          <a:stretch>
            <a:fillRect/>
          </a:stretch>
        </p:blipFill>
        <p:spPr>
          <a:xfrm>
            <a:off x="454963" y="1569535"/>
            <a:ext cx="4219249"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定义</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访谈法是通过研究者与被调查对象面对面直接交谈的方式收集资料的一种研究方法。</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优点</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灵活性强，可以深入了解被调查对象的真实想法和感受。</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缺点</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对访谈者的要求较高，且容易受到访谈者主观因素的影响。</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访谈法</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1875" r="21875"/>
          <a:stretch>
            <a:fillRect/>
          </a:stretch>
        </p:blipFill>
        <p:spPr>
          <a:xfrm>
            <a:off x="705128" y="1258733"/>
            <a:ext cx="5140491"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观察法是指研究者根据一定的研究目的、研究提纲或观察表，用自己的感官和辅助工具去直接观察被研究对象，从而获得资料的一种方法。</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定义</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可以直观地了解被观察对象的行为和表现。</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优点</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容易受到观察者主观因素的影响，且对观察者的要求较高。</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缺点</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观察法</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定义</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实验法是通过主动变革、控制研究对象来发现与确认事物间的因果联系的一种科研方法。</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优点</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可以严格控制实验条件，从而准确地揭示自变量与因变量之间的因果关系。</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缺点</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实验环境可能与现实环境存在较大差异，且实验结果可能受到多种因素的影响。</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实验法</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4301" y="1481613"/>
            <a:ext cx="1849755"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2298115" y="1481613"/>
            <a:ext cx="2922600"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03</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问卷调查法详解</a:t>
            </a:r>
          </a:p>
        </p:txBody>
      </p:sp>
      <p:sp>
        <p:nvSpPr>
          <p:cNvPr id="5" name="AutoShape 5"/>
          <p:cNvSpPr/>
          <p:nvPr/>
        </p:nvSpPr>
        <p:spPr>
          <a:xfrm>
            <a:off x="-186355" y="5615640"/>
            <a:ext cx="2473866" cy="612893"/>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
        <p:nvSpPr>
          <p:cNvPr id="6" name="AutoShape 6"/>
          <p:cNvSpPr/>
          <p:nvPr/>
        </p:nvSpPr>
        <p:spPr>
          <a:xfrm>
            <a:off x="822687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chemeClr val="lt1">
                    <a:alpha val="100000"/>
                  </a:schemeClr>
                </a:solidFill>
                <a:latin typeface="Microsoft Yahei"/>
                <a:ea typeface="Microsoft Yahei"/>
                <a:cs typeface="Microsoft Yahei"/>
              </a:rPr>
              <a:t>AA</a:t>
            </a:r>
            <a:endParaRPr lang="en-US" sz="1100"/>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3887197" y="3685961"/>
            <a:ext cx="957459" cy="1913762"/>
          </a:xfrm>
          <a:custGeom>
            <a:rect l="l" t="t" r="r" b="b"/>
            <a:pathLst>
              <a:path w="580906" h="1161893">
                <a:moveTo>
                  <a:pt x="0" y="1141207"/>
                </a:moveTo>
                <a:lnTo>
                  <a:pt x="0" y="1019682"/>
                </a:lnTo>
                <a:cubicBezTo>
                  <a:pt x="0" y="1008793"/>
                  <a:pt x="8622" y="999968"/>
                  <a:pt x="19471" y="999482"/>
                </a:cubicBezTo>
                <a:cubicBezTo>
                  <a:pt x="241511" y="989281"/>
                  <a:pt x="418981" y="805455"/>
                  <a:pt x="418981" y="580946"/>
                </a:cubicBezTo>
                <a:cubicBezTo>
                  <a:pt x="418981" y="356437"/>
                  <a:pt x="241511" y="172612"/>
                  <a:pt x="19471" y="162411"/>
                </a:cubicBezTo>
                <a:cubicBezTo>
                  <a:pt x="8622" y="161925"/>
                  <a:pt x="0" y="153100"/>
                  <a:pt x="0" y="142211"/>
                </a:cubicBezTo>
                <a:lnTo>
                  <a:pt x="0" y="20686"/>
                </a:lnTo>
                <a:cubicBezTo>
                  <a:pt x="0" y="9230"/>
                  <a:pt x="9513" y="0"/>
                  <a:pt x="20929" y="405"/>
                </a:cubicBezTo>
                <a:cubicBezTo>
                  <a:pt x="331582" y="11456"/>
                  <a:pt x="580906" y="267662"/>
                  <a:pt x="580906" y="580946"/>
                </a:cubicBezTo>
                <a:cubicBezTo>
                  <a:pt x="580906" y="894231"/>
                  <a:pt x="331582" y="1150437"/>
                  <a:pt x="20929" y="1161488"/>
                </a:cubicBezTo>
                <a:cubicBezTo>
                  <a:pt x="9513" y="1161893"/>
                  <a:pt x="0" y="1152663"/>
                  <a:pt x="0" y="11412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4973117" y="2946164"/>
            <a:ext cx="957459" cy="1913762"/>
          </a:xfrm>
          <a:custGeom>
            <a:rect l="l" t="t" r="r" b="b"/>
            <a:pathLst>
              <a:path w="580906" h="1161893">
                <a:moveTo>
                  <a:pt x="0" y="1141207"/>
                </a:moveTo>
                <a:lnTo>
                  <a:pt x="0" y="1019682"/>
                </a:lnTo>
                <a:cubicBezTo>
                  <a:pt x="0" y="1008793"/>
                  <a:pt x="8622" y="999968"/>
                  <a:pt x="19471" y="999482"/>
                </a:cubicBezTo>
                <a:cubicBezTo>
                  <a:pt x="241511" y="989281"/>
                  <a:pt x="418981" y="805455"/>
                  <a:pt x="418981" y="580946"/>
                </a:cubicBezTo>
                <a:cubicBezTo>
                  <a:pt x="418981" y="356437"/>
                  <a:pt x="241511" y="172612"/>
                  <a:pt x="19471" y="162411"/>
                </a:cubicBezTo>
                <a:cubicBezTo>
                  <a:pt x="8622" y="161925"/>
                  <a:pt x="0" y="153100"/>
                  <a:pt x="0" y="142211"/>
                </a:cubicBezTo>
                <a:lnTo>
                  <a:pt x="0" y="20686"/>
                </a:lnTo>
                <a:cubicBezTo>
                  <a:pt x="0" y="9230"/>
                  <a:pt x="9513" y="0"/>
                  <a:pt x="20929" y="405"/>
                </a:cubicBezTo>
                <a:cubicBezTo>
                  <a:pt x="331582" y="11456"/>
                  <a:pt x="580906" y="267662"/>
                  <a:pt x="580906" y="580946"/>
                </a:cubicBezTo>
                <a:cubicBezTo>
                  <a:pt x="580906" y="894231"/>
                  <a:pt x="331582" y="1150437"/>
                  <a:pt x="20929" y="1161488"/>
                </a:cubicBezTo>
                <a:cubicBezTo>
                  <a:pt x="9513" y="1161893"/>
                  <a:pt x="0" y="1152663"/>
                  <a:pt x="0" y="1141207"/>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6064389" y="2293221"/>
            <a:ext cx="957459" cy="1913762"/>
          </a:xfrm>
          <a:custGeom>
            <a:rect l="l" t="t" r="r" b="b"/>
            <a:pathLst>
              <a:path w="580906" h="1161893">
                <a:moveTo>
                  <a:pt x="0" y="1141207"/>
                </a:moveTo>
                <a:lnTo>
                  <a:pt x="0" y="1019682"/>
                </a:lnTo>
                <a:cubicBezTo>
                  <a:pt x="0" y="1008793"/>
                  <a:pt x="8622" y="999968"/>
                  <a:pt x="19471" y="999482"/>
                </a:cubicBezTo>
                <a:cubicBezTo>
                  <a:pt x="241511" y="989281"/>
                  <a:pt x="418981" y="805455"/>
                  <a:pt x="418981" y="580946"/>
                </a:cubicBezTo>
                <a:cubicBezTo>
                  <a:pt x="418981" y="356437"/>
                  <a:pt x="241511" y="172612"/>
                  <a:pt x="19471" y="162411"/>
                </a:cubicBezTo>
                <a:cubicBezTo>
                  <a:pt x="8622" y="161925"/>
                  <a:pt x="0" y="153100"/>
                  <a:pt x="0" y="142211"/>
                </a:cubicBezTo>
                <a:lnTo>
                  <a:pt x="0" y="20686"/>
                </a:lnTo>
                <a:cubicBezTo>
                  <a:pt x="0" y="9230"/>
                  <a:pt x="9513" y="0"/>
                  <a:pt x="20929" y="405"/>
                </a:cubicBezTo>
                <a:cubicBezTo>
                  <a:pt x="331582" y="11456"/>
                  <a:pt x="580906" y="267662"/>
                  <a:pt x="580906" y="580946"/>
                </a:cubicBezTo>
                <a:cubicBezTo>
                  <a:pt x="580906" y="894231"/>
                  <a:pt x="331582" y="1150437"/>
                  <a:pt x="20929" y="1161488"/>
                </a:cubicBezTo>
                <a:cubicBezTo>
                  <a:pt x="9513" y="1161893"/>
                  <a:pt x="0" y="1152663"/>
                  <a:pt x="0" y="11412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7175869" y="1575144"/>
            <a:ext cx="957459" cy="1913762"/>
          </a:xfrm>
          <a:custGeom>
            <a:rect l="l" t="t" r="r" b="b"/>
            <a:pathLst>
              <a:path w="580906" h="1161893">
                <a:moveTo>
                  <a:pt x="0" y="1141207"/>
                </a:moveTo>
                <a:lnTo>
                  <a:pt x="0" y="1019682"/>
                </a:lnTo>
                <a:cubicBezTo>
                  <a:pt x="0" y="1008793"/>
                  <a:pt x="8622" y="999968"/>
                  <a:pt x="19471" y="999482"/>
                </a:cubicBezTo>
                <a:cubicBezTo>
                  <a:pt x="241511" y="989281"/>
                  <a:pt x="418981" y="805455"/>
                  <a:pt x="418981" y="580946"/>
                </a:cubicBezTo>
                <a:cubicBezTo>
                  <a:pt x="418981" y="356437"/>
                  <a:pt x="241511" y="172612"/>
                  <a:pt x="19471" y="162411"/>
                </a:cubicBezTo>
                <a:cubicBezTo>
                  <a:pt x="8622" y="161925"/>
                  <a:pt x="0" y="153100"/>
                  <a:pt x="0" y="142211"/>
                </a:cubicBezTo>
                <a:lnTo>
                  <a:pt x="0" y="20686"/>
                </a:lnTo>
                <a:cubicBezTo>
                  <a:pt x="0" y="9230"/>
                  <a:pt x="9513" y="0"/>
                  <a:pt x="20929" y="405"/>
                </a:cubicBezTo>
                <a:cubicBezTo>
                  <a:pt x="331582" y="11456"/>
                  <a:pt x="580906" y="267662"/>
                  <a:pt x="580906" y="580946"/>
                </a:cubicBezTo>
                <a:cubicBezTo>
                  <a:pt x="580906" y="894231"/>
                  <a:pt x="331582" y="1150437"/>
                  <a:pt x="20929" y="1161488"/>
                </a:cubicBezTo>
                <a:cubicBezTo>
                  <a:pt x="9513" y="1161893"/>
                  <a:pt x="0" y="1152663"/>
                  <a:pt x="0" y="1141207"/>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3689807" y="4081438"/>
            <a:ext cx="876300" cy="10763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6300" b="1">
                <a:solidFill>
                  <a:schemeClr val="accent1">
                    <a:alpha val="100000"/>
                  </a:schemeClr>
                </a:solidFill>
                <a:latin typeface="Microsoft Yahei"/>
                <a:ea typeface="Microsoft Yahei"/>
                <a:cs typeface="Microsoft Yahei"/>
              </a:rPr>
              <a:t>A</a:t>
            </a:r>
          </a:p>
        </p:txBody>
      </p:sp>
      <p:sp>
        <p:nvSpPr>
          <p:cNvPr id="7" name="TextBox 7"/>
          <p:cNvSpPr txBox="1"/>
          <p:nvPr/>
        </p:nvSpPr>
        <p:spPr>
          <a:xfrm>
            <a:off x="4844656" y="3361539"/>
            <a:ext cx="876300" cy="10763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6300" b="1">
                <a:solidFill>
                  <a:schemeClr val="accent1">
                    <a:alpha val="100000"/>
                  </a:schemeClr>
                </a:solidFill>
                <a:latin typeface="Microsoft Yahei"/>
                <a:ea typeface="Microsoft Yahei"/>
                <a:cs typeface="Microsoft Yahei"/>
              </a:rPr>
              <a:t>B</a:t>
            </a:r>
          </a:p>
        </p:txBody>
      </p:sp>
      <p:sp>
        <p:nvSpPr>
          <p:cNvPr id="8" name="TextBox 8"/>
          <p:cNvSpPr txBox="1"/>
          <p:nvPr/>
        </p:nvSpPr>
        <p:spPr>
          <a:xfrm>
            <a:off x="5930576" y="2688699"/>
            <a:ext cx="876300" cy="10763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6300" b="1">
                <a:solidFill>
                  <a:schemeClr val="accent1">
                    <a:alpha val="100000"/>
                  </a:schemeClr>
                </a:solidFill>
                <a:latin typeface="Microsoft Yahei"/>
                <a:ea typeface="Microsoft Yahei"/>
                <a:cs typeface="Microsoft Yahei"/>
              </a:rPr>
              <a:t>C</a:t>
            </a:r>
          </a:p>
        </p:txBody>
      </p:sp>
      <p:sp>
        <p:nvSpPr>
          <p:cNvPr id="9" name="TextBox 9"/>
          <p:cNvSpPr txBox="1"/>
          <p:nvPr/>
        </p:nvSpPr>
        <p:spPr>
          <a:xfrm>
            <a:off x="7021848" y="1970621"/>
            <a:ext cx="876300" cy="10763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6300" b="1">
                <a:solidFill>
                  <a:schemeClr val="accent1">
                    <a:alpha val="100000"/>
                  </a:schemeClr>
                </a:solidFill>
                <a:latin typeface="Microsoft Yahei"/>
                <a:ea typeface="Microsoft Yahei"/>
                <a:cs typeface="Microsoft Yahei"/>
              </a:rPr>
              <a:t>D</a:t>
            </a:r>
          </a:p>
        </p:txBody>
      </p:sp>
      <p:sp>
        <p:nvSpPr>
          <p:cNvPr id="10" name="TextBox 10"/>
          <p:cNvSpPr txBox="1"/>
          <p:nvPr/>
        </p:nvSpPr>
        <p:spPr>
          <a:xfrm>
            <a:off x="264117" y="3897206"/>
            <a:ext cx="3474458"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2325" b="1">
                <a:solidFill>
                  <a:schemeClr val="accent1">
                    <a:alpha val="100000"/>
                  </a:schemeClr>
                </a:solidFill>
                <a:latin typeface="Microsoft Yahei"/>
                <a:ea typeface="Microsoft Yahei"/>
                <a:cs typeface="Microsoft Yahei"/>
              </a:rPr>
              <a:t>明确研究目的和问题</a:t>
            </a:r>
          </a:p>
        </p:txBody>
      </p:sp>
      <p:sp>
        <p:nvSpPr>
          <p:cNvPr id="11" name="TextBox 11"/>
          <p:cNvSpPr txBox="1"/>
          <p:nvPr/>
        </p:nvSpPr>
        <p:spPr>
          <a:xfrm>
            <a:off x="343183" y="4453085"/>
            <a:ext cx="3247341"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在设计问卷之前，必须明确研究的目的和要解决的问题，以确保问卷内容与研究目标一致。</a:t>
            </a:r>
          </a:p>
        </p:txBody>
      </p:sp>
      <p:sp>
        <p:nvSpPr>
          <p:cNvPr id="12" name="TextBox 12"/>
          <p:cNvSpPr txBox="1"/>
          <p:nvPr/>
        </p:nvSpPr>
        <p:spPr>
          <a:xfrm>
            <a:off x="7021848" y="3829597"/>
            <a:ext cx="3434925"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避免引导性语言</a:t>
            </a:r>
          </a:p>
        </p:txBody>
      </p:sp>
      <p:sp>
        <p:nvSpPr>
          <p:cNvPr id="13" name="TextBox 13"/>
          <p:cNvSpPr txBox="1"/>
          <p:nvPr/>
        </p:nvSpPr>
        <p:spPr>
          <a:xfrm>
            <a:off x="7021848" y="4385476"/>
            <a:ext cx="3727031"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问卷中的问题应该避免使用引导性语言，以免对受访者的回答产生干扰或误导。</a:t>
            </a:r>
          </a:p>
        </p:txBody>
      </p:sp>
      <p:sp>
        <p:nvSpPr>
          <p:cNvPr id="14" name="TextBox 14"/>
          <p:cNvSpPr txBox="1"/>
          <p:nvPr/>
        </p:nvSpPr>
        <p:spPr>
          <a:xfrm>
            <a:off x="8276238" y="1408158"/>
            <a:ext cx="3434925"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问题顺序合理</a:t>
            </a:r>
          </a:p>
        </p:txBody>
      </p:sp>
      <p:sp>
        <p:nvSpPr>
          <p:cNvPr id="15" name="TextBox 15"/>
          <p:cNvSpPr txBox="1"/>
          <p:nvPr/>
        </p:nvSpPr>
        <p:spPr>
          <a:xfrm>
            <a:off x="8276238" y="1964037"/>
            <a:ext cx="3727031"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问卷中的问题应该按照逻辑顺序进行排列，先易后难，先一般后特殊，以便受访者能够顺畅地回答问题。</a:t>
            </a:r>
          </a:p>
        </p:txBody>
      </p:sp>
      <p:sp>
        <p:nvSpPr>
          <p:cNvPr id="16" name="TextBox 16"/>
          <p:cNvSpPr txBox="1"/>
          <p:nvPr/>
        </p:nvSpPr>
        <p:spPr>
          <a:xfrm>
            <a:off x="1309174" y="1453224"/>
            <a:ext cx="3461281"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2325" b="1">
                <a:solidFill>
                  <a:schemeClr val="accent1">
                    <a:alpha val="100000"/>
                  </a:schemeClr>
                </a:solidFill>
                <a:latin typeface="Microsoft Yahei"/>
                <a:ea typeface="Microsoft Yahei"/>
                <a:cs typeface="Microsoft Yahei"/>
              </a:rPr>
              <a:t>简洁明了</a:t>
            </a:r>
          </a:p>
        </p:txBody>
      </p:sp>
      <p:sp>
        <p:nvSpPr>
          <p:cNvPr id="17" name="TextBox 17"/>
          <p:cNvSpPr txBox="1"/>
          <p:nvPr/>
        </p:nvSpPr>
        <p:spPr>
          <a:xfrm>
            <a:off x="1043424" y="2035855"/>
            <a:ext cx="3727031"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问卷应简洁明了，避免使用复杂或晦涩的词汇和句子，以便受访者能够快速理解问题并作出回答。</a:t>
            </a: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问卷设计原则与技巧</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150141" y="2021983"/>
            <a:ext cx="3939528" cy="393952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54963" y="203417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在选择样本之前，需要明确研究的目标总体，即要研究的人群或组织。</a:t>
            </a:r>
          </a:p>
        </p:txBody>
      </p:sp>
      <p:sp>
        <p:nvSpPr>
          <p:cNvPr id="4" name="TextBox 4"/>
          <p:cNvSpPr txBox="1"/>
          <p:nvPr/>
        </p:nvSpPr>
        <p:spPr>
          <a:xfrm>
            <a:off x="454963" y="157583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确定目标总体</a:t>
            </a:r>
          </a:p>
        </p:txBody>
      </p:sp>
      <p:sp>
        <p:nvSpPr>
          <p:cNvPr id="5" name="TextBox 5"/>
          <p:cNvSpPr txBox="1"/>
          <p:nvPr/>
        </p:nvSpPr>
        <p:spPr>
          <a:xfrm>
            <a:off x="454963" y="353004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根据研究目的和总体特征，选择合适的抽样方法，如随机抽样、分层抽样、整群抽样等。</a:t>
            </a:r>
          </a:p>
        </p:txBody>
      </p:sp>
      <p:sp>
        <p:nvSpPr>
          <p:cNvPr id="6" name="TextBox 6"/>
          <p:cNvSpPr txBox="1"/>
          <p:nvPr/>
        </p:nvSpPr>
        <p:spPr>
          <a:xfrm>
            <a:off x="454963" y="307170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选择合适的抽样方法</a:t>
            </a:r>
          </a:p>
        </p:txBody>
      </p:sp>
      <p:sp>
        <p:nvSpPr>
          <p:cNvPr id="7" name="TextBox 7"/>
          <p:cNvSpPr txBox="1"/>
          <p:nvPr/>
        </p:nvSpPr>
        <p:spPr>
          <a:xfrm>
            <a:off x="454963" y="5118981"/>
            <a:ext cx="60183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根据研究目的、总体大小和抽样方法等因素，确定合适的样本量，以确保研究的可靠性和有效性。</a:t>
            </a:r>
          </a:p>
        </p:txBody>
      </p:sp>
      <p:sp>
        <p:nvSpPr>
          <p:cNvPr id="8" name="TextBox 8"/>
          <p:cNvSpPr txBox="1"/>
          <p:nvPr/>
        </p:nvSpPr>
        <p:spPr>
          <a:xfrm>
            <a:off x="454963" y="4660638"/>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确定样本量</a:t>
            </a:r>
          </a:p>
        </p:txBody>
      </p:sp>
      <p:pic>
        <p:nvPicPr>
          <p:cNvPr id="9" name="Picture 9"/>
          <p:cNvPicPr>
            <a:picLocks noChangeAspect="1"/>
          </p:cNvPicPr>
          <p:nvPr/>
        </p:nvPicPr>
        <p:blipFill>
          <a:blip r:embed="rId2"/>
          <a:srcRect l="8125" r="8125"/>
          <a:stretch>
            <a:fillRect/>
          </a:stretch>
        </p:blipFill>
        <p:spPr>
          <a:xfrm>
            <a:off x="7676035" y="2524948"/>
            <a:ext cx="2887741" cy="2887741"/>
          </a:xfrm>
          <a:prstGeom prst="ellipse">
            <a:avLst/>
          </a:prstGeom>
        </p:spPr>
      </p:pic>
      <p:sp>
        <p:nvSpPr>
          <p:cNvPr id="10" name="AutoShape 10"/>
          <p:cNvSpPr/>
          <p:nvPr/>
        </p:nvSpPr>
        <p:spPr>
          <a:xfrm>
            <a:off x="8663168" y="1482987"/>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921648"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0386775"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8906663" y="1691796"/>
            <a:ext cx="426486" cy="426486"/>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0639092" y="4837698"/>
            <a:ext cx="426194" cy="426194"/>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7137949" y="4833774"/>
            <a:ext cx="482811" cy="482811"/>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样本选择与抽样方法</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4625" r="14625"/>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3"/>
          <a:srcRect l="12500" r="12500"/>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0FFD9"/>
                  </a:solidFill>
                  <a:latin typeface="Calibri"/>
                  <a:ea typeface="+mn-ea"/>
                  <a:cs typeface="+mn-cs"/>
                </a:defRPr>
              </a:lvl1pPr>
              <a:lvl2pPr marL="457200" algn="l" defTabSz="914400" rtl="0" eaLnBrk="1" latinLnBrk="0" hangingPunct="1">
                <a:defRPr sz="1800" kern="1200">
                  <a:solidFill>
                    <a:srgbClr val="F0FFD9"/>
                  </a:solidFill>
                  <a:latin typeface="Calibri"/>
                  <a:ea typeface="+mn-ea"/>
                  <a:cs typeface="+mn-cs"/>
                </a:defRPr>
              </a:lvl2pPr>
              <a:lvl3pPr marL="914400" algn="l" defTabSz="914400" rtl="0" eaLnBrk="1" latinLnBrk="0" hangingPunct="1">
                <a:defRPr sz="1800" kern="1200">
                  <a:solidFill>
                    <a:srgbClr val="F0FFD9"/>
                  </a:solidFill>
                  <a:latin typeface="Calibri"/>
                  <a:ea typeface="+mn-ea"/>
                  <a:cs typeface="+mn-cs"/>
                </a:defRPr>
              </a:lvl3pPr>
              <a:lvl4pPr marL="1371600" algn="l" defTabSz="914400" rtl="0" eaLnBrk="1" latinLnBrk="0" hangingPunct="1">
                <a:defRPr sz="1800" kern="1200">
                  <a:solidFill>
                    <a:srgbClr val="F0FFD9"/>
                  </a:solidFill>
                  <a:latin typeface="Calibri"/>
                  <a:ea typeface="+mn-ea"/>
                  <a:cs typeface="+mn-cs"/>
                </a:defRPr>
              </a:lvl4pPr>
              <a:lvl5pPr marL="1828800" algn="l" defTabSz="914400" rtl="0" eaLnBrk="1" latinLnBrk="0" hangingPunct="1">
                <a:defRPr sz="1800" kern="1200">
                  <a:solidFill>
                    <a:srgbClr val="F0FFD9"/>
                  </a:solidFill>
                  <a:latin typeface="Calibri"/>
                  <a:ea typeface="+mn-ea"/>
                  <a:cs typeface="+mn-cs"/>
                </a:defRPr>
              </a:lvl5pPr>
              <a:lvl6pPr marL="2286000" algn="l" defTabSz="914400" rtl="0" eaLnBrk="1" latinLnBrk="0" hangingPunct="1">
                <a:defRPr sz="1800" kern="1200">
                  <a:solidFill>
                    <a:srgbClr val="F0FFD9"/>
                  </a:solidFill>
                  <a:latin typeface="Calibri"/>
                  <a:ea typeface="+mn-ea"/>
                  <a:cs typeface="+mn-cs"/>
                </a:defRPr>
              </a:lvl6pPr>
              <a:lvl7pPr marL="2743200" algn="l" defTabSz="914400" rtl="0" eaLnBrk="1" latinLnBrk="0" hangingPunct="1">
                <a:defRPr sz="1800" kern="1200">
                  <a:solidFill>
                    <a:srgbClr val="F0FFD9"/>
                  </a:solidFill>
                  <a:latin typeface="Calibri"/>
                  <a:ea typeface="+mn-ea"/>
                  <a:cs typeface="+mn-cs"/>
                </a:defRPr>
              </a:lvl7pPr>
              <a:lvl8pPr marL="3200400" algn="l" defTabSz="914400" rtl="0" eaLnBrk="1" latinLnBrk="0" hangingPunct="1">
                <a:defRPr sz="1800" kern="1200">
                  <a:solidFill>
                    <a:srgbClr val="F0FFD9"/>
                  </a:solidFill>
                  <a:latin typeface="Calibri"/>
                  <a:ea typeface="+mn-ea"/>
                  <a:cs typeface="+mn-cs"/>
                </a:defRPr>
              </a:lvl8pPr>
              <a:lvl9pPr marL="3657600" algn="l" defTabSz="914400" rtl="0" eaLnBrk="1" latinLnBrk="0" hangingPunct="1">
                <a:defRPr sz="1800" kern="1200">
                  <a:solidFill>
                    <a:srgbClr val="F0FFD9"/>
                  </a:solidFill>
                  <a:latin typeface="Calibri"/>
                  <a:ea typeface="+mn-ea"/>
                  <a:cs typeface="+mn-cs"/>
                </a:defRPr>
              </a:lvl9pPr>
            </a:lstStyle>
            <a:p/>
          </p:txBody>
        </p:sp>
        <p:sp>
          <p:nvSpPr>
            <p:cNvPr id="6" name="Freeform 6"/>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0FFD9"/>
                  </a:solidFill>
                  <a:latin typeface="Calibri"/>
                  <a:ea typeface="+mn-ea"/>
                  <a:cs typeface="+mn-cs"/>
                </a:defRPr>
              </a:lvl1pPr>
              <a:lvl2pPr marL="457200" algn="l" defTabSz="914400" rtl="0" eaLnBrk="1" latinLnBrk="0" hangingPunct="1">
                <a:defRPr sz="1800" kern="1200">
                  <a:solidFill>
                    <a:srgbClr val="F0FFD9"/>
                  </a:solidFill>
                  <a:latin typeface="Calibri"/>
                  <a:ea typeface="+mn-ea"/>
                  <a:cs typeface="+mn-cs"/>
                </a:defRPr>
              </a:lvl2pPr>
              <a:lvl3pPr marL="914400" algn="l" defTabSz="914400" rtl="0" eaLnBrk="1" latinLnBrk="0" hangingPunct="1">
                <a:defRPr sz="1800" kern="1200">
                  <a:solidFill>
                    <a:srgbClr val="F0FFD9"/>
                  </a:solidFill>
                  <a:latin typeface="Calibri"/>
                  <a:ea typeface="+mn-ea"/>
                  <a:cs typeface="+mn-cs"/>
                </a:defRPr>
              </a:lvl3pPr>
              <a:lvl4pPr marL="1371600" algn="l" defTabSz="914400" rtl="0" eaLnBrk="1" latinLnBrk="0" hangingPunct="1">
                <a:defRPr sz="1800" kern="1200">
                  <a:solidFill>
                    <a:srgbClr val="F0FFD9"/>
                  </a:solidFill>
                  <a:latin typeface="Calibri"/>
                  <a:ea typeface="+mn-ea"/>
                  <a:cs typeface="+mn-cs"/>
                </a:defRPr>
              </a:lvl4pPr>
              <a:lvl5pPr marL="1828800" algn="l" defTabSz="914400" rtl="0" eaLnBrk="1" latinLnBrk="0" hangingPunct="1">
                <a:defRPr sz="1800" kern="1200">
                  <a:solidFill>
                    <a:srgbClr val="F0FFD9"/>
                  </a:solidFill>
                  <a:latin typeface="Calibri"/>
                  <a:ea typeface="+mn-ea"/>
                  <a:cs typeface="+mn-cs"/>
                </a:defRPr>
              </a:lvl5pPr>
              <a:lvl6pPr marL="2286000" algn="l" defTabSz="914400" rtl="0" eaLnBrk="1" latinLnBrk="0" hangingPunct="1">
                <a:defRPr sz="1800" kern="1200">
                  <a:solidFill>
                    <a:srgbClr val="F0FFD9"/>
                  </a:solidFill>
                  <a:latin typeface="Calibri"/>
                  <a:ea typeface="+mn-ea"/>
                  <a:cs typeface="+mn-cs"/>
                </a:defRPr>
              </a:lvl6pPr>
              <a:lvl7pPr marL="2743200" algn="l" defTabSz="914400" rtl="0" eaLnBrk="1" latinLnBrk="0" hangingPunct="1">
                <a:defRPr sz="1800" kern="1200">
                  <a:solidFill>
                    <a:srgbClr val="F0FFD9"/>
                  </a:solidFill>
                  <a:latin typeface="Calibri"/>
                  <a:ea typeface="+mn-ea"/>
                  <a:cs typeface="+mn-cs"/>
                </a:defRPr>
              </a:lvl7pPr>
              <a:lvl8pPr marL="3200400" algn="l" defTabSz="914400" rtl="0" eaLnBrk="1" latinLnBrk="0" hangingPunct="1">
                <a:defRPr sz="1800" kern="1200">
                  <a:solidFill>
                    <a:srgbClr val="F0FFD9"/>
                  </a:solidFill>
                  <a:latin typeface="Calibri"/>
                  <a:ea typeface="+mn-ea"/>
                  <a:cs typeface="+mn-cs"/>
                </a:defRPr>
              </a:lvl8pPr>
              <a:lvl9pPr marL="3657600" algn="l" defTabSz="914400" rtl="0" eaLnBrk="1" latinLnBrk="0" hangingPunct="1">
                <a:defRPr sz="1800" kern="1200">
                  <a:solidFill>
                    <a:srgbClr val="F0FFD9"/>
                  </a:solidFill>
                  <a:latin typeface="Calibri"/>
                  <a:ea typeface="+mn-ea"/>
                  <a:cs typeface="+mn-cs"/>
                </a:defRPr>
              </a:lvl9pPr>
            </a:lstStyle>
            <a:p/>
          </p:txBody>
        </p:sp>
        <p:sp>
          <p:nvSpPr>
            <p:cNvPr id="9" name="Freeform 9"/>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0FFD9"/>
                  </a:solidFill>
                  <a:latin typeface="Calibri"/>
                  <a:ea typeface="+mn-ea"/>
                  <a:cs typeface="+mn-cs"/>
                </a:defRPr>
              </a:lvl1pPr>
              <a:lvl2pPr marL="457200" algn="l" defTabSz="914400" rtl="0" eaLnBrk="1" latinLnBrk="0" hangingPunct="1">
                <a:defRPr sz="1800" kern="1200">
                  <a:solidFill>
                    <a:srgbClr val="F0FFD9"/>
                  </a:solidFill>
                  <a:latin typeface="Calibri"/>
                  <a:ea typeface="+mn-ea"/>
                  <a:cs typeface="+mn-cs"/>
                </a:defRPr>
              </a:lvl2pPr>
              <a:lvl3pPr marL="914400" algn="l" defTabSz="914400" rtl="0" eaLnBrk="1" latinLnBrk="0" hangingPunct="1">
                <a:defRPr sz="1800" kern="1200">
                  <a:solidFill>
                    <a:srgbClr val="F0FFD9"/>
                  </a:solidFill>
                  <a:latin typeface="Calibri"/>
                  <a:ea typeface="+mn-ea"/>
                  <a:cs typeface="+mn-cs"/>
                </a:defRPr>
              </a:lvl3pPr>
              <a:lvl4pPr marL="1371600" algn="l" defTabSz="914400" rtl="0" eaLnBrk="1" latinLnBrk="0" hangingPunct="1">
                <a:defRPr sz="1800" kern="1200">
                  <a:solidFill>
                    <a:srgbClr val="F0FFD9"/>
                  </a:solidFill>
                  <a:latin typeface="Calibri"/>
                  <a:ea typeface="+mn-ea"/>
                  <a:cs typeface="+mn-cs"/>
                </a:defRPr>
              </a:lvl4pPr>
              <a:lvl5pPr marL="1828800" algn="l" defTabSz="914400" rtl="0" eaLnBrk="1" latinLnBrk="0" hangingPunct="1">
                <a:defRPr sz="1800" kern="1200">
                  <a:solidFill>
                    <a:srgbClr val="F0FFD9"/>
                  </a:solidFill>
                  <a:latin typeface="Calibri"/>
                  <a:ea typeface="+mn-ea"/>
                  <a:cs typeface="+mn-cs"/>
                </a:defRPr>
              </a:lvl5pPr>
              <a:lvl6pPr marL="2286000" algn="l" defTabSz="914400" rtl="0" eaLnBrk="1" latinLnBrk="0" hangingPunct="1">
                <a:defRPr sz="1800" kern="1200">
                  <a:solidFill>
                    <a:srgbClr val="F0FFD9"/>
                  </a:solidFill>
                  <a:latin typeface="Calibri"/>
                  <a:ea typeface="+mn-ea"/>
                  <a:cs typeface="+mn-cs"/>
                </a:defRPr>
              </a:lvl6pPr>
              <a:lvl7pPr marL="2743200" algn="l" defTabSz="914400" rtl="0" eaLnBrk="1" latinLnBrk="0" hangingPunct="1">
                <a:defRPr sz="1800" kern="1200">
                  <a:solidFill>
                    <a:srgbClr val="F0FFD9"/>
                  </a:solidFill>
                  <a:latin typeface="Calibri"/>
                  <a:ea typeface="+mn-ea"/>
                  <a:cs typeface="+mn-cs"/>
                </a:defRPr>
              </a:lvl7pPr>
              <a:lvl8pPr marL="3200400" algn="l" defTabSz="914400" rtl="0" eaLnBrk="1" latinLnBrk="0" hangingPunct="1">
                <a:defRPr sz="1800" kern="1200">
                  <a:solidFill>
                    <a:srgbClr val="F0FFD9"/>
                  </a:solidFill>
                  <a:latin typeface="Calibri"/>
                  <a:ea typeface="+mn-ea"/>
                  <a:cs typeface="+mn-cs"/>
                </a:defRPr>
              </a:lvl8pPr>
              <a:lvl9pPr marL="3657600" algn="l" defTabSz="914400" rtl="0" eaLnBrk="1" latinLnBrk="0" hangingPunct="1">
                <a:defRPr sz="1800" kern="1200">
                  <a:solidFill>
                    <a:srgbClr val="F0FFD9"/>
                  </a:solidFill>
                  <a:latin typeface="Calibri"/>
                  <a:ea typeface="+mn-ea"/>
                  <a:cs typeface="+mn-cs"/>
                </a:defRPr>
              </a:lvl9pPr>
            </a:lstStyle>
            <a:p/>
          </p:txBody>
        </p:sp>
        <p:sp>
          <p:nvSpPr>
            <p:cNvPr id="12" name="Freeform 12"/>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0FFD9"/>
                  </a:solidFill>
                  <a:latin typeface="Calibri"/>
                  <a:ea typeface="+mn-ea"/>
                  <a:cs typeface="+mn-cs"/>
                </a:defRPr>
              </a:lvl1pPr>
              <a:lvl2pPr marL="457200" algn="l" defTabSz="914400" rtl="0" eaLnBrk="1" latinLnBrk="0" hangingPunct="1">
                <a:defRPr sz="1800" kern="1200">
                  <a:solidFill>
                    <a:srgbClr val="F0FFD9"/>
                  </a:solidFill>
                  <a:latin typeface="Calibri"/>
                  <a:ea typeface="+mn-ea"/>
                  <a:cs typeface="+mn-cs"/>
                </a:defRPr>
              </a:lvl2pPr>
              <a:lvl3pPr marL="914400" algn="l" defTabSz="914400" rtl="0" eaLnBrk="1" latinLnBrk="0" hangingPunct="1">
                <a:defRPr sz="1800" kern="1200">
                  <a:solidFill>
                    <a:srgbClr val="F0FFD9"/>
                  </a:solidFill>
                  <a:latin typeface="Calibri"/>
                  <a:ea typeface="+mn-ea"/>
                  <a:cs typeface="+mn-cs"/>
                </a:defRPr>
              </a:lvl3pPr>
              <a:lvl4pPr marL="1371600" algn="l" defTabSz="914400" rtl="0" eaLnBrk="1" latinLnBrk="0" hangingPunct="1">
                <a:defRPr sz="1800" kern="1200">
                  <a:solidFill>
                    <a:srgbClr val="F0FFD9"/>
                  </a:solidFill>
                  <a:latin typeface="Calibri"/>
                  <a:ea typeface="+mn-ea"/>
                  <a:cs typeface="+mn-cs"/>
                </a:defRPr>
              </a:lvl4pPr>
              <a:lvl5pPr marL="1828800" algn="l" defTabSz="914400" rtl="0" eaLnBrk="1" latinLnBrk="0" hangingPunct="1">
                <a:defRPr sz="1800" kern="1200">
                  <a:solidFill>
                    <a:srgbClr val="F0FFD9"/>
                  </a:solidFill>
                  <a:latin typeface="Calibri"/>
                  <a:ea typeface="+mn-ea"/>
                  <a:cs typeface="+mn-cs"/>
                </a:defRPr>
              </a:lvl5pPr>
              <a:lvl6pPr marL="2286000" algn="l" defTabSz="914400" rtl="0" eaLnBrk="1" latinLnBrk="0" hangingPunct="1">
                <a:defRPr sz="1800" kern="1200">
                  <a:solidFill>
                    <a:srgbClr val="F0FFD9"/>
                  </a:solidFill>
                  <a:latin typeface="Calibri"/>
                  <a:ea typeface="+mn-ea"/>
                  <a:cs typeface="+mn-cs"/>
                </a:defRPr>
              </a:lvl6pPr>
              <a:lvl7pPr marL="2743200" algn="l" defTabSz="914400" rtl="0" eaLnBrk="1" latinLnBrk="0" hangingPunct="1">
                <a:defRPr sz="1800" kern="1200">
                  <a:solidFill>
                    <a:srgbClr val="F0FFD9"/>
                  </a:solidFill>
                  <a:latin typeface="Calibri"/>
                  <a:ea typeface="+mn-ea"/>
                  <a:cs typeface="+mn-cs"/>
                </a:defRPr>
              </a:lvl7pPr>
              <a:lvl8pPr marL="3200400" algn="l" defTabSz="914400" rtl="0" eaLnBrk="1" latinLnBrk="0" hangingPunct="1">
                <a:defRPr sz="1800" kern="1200">
                  <a:solidFill>
                    <a:srgbClr val="F0FFD9"/>
                  </a:solidFill>
                  <a:latin typeface="Calibri"/>
                  <a:ea typeface="+mn-ea"/>
                  <a:cs typeface="+mn-cs"/>
                </a:defRPr>
              </a:lvl8pPr>
              <a:lvl9pPr marL="3657600" algn="l" defTabSz="914400" rtl="0" eaLnBrk="1" latinLnBrk="0" hangingPunct="1">
                <a:defRPr sz="1800" kern="1200">
                  <a:solidFill>
                    <a:srgbClr val="F0FFD9"/>
                  </a:solidFill>
                  <a:latin typeface="Calibri"/>
                  <a:ea typeface="+mn-ea"/>
                  <a:cs typeface="+mn-cs"/>
                </a:defRPr>
              </a:lvl9pPr>
            </a:lstStyle>
            <a:p/>
          </p:txBody>
        </p:sp>
        <p:sp>
          <p:nvSpPr>
            <p:cNvPr id="15" name="Freeform 15"/>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数据清洗</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数据编码</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数据描述</a:t>
            </a:r>
            <a:endParaRPr lang="en-US" sz="1100"/>
          </a:p>
        </p:txBody>
      </p:sp>
      <p:sp>
        <p:nvSpPr>
          <p:cNvPr id="19" name="AutoShape 19"/>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数据推断</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数据处理与分析方法</a:t>
              </a: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对收集到的数据进行清洗和处理，包括删除重复数据、处理缺失值和异常值等。</a:t>
            </a: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对收集到的数据进行描述性统计分析，包括频数分布、均值、标准差等指标的计算。</a:t>
            </a: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将问卷中的文字信息转化为数字代码，以便进行统计分析。</a:t>
            </a: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根据样本数据推断总体特征，包括参数估计和假设检验等方法的应用。</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4301" y="1481613"/>
            <a:ext cx="1849755"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2298115" y="1481613"/>
            <a:ext cx="2922600"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04</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访谈法详解</a:t>
            </a:r>
          </a:p>
        </p:txBody>
      </p:sp>
      <p:sp>
        <p:nvSpPr>
          <p:cNvPr id="5" name="AutoShape 5"/>
          <p:cNvSpPr/>
          <p:nvPr/>
        </p:nvSpPr>
        <p:spPr>
          <a:xfrm>
            <a:off x="-186355" y="5615640"/>
            <a:ext cx="2473866" cy="612893"/>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
        <p:nvSpPr>
          <p:cNvPr id="6" name="AutoShape 6"/>
          <p:cNvSpPr/>
          <p:nvPr/>
        </p:nvSpPr>
        <p:spPr>
          <a:xfrm>
            <a:off x="822687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chemeClr val="lt1">
                    <a:alpha val="100000"/>
                  </a:schemeClr>
                </a:solidFill>
                <a:latin typeface="Microsoft Yahei"/>
                <a:ea typeface="Microsoft Yahei"/>
                <a:cs typeface="Microsoft Yahei"/>
              </a:rPr>
              <a:t>AA</a:t>
            </a:r>
            <a:endParaRPr lang="en-US" sz="1100"/>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https://d.book118.com/908101135013006033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41400"/>
      </a:dk1>
      <a:lt1>
        <a:srgbClr val="F0FFD9"/>
      </a:lt1>
      <a:dk2>
        <a:srgbClr val="000000"/>
      </a:dk2>
      <a:lt2>
        <a:srgbClr val="FFFFFF"/>
      </a:lt2>
      <a:accent1>
        <a:srgbClr val="2C4A1E"/>
      </a:accent1>
      <a:accent2>
        <a:srgbClr val="29701D"/>
      </a:accent2>
      <a:accent3>
        <a:srgbClr val="6FBD2F"/>
      </a:accent3>
      <a:accent4>
        <a:srgbClr val="93BD42"/>
      </a:accent4>
      <a:accent5>
        <a:srgbClr val="B6C431"/>
      </a:accent5>
      <a:accent6>
        <a:srgbClr val="C8E063"/>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108</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2024-09-10T20:58:04.481</cp:lastPrinted>
  <dcterms:created xsi:type="dcterms:W3CDTF">2024-09-10T12:58:04Z</dcterms:created>
  <dcterms:modified xsi:type="dcterms:W3CDTF">2024-09-10T12:58:06Z</dcterms:modified>
</cp:coreProperties>
</file>