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NJRLWQ+MS-UIGothic"/>
      <p:regular r:id="rId16"/>
    </p:embeddedFont>
    <p:embeddedFont>
      <p:font typeface="PAJKFK+UHNEHL+ArialMT"/>
      <p:regular r:id="rId17"/>
    </p:embeddedFont>
    <p:embeddedFont>
      <p:font typeface="OTQLGS+TNKLVU+MicrosoftYaHei-Bold"/>
      <p:regular r:id="rId18"/>
    </p:embeddedFont>
    <p:embeddedFont>
      <p:font typeface="QPONMJ+UKANUK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A6885-E130-4CCD-B4A7-AF118C95E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CCDED-E108-40EA-9B37-3CBD24705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6AC72-4F0D-4726-92D6-645BEA75F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9703EC-1B10-4264-BC66-62D029720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59FB5E-FC32-405E-BD76-999A5979C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0BB349-1CEA-4BAF-8D50-A754DAA5E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E4535A-8758-4774-8111-5A780A53B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E6030F-C12D-4A22-9895-55D01FABC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83ADB6-AC38-45AF-B564-AD5A55D92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9F053-5958-4648-959C-B740E3987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FBD4E7-9EB3-49BB-B407-8F6C486CA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0200305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809875" y="2005484"/>
            <a:ext cx="7554669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NJRLWQ+MS-UIGothic"/>
                <a:cs typeface="NJRLWQ+MS-UIGothic"/>
              </a:rPr>
              <a:t>适合自己就是幸福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NJRLWQ+MS-UIGothic"/>
                <a:cs typeface="NJRLWQ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302088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PAJKFK+UHNEHL+ArialMT"/>
                <a:cs typeface="PAJKFK+UHNEHL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NJRLWQ+MS-UIGothic"/>
                <a:cs typeface="NJRLWQ+MS-UIGothic"/>
              </a:rPr>
              <a:t>理解自己，定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2400">
                <a:solidFill>
                  <a:srgbClr val="AF79DE"/>
                </a:solidFill>
                <a:latin typeface="NJRLWQ+MS-UIGothic"/>
                <a:cs typeface="NJRLWQ+MS-UIGothic"/>
              </a:rPr>
              <a:t>幸福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4089341" cy="133215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PAJKFK+UHNEHL+ArialMT"/>
                <a:cs typeface="PAJKFK+UHNEHL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NJRLWQ+MS-UIGothic"/>
                <a:cs typeface="NJRLWQ+MS-UIGothic"/>
              </a:rPr>
              <a:t>找到适合自己的生活方式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PAJKFK+UHNEHL+ArialMT"/>
                <a:cs typeface="PAJKFK+UHNEHL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NJRLWQ+MS-UIGothic"/>
                <a:cs typeface="NJRLWQ+MS-UIGothic"/>
              </a:rPr>
              <a:t>培养适合自己的心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3234880"/>
            <a:ext cx="5316161" cy="13319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PAJKFK+UHNEHL+ArialMT"/>
                <a:cs typeface="PAJKFK+UHNEHL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实现</a:t>
            </a:r>
            <a:r>
              <a:rPr sz="2400">
                <a:solidFill>
                  <a:srgbClr val="AF79DE"/>
                </a:solidFill>
                <a:latin typeface="NJRLWQ+MS-UIGothic"/>
                <a:cs typeface="NJRLWQ+MS-UIGothic"/>
              </a:rPr>
              <a:t>适合自己的人生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AF79DE"/>
                </a:solidFill>
                <a:latin typeface="NJRLWQ+MS-UIGothic"/>
                <a:cs typeface="NJRLWQ+MS-UIGothic"/>
              </a:rPr>
              <a:t>划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PAJKFK+UHNEHL+ArialMT"/>
                <a:cs typeface="PAJKFK+UHNEHL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NJRLWQ+MS-UIGothic"/>
                <a:cs typeface="NJRLWQ+MS-UIGothic"/>
              </a:rPr>
              <a:t>分享与交流：适合自己的幸福体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验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OTQLGS+TNKLVU+MicrosoftYaHei-Bold"/>
                <a:cs typeface="OTQLGS+TNKLVU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3795" y="3354784"/>
            <a:ext cx="542151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NJRLWQ+MS-UIGothic"/>
                <a:cs typeface="NJRLWQ+MS-UIGothic"/>
              </a:rPr>
              <a:t>理解自己，定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4200">
                <a:solidFill>
                  <a:srgbClr val="000000"/>
                </a:solidFill>
                <a:latin typeface="NJRLWQ+MS-UIGothic"/>
                <a:cs typeface="NJRLWQ+MS-UIGothic"/>
              </a:rPr>
              <a:t>幸福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NJRLWQ+MS-UIGothic"/>
                <a:cs typeface="NJRLWQ+MS-UIGothic"/>
              </a:rPr>
              <a:t>自我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认</a:t>
            </a:r>
            <a:r>
              <a:rPr sz="3000">
                <a:solidFill>
                  <a:srgbClr val="AF79DE"/>
                </a:solidFill>
                <a:latin typeface="NJRLWQ+MS-UIGothic"/>
                <a:cs typeface="NJRLWQ+MS-UIGothic"/>
              </a:rPr>
              <a:t>知的重要性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TQLGS+TNKLVU+MicrosoftYaHei-Bold"/>
                <a:cs typeface="OTQLGS+TNKLVU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TQLGS+TNKLVU+MicrosoftYaHei-Bold"/>
                <a:cs typeface="OTQLGS+TNKLVU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TQLGS+TNKLVU+MicrosoftYaHei-Bold"/>
                <a:cs typeface="OTQLGS+TNKLVU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NJRLWQ+MS-UIGothic"/>
                <a:cs typeface="NJRLWQ+MS-UIGothic"/>
              </a:rPr>
              <a:t>自我了解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NJRLWQ+MS-UIGothic"/>
                <a:cs typeface="NJRLWQ+MS-UIGothic"/>
              </a:rPr>
              <a:t>更好的决策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NJRLWQ+MS-UIGothic"/>
                <a:cs typeface="NJRLWQ+MS-UIGothic"/>
              </a:rPr>
              <a:t>增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AF79DE"/>
                </a:solidFill>
                <a:latin typeface="NJRLWQ+MS-UIGothic"/>
                <a:cs typeface="NJRLWQ+MS-UIGothic"/>
              </a:rPr>
              <a:t>自信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深入理解自己的情感、需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求、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点和缺点是基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有助于明确个人目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和价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自我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知能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帮助我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在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生活和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中做出更明智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的决策，从而更接近个人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的幸福。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自我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知能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够让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更加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了解自己，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自信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心，更好地面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生活中的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NJRLWQ+MS-UIGothic"/>
                <a:cs typeface="NJRLWQ+MS-UIGothic"/>
              </a:rPr>
              <a:t>幸福的个人定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NJRLWQ+MS-UIGothic"/>
                <a:cs typeface="NJRLWQ+MS-UIGothic"/>
              </a:rPr>
              <a:t>主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观</a:t>
            </a:r>
            <a:r>
              <a:rPr sz="2300" spc="25">
                <a:solidFill>
                  <a:srgbClr val="AF79DE"/>
                </a:solidFill>
                <a:latin typeface="NJRLWQ+MS-UIGothic"/>
                <a:cs typeface="NJRLWQ+MS-UIGothic"/>
              </a:rPr>
              <a:t>感受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NJRLWQ+MS-UIGothic"/>
                <a:cs typeface="NJRLWQ+MS-UIGothic"/>
              </a:rPr>
              <a:t>多元化定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动态变</a:t>
            </a:r>
            <a:r>
              <a:rPr sz="2300">
                <a:solidFill>
                  <a:srgbClr val="AF79DE"/>
                </a:solidFill>
                <a:latin typeface="NJRLWQ+MS-UIGothic"/>
                <a:cs typeface="NJRLWQ+MS-UIGothic"/>
              </a:rPr>
              <a:t>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幸福是一种主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感受，不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同人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幸福的定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和追求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方式各不相同。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55530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幸福的定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可以包括家庭、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、健康、社交等多个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方面，每个人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对这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些方面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的重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程度也不同。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个人的幸福定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可能会随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和生活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经历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化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而有所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整。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NJRLWQ+MS-UIGothic"/>
                <a:cs typeface="NJRLWQ+MS-UIGothic"/>
              </a:rPr>
              <a:t>如何根据自己的价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值观</a:t>
            </a:r>
            <a:r>
              <a:rPr sz="3000">
                <a:solidFill>
                  <a:srgbClr val="AF79DE"/>
                </a:solidFill>
                <a:latin typeface="NJRLWQ+MS-UIGothic"/>
                <a:cs typeface="NJRLWQ+MS-UIGothic"/>
              </a:rPr>
              <a:t>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AF79DE"/>
                </a:solidFill>
                <a:latin typeface="NJRLWQ+MS-UIGothic"/>
                <a:cs typeface="NJRLWQ+MS-UIGothic"/>
              </a:rPr>
              <a:t>幸福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PONMJ+UKANUK+MicrosoftYaHei"/>
                <a:cs typeface="QPONMJ+UKANUK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PONMJ+UKANUK+MicrosoftYaHei"/>
                <a:cs typeface="QPONMJ+UKANUK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PONMJ+UKANUK+MicrosoftYaHei"/>
                <a:cs typeface="QPONMJ+UKANUK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PONMJ+UKANUK+MicrosoftYaHei"/>
                <a:cs typeface="QPONMJ+UKANUK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57670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NJRLWQ+MS-UIGothic"/>
                <a:cs typeface="NJRLWQ+MS-UIGothic"/>
              </a:rPr>
              <a:t>明确价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值观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设</a:t>
            </a:r>
            <a:r>
              <a:rPr sz="1550" spc="25">
                <a:solidFill>
                  <a:srgbClr val="AF79DE"/>
                </a:solidFill>
                <a:latin typeface="NJRLWQ+MS-UIGothic"/>
                <a:cs typeface="NJRLWQ+MS-UIGothic"/>
              </a:rPr>
              <a:t>定目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调</a:t>
            </a:r>
            <a:r>
              <a:rPr sz="1550" spc="25">
                <a:solidFill>
                  <a:srgbClr val="AF79DE"/>
                </a:solidFill>
                <a:latin typeface="NJRLWQ+MS-UIGothic"/>
                <a:cs typeface="NJRLWQ+MS-UIGothic"/>
              </a:rPr>
              <a:t>整心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态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NJRLWQ+MS-UIGothic"/>
                <a:cs typeface="NJRLWQ+MS-UIGothic"/>
              </a:rPr>
              <a:t>勇于追求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25194" y="5274162"/>
            <a:ext cx="2627873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JRLWQ+MS-UIGothic"/>
                <a:cs typeface="NJRLWQ+MS-UIGothic"/>
              </a:rPr>
              <a:t>首先，需要明确自己的价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350">
                <a:solidFill>
                  <a:srgbClr val="000000"/>
                </a:solidFill>
                <a:latin typeface="NJRLWQ+MS-UIGothic"/>
                <a:cs typeface="NJRLWQ+MS-UIGothic"/>
              </a:rPr>
              <a:t>，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JRLWQ+MS-UIGothic"/>
                <a:cs typeface="NJRLWQ+MS-UIGothic"/>
              </a:rPr>
              <a:t>了解自己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NJRLWQ+MS-UIGothic"/>
                <a:cs typeface="NJRLWQ+MS-UIGothic"/>
              </a:rPr>
              <a:t>生活、事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NJRLWQ+MS-UIGothic"/>
                <a:cs typeface="NJRLWQ+MS-UIGothic"/>
              </a:rPr>
              <a:t>、家庭</a:t>
            </a:r>
          </a:p>
          <a:p>
            <a:pPr marL="34290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JRLWQ+MS-UIGothic"/>
                <a:cs typeface="NJRLWQ+MS-UIGothic"/>
              </a:rPr>
              <a:t>等方面的期望和目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NJRLWQ+MS-UIGothic"/>
                <a:cs typeface="NJRLWQ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JRLWQ+MS-UIGothic"/>
                <a:cs typeface="NJRLWQ+MS-UIGothic"/>
              </a:rPr>
              <a:t>根据自己的价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350">
                <a:solidFill>
                  <a:srgbClr val="000000"/>
                </a:solidFill>
                <a:latin typeface="NJRLWQ+MS-UIGothic"/>
                <a:cs typeface="NJRLWQ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NJRLWQ+MS-UIGothic"/>
                <a:cs typeface="NJRLWQ+MS-UIGothic"/>
              </a:rPr>
              <a:t>定短期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JRLWQ+MS-UIGothic"/>
                <a:cs typeface="NJRLWQ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NJRLWQ+MS-UIGothic"/>
                <a:cs typeface="NJRLWQ+MS-UIGothic"/>
              </a:rPr>
              <a:t>期的目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NJRLWQ+MS-UIGothic"/>
                <a:cs typeface="NJRLWQ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NJRLWQ+MS-UIGothic"/>
                <a:cs typeface="NJRLWQ+MS-UIGothic"/>
              </a:rPr>
              <a:t>些目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标应该</a:t>
            </a:r>
          </a:p>
          <a:p>
            <a:pPr marL="1714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JRLWQ+MS-UIGothic"/>
                <a:cs typeface="NJRLWQ+MS-UIGothic"/>
              </a:rPr>
              <a:t>与个人价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350">
                <a:solidFill>
                  <a:srgbClr val="000000"/>
                </a:solidFill>
                <a:latin typeface="NJRLWQ+MS-UIGothic"/>
                <a:cs typeface="NJRLWQ+MS-UIGothic"/>
              </a:rPr>
              <a:t>保持一致。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JRLWQ+MS-UIGothic"/>
                <a:cs typeface="NJRLWQ+MS-UIGothic"/>
              </a:rPr>
              <a:t>保持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NJRLWQ+MS-UIGothic"/>
                <a:cs typeface="NJRLWQ+MS-UIGothic"/>
              </a:rPr>
              <a:t>极、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乐观</a:t>
            </a:r>
            <a:r>
              <a:rPr sz="1350">
                <a:solidFill>
                  <a:srgbClr val="000000"/>
                </a:solidFill>
                <a:latin typeface="NJRLWQ+MS-UIGothic"/>
                <a:cs typeface="NJRLWQ+MS-UIGothic"/>
              </a:rPr>
              <a:t>的心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NJRLWQ+MS-UIGothic"/>
                <a:cs typeface="NJRLWQ+MS-UIGothic"/>
              </a:rPr>
              <a:t>，关注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JRLWQ+MS-UIGothic"/>
                <a:cs typeface="NJRLWQ+MS-UIGothic"/>
              </a:rPr>
              <a:t>生活中的美好，学会感恩和珍</a:t>
            </a:r>
          </a:p>
          <a:p>
            <a:pPr marL="94297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JRLWQ+MS-UIGothic"/>
                <a:cs typeface="NJRLWQ+MS-UIGothic"/>
              </a:rPr>
              <a:t>惜。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JRLWQ+MS-UIGothic"/>
                <a:cs typeface="NJRLWQ+MS-UIGothic"/>
              </a:rPr>
              <a:t>勇敢追求自己的梦想和目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NJRLWQ+MS-UIGothic"/>
                <a:cs typeface="NJRLWQ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JRLWQ+MS-UIGothic"/>
                <a:cs typeface="NJRLWQ+MS-UIGothic"/>
              </a:rPr>
              <a:t>不怕失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败</a:t>
            </a:r>
            <a:r>
              <a:rPr sz="1350">
                <a:solidFill>
                  <a:srgbClr val="000000"/>
                </a:solidFill>
                <a:latin typeface="NJRLWQ+MS-UIGothic"/>
                <a:cs typeface="NJRLWQ+MS-UIGothic"/>
              </a:rPr>
              <a:t>，在追求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NJRLWQ+MS-UIGothic"/>
                <a:cs typeface="NJRLWQ+MS-UIGothic"/>
              </a:rPr>
              <a:t>程中找到</a:t>
            </a:r>
          </a:p>
          <a:p>
            <a:pPr marL="4286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JRLWQ+MS-UIGothic"/>
                <a:cs typeface="NJRLWQ+MS-UIGothic"/>
              </a:rPr>
              <a:t>幸福感和成就感。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OTQLGS+TNKLVU+MicrosoftYaHei-Bold"/>
                <a:cs typeface="OTQLGS+TNKLVU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60395" y="3354784"/>
            <a:ext cx="6747509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NJRLWQ+MS-UIGothic"/>
                <a:cs typeface="NJRLWQ+MS-UIGothic"/>
              </a:rPr>
              <a:t>找到适合自己的生活方式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NJRLWQ+MS-UIGothic"/>
                <a:cs typeface="NJRLWQ+MS-UIGothic"/>
              </a:rPr>
              <a:t>生活方式的多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样</a:t>
            </a:r>
            <a:r>
              <a:rPr sz="3000">
                <a:solidFill>
                  <a:srgbClr val="AF79DE"/>
                </a:solidFill>
                <a:latin typeface="NJRLWQ+MS-UIGothic"/>
                <a:cs typeface="NJRLWQ+MS-UIGothic"/>
              </a:rPr>
              <a:t>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4410564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NJRLWQ+MS-UIGothic"/>
                <a:cs typeface="NJRLWQ+MS-UIGothic"/>
              </a:rPr>
              <a:t>每个人的生活方式都是独特的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由于个人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经历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、性格、价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等方面的差异，每个人的生活方式都有其独特之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NJRLWQ+MS-UIGothic"/>
                <a:cs typeface="NJRLWQ+MS-UIGothic"/>
              </a:rPr>
              <a:t>多元的生活方式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15416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代社会提供了丰富的生活方式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，如城市生活、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乡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村生活、旅行生活等，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可以根据自己的喜好和需求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NJRLWQ+MS-UIGothic"/>
                <a:cs typeface="NJRLWQ+MS-UIGothic"/>
              </a:rPr>
              <a:t>如何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选择</a:t>
            </a:r>
            <a:r>
              <a:rPr sz="3000">
                <a:solidFill>
                  <a:srgbClr val="AF79DE"/>
                </a:solidFill>
                <a:latin typeface="NJRLWQ+MS-UIGothic"/>
                <a:cs typeface="NJRLWQ+MS-UIGothic"/>
              </a:rPr>
              <a:t>适合自己的生活方式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试</a:t>
            </a:r>
            <a:r>
              <a:rPr sz="2300" spc="25">
                <a:solidFill>
                  <a:srgbClr val="AF79DE"/>
                </a:solidFill>
                <a:latin typeface="NJRLWQ+MS-UIGothic"/>
                <a:cs typeface="NJRLWQ+MS-UIGothic"/>
              </a:rPr>
              <a:t>探与体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441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旅行、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实习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、志愿活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等方式，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尝试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不同的生活方式，以便更准确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地找到适合自己的生活方式。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NJRLWQ+MS-UIGothic"/>
                <a:cs typeface="NJRLWQ+MS-UIGothic"/>
              </a:rPr>
              <a:t>自我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认</a:t>
            </a:r>
            <a:r>
              <a:rPr sz="2300">
                <a:solidFill>
                  <a:srgbClr val="AF79DE"/>
                </a:solidFill>
                <a:latin typeface="NJRLWQ+MS-UIGothic"/>
                <a:cs typeface="NJRLWQ+MS-UIGothic"/>
              </a:rPr>
              <a:t>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首先，需要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自己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行深入的了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13892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解，明确自己的价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</a:p>
          <a:p>
            <a:pPr marL="1333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好、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职业倾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向等。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寻</a:t>
            </a:r>
            <a:r>
              <a:rPr sz="2300" spc="25">
                <a:solidFill>
                  <a:srgbClr val="AF79DE"/>
                </a:solidFill>
                <a:latin typeface="NJRLWQ+MS-UIGothic"/>
                <a:cs typeface="NJRLWQ+MS-UIGothic"/>
              </a:rPr>
              <a:t>求</a:t>
            </a:r>
            <a:r>
              <a:rPr sz="2300" spc="23">
                <a:solidFill>
                  <a:srgbClr val="AF79DE"/>
                </a:solidFill>
                <a:latin typeface="SimSun"/>
                <a:cs typeface="SimSun"/>
              </a:rPr>
              <a:t>专业</a:t>
            </a:r>
            <a:r>
              <a:rPr sz="2300" spc="25">
                <a:solidFill>
                  <a:srgbClr val="AF79DE"/>
                </a:solidFill>
                <a:latin typeface="NJRLWQ+MS-UIGothic"/>
                <a:cs typeface="NJRLWQ+MS-UIGothic"/>
              </a:rPr>
              <a:t>建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询职业规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、心理医生等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16038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人士，他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可以从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角度提供有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益的建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NJRLWQ+MS-UIGothic"/>
                <a:cs typeface="NJRLWQ+MS-UIGothic"/>
              </a:rPr>
              <a:t>适合自己的生活方式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带</a:t>
            </a:r>
            <a:r>
              <a:rPr sz="3000">
                <a:solidFill>
                  <a:srgbClr val="AF79DE"/>
                </a:solidFill>
                <a:latin typeface="NJRLWQ+MS-UIGothic"/>
                <a:cs typeface="NJRLWQ+MS-UIGothic"/>
              </a:rPr>
              <a:t>来幸福感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NJRLWQ+MS-UIGothic"/>
                <a:cs typeface="NJRLWQ+MS-UIGothic"/>
              </a:rPr>
              <a:t>心灵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满</a:t>
            </a:r>
            <a:r>
              <a:rPr sz="2000">
                <a:solidFill>
                  <a:srgbClr val="AF79DE"/>
                </a:solidFill>
                <a:latin typeface="NJRLWQ+MS-UIGothic"/>
                <a:cs typeface="NJRLWQ+MS-UIGothic"/>
              </a:rPr>
              <a:t>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2447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NJRLWQ+MS-UIGothic"/>
                <a:cs typeface="NJRLWQ+MS-UIGothic"/>
              </a:rPr>
              <a:t>生活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质</a:t>
            </a:r>
            <a:r>
              <a:rPr sz="2000" spc="25">
                <a:solidFill>
                  <a:srgbClr val="AF79DE"/>
                </a:solidFill>
                <a:latin typeface="NJRLWQ+MS-UIGothic"/>
                <a:cs typeface="NJRLWQ+MS-UIGothic"/>
              </a:rPr>
              <a:t>量提升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NJRLWQ+MS-UIGothic"/>
                <a:cs typeface="NJRLWQ+MS-UIGothic"/>
              </a:rPr>
              <a:t>个人成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适合自己的生活方式能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够让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自己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的心灵得到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足，从而增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幸福</a:t>
            </a:r>
          </a:p>
          <a:p>
            <a:pPr marL="1143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适合自己的生活方式往往能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够让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自己更加投入和享受生活，提高</a:t>
            </a:r>
          </a:p>
          <a:p>
            <a:pPr marL="857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生活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量。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32800" y="4031988"/>
            <a:ext cx="3176587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过选择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适合自己的生活方式，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更容易在个人成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方面取得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步，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NJRLWQ+MS-UIGothic"/>
                <a:cs typeface="NJRLWQ+MS-UIGothic"/>
              </a:rPr>
              <a:t>也是幸福感的重要来源。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OTQLGS+TNKLVU+MicrosoftYaHei-Bold"/>
                <a:cs typeface="OTQLGS+TNKLVU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3795" y="3354784"/>
            <a:ext cx="56007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NJRLWQ+MS-UIGothic"/>
                <a:cs typeface="NJRLWQ+MS-UIGothic"/>
              </a:rPr>
              <a:t>培养适合自己的心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https://d.book118.com/908102003055006036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NJRLWQ+MS-UIGothic</vt:lpstr>
      <vt:lpstr>SimSun</vt:lpstr>
      <vt:lpstr>PAJKFK+UHNEHL+ArialMT</vt:lpstr>
      <vt:lpstr>Times New Roman</vt:lpstr>
      <vt:lpstr>OTQLGS+TNKLVU+MicrosoftYaHei-Bold</vt:lpstr>
      <vt:lpstr>QPONMJ+UKANUK+MicrosoftYaHei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2024-09-15T16:58:27.726</cp:lastPrinted>
  <dcterms:created xsi:type="dcterms:W3CDTF">2024-09-15T08:58:27Z</dcterms:created>
  <dcterms:modified xsi:type="dcterms:W3CDTF">2024-09-15T08:58:28Z</dcterms:modified>
</cp:coreProperties>
</file>