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327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FBCF22-C1D3-40F5-9007-42494052C2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4D3D07-1DDD-4BB2-8490-3F18F5C55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C597BB-D452-4A57-8B66-D69F201181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61324C-7DBC-489B-A4AB-A1A5691E0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FE01A6-F091-4E93-A909-7415D609E3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162CFC-9181-4163-B2E7-C3C5203A7C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D67575-4BF8-4442-8E71-9697A972FD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841522-EB3A-46AC-8F4D-D57882EB6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508FBF-4CCB-4C14-84BA-DBC49D3AB7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5A3D36-E961-45F4-AC2B-804FD9FBF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CFD4D6-AE2E-456F-8CEC-DCE809BC73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28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26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23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2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3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34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6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7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8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10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20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8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4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26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3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34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32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8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23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1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2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14" Type="http://schemas.openxmlformats.org/officeDocument/2006/relationships/tags" Target="../tags/tag166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14" Type="http://schemas.openxmlformats.org/officeDocument/2006/relationships/tags" Target="../tags/tag179.xml" /><Relationship Id="rId15" Type="http://schemas.openxmlformats.org/officeDocument/2006/relationships/tags" Target="../tags/tag180.xml" /><Relationship Id="rId16" Type="http://schemas.openxmlformats.org/officeDocument/2006/relationships/tags" Target="../tags/tag181.xml" /><Relationship Id="rId17" Type="http://schemas.openxmlformats.org/officeDocument/2006/relationships/tags" Target="../tags/tag182.xml" /><Relationship Id="rId18" Type="http://schemas.openxmlformats.org/officeDocument/2006/relationships/tags" Target="../tags/tag183.xml" /><Relationship Id="rId19" Type="http://schemas.openxmlformats.org/officeDocument/2006/relationships/tags" Target="../tags/tag184.xml" /><Relationship Id="rId2" Type="http://schemas.openxmlformats.org/officeDocument/2006/relationships/tags" Target="../tags/tag167.xml" /><Relationship Id="rId20" Type="http://schemas.openxmlformats.org/officeDocument/2006/relationships/tags" Target="../tags/tag185.xml" /><Relationship Id="rId21" Type="http://schemas.openxmlformats.org/officeDocument/2006/relationships/tags" Target="../tags/tag186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14" Type="http://schemas.openxmlformats.org/officeDocument/2006/relationships/tags" Target="../tags/tag199.xml" /><Relationship Id="rId15" Type="http://schemas.openxmlformats.org/officeDocument/2006/relationships/tags" Target="../tags/tag200.xml" /><Relationship Id="rId16" Type="http://schemas.openxmlformats.org/officeDocument/2006/relationships/tags" Target="../tags/tag201.xml" /><Relationship Id="rId17" Type="http://schemas.openxmlformats.org/officeDocument/2006/relationships/tags" Target="../tags/tag202.xml" /><Relationship Id="rId18" Type="http://schemas.openxmlformats.org/officeDocument/2006/relationships/tags" Target="../tags/tag203.xml" /><Relationship Id="rId19" Type="http://schemas.openxmlformats.org/officeDocument/2006/relationships/tags" Target="../tags/tag204.xml" /><Relationship Id="rId2" Type="http://schemas.openxmlformats.org/officeDocument/2006/relationships/tags" Target="../tags/tag187.xml" /><Relationship Id="rId20" Type="http://schemas.openxmlformats.org/officeDocument/2006/relationships/tags" Target="../tags/tag205.xml" /><Relationship Id="rId21" Type="http://schemas.openxmlformats.org/officeDocument/2006/relationships/tags" Target="../tags/tag206.xml" /><Relationship Id="rId22" Type="http://schemas.openxmlformats.org/officeDocument/2006/relationships/tags" Target="../tags/tag207.xml" /><Relationship Id="rId23" Type="http://schemas.openxmlformats.org/officeDocument/2006/relationships/tags" Target="../tags/tag208.xml" /><Relationship Id="rId24" Type="http://schemas.openxmlformats.org/officeDocument/2006/relationships/tags" Target="../tags/tag209.xml" /><Relationship Id="rId25" Type="http://schemas.openxmlformats.org/officeDocument/2006/relationships/tags" Target="../tags/tag210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14" Type="http://schemas.openxmlformats.org/officeDocument/2006/relationships/tags" Target="../tags/tag223.xml" /><Relationship Id="rId15" Type="http://schemas.openxmlformats.org/officeDocument/2006/relationships/tags" Target="../tags/tag224.xml" /><Relationship Id="rId16" Type="http://schemas.openxmlformats.org/officeDocument/2006/relationships/tags" Target="../tags/tag225.xml" /><Relationship Id="rId17" Type="http://schemas.openxmlformats.org/officeDocument/2006/relationships/tags" Target="../tags/tag226.xml" /><Relationship Id="rId18" Type="http://schemas.openxmlformats.org/officeDocument/2006/relationships/tags" Target="../tags/tag227.xml" /><Relationship Id="rId19" Type="http://schemas.openxmlformats.org/officeDocument/2006/relationships/tags" Target="../tags/tag228.xml" /><Relationship Id="rId2" Type="http://schemas.openxmlformats.org/officeDocument/2006/relationships/tags" Target="../tags/tag211.xml" /><Relationship Id="rId20" Type="http://schemas.openxmlformats.org/officeDocument/2006/relationships/tags" Target="../tags/tag229.xml" /><Relationship Id="rId21" Type="http://schemas.openxmlformats.org/officeDocument/2006/relationships/tags" Target="../tags/tag230.xml" /><Relationship Id="rId22" Type="http://schemas.openxmlformats.org/officeDocument/2006/relationships/tags" Target="../tags/tag231.xml" /><Relationship Id="rId23" Type="http://schemas.openxmlformats.org/officeDocument/2006/relationships/tags" Target="../tags/tag232.xml" /><Relationship Id="rId24" Type="http://schemas.openxmlformats.org/officeDocument/2006/relationships/tags" Target="../tags/tag233.xml" /><Relationship Id="rId25" Type="http://schemas.openxmlformats.org/officeDocument/2006/relationships/tags" Target="../tags/tag234.xml" /><Relationship Id="rId26" Type="http://schemas.openxmlformats.org/officeDocument/2006/relationships/tags" Target="../tags/tag235.xml" /><Relationship Id="rId27" Type="http://schemas.openxmlformats.org/officeDocument/2006/relationships/tags" Target="../tags/tag236.xml" /><Relationship Id="rId28" Type="http://schemas.openxmlformats.org/officeDocument/2006/relationships/tags" Target="../tags/tag237.xml" /><Relationship Id="rId29" Type="http://schemas.openxmlformats.org/officeDocument/2006/relationships/tags" Target="../tags/tag238.xml" /><Relationship Id="rId3" Type="http://schemas.openxmlformats.org/officeDocument/2006/relationships/tags" Target="../tags/tag212.xml" /><Relationship Id="rId30" Type="http://schemas.openxmlformats.org/officeDocument/2006/relationships/tags" Target="../tags/tag239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1.xml" /><Relationship Id="rId11" Type="http://schemas.openxmlformats.org/officeDocument/2006/relationships/tags" Target="../tags/tag252.xml" /><Relationship Id="rId12" Type="http://schemas.openxmlformats.org/officeDocument/2006/relationships/tags" Target="../tags/tag253.xml" /><Relationship Id="rId13" Type="http://schemas.openxmlformats.org/officeDocument/2006/relationships/tags" Target="../tags/tag254.xml" /><Relationship Id="rId14" Type="http://schemas.openxmlformats.org/officeDocument/2006/relationships/tags" Target="../tags/tag255.xml" /><Relationship Id="rId15" Type="http://schemas.openxmlformats.org/officeDocument/2006/relationships/tags" Target="../tags/tag256.xml" /><Relationship Id="rId16" Type="http://schemas.openxmlformats.org/officeDocument/2006/relationships/tags" Target="../tags/tag257.xml" /><Relationship Id="rId17" Type="http://schemas.openxmlformats.org/officeDocument/2006/relationships/tags" Target="../tags/tag258.xml" /><Relationship Id="rId18" Type="http://schemas.openxmlformats.org/officeDocument/2006/relationships/tags" Target="../tags/tag259.xml" /><Relationship Id="rId19" Type="http://schemas.openxmlformats.org/officeDocument/2006/relationships/tags" Target="../tags/tag260.xml" /><Relationship Id="rId2" Type="http://schemas.openxmlformats.org/officeDocument/2006/relationships/tags" Target="../tags/tag243.xml" /><Relationship Id="rId20" Type="http://schemas.openxmlformats.org/officeDocument/2006/relationships/tags" Target="../tags/tag261.xml" /><Relationship Id="rId21" Type="http://schemas.openxmlformats.org/officeDocument/2006/relationships/tags" Target="../tags/tag262.xml" /><Relationship Id="rId22" Type="http://schemas.openxmlformats.org/officeDocument/2006/relationships/tags" Target="../tags/tag263.xml" /><Relationship Id="rId23" Type="http://schemas.openxmlformats.org/officeDocument/2006/relationships/tags" Target="../tags/tag264.xml" /><Relationship Id="rId24" Type="http://schemas.openxmlformats.org/officeDocument/2006/relationships/tags" Target="../tags/tag265.xml" /><Relationship Id="rId25" Type="http://schemas.openxmlformats.org/officeDocument/2006/relationships/tags" Target="../tags/tag266.xml" /><Relationship Id="rId26" Type="http://schemas.openxmlformats.org/officeDocument/2006/relationships/tags" Target="../tags/tag267.xml" /><Relationship Id="rId27" Type="http://schemas.openxmlformats.org/officeDocument/2006/relationships/tags" Target="../tags/tag268.xml" /><Relationship Id="rId28" Type="http://schemas.openxmlformats.org/officeDocument/2006/relationships/tags" Target="../tags/tag269.xml" /><Relationship Id="rId29" Type="http://schemas.openxmlformats.org/officeDocument/2006/relationships/tags" Target="../tags/tag270.xml" /><Relationship Id="rId3" Type="http://schemas.openxmlformats.org/officeDocument/2006/relationships/tags" Target="../tags/tag244.xml" /><Relationship Id="rId30" Type="http://schemas.openxmlformats.org/officeDocument/2006/relationships/tags" Target="../tags/tag271.xml" /><Relationship Id="rId31" Type="http://schemas.openxmlformats.org/officeDocument/2006/relationships/tags" Target="../tags/tag272.xml" /><Relationship Id="rId32" Type="http://schemas.openxmlformats.org/officeDocument/2006/relationships/tags" Target="../tags/tag273.xml" /><Relationship Id="rId33" Type="http://schemas.openxmlformats.org/officeDocument/2006/relationships/tags" Target="../tags/tag274.xml" /><Relationship Id="rId4" Type="http://schemas.openxmlformats.org/officeDocument/2006/relationships/tags" Target="../tags/tag245.xml" /><Relationship Id="rId5" Type="http://schemas.openxmlformats.org/officeDocument/2006/relationships/tags" Target="../tags/tag246.xml" /><Relationship Id="rId6" Type="http://schemas.openxmlformats.org/officeDocument/2006/relationships/tags" Target="../tags/tag247.xml" /><Relationship Id="rId7" Type="http://schemas.openxmlformats.org/officeDocument/2006/relationships/tags" Target="../tags/tag248.xml" /><Relationship Id="rId8" Type="http://schemas.openxmlformats.org/officeDocument/2006/relationships/tags" Target="../tags/tag249.xml" /><Relationship Id="rId9" Type="http://schemas.openxmlformats.org/officeDocument/2006/relationships/tags" Target="../tags/tag25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3.xml" /><Relationship Id="rId11" Type="http://schemas.openxmlformats.org/officeDocument/2006/relationships/tags" Target="../tags/tag284.xml" /><Relationship Id="rId12" Type="http://schemas.openxmlformats.org/officeDocument/2006/relationships/tags" Target="../tags/tag285.xml" /><Relationship Id="rId13" Type="http://schemas.openxmlformats.org/officeDocument/2006/relationships/tags" Target="../tags/tag286.xml" /><Relationship Id="rId14" Type="http://schemas.openxmlformats.org/officeDocument/2006/relationships/tags" Target="../tags/tag287.xml" /><Relationship Id="rId15" Type="http://schemas.openxmlformats.org/officeDocument/2006/relationships/tags" Target="../tags/tag288.xml" /><Relationship Id="rId16" Type="http://schemas.openxmlformats.org/officeDocument/2006/relationships/tags" Target="../tags/tag289.xml" /><Relationship Id="rId17" Type="http://schemas.openxmlformats.org/officeDocument/2006/relationships/tags" Target="../tags/tag290.xml" /><Relationship Id="rId18" Type="http://schemas.openxmlformats.org/officeDocument/2006/relationships/tags" Target="../tags/tag291.xml" /><Relationship Id="rId19" Type="http://schemas.openxmlformats.org/officeDocument/2006/relationships/tags" Target="../tags/tag292.xml" /><Relationship Id="rId2" Type="http://schemas.openxmlformats.org/officeDocument/2006/relationships/tags" Target="../tags/tag275.xml" /><Relationship Id="rId3" Type="http://schemas.openxmlformats.org/officeDocument/2006/relationships/tags" Target="../tags/tag276.xml" /><Relationship Id="rId4" Type="http://schemas.openxmlformats.org/officeDocument/2006/relationships/tags" Target="../tags/tag277.xml" /><Relationship Id="rId5" Type="http://schemas.openxmlformats.org/officeDocument/2006/relationships/tags" Target="../tags/tag278.xml" /><Relationship Id="rId6" Type="http://schemas.openxmlformats.org/officeDocument/2006/relationships/tags" Target="../tags/tag279.xml" /><Relationship Id="rId7" Type="http://schemas.openxmlformats.org/officeDocument/2006/relationships/tags" Target="../tags/tag280.xml" /><Relationship Id="rId8" Type="http://schemas.openxmlformats.org/officeDocument/2006/relationships/tags" Target="../tags/tag281.xml" /><Relationship Id="rId9" Type="http://schemas.openxmlformats.org/officeDocument/2006/relationships/tags" Target="../tags/tag28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01.xml" /><Relationship Id="rId11" Type="http://schemas.openxmlformats.org/officeDocument/2006/relationships/tags" Target="../tags/tag302.xml" /><Relationship Id="rId12" Type="http://schemas.openxmlformats.org/officeDocument/2006/relationships/tags" Target="../tags/tag303.xml" /><Relationship Id="rId13" Type="http://schemas.openxmlformats.org/officeDocument/2006/relationships/tags" Target="../tags/tag304.xml" /><Relationship Id="rId14" Type="http://schemas.openxmlformats.org/officeDocument/2006/relationships/tags" Target="../tags/tag305.xml" /><Relationship Id="rId15" Type="http://schemas.openxmlformats.org/officeDocument/2006/relationships/tags" Target="../tags/tag306.xml" /><Relationship Id="rId16" Type="http://schemas.openxmlformats.org/officeDocument/2006/relationships/tags" Target="../tags/tag307.xml" /><Relationship Id="rId17" Type="http://schemas.openxmlformats.org/officeDocument/2006/relationships/tags" Target="../tags/tag308.xml" /><Relationship Id="rId18" Type="http://schemas.openxmlformats.org/officeDocument/2006/relationships/tags" Target="../tags/tag309.xml" /><Relationship Id="rId19" Type="http://schemas.openxmlformats.org/officeDocument/2006/relationships/tags" Target="../tags/tag310.xml" /><Relationship Id="rId2" Type="http://schemas.openxmlformats.org/officeDocument/2006/relationships/tags" Target="../tags/tag293.xml" /><Relationship Id="rId3" Type="http://schemas.openxmlformats.org/officeDocument/2006/relationships/tags" Target="../tags/tag294.xml" /><Relationship Id="rId4" Type="http://schemas.openxmlformats.org/officeDocument/2006/relationships/tags" Target="../tags/tag295.xml" /><Relationship Id="rId5" Type="http://schemas.openxmlformats.org/officeDocument/2006/relationships/tags" Target="../tags/tag296.xml" /><Relationship Id="rId6" Type="http://schemas.openxmlformats.org/officeDocument/2006/relationships/tags" Target="../tags/tag297.xml" /><Relationship Id="rId7" Type="http://schemas.openxmlformats.org/officeDocument/2006/relationships/tags" Target="../tags/tag298.xml" /><Relationship Id="rId8" Type="http://schemas.openxmlformats.org/officeDocument/2006/relationships/tags" Target="../tags/tag299.xml" /><Relationship Id="rId9" Type="http://schemas.openxmlformats.org/officeDocument/2006/relationships/tags" Target="../tags/tag30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11.xml" /><Relationship Id="rId3" Type="http://schemas.openxmlformats.org/officeDocument/2006/relationships/tags" Target="../tags/tag312.xml" /><Relationship Id="rId4" Type="http://schemas.openxmlformats.org/officeDocument/2006/relationships/tags" Target="../tags/tag3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22.xml" /><Relationship Id="rId11" Type="http://schemas.openxmlformats.org/officeDocument/2006/relationships/tags" Target="../tags/tag323.xml" /><Relationship Id="rId12" Type="http://schemas.openxmlformats.org/officeDocument/2006/relationships/tags" Target="../tags/tag324.xml" /><Relationship Id="rId13" Type="http://schemas.openxmlformats.org/officeDocument/2006/relationships/tags" Target="../tags/tag325.xml" /><Relationship Id="rId14" Type="http://schemas.openxmlformats.org/officeDocument/2006/relationships/tags" Target="../tags/tag326.xml" /><Relationship Id="rId2" Type="http://schemas.openxmlformats.org/officeDocument/2006/relationships/tags" Target="../tags/tag314.xml" /><Relationship Id="rId3" Type="http://schemas.openxmlformats.org/officeDocument/2006/relationships/tags" Target="../tags/tag315.xml" /><Relationship Id="rId4" Type="http://schemas.openxmlformats.org/officeDocument/2006/relationships/tags" Target="../tags/tag316.xml" /><Relationship Id="rId5" Type="http://schemas.openxmlformats.org/officeDocument/2006/relationships/tags" Target="../tags/tag317.xml" /><Relationship Id="rId6" Type="http://schemas.openxmlformats.org/officeDocument/2006/relationships/tags" Target="../tags/tag318.xml" /><Relationship Id="rId7" Type="http://schemas.openxmlformats.org/officeDocument/2006/relationships/tags" Target="../tags/tag319.xml" /><Relationship Id="rId8" Type="http://schemas.openxmlformats.org/officeDocument/2006/relationships/tags" Target="../tags/tag320.xml" /><Relationship Id="rId9" Type="http://schemas.openxmlformats.org/officeDocument/2006/relationships/tags" Target="../tags/tag32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103136067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持久性隆起性红斑的护理查房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7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汇报人：刀客特万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序号"/>
          <p:cNvSpPr txBox="1"/>
          <p:nvPr>
            <p:custDataLst>
              <p:tags r:id="rId2"/>
            </p:custDataLst>
          </p:nvPr>
        </p:nvSpPr>
        <p:spPr>
          <a:xfrm>
            <a:off x="6299200" y="7334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7138670" y="805180"/>
            <a:ext cx="4684395" cy="8229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持久性隆起性红斑的疾病相关知识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1" name="序号"/>
          <p:cNvSpPr txBox="1"/>
          <p:nvPr>
            <p:custDataLst>
              <p:tags r:id="rId4"/>
            </p:custDataLst>
          </p:nvPr>
        </p:nvSpPr>
        <p:spPr>
          <a:xfrm>
            <a:off x="6299200" y="190309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项标题"/>
          <p:cNvSpPr txBox="1"/>
          <p:nvPr>
            <p:custDataLst>
              <p:tags r:id="rId5"/>
            </p:custDataLst>
          </p:nvPr>
        </p:nvSpPr>
        <p:spPr>
          <a:xfrm>
            <a:off x="7138670" y="197485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病例汇报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4" name="序号"/>
          <p:cNvSpPr txBox="1"/>
          <p:nvPr>
            <p:custDataLst>
              <p:tags r:id="rId6"/>
            </p:custDataLst>
          </p:nvPr>
        </p:nvSpPr>
        <p:spPr>
          <a:xfrm>
            <a:off x="6299200" y="30740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项标题"/>
          <p:cNvSpPr txBox="1"/>
          <p:nvPr>
            <p:custDataLst>
              <p:tags r:id="rId7"/>
            </p:custDataLst>
          </p:nvPr>
        </p:nvSpPr>
        <p:spPr>
          <a:xfrm>
            <a:off x="7138670" y="314579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护理诊断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7" name="序号"/>
          <p:cNvSpPr txBox="1"/>
          <p:nvPr>
            <p:custDataLst>
              <p:tags r:id="rId8"/>
            </p:custDataLst>
          </p:nvPr>
        </p:nvSpPr>
        <p:spPr>
          <a:xfrm>
            <a:off x="6299200" y="424497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项标题"/>
          <p:cNvSpPr txBox="1"/>
          <p:nvPr>
            <p:custDataLst>
              <p:tags r:id="rId9"/>
            </p:custDataLst>
          </p:nvPr>
        </p:nvSpPr>
        <p:spPr>
          <a:xfrm>
            <a:off x="7138670" y="431736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护理措施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3" name="序号"/>
          <p:cNvSpPr txBox="1"/>
          <p:nvPr>
            <p:custDataLst>
              <p:tags r:id="rId12"/>
            </p:custDataLst>
          </p:nvPr>
        </p:nvSpPr>
        <p:spPr>
          <a:xfrm>
            <a:off x="6299200" y="54159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项标题"/>
          <p:cNvSpPr txBox="1"/>
          <p:nvPr>
            <p:custDataLst>
              <p:tags r:id="rId13"/>
            </p:custDataLst>
          </p:nvPr>
        </p:nvSpPr>
        <p:spPr>
          <a:xfrm>
            <a:off x="7138670" y="548830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健康宣教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持久性隆起性红斑的疾病相关知识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疾病定义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持久性隆起性红斑是一种皮肤病，表现为皮肤上出现持久性隆起的红斑。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病因：可能与遗传、环境因素、免疫系统异常等因素有关。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症状：皮肤上出现持久性隆起的红斑，可能伴有瘙痒、疼痛等症状。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治疗：主要采用药物治疗、物理治疗等方法，具体治疗方案需根据患者病情制定。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病因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病因不明，可能与遗传、环境、感染等因素有关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血管炎：血管壁炎症，导致血管扩张和红斑形成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药物过敏：某些药物可能导致皮肤过敏，形成红斑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免疫系统异常：自身免疫性疾病，如系统性红斑狼疮等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临床表现</a:t>
            </a:r>
            <a:endParaRPr lang="zh-CN" altLang="en-US"/>
          </a:p>
        </p:txBody>
      </p:sp>
      <p:sp>
        <p:nvSpPr>
          <p:cNvPr id="53" name="对角圆角矩形 52"/>
          <p:cNvSpPr/>
          <p:nvPr>
            <p:custDataLst>
              <p:tags r:id="rId2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3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4"/>
            </p:custDataLst>
          </p:nvPr>
        </p:nvSpPr>
        <p:spPr>
          <a:xfrm>
            <a:off x="1342589" y="1427836"/>
            <a:ext cx="75943" cy="126572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5"/>
            </p:custDataLst>
          </p:nvPr>
        </p:nvSpPr>
        <p:spPr>
          <a:xfrm>
            <a:off x="1375498" y="1605670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皮疹：红色或紫红色隆起性斑块，可伴有瘙痒、疼痛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6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7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8"/>
            </p:custDataLst>
          </p:nvPr>
        </p:nvSpPr>
        <p:spPr>
          <a:xfrm>
            <a:off x="6821257" y="1427836"/>
            <a:ext cx="75943" cy="126572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6854166" y="1611998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病因：可能与遗传、环境因素、药物反应等有关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1342589" y="3094789"/>
            <a:ext cx="75943" cy="126572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1375498" y="3278951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病程：慢性，可持续数月或数年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对角圆角矩形 14"/>
          <p:cNvSpPr/>
          <p:nvPr>
            <p:custDataLst>
              <p:tags r:id="rId14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9" name="对角圆角矩形 18"/>
          <p:cNvSpPr/>
          <p:nvPr>
            <p:custDataLst>
              <p:tags r:id="rId15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0" name="直角三角形 19"/>
          <p:cNvSpPr/>
          <p:nvPr>
            <p:custDataLst>
              <p:tags r:id="rId16"/>
            </p:custDataLst>
          </p:nvPr>
        </p:nvSpPr>
        <p:spPr>
          <a:xfrm>
            <a:off x="6821257" y="3094789"/>
            <a:ext cx="75943" cy="126572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854166" y="3278951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诊断：根据临床表现、病史和组织病理学检查进行诊断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6" name="对角圆角矩形 15"/>
          <p:cNvSpPr/>
          <p:nvPr>
            <p:custDataLst>
              <p:tags r:id="rId18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19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20"/>
            </p:custDataLst>
          </p:nvPr>
        </p:nvSpPr>
        <p:spPr>
          <a:xfrm>
            <a:off x="1342589" y="4756679"/>
            <a:ext cx="75943" cy="126572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21"/>
            </p:custDataLst>
          </p:nvPr>
        </p:nvSpPr>
        <p:spPr>
          <a:xfrm>
            <a:off x="1375498" y="4945904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发病部位：常见于躯干、四肢，也可见于面部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3" name="对角圆角矩形 22"/>
          <p:cNvSpPr/>
          <p:nvPr>
            <p:custDataLst>
              <p:tags r:id="rId22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4" name="对角圆角矩形 23"/>
          <p:cNvSpPr/>
          <p:nvPr>
            <p:custDataLst>
              <p:tags r:id="rId23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5" name="直角三角形 24"/>
          <p:cNvSpPr/>
          <p:nvPr>
            <p:custDataLst>
              <p:tags r:id="rId24"/>
            </p:custDataLst>
          </p:nvPr>
        </p:nvSpPr>
        <p:spPr>
          <a:xfrm>
            <a:off x="6821257" y="4756679"/>
            <a:ext cx="75943" cy="126572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6854166" y="4945904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治疗：包括局部用药、系统用药、物理治疗等，需根据病情制定个体化治疗方案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诊断标准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病史：患者有皮肤红斑、瘙痒、疼痛等症状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实验室检查：血常规、尿常规等检查结果正常，无系统性疾病证据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组织病理学检查：皮肤组织病理学检查显示真皮层有炎症细胞浸润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临床表现：皮肤出现隆起性红斑，持续时间较长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病例汇报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患者基本信息</a:t>
            </a:r>
            <a:endParaRPr lang="zh-CN" altLang="en-US"/>
          </a:p>
        </p:txBody>
      </p:sp>
      <p:cxnSp>
        <p:nvCxnSpPr>
          <p:cNvPr id="98" name="直接连接符 97"/>
          <p:cNvCxnSpPr/>
          <p:nvPr>
            <p:custDataLst>
              <p:tags r:id="rId2"/>
            </p:custDataLst>
          </p:nvPr>
        </p:nvCxnSpPr>
        <p:spPr>
          <a:xfrm flipV="1">
            <a:off x="10338912" y="2534372"/>
            <a:ext cx="3046" cy="1150125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3"/>
            </p:custDataLst>
          </p:nvPr>
        </p:nvCxnSpPr>
        <p:spPr>
          <a:xfrm flipH="1">
            <a:off x="9420275" y="3760035"/>
            <a:ext cx="609" cy="32956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>
            <p:custDataLst>
              <p:tags r:id="rId4"/>
            </p:custDataLst>
          </p:nvPr>
        </p:nvCxnSpPr>
        <p:spPr>
          <a:xfrm flipV="1">
            <a:off x="8480316" y="3214822"/>
            <a:ext cx="3655" cy="50500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>
            <p:custDataLst>
              <p:tags r:id="rId5"/>
            </p:custDataLst>
          </p:nvPr>
        </p:nvCxnSpPr>
        <p:spPr>
          <a:xfrm flipV="1">
            <a:off x="7565942" y="3699726"/>
            <a:ext cx="1828" cy="141146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>
            <p:custDataLst>
              <p:tags r:id="rId6"/>
            </p:custDataLst>
          </p:nvPr>
        </p:nvCxnSpPr>
        <p:spPr>
          <a:xfrm flipV="1">
            <a:off x="6616846" y="2363194"/>
            <a:ext cx="3655" cy="127805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7"/>
            </p:custDataLst>
          </p:nvPr>
        </p:nvCxnSpPr>
        <p:spPr>
          <a:xfrm flipH="1">
            <a:off x="5688461" y="3745415"/>
            <a:ext cx="0" cy="53729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8"/>
            </p:custDataLst>
          </p:nvPr>
        </p:nvCxnSpPr>
        <p:spPr>
          <a:xfrm flipH="1">
            <a:off x="4749111" y="3388437"/>
            <a:ext cx="3655" cy="25646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>
            <p:custDataLst>
              <p:tags r:id="rId9"/>
            </p:custDataLst>
          </p:nvPr>
        </p:nvCxnSpPr>
        <p:spPr>
          <a:xfrm flipV="1">
            <a:off x="3826209" y="3699726"/>
            <a:ext cx="3655" cy="107458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>
            <p:custDataLst>
              <p:tags r:id="rId10"/>
            </p:custDataLst>
          </p:nvPr>
        </p:nvCxnSpPr>
        <p:spPr>
          <a:xfrm>
            <a:off x="2892951" y="2750021"/>
            <a:ext cx="609" cy="894880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>
            <p:custDataLst>
              <p:tags r:id="rId11"/>
            </p:custDataLst>
          </p:nvPr>
        </p:nvCxnSpPr>
        <p:spPr>
          <a:xfrm flipV="1">
            <a:off x="1958475" y="3719829"/>
            <a:ext cx="609" cy="17666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文"/>
          <p:cNvSpPr txBox="1"/>
          <p:nvPr>
            <p:custDataLst>
              <p:tags r:id="rId12"/>
            </p:custDataLst>
          </p:nvPr>
        </p:nvSpPr>
        <p:spPr>
          <a:xfrm>
            <a:off x="2029749" y="1800924"/>
            <a:ext cx="1727015" cy="691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年龄：35岁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13"/>
            </p:custDataLst>
          </p:nvPr>
        </p:nvSpPr>
        <p:spPr>
          <a:xfrm>
            <a:off x="3887736" y="2440559"/>
            <a:ext cx="1727015" cy="691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职业：公司职员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正文"/>
          <p:cNvSpPr txBox="1"/>
          <p:nvPr>
            <p:custDataLst>
              <p:tags r:id="rId14"/>
            </p:custDataLst>
          </p:nvPr>
        </p:nvSpPr>
        <p:spPr>
          <a:xfrm>
            <a:off x="5755470" y="1418361"/>
            <a:ext cx="1727015" cy="691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家庭状况：有一子一女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正文"/>
          <p:cNvSpPr txBox="1"/>
          <p:nvPr>
            <p:custDataLst>
              <p:tags r:id="rId15"/>
            </p:custDataLst>
          </p:nvPr>
        </p:nvSpPr>
        <p:spPr>
          <a:xfrm>
            <a:off x="7618941" y="2259634"/>
            <a:ext cx="1727015" cy="691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病史：无重大疾病史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16"/>
            </p:custDataLst>
          </p:nvPr>
        </p:nvSpPr>
        <p:spPr>
          <a:xfrm>
            <a:off x="9476928" y="1587712"/>
            <a:ext cx="1727015" cy="691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近期生活状况：工作压力大，经常加班，饮食不规律，缺乏运动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6" name="正文"/>
          <p:cNvSpPr txBox="1"/>
          <p:nvPr>
            <p:custDataLst>
              <p:tags r:id="rId17"/>
            </p:custDataLst>
          </p:nvPr>
        </p:nvSpPr>
        <p:spPr>
          <a:xfrm>
            <a:off x="1095272" y="4148080"/>
            <a:ext cx="1727015" cy="7821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姓名：张三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5" name="正文"/>
          <p:cNvSpPr txBox="1"/>
          <p:nvPr>
            <p:custDataLst>
              <p:tags r:id="rId18"/>
            </p:custDataLst>
          </p:nvPr>
        </p:nvSpPr>
        <p:spPr>
          <a:xfrm>
            <a:off x="2964834" y="5011283"/>
            <a:ext cx="1727015" cy="7821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性别：男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9" name="正文"/>
          <p:cNvSpPr txBox="1"/>
          <p:nvPr>
            <p:custDataLst>
              <p:tags r:id="rId19"/>
            </p:custDataLst>
          </p:nvPr>
        </p:nvSpPr>
        <p:spPr>
          <a:xfrm>
            <a:off x="4825258" y="4511149"/>
            <a:ext cx="1727015" cy="7821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婚姻状况：已婚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1" name="正文"/>
          <p:cNvSpPr txBox="1"/>
          <p:nvPr>
            <p:custDataLst>
              <p:tags r:id="rId20"/>
            </p:custDataLst>
          </p:nvPr>
        </p:nvSpPr>
        <p:spPr>
          <a:xfrm>
            <a:off x="6703349" y="5341456"/>
            <a:ext cx="1727015" cy="7821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居住地：北京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7" name="正文"/>
          <p:cNvSpPr txBox="1"/>
          <p:nvPr>
            <p:custDataLst>
              <p:tags r:id="rId21"/>
            </p:custDataLst>
          </p:nvPr>
        </p:nvSpPr>
        <p:spPr>
          <a:xfrm>
            <a:off x="8557072" y="4329005"/>
            <a:ext cx="1727015" cy="7821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过敏史：无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84" name="直接箭头连接符 183"/>
          <p:cNvCxnSpPr/>
          <p:nvPr>
            <p:custDataLst>
              <p:tags r:id="rId22"/>
            </p:custDataLst>
          </p:nvPr>
        </p:nvCxnSpPr>
        <p:spPr>
          <a:xfrm>
            <a:off x="838200" y="3702772"/>
            <a:ext cx="10516209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>
            <p:custDataLst>
              <p:tags r:id="rId23"/>
            </p:custDataLst>
          </p:nvPr>
        </p:nvSpPr>
        <p:spPr>
          <a:xfrm flipV="1">
            <a:off x="10276167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2" name="椭圆 21"/>
          <p:cNvSpPr/>
          <p:nvPr>
            <p:custDataLst>
              <p:tags r:id="rId24"/>
            </p:custDataLst>
          </p:nvPr>
        </p:nvSpPr>
        <p:spPr>
          <a:xfrm flipV="1">
            <a:off x="7502588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25"/>
            </p:custDataLst>
          </p:nvPr>
        </p:nvSpPr>
        <p:spPr>
          <a:xfrm flipV="1">
            <a:off x="9356311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1" name="椭圆 20"/>
          <p:cNvSpPr/>
          <p:nvPr>
            <p:custDataLst>
              <p:tags r:id="rId26"/>
            </p:custDataLst>
          </p:nvPr>
        </p:nvSpPr>
        <p:spPr>
          <a:xfrm flipV="1">
            <a:off x="8418180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4" name="椭圆 13"/>
          <p:cNvSpPr/>
          <p:nvPr>
            <p:custDataLst>
              <p:tags r:id="rId27"/>
            </p:custDataLst>
          </p:nvPr>
        </p:nvSpPr>
        <p:spPr>
          <a:xfrm flipV="1">
            <a:off x="6554710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5" name="椭圆 14"/>
          <p:cNvSpPr/>
          <p:nvPr>
            <p:custDataLst>
              <p:tags r:id="rId28"/>
            </p:custDataLst>
          </p:nvPr>
        </p:nvSpPr>
        <p:spPr>
          <a:xfrm flipV="1">
            <a:off x="5624498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6" name="椭圆 15"/>
          <p:cNvSpPr/>
          <p:nvPr>
            <p:custDataLst>
              <p:tags r:id="rId29"/>
            </p:custDataLst>
          </p:nvPr>
        </p:nvSpPr>
        <p:spPr>
          <a:xfrm flipV="1">
            <a:off x="4686975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30"/>
            </p:custDataLst>
          </p:nvPr>
        </p:nvSpPr>
        <p:spPr>
          <a:xfrm flipV="1">
            <a:off x="3764073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31"/>
            </p:custDataLst>
          </p:nvPr>
        </p:nvSpPr>
        <p:spPr>
          <a:xfrm flipV="1">
            <a:off x="2828988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0" name="椭圆 19"/>
          <p:cNvSpPr/>
          <p:nvPr>
            <p:custDataLst>
              <p:tags r:id="rId32"/>
            </p:custDataLst>
          </p:nvPr>
        </p:nvSpPr>
        <p:spPr>
          <a:xfrm flipV="1">
            <a:off x="1894512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  <p:custDataLst>
      <p:tags r:id="rId33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病程及治疗经过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4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5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6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7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6434615" y="4578300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护理要点：皮肤护理、饮食调整、心理疏导等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6434615" y="3233109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治疗效果：症状缓解、病情稳定等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1024809" y="4578918"/>
            <a:ext cx="4890426" cy="1076141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症状表现：红斑、瘙痒、疼痛等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6434615" y="1887918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治疗方案：药物治疗、物理治疗、生活调整等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1024809" y="1889772"/>
            <a:ext cx="4890426" cy="1076141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患者基本信息：年龄、性别、职业等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1024809" y="3237434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发病时间：何时出现症状，持续时间等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14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5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16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28" name="圆角矩形 27"/>
          <p:cNvSpPr/>
          <p:nvPr>
            <p:custDataLst>
              <p:tags r:id="rId17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18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36" name="圆角矩形 35"/>
          <p:cNvSpPr/>
          <p:nvPr>
            <p:custDataLst>
              <p:tags r:id="rId19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当前病情及症状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860247" y="1369601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1211291" y="1364400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1013666" y="2131496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患者基本信息：年龄、性别、职业等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4472098" y="1369601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4842644" y="1364400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4625517" y="2131496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病史：发病时间、持续时间、治疗经过等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8083298" y="1369601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8473346" y="1364400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20" name="TextBox 2"/>
          <p:cNvSpPr txBox="1"/>
          <p:nvPr>
            <p:custDataLst>
              <p:tags r:id="rId10"/>
            </p:custDataLst>
          </p:nvPr>
        </p:nvSpPr>
        <p:spPr>
          <a:xfrm>
            <a:off x="8236717" y="2131496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临床表现：皮疹、瘙痒、疼痛等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11"/>
            </p:custDataLst>
          </p:nvPr>
        </p:nvSpPr>
        <p:spPr>
          <a:xfrm>
            <a:off x="859597" y="3947822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12"/>
            </p:custDataLst>
          </p:nvPr>
        </p:nvSpPr>
        <p:spPr>
          <a:xfrm>
            <a:off x="1210641" y="3942621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3"/>
            </p:custDataLst>
          </p:nvPr>
        </p:nvSpPr>
        <p:spPr>
          <a:xfrm>
            <a:off x="1013016" y="4709717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实验室检查：血常规、尿常规、病理检查等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4"/>
            </p:custDataLst>
          </p:nvPr>
        </p:nvSpPr>
        <p:spPr>
          <a:xfrm>
            <a:off x="4471447" y="3947822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5"/>
            </p:custDataLst>
          </p:nvPr>
        </p:nvSpPr>
        <p:spPr>
          <a:xfrm>
            <a:off x="4841994" y="3942621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6"/>
            </p:custDataLst>
          </p:nvPr>
        </p:nvSpPr>
        <p:spPr>
          <a:xfrm>
            <a:off x="4624867" y="4709717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诊断：根据临床表现和实验室检查，确定诊断为持久性隆起性红斑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6" name="矩形 35"/>
          <p:cNvSpPr/>
          <p:nvPr>
            <p:custDataLst>
              <p:tags r:id="rId17"/>
            </p:custDataLst>
          </p:nvPr>
        </p:nvSpPr>
        <p:spPr>
          <a:xfrm>
            <a:off x="8082648" y="3947822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0" name="矩形 39"/>
          <p:cNvSpPr/>
          <p:nvPr>
            <p:custDataLst>
              <p:tags r:id="rId18"/>
            </p:custDataLst>
          </p:nvPr>
        </p:nvSpPr>
        <p:spPr>
          <a:xfrm>
            <a:off x="8472696" y="3942621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4" name="TextBox 2"/>
          <p:cNvSpPr txBox="1"/>
          <p:nvPr>
            <p:custDataLst>
              <p:tags r:id="rId19"/>
            </p:custDataLst>
          </p:nvPr>
        </p:nvSpPr>
        <p:spPr>
          <a:xfrm>
            <a:off x="8236067" y="4709717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治疗方案：药物治疗、物理治疗、生活调整等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护理诊断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疼痛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护理措施：冷敷、抗炎治疗、止痒治疗等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生活习惯：避免刺激性食物、避免过度劳累、保持良好的作息等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原因：皮肤炎症、皮肤损伤、皮肤过敏等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症状：红肿、疼痛、瘙痒、灼热等</a:t>
            </a:r>
            <a:endParaRPr lang="zh-CN" altLang="en-US" sz="2400">
              <a:latin typeface="+mn-ea"/>
              <a:ea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https://d.book118.com/908103136067006033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&#10;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1_1"/>
  <p:tag name="KSO_WM_UNIT_INDEX" val="1_1_1"/>
  <p:tag name="KSO_WM_UNIT_LAYERLEVEL" val="1_1_1"/>
  <p:tag name="KSO_WM_UNIT_PRESET_TEXT" val="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2_1"/>
  <p:tag name="KSO_WM_UNIT_INDEX" val="1_2_1"/>
  <p:tag name="KSO_WM_UNIT_LAYERLEVEL" val="1_1_1"/>
  <p:tag name="KSO_WM_UNIT_PRESET_TEXT" val="2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3_1"/>
  <p:tag name="KSO_WM_UNIT_INDEX" val="1_3_1"/>
  <p:tag name="KSO_WM_UNIT_LAYERLEVEL" val="1_1_1"/>
  <p:tag name="KSO_WM_UNIT_PRESET_TEXT" val="3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4_1"/>
  <p:tag name="KSO_WM_UNIT_INDEX" val="1_4_1"/>
  <p:tag name="KSO_WM_UNIT_LAYERLEVEL" val="1_1_1"/>
  <p:tag name="KSO_WM_UNIT_PRESET_TEXT" val="4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2"/>
  <p:tag name="KSO_WM_UNIT_TEXT_FILL_TYPE" val="1"/>
  <p:tag name="KSO_WM_UNIT_TYPE" val="a"/>
  <p:tag name="KSO_WM_UNIT_USESOURCEFORMAT_APPLY" val="0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2"/>
  <p:tag name="KSO_WM_UNIT_TEXT_FILL_TYPE" val="1"/>
  <p:tag name="KSO_WM_UNIT_TYPE" val="b"/>
  <p:tag name="KSO_WM_UNIT_USESOURCEFORMAT_APPLY" val="0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5_1"/>
  <p:tag name="KSO_WM_UNIT_INDEX" val="1_5_1"/>
  <p:tag name="KSO_WM_UNIT_LAYERLEVEL" val="1_1_1"/>
  <p:tag name="KSO_WM_UNIT_PRESET_TEXT" val="5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3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TEMPLATE_CATEGORY" val="custom"/>
  <p:tag name="KSO_WM_TEMPLATE_INDEX" val="20230979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5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5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5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5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5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5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01_5*l_h_i*1_5_3"/>
  <p:tag name="KSO_WM_UNIT_INDEX" val="1_5_3"/>
  <p:tag name="KSO_WM_UNIT_LAYERLEVEL" val="1_1_1"/>
  <p:tag name="KSO_WM_UNIT_SHADOW_SCHEMECOLOR_INDEX" val="9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01_5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5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5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01_5*l_h_i*1_6_3"/>
  <p:tag name="KSO_WM_UNIT_INDEX" val="1_6_3"/>
  <p:tag name="KSO_WM_UNIT_LAYERLEVEL" val="1_1_1"/>
  <p:tag name="KSO_WM_UNIT_SHADOW_SCHEMECOLOR_INDEX" val="10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01_5*l_h_i*1_6_1"/>
  <p:tag name="KSO_WM_UNIT_INDEX" val="1_6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242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1"/>
  <p:tag name="KSO_WM_UNIT_INDEX" val="1_10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1"/>
  <p:tag name="KSO_WM_UNIT_INDEX" val="1_9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1"/>
  <p:tag name="KSO_WM_UNIT_INDEX" val="1_8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1"/>
  <p:tag name="KSO_WM_UNIT_INDEX" val="1_7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1"/>
  <p:tag name="KSO_WM_UNIT_INDEX" val="1_6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1"/>
  <p:tag name="KSO_WM_UNIT_INDEX" val="1_5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1"/>
  <p:tag name="KSO_WM_UNIT_INDEX" val="1_4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1"/>
  <p:tag name="KSO_WM_UNIT_INDEX" val="1_3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1"/>
  <p:tag name="KSO_WM_UNIT_INDEX" val="1_2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1"/>
  <p:tag name="KSO_WM_UNIT_INDEX" val="1_1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8_1"/>
  <p:tag name="KSO_WM_UNIT_INDEX" val="1_8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0_1"/>
  <p:tag name="KSO_WM_UNIT_INDEX" val="1_10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9_1"/>
  <p:tag name="KSO_WM_UNIT_INDEX" val="1_9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i*1_1"/>
  <p:tag name="KSO_WM_UNIT_INDEX" val="1_1"/>
  <p:tag name="KSO_WM_UNIT_LAYERLEVEL" val="1_1"/>
  <p:tag name="KSO_WM_UNIT_LINE_FILL_TYPE" val="2"/>
  <p:tag name="KSO_WM_UNIT_LINE_FORE_SCHEMECOLOR_INDEX" val="5"/>
  <p:tag name="KSO_WM_UNIT_TYPE" val="m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10_2"/>
  <p:tag name="KSO_WM_UNIT_INDEX" val="1_10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7_2"/>
  <p:tag name="KSO_WM_UNIT_INDEX" val="1_7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9_2"/>
  <p:tag name="KSO_WM_UNIT_INDEX" val="1_9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8_2"/>
  <p:tag name="KSO_WM_UNIT_INDEX" val="1_8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6_2"/>
  <p:tag name="KSO_WM_UNIT_INDEX" val="1_6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74.xml><?xml version="1.0" encoding="utf-8"?>
<p:tagLst xmlns:p="http://schemas.openxmlformats.org/presentationml/2006/main">
  <p:tag name="KSO_WM_TEMPLATE_CATEGORY" val="custom"/>
  <p:tag name="KSO_WM_TEMPLATE_INDEX" val="20230979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5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5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5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5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5*l_h_i*1_5_1"/>
  <p:tag name="KSO_WM_UNIT_INDEX" val="1_5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5*l_h_i*1_6_1"/>
  <p:tag name="KSO_WM_UNIT_INDEX" val="1_6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5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5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5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5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5*l_h_i*1_5_2"/>
  <p:tag name="KSO_WM_UNIT_INDEX" val="1_5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5*l_h_i*1_6_2"/>
  <p:tag name="KSO_WM_UNIT_INDEX" val="1_6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5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5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5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5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5*l_h_i*1_5_2"/>
  <p:tag name="KSO_WM_UNIT_INDEX" val="1_5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5*l_h_i*1_6_2"/>
  <p:tag name="KSO_WM_UNIT_INDEX" val="1_6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313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3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326.xml><?xml version="1.0" encoding="utf-8"?>
<p:tagLst xmlns:p="http://schemas.openxmlformats.org/presentationml/2006/main">
  <p:tag name="KSO_WM_TEMPLATE_CATEGORY" val="custom"/>
  <p:tag name="KSO_WM_TEMPLATE_INDEX" val="20230979"/>
</p:tagLst>
</file>

<file path=ppt/tags/tag32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宋体</vt:lpstr>
      <vt:lpstr>Office Theme</vt:lpstr>
      <vt:lpstr>持久性隆起性红斑的护理查房</vt:lpstr>
      <vt:lpstr>目录</vt:lpstr>
      <vt:lpstr>持久性隆起性红斑的疾病相关知识</vt:lpstr>
      <vt:lpstr>疾病定义</vt:lpstr>
      <vt:lpstr>病因</vt:lpstr>
      <vt:lpstr>临床表现</vt:lpstr>
      <vt:lpstr>诊断标准</vt:lpstr>
      <vt:lpstr>病例汇报</vt:lpstr>
      <vt:lpstr>患者基本信息</vt:lpstr>
      <vt:lpstr>病程及治疗经过</vt:lpstr>
      <vt:lpstr>当前病情及症状</vt:lpstr>
      <vt:lpstr>护理诊断</vt:lpstr>
      <vt:lpstr>疼痛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2024-09-11T13:22:16.461</cp:lastPrinted>
  <dcterms:created xsi:type="dcterms:W3CDTF">2024-09-11T05:22:16Z</dcterms:created>
  <dcterms:modified xsi:type="dcterms:W3CDTF">2024-09-11T05:22:18Z</dcterms:modified>
</cp:coreProperties>
</file>