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INHJRQ+FDAUKP+ArialMT"/>
      <p:regular r:id="rId21"/>
    </p:embeddedFont>
    <p:embeddedFont>
      <p:font typeface="FRDBBC+MS-UIGothic"/>
      <p:regular r:id="rId22"/>
    </p:embeddedFont>
    <p:embeddedFont>
      <p:font typeface="UAFTWP+FDHCSO+MicrosoftYaHei"/>
      <p:regular r:id="rId23"/>
    </p:embeddedFont>
    <p:embeddedFont>
      <p:font typeface="JRPJJN+HKHCKR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BC67C-FEAD-4B93-B971-7ED73ECC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91304-6C6D-47EC-B176-739A9BA0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0C04-75D8-41DC-952D-3C7BFE54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2FA4A-EC24-4D55-A9E5-5E6028FE8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A243B-5A85-4FA7-8CF3-A364D630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B5AAF-1738-4099-80DF-45794C58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75614-3FDB-406A-9823-9E9D7626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49A8F-45F8-43D6-ACA3-4514F175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48DC1-31B4-46AA-B0AE-319DBCE3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3A5D0-7B4F-4C76-8436-7CA36BC02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4F7E3-A548-4060-B2EC-74D4F122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303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3738822" cy="38126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INHJRQ+FDAUKP+ArialMT"/>
                <a:cs typeface="INHJRQ+FDAUK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络综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合布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INHJRQ+FDAUKP+ArialMT"/>
                <a:cs typeface="INHJRQ+FDAUK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络传输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连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接器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INHJRQ+FDAUKP+ArialMT"/>
                <a:cs typeface="INHJRQ+FDAUK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布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硬件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INHJRQ+FDAUKP+ArialMT"/>
                <a:cs typeface="INHJRQ+FDAUK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布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系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统设计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INHJRQ+FDAUKP+ArialMT"/>
                <a:cs typeface="INHJRQ+FDAUK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布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施工技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INHJRQ+FDAUKP+ArialMT"/>
                <a:cs typeface="INHJRQ+FDAUK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布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线测试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2C3F55"/>
                </a:solidFill>
                <a:latin typeface="FRDBBC+MS-UIGothic"/>
                <a:cs typeface="FRDBBC+MS-UIGothic"/>
              </a:rPr>
              <a:t>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FRDBBC+MS-UIGothic"/>
                <a:cs typeface="FRDBBC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络综</a:t>
            </a:r>
            <a:r>
              <a:rPr sz="3800" spc="25">
                <a:solidFill>
                  <a:srgbClr val="2C3F55"/>
                </a:solidFill>
                <a:latin typeface="FRDBBC+MS-UIGothic"/>
                <a:cs typeface="FRDBBC+MS-UIGothic"/>
              </a:rPr>
              <a:t>合布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线</a:t>
            </a: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FRDBBC+MS-UIGothic"/>
                <a:cs typeface="FRDBBC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1842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网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络综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合布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是一种系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化的布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方式，它使用高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的材料和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准化的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，将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音、数据、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像等信号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所需的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路集成在一个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准的布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系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中，以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足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FRDBBC+MS-UIGothic"/>
                <a:cs typeface="FRDBBC+MS-UIGothic"/>
              </a:rPr>
              <a:t>代通信的需求。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01627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RDBBC+MS-UIGothic"/>
                <a:cs typeface="FRDBBC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495538"/>
            <a:ext cx="525608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随着信息技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展，网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络综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合布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已成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构建智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能化建筑和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信息化的基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。它能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提供灵活、高效、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可靠的数据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通道，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足各种通信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的需求，提高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工作效率和便利性。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线标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准与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FFFFFF"/>
                </a:solidFill>
                <a:latin typeface="FRDBBC+MS-UIGothic"/>
                <a:cs typeface="FRDBBC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921956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上存在多个布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线标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准，如</a:t>
            </a:r>
            <a:r>
              <a:rPr sz="1500" spc="-1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UAFTWP+FDHCSO+MicrosoftYaHei"/>
                <a:cs typeface="UAFTWP+FDHCSO+MicrosoftYaHei"/>
              </a:rPr>
              <a:t>ISO/IEC</a:t>
            </a:r>
            <a:r>
              <a:rPr sz="1500" spc="233">
                <a:solidFill>
                  <a:srgbClr val="FFFFFF"/>
                </a:solidFill>
                <a:latin typeface="UAFTWP+FDHCSO+MicrosoftYaHei"/>
                <a:cs typeface="UAFTWP+FDHCSO+MicrosoftYaHei"/>
              </a:rPr>
              <a:t> </a:t>
            </a:r>
            <a:r>
              <a:rPr sz="1500">
                <a:solidFill>
                  <a:srgbClr val="FFFFFF"/>
                </a:solidFill>
                <a:latin typeface="UAFTWP+FDHCSO+MicrosoftYaHei"/>
                <a:cs typeface="UAFTWP+FDHCSO+MicrosoftYaHei"/>
              </a:rPr>
              <a:t>11801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、</a:t>
            </a:r>
            <a:r>
              <a:rPr sz="1500" spc="-14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UAFTWP+FDHCSO+MicrosoftYaHei"/>
                <a:cs typeface="UAFTWP+FDHCSO+MicrosoftYaHei"/>
              </a:rPr>
              <a:t>TIA/EIA-568-B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定了布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的材料、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2722617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、施工等方面的要求，以确保布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量和可靠性。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38314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FFF"/>
                </a:solidFill>
                <a:latin typeface="FRDBBC+MS-UIGothic"/>
                <a:cs typeface="FRDBBC+MS-UIGothic"/>
              </a:rPr>
              <a:t>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12975" y="4320913"/>
            <a:ext cx="879894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不同的国家和地区可能存在不同的布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线规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范，如中国国内的《建筑与建筑群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合布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工程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设计规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范》</a:t>
            </a:r>
            <a:r>
              <a:rPr sz="1500">
                <a:solidFill>
                  <a:srgbClr val="FFFFFF"/>
                </a:solidFill>
                <a:latin typeface="UAFTWP+FDHCSO+MicrosoftYaHei"/>
                <a:cs typeface="UAFTWP+FDHCSO+MicrosoftYaHei"/>
              </a:rPr>
              <a:t>(GB50311)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和《建筑与建筑群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合布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范》</a:t>
            </a:r>
            <a:r>
              <a:rPr sz="1500">
                <a:solidFill>
                  <a:srgbClr val="FFFFFF"/>
                </a:solidFill>
                <a:latin typeface="UAFTWP+FDHCSO+MicrosoftYaHei"/>
                <a:cs typeface="UAFTWP+FDHCSO+MicrosoftYaHei"/>
              </a:rPr>
              <a:t>(GB50312)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等。遵守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范是确保布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RDBBC+MS-UIGothic"/>
                <a:cs typeface="FRDBBC+MS-UIGothic"/>
              </a:rPr>
              <a:t>量和安全的前提。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统组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7589" y="231511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传输</a:t>
            </a:r>
            <a:r>
              <a:rPr sz="2000" spc="25">
                <a:solidFill>
                  <a:srgbClr val="00A5B2"/>
                </a:solidFill>
                <a:latin typeface="FRDBBC+MS-UIGothic"/>
                <a:cs typeface="FRDBBC+MS-UIGothic"/>
              </a:rPr>
              <a:t>介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61605" y="2315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连</a:t>
            </a:r>
            <a:r>
              <a:rPr sz="2000" spc="25">
                <a:solidFill>
                  <a:srgbClr val="00A5B2"/>
                </a:solidFill>
                <a:latin typeface="FRDBBC+MS-UIGothic"/>
                <a:cs typeface="FRDBBC+MS-UIGothic"/>
              </a:rPr>
              <a:t>接硬件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7589" y="274230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包括双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和光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等，用于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信号。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61605" y="2742303"/>
            <a:ext cx="37225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包括配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架、跳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、模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等，用于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37589" y="403151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FRDBBC+MS-UIGothic"/>
                <a:cs typeface="FRDBBC+MS-UIGothic"/>
              </a:rPr>
              <a:t>布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00A5B2"/>
                </a:solidFill>
                <a:latin typeface="FRDBBC+MS-UIGothic"/>
                <a:cs typeface="FRDBBC+MS-UIGothic"/>
              </a:rPr>
              <a:t>工具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706359" y="40315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RDBBC+MS-UIGothic"/>
                <a:cs typeface="FRDBBC+MS-UIGothic"/>
              </a:rPr>
              <a:t>管理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软</a:t>
            </a:r>
            <a:r>
              <a:rPr sz="2000">
                <a:solidFill>
                  <a:srgbClr val="00A5B2"/>
                </a:solidFill>
                <a:latin typeface="FRDBBC+MS-UIGothic"/>
                <a:cs typeface="FRDBBC+MS-UIGothic"/>
              </a:rPr>
              <a:t>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37589" y="4479663"/>
            <a:ext cx="37961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包括剥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接工具等，用于施工和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06359" y="447966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用于管理布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的配置、故障排除等。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络传输</a:t>
            </a: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介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质</a:t>
            </a: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与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连</a:t>
            </a:r>
            <a:r>
              <a:rPr sz="3800" spc="23">
                <a:solidFill>
                  <a:srgbClr val="2C3F55"/>
                </a:solidFill>
                <a:latin typeface="FRDBBC+MS-UIGothic"/>
                <a:cs typeface="FRDBBC+MS-UIGothic"/>
              </a:rPr>
              <a:t>接器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绞线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是常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的网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络传输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之一，由两根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铜线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相互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缠绕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而成，用于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信号和数字信号。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FRDBBC+MS-UIGothic"/>
                <a:cs typeface="FRDB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15863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具有低成本、高可靠性、易于安装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点，广泛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用于局域网、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电话线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合。根据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径和屏蔽方式的不同，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型，如非屏蔽双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（</a:t>
            </a:r>
            <a:r>
              <a:rPr sz="1350">
                <a:solidFill>
                  <a:srgbClr val="000000"/>
                </a:solidFill>
                <a:latin typeface="UAFTWP+FDHCSO+MicrosoftYaHei"/>
                <a:cs typeface="UAFTWP+FDHCSO+MicrosoftYaHei"/>
              </a:rPr>
              <a:t>UTP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）和屏蔽双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（</a:t>
            </a:r>
            <a:r>
              <a:rPr sz="1350">
                <a:solidFill>
                  <a:srgbClr val="000000"/>
                </a:solidFill>
                <a:latin typeface="UAFTWP+FDHCSO+MicrosoftYaHei"/>
                <a:cs typeface="UAFTWP+FDHCSO+MicrosoftYaHei"/>
              </a:rPr>
              <a:t>STP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）等。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4387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是由多根光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纤组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成的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，用于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距离、高速、大容量的数据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FRDBBC+MS-UIGothic"/>
                <a:cs typeface="FRDB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距离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速度快、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容量大、抗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磁干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点，是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代通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信网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的主要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。光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繁多，根据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景和需求的不同，可以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择单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模光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、多模光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、室内光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、室外光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等多种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轴电缆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信号的介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，常用于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信号、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宽带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FRDBBC+MS-UIGothic"/>
                <a:cs typeface="FRDB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由内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绝缘层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和外部的金属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成，具有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好的抗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磁干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性能和信号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能力。同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在有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线电视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星接收等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用广泛。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无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线传输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FRDBBC+MS-UIGothic"/>
                <a:cs typeface="FRDBBC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利用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磁波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行信号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无需物理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线缆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，具有灵活性和移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FRDBBC+MS-UIGothic"/>
                <a:cs typeface="FRDBBC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16543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无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线传输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包括无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线电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波、微波、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等，广泛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用于移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通信、无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网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域。无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线传输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具有无需布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、可移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信等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点，但也存在易受干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速率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RDBBC+MS-UIGothic"/>
                <a:cs typeface="FRDBBC+MS-UIGothic"/>
              </a:rPr>
              <a:t>受限制等缺点。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RPJJN+HKHCKR+MicrosoftYaHei-Bold"/>
                <a:cs typeface="JRPJJN+HKHCKR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接器与适配器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接器和适配器是用于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，起到信号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的作用。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FRDBBC+MS-UIGothic"/>
                <a:cs typeface="FRDB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60759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接器用于将不同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接在一起，如</a:t>
            </a:r>
            <a:r>
              <a:rPr sz="1350">
                <a:solidFill>
                  <a:srgbClr val="000000"/>
                </a:solidFill>
                <a:latin typeface="UAFTWP+FDHCSO+MicrosoftYaHei"/>
                <a:cs typeface="UAFTWP+FDHCSO+MicrosoftYaHei"/>
              </a:rPr>
              <a:t>RJ-45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接器、光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接器等；适配器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用于不同接口之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，如网卡适配器、光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适配器等。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接器和适配器是保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FRDBBC+MS-UIGothic"/>
                <a:cs typeface="FRDBBC+MS-UIGothic"/>
              </a:rPr>
              <a:t>部件之一。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网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络</a:t>
            </a:r>
            <a:r>
              <a:rPr sz="3800" spc="27">
                <a:solidFill>
                  <a:srgbClr val="2C3F55"/>
                </a:solidFill>
                <a:latin typeface="FRDBBC+MS-UIGothic"/>
                <a:cs typeface="FRDBBC+MS-UIGothic"/>
              </a:rPr>
              <a:t>布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线</a:t>
            </a:r>
            <a:r>
              <a:rPr sz="3800" spc="25">
                <a:solidFill>
                  <a:srgbClr val="2C3F55"/>
                </a:solidFill>
                <a:latin typeface="FRDBBC+MS-UIGothic"/>
                <a:cs typeface="FRDBBC+MS-UIGothic"/>
              </a:rPr>
              <a:t>硬件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9835" y="408977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架是网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中重要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的硬件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之一，主要用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于管理网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络连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接和跳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89679" y="4089772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架通常采用模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，方便安装和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展，能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支持多种不同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04915" y="4089772"/>
            <a:ext cx="24856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架有</a:t>
            </a:r>
            <a:r>
              <a:rPr sz="1500">
                <a:solidFill>
                  <a:srgbClr val="000000"/>
                </a:solidFill>
                <a:latin typeface="UAFTWP+FDHCSO+MicrosoftYaHei"/>
                <a:cs typeface="UAFTWP+FDHCSO+MicrosoftYaHei"/>
              </a:rPr>
              <a:t>19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英寸和</a:t>
            </a:r>
            <a:r>
              <a:rPr sz="1500">
                <a:solidFill>
                  <a:srgbClr val="000000"/>
                </a:solidFill>
                <a:latin typeface="UAFTWP+FDHCSO+MicrosoftYaHei"/>
                <a:cs typeface="UAFTWP+FDHCSO+MicrosoftYaHei"/>
              </a:rPr>
              <a:t>23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英寸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两种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格，可根据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合适的大小。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93175" y="408977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架的材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一般采用金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属或塑料，外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且耐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跳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675" y="3487158"/>
            <a:ext cx="20002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是指在网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间连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实现设备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通信。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46829" y="34871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一般采用双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或光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度可根据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需求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73850" y="3487158"/>
            <a:ext cx="20002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的两端通常配有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接器，与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上的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311005" y="34871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性能有很大影响，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因此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应选择质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量可靠、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准的跳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83350" y="417295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端口相匹配，方便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接。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网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交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A5B2"/>
                </a:solidFill>
                <a:latin typeface="FRDBBC+MS-UIGothic"/>
                <a:cs typeface="FRDBBC+MS-UIGothic"/>
              </a:rPr>
              <a:t>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0494" y="322871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机是一种网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络设备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网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数据的交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34459" y="3228713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机有接入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和核心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等不同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合适的交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50965" y="3228713"/>
            <a:ext cx="20002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机的端口数量、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速率和功能等参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根据网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络规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模和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6834" y="3228713"/>
            <a:ext cx="20002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机的性能指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括吞吐量、延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迟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丢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包率等，是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DBBC+MS-UIGothic"/>
                <a:cs typeface="FRDBBC+MS-UIGothic"/>
              </a:rPr>
              <a:t>机的重要参考依据。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https://d.book118.com/908113035070006042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INHJRQ+FDAUKP+ArialMT</vt:lpstr>
      <vt:lpstr>Times New Roman</vt:lpstr>
      <vt:lpstr>FRDBBC+MS-UIGothic</vt:lpstr>
      <vt:lpstr>SimSun</vt:lpstr>
      <vt:lpstr>UAFTWP+FDHCSO+MicrosoftYaHei</vt:lpstr>
      <vt:lpstr>JRPJJN+HKHCKR+MicrosoftYaHei-Bold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2024-09-21T16:39:44.407</cp:lastPrinted>
  <dcterms:created xsi:type="dcterms:W3CDTF">2024-09-21T08:39:44Z</dcterms:created>
  <dcterms:modified xsi:type="dcterms:W3CDTF">2024-09-21T08:39:45Z</dcterms:modified>
</cp:coreProperties>
</file>