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TGFAVC+MS-UIGothic"/>
      <p:regular r:id="rId17"/>
    </p:embeddedFont>
    <p:embeddedFont>
      <p:font typeface="DHKFKA+QFPRGH+MicrosoftYaHei-Bold"/>
      <p:regular r:id="rId18"/>
    </p:embeddedFont>
    <p:embeddedFont>
      <p:font typeface="TMTFFT+GTCPVV+ArialMT"/>
      <p:regular r:id="rId19"/>
    </p:embeddedFont>
    <p:embeddedFont>
      <p:font typeface="WJAJLJ+SAADUW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3D39B-BD26-4ECA-9C7B-37D5FEAE2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F505F-414D-4BFD-972D-40AC772B5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0A7F9-7D7E-432C-90C3-116D1CE92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D1598-FB6F-4697-AD63-4602D3E48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A2F2A9-4F38-486F-BEF3-97FA51C1A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02E558-A277-405A-AEBB-0946BD2D1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797B34-045C-4D9C-BC78-D4ACF545E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36C03-BCB9-48AD-BF34-325E66291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E5B07-B5D1-408F-9572-E872204A6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B5A4E-BE4D-4BD5-B5ED-A06ED33AB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FAC79-6AA0-473B-95A1-ECC8BA306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13041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44520" y="2009025"/>
            <a:ext cx="6845999" cy="25170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TGFAVC+MS-UIGothic"/>
                <a:cs typeface="TGFAVC+MS-UIGothic"/>
              </a:rPr>
              <a:t>神奇的魔方</a:t>
            </a:r>
            <a:r>
              <a:rPr sz="4950">
                <a:solidFill>
                  <a:srgbClr val="C9B67E"/>
                </a:solidFill>
                <a:latin typeface="DHKFKA+QFPRGH+MicrosoftYaHei-Bold"/>
                <a:cs typeface="DHKFKA+QFPRGH+MicrosoftYaHei-Bold"/>
              </a:rPr>
              <a:t>(</a:t>
            </a:r>
            <a:r>
              <a:rPr sz="4950">
                <a:solidFill>
                  <a:srgbClr val="C9B67E"/>
                </a:solidFill>
                <a:latin typeface="TGFAVC+MS-UIGothic"/>
                <a:cs typeface="TGFAVC+MS-UIGothic"/>
              </a:rPr>
              <a:t>魔方基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础</a:t>
            </a:r>
          </a:p>
          <a:p>
            <a:pPr marL="1257300" marR="0">
              <a:lnSpc>
                <a:spcPts val="5157"/>
              </a:lnSpc>
              <a:spcBef>
                <a:spcPts val="1922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TGFAVC+MS-UIGothic"/>
                <a:cs typeface="TGFAVC+MS-UIGothic"/>
              </a:rPr>
              <a:t>教程演示版</a:t>
            </a:r>
            <a:r>
              <a:rPr sz="4950">
                <a:solidFill>
                  <a:srgbClr val="C9B67E"/>
                </a:solidFill>
                <a:latin typeface="DHKFKA+QFPRGH+MicrosoftYaHei-Bold"/>
                <a:cs typeface="DHKFKA+QFPRGH+MicrosoftYaHei-Bold"/>
              </a:rPr>
              <a:t>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219411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TMTFFT+GTCPVV+ArialMT"/>
                <a:cs typeface="TMTFFT+GTCPVV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TGFAVC+MS-UIGothic"/>
                <a:cs typeface="TGFAVC+MS-UIGothic"/>
              </a:rPr>
              <a:t>魔方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C9B67E"/>
                </a:solidFill>
                <a:latin typeface="TGFAVC+MS-UIGothic"/>
                <a:cs typeface="TGFAVC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87440" y="2753550"/>
            <a:ext cx="2490782" cy="13443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TMTFFT+GTCPVV+ArialMT"/>
                <a:cs typeface="TMTFFT+GTCPVV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TGFAVC+MS-UIGothic"/>
                <a:cs typeface="TGFAVC+MS-UIGothic"/>
              </a:rPr>
              <a:t>魔方基本手法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TMTFFT+GTCPVV+ArialMT"/>
                <a:cs typeface="TMTFFT+GTCPVV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TGFAVC+MS-UIGothic"/>
                <a:cs typeface="TGFAVC+MS-UIGothic"/>
              </a:rPr>
              <a:t>魔方公式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87440" y="387305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TMTFFT+GTCPVV+ArialMT"/>
                <a:cs typeface="TMTFFT+GTCPVV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TGFAVC+MS-UIGothic"/>
                <a:cs typeface="TGFAVC+MS-UIGothic"/>
              </a:rPr>
              <a:t>魔方解法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87440" y="44324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TMTFFT+GTCPVV+ArialMT"/>
                <a:cs typeface="TMTFFT+GTCPVV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TGFAVC+MS-UIGothic"/>
                <a:cs typeface="TGFAVC+MS-UIGothic"/>
              </a:rPr>
              <a:t>魔方的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C9B67E"/>
                </a:solidFill>
                <a:latin typeface="TGFAVC+MS-UIGothic"/>
                <a:cs typeface="TGFAVC+MS-UIGothic"/>
              </a:rPr>
              <a:t>用与拓展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HKFKA+QFPRGH+MicrosoftYaHei-Bold"/>
                <a:cs typeface="DHKFKA+QFPRGH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HKFKA+QFPRGH+MicrosoftYaHei-Bold"/>
                <a:cs typeface="DHKFKA+QFPRG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3000" y="3877921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TGFAVC+MS-UIGothic"/>
                <a:cs typeface="TGFAVC+MS-UIGothic"/>
              </a:rPr>
              <a:t>魔方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C9B67E"/>
                </a:solidFill>
                <a:latin typeface="TGFAVC+MS-UIGothic"/>
                <a:cs typeface="TGFAVC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TGFAVC+MS-UIGothic"/>
                <a:cs typeface="TGFAVC+MS-UIGothic"/>
              </a:rPr>
              <a:t>魔方的起源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DHKFKA+QFPRGH+MicrosoftYaHei-Bold"/>
                <a:cs typeface="DHKFKA+QFPRG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WJAJLJ+SAADUW+MicrosoftYaHei"/>
                <a:cs typeface="WJAJLJ+SAADUW+MicrosoftYaHei"/>
              </a:rPr>
              <a:t>1974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年，匈牙利布达佩斯建筑学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院的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鲁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比克教授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了帮助学生理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解空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间结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构，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明了第一个魔方。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DHKFKA+QFPRGH+MicrosoftYaHei-Bold"/>
                <a:cs typeface="DHKFKA+QFPRGH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324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WJAJLJ+SAADUW+MicrosoftYaHei"/>
                <a:cs typeface="WJAJLJ+SAADUW+MicrosoftYaHei"/>
              </a:rPr>
              <a:t>1980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年代，魔方在欧美迅速流行，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成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最受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欢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迎的智力玩具之一。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TGFAVC+MS-UIGothic"/>
                <a:cs typeface="TGFAVC+MS-UIGothic"/>
              </a:rPr>
              <a:t>魔方的种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TGFAVC+MS-UIGothic"/>
                <a:cs typeface="TGFAVC+MS-UIGothic"/>
              </a:rPr>
              <a:t>三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2000" spc="25">
                <a:solidFill>
                  <a:srgbClr val="FFFDFD"/>
                </a:solidFill>
                <a:latin typeface="TGFAVC+MS-UIGothic"/>
                <a:cs typeface="TGFAVC+MS-UIGothic"/>
              </a:rPr>
              <a:t>魔方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TGFAVC+MS-UIGothic"/>
                <a:cs typeface="TGFAVC+MS-UIGothic"/>
              </a:rPr>
              <a:t>五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2000" spc="25">
                <a:solidFill>
                  <a:srgbClr val="FFFDFD"/>
                </a:solidFill>
                <a:latin typeface="TGFAVC+MS-UIGothic"/>
                <a:cs typeface="TGFAVC+MS-UIGothic"/>
              </a:rPr>
              <a:t>魔方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93164" y="2624192"/>
            <a:ext cx="3469490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最常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的魔方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型，由</a:t>
            </a:r>
            <a:r>
              <a:rPr sz="1500">
                <a:solidFill>
                  <a:srgbClr val="FFFDFD"/>
                </a:solidFill>
                <a:latin typeface="WJAJLJ+SAADUW+MicrosoftYaHei"/>
                <a:cs typeface="WJAJLJ+SAADUW+MicrosoftYaHei"/>
              </a:rPr>
              <a:t>26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个小正方体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成，有</a:t>
            </a:r>
            <a:r>
              <a:rPr sz="1500">
                <a:solidFill>
                  <a:srgbClr val="FFFDFD"/>
                </a:solidFill>
                <a:latin typeface="WJAJLJ+SAADUW+MicrosoftYaHei"/>
                <a:cs typeface="WJAJLJ+SAADUW+MicrosoftYaHei"/>
              </a:rPr>
              <a:t>6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个面，每个面有</a:t>
            </a:r>
            <a:r>
              <a:rPr sz="1500">
                <a:solidFill>
                  <a:srgbClr val="FFFDFD"/>
                </a:solidFill>
                <a:latin typeface="WJAJLJ+SAADUW+MicrosoftYaHei"/>
                <a:cs typeface="WJAJLJ+SAADUW+MicrosoftYaHei"/>
              </a:rPr>
              <a:t>3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色。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22590" y="2624192"/>
            <a:ext cx="3305272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由</a:t>
            </a:r>
            <a:r>
              <a:rPr sz="1500">
                <a:solidFill>
                  <a:srgbClr val="FFFDFD"/>
                </a:solidFill>
                <a:latin typeface="WJAJLJ+SAADUW+MicrosoftYaHei"/>
                <a:cs typeface="WJAJLJ+SAADUW+MicrosoftYaHei"/>
              </a:rPr>
              <a:t>54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个小正方体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成，有</a:t>
            </a:r>
            <a:r>
              <a:rPr sz="1500">
                <a:solidFill>
                  <a:srgbClr val="FFFDFD"/>
                </a:solidFill>
                <a:latin typeface="WJAJLJ+SAADUW+MicrosoftYaHei"/>
                <a:cs typeface="WJAJLJ+SAADUW+MicrosoftYaHei"/>
              </a:rPr>
              <a:t>6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个面，每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个面有</a:t>
            </a:r>
            <a:r>
              <a:rPr sz="1500">
                <a:solidFill>
                  <a:srgbClr val="FFFDFD"/>
                </a:solidFill>
                <a:latin typeface="WJAJLJ+SAADUW+MicrosoftYaHei"/>
                <a:cs typeface="WJAJLJ+SAADUW+MicrosoftYaHei"/>
              </a:rPr>
              <a:t>3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色。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TGFAVC+MS-UIGothic"/>
                <a:cs typeface="TGFAVC+MS-UIGothic"/>
              </a:rPr>
              <a:t>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2000" spc="25">
                <a:solidFill>
                  <a:srgbClr val="FFFDFD"/>
                </a:solidFill>
                <a:latin typeface="TGFAVC+MS-UIGothic"/>
                <a:cs typeface="TGFAVC+MS-UIGothic"/>
              </a:rPr>
              <a:t>魔方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8509" y="4768588"/>
            <a:ext cx="3395881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由</a:t>
            </a:r>
            <a:r>
              <a:rPr sz="1500">
                <a:solidFill>
                  <a:srgbClr val="FFFDFD"/>
                </a:solidFill>
                <a:latin typeface="WJAJLJ+SAADUW+MicrosoftYaHei"/>
                <a:cs typeface="WJAJLJ+SAADUW+MicrosoftYaHei"/>
              </a:rPr>
              <a:t>8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个小正方体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成，有</a:t>
            </a:r>
            <a:r>
              <a:rPr sz="1500">
                <a:solidFill>
                  <a:srgbClr val="FFFDFD"/>
                </a:solidFill>
                <a:latin typeface="WJAJLJ+SAADUW+MicrosoftYaHei"/>
                <a:cs typeface="WJAJLJ+SAADUW+MicrosoftYaHei"/>
              </a:rPr>
              <a:t>6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个面，每个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面有</a:t>
            </a:r>
            <a:r>
              <a:rPr sz="1500">
                <a:solidFill>
                  <a:srgbClr val="FFFDFD"/>
                </a:solidFill>
                <a:latin typeface="WJAJLJ+SAADUW+MicrosoftYaHei"/>
                <a:cs typeface="WJAJLJ+SAADUW+MicrosoftYaHei"/>
              </a:rPr>
              <a:t>3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FFFDFD"/>
                </a:solidFill>
                <a:latin typeface="TGFAVC+MS-UIGothic"/>
                <a:cs typeface="TGFAVC+MS-UIGothic"/>
              </a:rPr>
              <a:t>色。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TGFAVC+MS-UIGothic"/>
                <a:cs typeface="TGFAVC+MS-UIGothic"/>
              </a:rPr>
              <a:t>魔方的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C9B67E"/>
                </a:solidFill>
                <a:latin typeface="TGFAVC+MS-UIGothic"/>
                <a:cs typeface="TGFAVC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HKFKA+QFPRGH+MicrosoftYaHei-Bold"/>
                <a:cs typeface="DHKFKA+QFPRG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HKFKA+QFPRGH+MicrosoftYaHei-Bold"/>
                <a:cs typeface="DHKFKA+QFPRG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HKFKA+QFPRGH+MicrosoftYaHei-Bold"/>
                <a:cs typeface="DHKFKA+QFPRG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TGFAVC+MS-UIGothic"/>
                <a:cs typeface="TGFAVC+MS-UIGothic"/>
              </a:rPr>
              <a:t>中心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TGFAVC+MS-UIGothic"/>
                <a:cs typeface="TGFAVC+MS-UIGothic"/>
              </a:rPr>
              <a:t>棱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TGFAVC+MS-UIGothic"/>
                <a:cs typeface="TGFAVC+MS-UIGothic"/>
              </a:rPr>
              <a:t>角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魔方的中心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是固定的，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每个中心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色决定了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面的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色。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棱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是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接中心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和角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块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的，每个棱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有三个面。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角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是魔方的三个角，每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个角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C9B44B"/>
                </a:solidFill>
                <a:latin typeface="TGFAVC+MS-UIGothic"/>
                <a:cs typeface="TGFAVC+MS-UIGothic"/>
              </a:rPr>
              <a:t>有三个面。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HKFKA+QFPRGH+MicrosoftYaHei-Bold"/>
                <a:cs typeface="DHKFKA+QFPRGH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HKFKA+QFPRGH+MicrosoftYaHei-Bold"/>
                <a:cs typeface="DHKFKA+QFPRG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1500" y="387792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TGFAVC+MS-UIGothic"/>
                <a:cs typeface="TGFAVC+MS-UIGothic"/>
              </a:rPr>
              <a:t>魔方基本手法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TGFAVC+MS-UIGothic"/>
                <a:cs typeface="TGFAVC+MS-UIGothic"/>
              </a:rPr>
              <a:t>握持魔方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21937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握持魔方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，用双手的拇指和食指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住魔方的中心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，中指和无名指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在魔方的底面，用来控制魔方的旋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2220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保持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定的手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，不要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紧张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，以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免影响旋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的流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TGFAVC+MS-UIGothic"/>
                <a:cs typeface="TGFAVC+MS-UIGothic"/>
              </a:rPr>
              <a:t>旋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C9B67E"/>
                </a:solidFill>
                <a:latin typeface="TGFAVC+MS-UIGothic"/>
                <a:cs typeface="TGFAVC+MS-UIGothic"/>
              </a:rPr>
              <a:t>魔方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499388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旋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魔方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，要保持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定的手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，用适当的力度将魔方的角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或棱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块进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顺时针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或逆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时针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的旋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注意旋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的幅度要适中，不要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大或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小，以免影响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原的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3339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准确性。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还</a:t>
            </a:r>
            <a:r>
              <a:rPr sz="3000">
                <a:solidFill>
                  <a:srgbClr val="C9B67E"/>
                </a:solidFill>
                <a:latin typeface="TGFAVC+MS-UIGothic"/>
                <a:cs typeface="TGFAVC+MS-UIGothic"/>
              </a:rPr>
              <a:t>原魔方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65812"/>
            <a:ext cx="4796715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原魔方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，要按照特定的步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骤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和公式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原，注意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察魔方的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色和位置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638528"/>
            <a:ext cx="479671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原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程中要保持耐心和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心，不要急于求成，以免出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错误</a:t>
            </a:r>
            <a:r>
              <a:rPr sz="1350">
                <a:solidFill>
                  <a:srgbClr val="C9B44B"/>
                </a:solidFill>
                <a:latin typeface="TGFAVC+MS-UIGothic"/>
                <a:cs typeface="TGFAV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TGFAVC+MS-UIGothic"/>
                <a:cs typeface="TGFAVC+MS-UIGothic"/>
              </a:rPr>
              <a:t>高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级</a:t>
            </a:r>
            <a:r>
              <a:rPr sz="3000">
                <a:solidFill>
                  <a:srgbClr val="C9B67E"/>
                </a:solidFill>
                <a:latin typeface="TGFAVC+MS-UIGothic"/>
                <a:cs typeface="TGFAVC+MS-UIGothic"/>
              </a:rPr>
              <a:t>手法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手法包括高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原技巧、高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的旋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技巧等，需要一定的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练习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和掌握基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1571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手法后才能掌握。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37405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掌握高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手法可以提高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原魔方的速度和准确性，是成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高手的必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TGFAVC+MS-UIGothic"/>
                <a:cs typeface="TGFAVC+MS-UIGothic"/>
              </a:rPr>
              <a:t>之路。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896076"/>
            <a:ext cx="6720110" cy="38751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HKFKA+QFPRGH+MicrosoftYaHei-Bold"/>
                <a:cs typeface="DHKFKA+QFPRGH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35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DHKFKA+QFPRGH+MicrosoftYaHei-Bold"/>
                <a:cs typeface="DHKFKA+QFPRG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3000" y="3877921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TGFAVC+MS-UIGothic"/>
                <a:cs typeface="TGFAVC+MS-UIGothic"/>
              </a:rPr>
              <a:t>魔方公式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https://d.book118.com/908113041070006042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TGFAVC+MS-UIGothic</vt:lpstr>
      <vt:lpstr>DHKFKA+QFPRGH+MicrosoftYaHei-Bold</vt:lpstr>
      <vt:lpstr>SimSun</vt:lpstr>
      <vt:lpstr>TMTFFT+GTCPVV+ArialMT</vt:lpstr>
      <vt:lpstr>Times New Roman</vt:lpstr>
      <vt:lpstr>WJAJLJ+SAADUW+MicrosoftYaHei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2024-09-21T16:39:47.209</cp:lastPrinted>
  <dcterms:created xsi:type="dcterms:W3CDTF">2024-09-21T08:39:47Z</dcterms:created>
  <dcterms:modified xsi:type="dcterms:W3CDTF">2024-09-21T08:39:48Z</dcterms:modified>
</cp:coreProperties>
</file>