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EEOKBU+HBWQHM+MicrosoftYaHei-Bold"/>
      <p:regular r:id="rId18"/>
    </p:embeddedFont>
    <p:embeddedFont>
      <p:font typeface="CNSFNT+BQUIFG+MicrosoftYaHei"/>
      <p:regular r:id="rId19"/>
    </p:embeddedFont>
    <p:embeddedFont>
      <p:font typeface="NWIUIR+MS-UIGothic"/>
      <p:regular r:id="rId20"/>
    </p:embeddedFont>
    <p:embeddedFont>
      <p:font typeface="NLOHUQ+EDJAOQ+ArialMT"/>
      <p:regular r:id="rId21"/>
    </p:embeddedFont>
    <p:embeddedFont>
      <p:font typeface="COBQPW+BQUIFG+MicrosoftYaHei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47B50-D905-4275-ABF5-3A2BF6E2C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91B07-5ED2-4022-9A6B-38A8E0AC1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6BEA0-5E4C-46AA-A5E0-8E0D1B0A6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3869B-7D64-4589-825C-201012CE2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14A8BA-30D6-4A5F-8908-3F9DFAFEF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2BA845-4369-4B52-BD1D-AE6A2113A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A72440-22F0-48F5-9984-30A9AD46D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B93B8-E8A8-4D90-95B7-E252DBDB4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4020D-0352-426F-983E-73326B8A5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881A6-252A-4752-923D-539710E51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3A1DD-8C5F-4E86-808D-838CB41B5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0116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EEOKBU+HBWQHM+MicrosoftYaHei-Bold"/>
                <a:cs typeface="EEOKBU+HBWQHM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CNSFNT+BQUIFG+MicrosoftYaHei"/>
                <a:cs typeface="CNSFNT+BQUIFG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6788162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NWIUIR+MS-UIGothic"/>
                <a:cs typeface="NWIUIR+MS-UIGothic"/>
              </a:rPr>
              <a:t>微生物与免疫学</a:t>
            </a:r>
            <a:r>
              <a:rPr sz="4950" spc="23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131516"/>
                </a:solidFill>
                <a:latin typeface="NWIUIR+MS-UIGothic"/>
                <a:cs typeface="NWIUIR+MS-UIGothic"/>
              </a:rPr>
              <a:t>幽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门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NWIUIR+MS-UIGothic"/>
                <a:cs typeface="NWIUIR+MS-UIGothic"/>
              </a:rPr>
              <a:t>螺杆菌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131516"/>
                </a:solidFill>
                <a:latin typeface="NWIUIR+MS-UIGothic"/>
                <a:cs typeface="NWIUIR+MS-UIGothic"/>
              </a:rPr>
              <a:t>理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31516"/>
                </a:solidFill>
                <a:latin typeface="NWIUIR+MS-UIGothic"/>
                <a:cs typeface="NWIUI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396555"/>
            <a:ext cx="3404620" cy="12961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NLOHUQ+EDJAOQ+ArialMT"/>
                <a:cs typeface="NLOHUQ+EDJAOQ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NWIUIR+MS-UIGothic"/>
                <a:cs typeface="NWIUIR+MS-UIGothic"/>
              </a:rPr>
              <a:t>微生物与免疫学基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NLOHUQ+EDJAOQ+ArialMT"/>
                <a:cs typeface="NLOHUQ+EDJAOQ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NWIUIR+MS-UIGothic"/>
                <a:cs typeface="NWIUIR+MS-UIGothic"/>
              </a:rPr>
              <a:t>幽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门</a:t>
            </a:r>
            <a:r>
              <a:rPr sz="2400">
                <a:solidFill>
                  <a:srgbClr val="131516"/>
                </a:solidFill>
                <a:latin typeface="NWIUIR+MS-UIGothic"/>
                <a:cs typeface="NWIUIR+MS-UIGothic"/>
              </a:rPr>
              <a:t>螺杆菌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131516"/>
                </a:solidFill>
                <a:latin typeface="NWIUIR+MS-UIGothic"/>
                <a:cs typeface="NWIUIR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EEOKBU+HBWQHM+MicrosoftYaHei-Bold"/>
                <a:cs typeface="EEOKBU+HBWQHM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CNSFNT+BQUIFG+MicrosoftYaHei"/>
                <a:cs typeface="CNSFNT+BQUIFG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EEOKBU+HBWQHM+MicrosoftYaHei-Bold"/>
                <a:cs typeface="EEOKBU+HBWQHM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EEOKBU+HBWQHM+MicrosoftYaHei-Bold"/>
                <a:cs typeface="EEOKBU+HBWQHM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EEOKBU+HBWQHM+MicrosoftYaHei-Bold"/>
                <a:cs typeface="EEOKBU+HBWQHM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NWIUIR+MS-UIGothic"/>
                <a:cs typeface="NWIUIR+MS-UIGothic"/>
              </a:rPr>
              <a:t>微生物与免疫学基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 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微生物的种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与特性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EOKBU+HBWQHM+MicrosoftYaHei-Bold"/>
                <a:cs typeface="EEOKBU+HBWQH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EOKBU+HBWQHM+MicrosoftYaHei-Bold"/>
                <a:cs typeface="EEOKBU+HBWQH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EOKBU+HBWQHM+MicrosoftYaHei-Bold"/>
                <a:cs typeface="EEOKBU+HBWQH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NWIUIR+MS-UIGothic"/>
                <a:cs typeface="NWIUIR+MS-UIGothic"/>
              </a:rPr>
              <a:t>微生物的分</a:t>
            </a:r>
            <a:r>
              <a:rPr sz="2000">
                <a:solidFill>
                  <a:srgbClr val="4283F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NWIUIR+MS-UIGothic"/>
                <a:cs typeface="NWIUIR+MS-UIGothic"/>
              </a:rPr>
              <a:t>微生物的繁殖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NWIUIR+MS-UIGothic"/>
                <a:cs typeface="NWIUIR+MS-UIGothic"/>
              </a:rPr>
              <a:t>微生物的代</a:t>
            </a:r>
            <a:r>
              <a:rPr sz="2000">
                <a:solidFill>
                  <a:srgbClr val="4283F2"/>
                </a:solidFill>
                <a:latin typeface="SimSun"/>
                <a:cs typeface="SimSun"/>
              </a:rPr>
              <a:t>谢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根据形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、生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特点，微生物可分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为细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菌、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病毒、真菌等不同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型。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微生物通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分裂、出芽、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孢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子等方式快速繁殖，数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量呈指数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微生物能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利用各种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质进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行代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生能量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和代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谢产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免疫系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的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成与功能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NWIUIR+MS-UIGothic"/>
                <a:cs typeface="NWIUIR+MS-UIGothic"/>
              </a:rPr>
              <a:t>免疫系</a:t>
            </a:r>
            <a:r>
              <a:rPr sz="2300" spc="23">
                <a:solidFill>
                  <a:srgbClr val="4283F2"/>
                </a:solidFill>
                <a:latin typeface="SimSun"/>
                <a:cs typeface="SimSun"/>
              </a:rPr>
              <a:t>统</a:t>
            </a:r>
            <a:r>
              <a:rPr sz="2300" spc="25">
                <a:solidFill>
                  <a:srgbClr val="4283F2"/>
                </a:solidFill>
                <a:latin typeface="NWIUIR+MS-UIGothic"/>
                <a:cs typeface="NWIUIR+MS-UIGothic"/>
              </a:rPr>
              <a:t>的构成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NWIUIR+MS-UIGothic"/>
                <a:cs typeface="NWIUIR+MS-UIGothic"/>
              </a:rPr>
              <a:t>免疫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应</a:t>
            </a:r>
            <a:r>
              <a:rPr sz="2300" spc="23">
                <a:solidFill>
                  <a:srgbClr val="4283F2"/>
                </a:solidFill>
                <a:latin typeface="NWIUIR+MS-UIGothic"/>
                <a:cs typeface="NWIUIR+MS-UIGothic"/>
              </a:rPr>
              <a:t>答机制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NWIUIR+MS-UIGothic"/>
                <a:cs typeface="NWIUIR+MS-UIGothic"/>
              </a:rPr>
              <a:t>免疫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记忆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免疫系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由免疫器官、免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胞和免疫分子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成，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抵御外来病原体的入侵。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当病原体侵入人体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，免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疫系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过识别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、吞噬、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杀灭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等机制清除病原体，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人体健康。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免疫系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功能，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够记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住曾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接触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的病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原体，并在再次接触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速启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免疫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答。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微生物与免疫系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的相互关系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4919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NWIUIR+MS-UIGothic"/>
                <a:cs typeface="NWIUIR+MS-UIGothic"/>
              </a:rPr>
              <a:t>微生物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FFFDFD"/>
                </a:solidFill>
                <a:latin typeface="NWIUIR+MS-UIGothic"/>
                <a:cs typeface="NWIUIR+MS-UIGothic"/>
              </a:rPr>
              <a:t>免疫系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2000" spc="25">
                <a:solidFill>
                  <a:srgbClr val="FFFDFD"/>
                </a:solidFill>
                <a:latin typeface="NWIUIR+MS-UIGothic"/>
                <a:cs typeface="NWIUIR+MS-UIGothic"/>
              </a:rPr>
              <a:t>的影响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244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NWIUIR+MS-UIGothic"/>
                <a:cs typeface="NWIUIR+MS-UIGothic"/>
              </a:rPr>
              <a:t>幽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2000" spc="25">
                <a:solidFill>
                  <a:srgbClr val="FFFDFD"/>
                </a:solidFill>
                <a:latin typeface="NWIUIR+MS-UIGothic"/>
                <a:cs typeface="NWIUIR+MS-UIGothic"/>
              </a:rPr>
              <a:t>螺杆菌与免疫反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螺杆菌感染可引起慢性胃炎、消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化性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溃疡</a:t>
            </a: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等疾病，与免疫系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的反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密切相关。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某些微生物能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刺激免疫系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统产</a:t>
            </a: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生特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异性免疫反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人体抵抗力。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59629" y="385371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NWIUIR+MS-UIGothic"/>
                <a:cs typeface="NWIUIR+MS-UIGothic"/>
              </a:rPr>
              <a:t>免疫系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统对</a:t>
            </a:r>
            <a:r>
              <a:rPr sz="2000" spc="25">
                <a:solidFill>
                  <a:srgbClr val="FFFDFD"/>
                </a:solidFill>
                <a:latin typeface="NWIUIR+MS-UIGothic"/>
                <a:cs typeface="NWIUIR+MS-UIGothic"/>
              </a:rPr>
              <a:t>微生物的作用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免疫系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过识别</a:t>
            </a: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和清除微生物，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持人体微生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平衡，防止感染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NWIUIR+MS-UIGothic"/>
                <a:cs typeface="NWIUIR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EEOKBU+HBWQHM+MicrosoftYaHei-Bold"/>
                <a:cs typeface="EEOKBU+HBWQHM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CNSFNT+BQUIFG+MicrosoftYaHei"/>
                <a:cs typeface="CNSFNT+BQUIFG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EEOKBU+HBWQHM+MicrosoftYaHei-Bold"/>
                <a:cs typeface="EEOKBU+HBWQHM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EEOKBU+HBWQHM+MicrosoftYaHei-Bold"/>
                <a:cs typeface="EEOKBU+HBWQHM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EEOKBU+HBWQHM+MicrosoftYaHei-Bold"/>
                <a:cs typeface="EEOKBU+HBWQH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NWIUIR+MS-UIGothic"/>
                <a:cs typeface="NWIUIR+MS-UIGothic"/>
              </a:rPr>
              <a:t>幽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门</a:t>
            </a:r>
            <a:r>
              <a:rPr sz="4500">
                <a:solidFill>
                  <a:srgbClr val="131516"/>
                </a:solidFill>
                <a:latin typeface="NWIUIR+MS-UIGothic"/>
                <a:cs typeface="NWIUIR+MS-UIGothic"/>
              </a:rPr>
              <a:t>螺杆菌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简</a:t>
            </a:r>
            <a:r>
              <a:rPr sz="4500">
                <a:solidFill>
                  <a:srgbClr val="131516"/>
                </a:solidFill>
                <a:latin typeface="NWIUIR+MS-UIGothic"/>
                <a:cs typeface="NWIUIR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幽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螺杆菌的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发现</a:t>
            </a: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与命名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发现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37087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NSFNT+BQUIFG+MicrosoftYaHei"/>
                <a:cs typeface="CNSFNT+BQUIFG+MicrosoftYaHei"/>
              </a:rPr>
              <a:t>1982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年，澳大利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学者巴里</a:t>
            </a:r>
            <a:r>
              <a:rPr sz="1500">
                <a:solidFill>
                  <a:srgbClr val="000000"/>
                </a:solidFill>
                <a:latin typeface="CNSFNT+BQUIFG+MicrosoftYaHei"/>
                <a:cs typeface="CNSFNT+BQUIFG+MicrosoftYaHei"/>
              </a:rPr>
              <a:t>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罗宾</a:t>
            </a:r>
            <a:r>
              <a:rPr sz="1500">
                <a:solidFill>
                  <a:srgbClr val="000000"/>
                </a:solidFill>
                <a:latin typeface="CNSFNT+BQUIFG+MicrosoftYaHei"/>
                <a:cs typeface="CNSFNT+BQUIFG+MicrosoftYaHei"/>
              </a:rPr>
              <a:t>·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伦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在慢性胃炎患者的胃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窦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黏液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73749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了幽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螺杆菌，并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一步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该细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菌是慢性胃炎和消化性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溃疡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的主要病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7730" y="300328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因。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NWIUIR+MS-UIGothic"/>
                <a:cs typeface="NWIUIR+MS-UIGothic"/>
              </a:rPr>
              <a:t>命名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3435" y="4870188"/>
            <a:ext cx="496512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根据其独特的螺旋弯曲形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命名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CNSFNT+BQUIFG+MicrosoftYaHei"/>
                <a:cs typeface="CNSFNT+BQUIFG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螺杆菌</a:t>
            </a:r>
            <a:r>
              <a:rPr sz="1500">
                <a:solidFill>
                  <a:srgbClr val="000000"/>
                </a:solidFill>
                <a:latin typeface="CNSFNT+BQUIFG+MicrosoftYaHei"/>
                <a:cs typeface="CNSFNT+BQUIFG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幽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螺杆菌的生物学特性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NWIUIR+MS-UIGothic"/>
                <a:cs typeface="NWIUIR+MS-UIGothic"/>
              </a:rPr>
              <a:t>培养特性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176820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需在微需氧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境中（含</a:t>
            </a:r>
            <a:r>
              <a:rPr sz="1500">
                <a:solidFill>
                  <a:srgbClr val="000000"/>
                </a:solidFill>
                <a:latin typeface="CNSFNT+BQUIFG+MicrosoftYaHei"/>
                <a:cs typeface="CNSFNT+BQUIFG+MicrosoftYaHei"/>
              </a:rPr>
              <a:t>5%O2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NSFNT+BQUIFG+MicrosoftYaHei"/>
                <a:cs typeface="CNSFNT+BQUIFG+MicrosoftYaHei"/>
              </a:rPr>
              <a:t>10%CO2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、</a:t>
            </a:r>
            <a:r>
              <a:rPr sz="1500">
                <a:solidFill>
                  <a:srgbClr val="000000"/>
                </a:solidFill>
                <a:latin typeface="CNSFNT+BQUIFG+MicrosoftYaHei"/>
                <a:cs typeface="CNSFNT+BQUIFG+MicrosoftYaHei"/>
              </a:rPr>
              <a:t>85%N2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）才能生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，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温度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COBQPW+BQUIFG+MicrosoftYaHei"/>
                <a:cs typeface="COBQPW+BQUIFG+MicrosoftYaHei"/>
              </a:rPr>
              <a:t>37℃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，培养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对较长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NWIUIR+MS-UIGothic"/>
                <a:cs typeface="NWIUIR+MS-UIGothic"/>
              </a:rPr>
              <a:t>形</a:t>
            </a:r>
            <a:r>
              <a:rPr sz="2300">
                <a:solidFill>
                  <a:srgbClr val="4283F2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04190" y="2820408"/>
            <a:ext cx="317908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呈弧形或</a:t>
            </a:r>
            <a:r>
              <a:rPr sz="1500">
                <a:solidFill>
                  <a:srgbClr val="000000"/>
                </a:solidFill>
                <a:latin typeface="CNSFNT+BQUIFG+MicrosoftYaHei"/>
                <a:cs typeface="CNSFNT+BQUIFG+MicrosoftYaHei"/>
              </a:rPr>
              <a:t>S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形，一端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有</a:t>
            </a:r>
            <a:r>
              <a:rPr sz="1500">
                <a:solidFill>
                  <a:srgbClr val="000000"/>
                </a:solidFill>
                <a:latin typeface="CNSFNT+BQUIFG+MicrosoftYaHei"/>
                <a:cs typeface="CNSFNT+BQUIFG+MicrosoftYaHei"/>
              </a:rPr>
              <a:t>2-6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根鞭</a:t>
            </a:r>
          </a:p>
          <a:p>
            <a:pPr marL="1177925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毛，革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兰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染色阴性。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NWIUIR+MS-UIGothic"/>
                <a:cs typeface="NWIUIR+MS-UIGothic"/>
              </a:rPr>
              <a:t>抗原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结</a:t>
            </a:r>
            <a:r>
              <a:rPr sz="2300">
                <a:solidFill>
                  <a:srgbClr val="4283F2"/>
                </a:solidFill>
                <a:latin typeface="NWIUIR+MS-UIGothic"/>
                <a:cs typeface="NWIUIR+MS-UIGothic"/>
              </a:rPr>
              <a:t>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具有丰富的抗原决定簇，可引起机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体免疫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答。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幽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螺杆菌的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播方式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人与人之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的口口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播和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粪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播是主要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播途径。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家庭内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播是其感染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的主要方式，家庭成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相互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险较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高。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过污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染的水源或食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NWIUIR+MS-UIGothic"/>
                <a:cs typeface="NWIUIR+MS-UIGothic"/>
              </a:rPr>
              <a:t>入可感染。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EEOKBU+HBWQHM+MicrosoftYaHei-Bold"/>
                <a:cs typeface="EEOKBU+HBWQHM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CNSFNT+BQUIFG+MicrosoftYaHei"/>
                <a:cs typeface="CNSFNT+BQUIFG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EEOKBU+HBWQHM+MicrosoftYaHei-Bold"/>
                <a:cs typeface="EEOKBU+HBWQHM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EEOKBU+HBWQHM+MicrosoftYaHei-Bold"/>
                <a:cs typeface="EEOKBU+HBWQHM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EEOKBU+HBWQHM+MicrosoftYaHei-Bold"/>
                <a:cs typeface="EEOKBU+HBWQHM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NWIUIR+MS-UIGothic"/>
                <a:cs typeface="NWIUIR+MS-UIGothic"/>
              </a:rPr>
              <a:t>幽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门</a:t>
            </a:r>
            <a:r>
              <a:rPr sz="4500">
                <a:solidFill>
                  <a:srgbClr val="131516"/>
                </a:solidFill>
                <a:latin typeface="NWIUIR+MS-UIGothic"/>
                <a:cs typeface="NWIUIR+MS-UIGothic"/>
              </a:rPr>
              <a:t>螺杆菌与疾病的关系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幽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螺杆菌与胃炎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EEOKBU+HBWQHM+MicrosoftYaHei-Bold"/>
                <a:cs typeface="EEOKBU+HBWQH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螺杆菌感染是慢性胃炎的主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要病因之一，可引起胃黏膜炎症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致胃黏膜炎症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胞浸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和炎症介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质释</a:t>
            </a: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放。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EEOKBU+HBWQHM+MicrosoftYaHei-Bold"/>
                <a:cs typeface="EEOKBU+HBWQHM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955972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螺杆菌感染可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致胃酸分泌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增加，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一步加重胃炎症状，如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上腹部疼痛、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饱胀</a:t>
            </a: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感、食欲不振等。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幽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4283F2"/>
                </a:solidFill>
                <a:latin typeface="NWIUIR+MS-UIGothic"/>
                <a:cs typeface="NWIUIR+MS-UIGothic"/>
              </a:rPr>
              <a:t>螺杆菌与消化性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溃疡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螺杆菌感染是消化性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溃疡</a:t>
            </a: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的主要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病因之一，可引起胃黏膜的慢性炎症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溃疡</a:t>
            </a:r>
            <a:r>
              <a:rPr sz="1350">
                <a:solidFill>
                  <a:srgbClr val="000000"/>
                </a:solidFill>
                <a:latin typeface="NWIUIR+MS-UIGothic"/>
                <a:cs typeface="NWIUIR+MS-UIGothic"/>
              </a:rPr>
              <a:t>形成。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WIUIR+MS-UIGothic"/>
                <a:cs typeface="NWIUIR+MS-UIGothic"/>
              </a:rPr>
              <a:t>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NWIUIR+MS-UIGothic"/>
                <a:cs typeface="NWIUIR+MS-UIGothic"/>
              </a:rPr>
              <a:t>螺杆菌感染可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NWIUIR+MS-UIGothic"/>
                <a:cs typeface="NWIUIR+MS-UIGothic"/>
              </a:rPr>
              <a:t>致胃酸和蛋白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酶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WIUIR+MS-UIGothic"/>
                <a:cs typeface="NWIUIR+MS-UIGothic"/>
              </a:rPr>
              <a:t>的分泌增加，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NWIUIR+MS-UIGothic"/>
                <a:cs typeface="NWIUIR+MS-UIGothic"/>
              </a:rPr>
              <a:t>一步加重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溃疡</a:t>
            </a:r>
            <a:r>
              <a:rPr sz="1350">
                <a:solidFill>
                  <a:srgbClr val="FFFFFF"/>
                </a:solidFill>
                <a:latin typeface="NWIUIR+MS-UIGothic"/>
                <a:cs typeface="NWIUIR+MS-UIGothic"/>
              </a:rPr>
              <a:t>症状，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WIUIR+MS-UIGothic"/>
                <a:cs typeface="NWIUIR+MS-UIGothic"/>
              </a:rPr>
              <a:t>如上腹部疼痛、反酸、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嗳</a:t>
            </a:r>
            <a:r>
              <a:rPr sz="1350">
                <a:solidFill>
                  <a:srgbClr val="FFFFFF"/>
                </a:solidFill>
                <a:latin typeface="NWIUIR+MS-UIGothic"/>
                <a:cs typeface="NWIUIR+MS-UIGothic"/>
              </a:rPr>
              <a:t>气等。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https://d.book118.com/908120116070006042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EEOKBU+HBWQHM+MicrosoftYaHei-Bold</vt:lpstr>
      <vt:lpstr>CNSFNT+BQUIFG+MicrosoftYaHei</vt:lpstr>
      <vt:lpstr>NWIUIR+MS-UIGothic</vt:lpstr>
      <vt:lpstr>Times New Roman</vt:lpstr>
      <vt:lpstr>SimSun</vt:lpstr>
      <vt:lpstr>NLOHUQ+EDJAOQ+ArialMT</vt:lpstr>
      <vt:lpstr>COBQPW+BQUIFG+MicrosoftYaHei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2024-09-21T16:40:54.727</cp:lastPrinted>
  <dcterms:created xsi:type="dcterms:W3CDTF">2024-09-21T08:40:54Z</dcterms:created>
  <dcterms:modified xsi:type="dcterms:W3CDTF">2024-09-21T08:40:55Z</dcterms:modified>
</cp:coreProperties>
</file>