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2840B18-5E17-4A63-A6FC-823ACE436C2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0C7828-A203-4B03-886F-DC95814003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A50E707-12EB-4CAA-9862-B5ED4422D0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B2A682F-ACD0-44CB-9E45-A6DC9BA63E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D305930-CBF2-4A47-AD56-ED11244D806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6D5691D-84D0-4255-85A4-5F9CE43D5DD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30A7F6E-3B72-4C0D-8E0C-46ABC44E6CE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59B013F-0560-44B5-B114-7104F111563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7ED75E3-7A78-45B2-BDB4-4C9E313FFAF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ECBA213-7654-4E4A-990B-F44424D9FC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F2E8B5-27E8-4785-8540-676A6194E4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08121067117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89199" y="1872544"/>
            <a:ext cx="6402705" cy="1977390"/>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4950" b="1">
                <a:solidFill>
                  <a:srgbClr val="1B1B1B">
                    <a:alpha val="100000"/>
                  </a:srgbClr>
                </a:solidFill>
                <a:latin typeface="Microsoft Yahei"/>
                <a:ea typeface="Microsoft Yahei"/>
                <a:cs typeface="Microsoft Yahei"/>
              </a:rPr>
              <a:t>煤矿事故案例点评</a:t>
            </a:r>
          </a:p>
        </p:txBody>
      </p:sp>
      <p:sp>
        <p:nvSpPr>
          <p:cNvPr id="5" name="AutoShape 5"/>
          <p:cNvSpPr/>
          <p:nvPr/>
        </p:nvSpPr>
        <p:spPr>
          <a:xfrm>
            <a:off x="240326" y="276691"/>
            <a:ext cx="1591602" cy="419156"/>
          </a:xfrm>
          <a:prstGeom prst="rect">
            <a:avLst/>
          </a:prstGeom>
          <a:noFill/>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b="1">
                <a:solidFill>
                  <a:srgbClr val="FFFFFF">
                    <a:alpha val="100000"/>
                  </a:srgbClr>
                </a:solidFill>
                <a:latin typeface="Microsoft Yahei"/>
                <a:ea typeface="Microsoft Yahei"/>
                <a:cs typeface="Microsoft Yahei"/>
              </a:rPr>
              <a:t>2023-2026</a:t>
            </a:r>
            <a:endParaRPr lang="en-US" sz="1100"/>
          </a:p>
        </p:txBody>
      </p:sp>
      <p:sp>
        <p:nvSpPr>
          <p:cNvPr id="6" name="TextBox 6"/>
          <p:cNvSpPr txBox="1"/>
          <p:nvPr/>
        </p:nvSpPr>
        <p:spPr>
          <a:xfrm>
            <a:off x="2275078" y="276691"/>
            <a:ext cx="1326473" cy="38671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800" b="1">
                <a:solidFill>
                  <a:schemeClr val="accent1">
                    <a:alpha val="100000"/>
                  </a:schemeClr>
                </a:solidFill>
                <a:latin typeface="Microsoft Yahei"/>
                <a:ea typeface="Microsoft Yahei"/>
                <a:cs typeface="Microsoft Yahei"/>
              </a:rPr>
              <a:t>ONE</a:t>
            </a:r>
          </a:p>
        </p:txBody>
      </p:sp>
      <p:sp>
        <p:nvSpPr>
          <p:cNvPr id="7" name="TextBox 7"/>
          <p:cNvSpPr txBox="1"/>
          <p:nvPr/>
        </p:nvSpPr>
        <p:spPr>
          <a:xfrm>
            <a:off x="9727882" y="229066"/>
            <a:ext cx="1944455" cy="48357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KEEP VIEW</a:t>
            </a:r>
          </a:p>
        </p:txBody>
      </p:sp>
      <p:sp>
        <p:nvSpPr>
          <p:cNvPr id="8" name="AutoShape 8"/>
          <p:cNvSpPr/>
          <p:nvPr/>
        </p:nvSpPr>
        <p:spPr>
          <a:xfrm>
            <a:off x="1634706" y="6115727"/>
            <a:ext cx="2473866" cy="419156"/>
          </a:xfrm>
          <a:prstGeom prst="rect">
            <a:avLst/>
          </a:prstGeom>
          <a:noFill/>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200">
                <a:solidFill>
                  <a:srgbClr val="FFFFFF">
                    <a:alpha val="100000"/>
                  </a:srgbClr>
                </a:solidFill>
                <a:latin typeface="Microsoft Yahei"/>
                <a:ea typeface="Microsoft Yahei"/>
                <a:cs typeface="Microsoft Yahei"/>
              </a:rPr>
              <a:t>REPORTING</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838194" y="2335530"/>
            <a:ext cx="906780" cy="2186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dk1">
                    <a:alpha val="100000"/>
                  </a:schemeClr>
                </a:solidFill>
                <a:latin typeface="Microsoft Yahei"/>
                <a:ea typeface="Microsoft Yahei"/>
                <a:cs typeface="Microsoft Yahei"/>
              </a:rPr>
              <a:t>目</a:t>
            </a:r>
          </a:p>
          <a:p>
            <a:pPr algn="ctr">
              <a:lnSpc>
                <a:spcPct val="112000"/>
              </a:lnSpc>
            </a:pPr>
            <a:r>
              <a:rPr lang="en-US" sz="5700" b="1">
                <a:solidFill>
                  <a:schemeClr val="dk1">
                    <a:alpha val="100000"/>
                  </a:schemeClr>
                </a:solidFill>
                <a:latin typeface="Microsoft Yahei"/>
                <a:ea typeface="Microsoft Yahei"/>
                <a:cs typeface="Microsoft Yahei"/>
              </a:rPr>
              <a:t>录</a:t>
            </a:r>
          </a:p>
        </p:txBody>
      </p:sp>
      <p:sp>
        <p:nvSpPr>
          <p:cNvPr id="4" name="TextBox 4"/>
          <p:cNvSpPr txBox="1"/>
          <p:nvPr/>
        </p:nvSpPr>
        <p:spPr>
          <a:xfrm rot="5400000">
            <a:off x="767584" y="3307080"/>
            <a:ext cx="1859280" cy="281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dk1">
                    <a:alpha val="100000"/>
                  </a:schemeClr>
                </a:solidFill>
                <a:latin typeface="Microsoft Yahei"/>
                <a:ea typeface="Microsoft Yahei"/>
                <a:cs typeface="Microsoft Yahei"/>
              </a:rPr>
              <a:t>CATALOGUE</a:t>
            </a:r>
          </a:p>
        </p:txBody>
      </p:sp>
      <p:sp>
        <p:nvSpPr>
          <p:cNvPr id="5" name="TextBox 5"/>
          <p:cNvSpPr txBox="1"/>
          <p:nvPr/>
        </p:nvSpPr>
        <p:spPr>
          <a:xfrm>
            <a:off x="4255707" y="1292542"/>
            <a:ext cx="7275309" cy="42729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事故背景及基本情况介绍</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事故原因深入剖析</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应急处置过程及效果评价</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责任认定与追究机制探讨</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安全防范措施完善建议</a:t>
            </a:r>
          </a:p>
          <a:p>
            <a:pPr marL="203200" lvl="0" indent="-203200">
              <a:lnSpc>
                <a:spcPct val="120000"/>
              </a:lnSpc>
              <a:buFont typeface="Arial"/>
              <a:buChar char="•"/>
            </a:pPr>
            <a:r>
              <a:rPr lang="en-US" sz="2400" b="1">
                <a:solidFill>
                  <a:schemeClr val="dk1">
                    <a:alpha val="100000"/>
                  </a:schemeClr>
                </a:solidFill>
                <a:latin typeface="Microsoft Yahei"/>
                <a:ea typeface="Microsoft Yahei"/>
                <a:cs typeface="Microsoft Yahei"/>
              </a:rPr>
              <a:t>行业监管政策调整方向预测</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事故背景及基本情况介绍</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4042" b="40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具体日期和时间（如：2022年1月1日，上午10点）。这一信息对于后续的事故调查、应急响应以及救援工作都具有重要意义。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具体煤矿名称及地理位置（如：某省某市某煤矿）。了解事故发生的具体地点有助于分析事故原因、评估影响范围以及制定针对性的救援措施。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事故发生时间与地点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事故发生地点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事故发生时间</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涉事企业信息</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包括企业名称、所有制类型（国有、民营等）、生产规模、安全记录等。这些信息有助于了解企业的安全管理水平和可能存在的风险隐患。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涉事人员信息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包括伤亡人数、身份（矿工、管理人员等）、年龄、工作经验等。了解涉事人员的基本情况有助于分析事故对人员的影响以及救援工作的重点。</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涉及企业及人员概况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9333" r="19333"/>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根据初步调查结果，判断事故是责任事故还是非责任事故，是人为因素还是自然因素导致。这有助于明确事故责任主体和追责方向。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事故性质</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根据伤亡人数、直接经济损失、社会影响等因素，综合评估事故的严重程度。这有助于确定应急响应级别和救援资源投入。同时，严重程度评估也是事故调查和善后处理的重要依据。</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严重程度评估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事故性质与严重程度评估</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事故原因深入剖析</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5417" r="15417"/>
          <a:stretch>
            <a:fillRect/>
          </a:stretch>
        </p:blipFill>
        <p:spPr>
          <a:xfrm>
            <a:off x="7092556"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事故发生时，涉事人员可能违反了安全操作规程，如未使用防爆设备、违规进行明火作业等。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违章操作</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煤矿设备在长期运行过程中可能出现磨损、腐蚀或设计缺陷等问题，导致设备故障并引发事故。</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设备故障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瓦斯浓度超标、瓦斯抽采系统不完善或瓦斯监测不到位等因素可能导致瓦斯突出或爆炸事故。</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瓦斯突出或爆炸</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直接原因分析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1610" b="1610"/>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486" b="1486"/>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间接原因分析</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安全管理不到位</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煤矿企业可能存在安全管理制度不完善、安全责任制未落实或安全培训不足等问题，导致安全管理存在漏洞。</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监管不力</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政府部门在煤矿安全监管方面可能存在监管力度不够、执法不严或监管手段落后等问题，导致煤矿事故风险增加。</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地质条件复杂</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部分煤矿地质条件复杂，存在断层、褶皱、陷落柱等构造，易导致瓦斯积聚、突水等事故。</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FFD"/>
                </a:solidFill>
                <a:latin typeface="Calibri"/>
                <a:ea typeface="+mn-ea"/>
                <a:cs typeface="+mn-cs"/>
              </a:defRPr>
            </a:lvl1pPr>
            <a:lvl2pPr marL="457200" algn="l" defTabSz="914400" rtl="0" eaLnBrk="1" latinLnBrk="0" hangingPunct="1">
              <a:defRPr sz="1800" kern="1200">
                <a:solidFill>
                  <a:srgbClr val="EFFFFD"/>
                </a:solidFill>
                <a:latin typeface="Calibri"/>
                <a:ea typeface="+mn-ea"/>
                <a:cs typeface="+mn-cs"/>
              </a:defRPr>
            </a:lvl2pPr>
            <a:lvl3pPr marL="914400" algn="l" defTabSz="914400" rtl="0" eaLnBrk="1" latinLnBrk="0" hangingPunct="1">
              <a:defRPr sz="1800" kern="1200">
                <a:solidFill>
                  <a:srgbClr val="EFFFFD"/>
                </a:solidFill>
                <a:latin typeface="Calibri"/>
                <a:ea typeface="+mn-ea"/>
                <a:cs typeface="+mn-cs"/>
              </a:defRPr>
            </a:lvl3pPr>
            <a:lvl4pPr marL="1371600" algn="l" defTabSz="914400" rtl="0" eaLnBrk="1" latinLnBrk="0" hangingPunct="1">
              <a:defRPr sz="1800" kern="1200">
                <a:solidFill>
                  <a:srgbClr val="EFFFFD"/>
                </a:solidFill>
                <a:latin typeface="Calibri"/>
                <a:ea typeface="+mn-ea"/>
                <a:cs typeface="+mn-cs"/>
              </a:defRPr>
            </a:lvl4pPr>
            <a:lvl5pPr marL="1828800" algn="l" defTabSz="914400" rtl="0" eaLnBrk="1" latinLnBrk="0" hangingPunct="1">
              <a:defRPr sz="1800" kern="1200">
                <a:solidFill>
                  <a:srgbClr val="EFFFFD"/>
                </a:solidFill>
                <a:latin typeface="Calibri"/>
                <a:ea typeface="+mn-ea"/>
                <a:cs typeface="+mn-cs"/>
              </a:defRPr>
            </a:lvl5pPr>
            <a:lvl6pPr marL="2286000" algn="l" defTabSz="914400" rtl="0" eaLnBrk="1" latinLnBrk="0" hangingPunct="1">
              <a:defRPr sz="1800" kern="1200">
                <a:solidFill>
                  <a:srgbClr val="EFFFFD"/>
                </a:solidFill>
                <a:latin typeface="Calibri"/>
                <a:ea typeface="+mn-ea"/>
                <a:cs typeface="+mn-cs"/>
              </a:defRPr>
            </a:lvl6pPr>
            <a:lvl7pPr marL="2743200" algn="l" defTabSz="914400" rtl="0" eaLnBrk="1" latinLnBrk="0" hangingPunct="1">
              <a:defRPr sz="1800" kern="1200">
                <a:solidFill>
                  <a:srgbClr val="EFFFFD"/>
                </a:solidFill>
                <a:latin typeface="Calibri"/>
                <a:ea typeface="+mn-ea"/>
                <a:cs typeface="+mn-cs"/>
              </a:defRPr>
            </a:lvl7pPr>
            <a:lvl8pPr marL="3200400" algn="l" defTabSz="914400" rtl="0" eaLnBrk="1" latinLnBrk="0" hangingPunct="1">
              <a:defRPr sz="1800" kern="1200">
                <a:solidFill>
                  <a:srgbClr val="EFFFFD"/>
                </a:solidFill>
                <a:latin typeface="Calibri"/>
                <a:ea typeface="+mn-ea"/>
                <a:cs typeface="+mn-cs"/>
              </a:defRPr>
            </a:lvl8pPr>
            <a:lvl9pPr marL="3657600" algn="l" defTabSz="914400" rtl="0" eaLnBrk="1" latinLnBrk="0" hangingPunct="1">
              <a:defRPr sz="1800" kern="1200">
                <a:solidFill>
                  <a:srgbClr val="EFFFFD"/>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安全文化缺失</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部分煤矿企业缺乏安全文化，员工安全意识淡薄，企业安全氛围不浓，易导致事故发生。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经济利益驱动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部分煤矿企业为了追求经济利益，可能存在超能力生产、超层越界开采等行为，导致煤矿事故风险增加。</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法律法规不完善</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煤矿安全法律法规可能存在不完善之处，如部分条款过于笼统、缺乏可操作性或处罚力度不足等，导致煤矿事故难以得到有效遏制。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167" r="161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t="16667" b="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5750" r="1575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根本原因追溯</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808922" y="3242247"/>
            <a:ext cx="6574155"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dk1">
                    <a:alpha val="100000"/>
                  </a:schemeClr>
                </a:solidFill>
                <a:latin typeface="Microsoft Yahei"/>
                <a:ea typeface="Microsoft Yahei"/>
                <a:cs typeface="Microsoft Yahei"/>
              </a:rPr>
              <a:t>应急处置过程及效果评价</a:t>
            </a:r>
          </a:p>
        </p:txBody>
      </p:sp>
      <p:sp>
        <p:nvSpPr>
          <p:cNvPr id="3" name="TextBox 3"/>
          <p:cNvSpPr txBox="1"/>
          <p:nvPr/>
        </p:nvSpPr>
        <p:spPr>
          <a:xfrm>
            <a:off x="3289579" y="1561960"/>
            <a:ext cx="2806421" cy="92964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pPr>
            <a:r>
              <a:rPr lang="en-US" sz="5400" b="1">
                <a:solidFill>
                  <a:schemeClr val="dk1">
                    <a:alpha val="100000"/>
                  </a:schemeClr>
                </a:solidFill>
                <a:latin typeface="Microsoft Yahei"/>
                <a:ea typeface="Microsoft Yahei"/>
                <a:cs typeface="Microsoft Yahei"/>
              </a:rPr>
              <a:t>PART</a:t>
            </a:r>
          </a:p>
        </p:txBody>
      </p:sp>
      <p:sp>
        <p:nvSpPr>
          <p:cNvPr id="4" name="TextBox 4"/>
          <p:cNvSpPr txBox="1"/>
          <p:nvPr/>
        </p:nvSpPr>
        <p:spPr>
          <a:xfrm>
            <a:off x="5964661" y="1561960"/>
            <a:ext cx="2162556"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5400" b="1">
                <a:solidFill>
                  <a:schemeClr val="dk1">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事故发生后，煤矿企业迅速启动应急预案，组织救援力量赶赴现场，开展抢险救援工作。</a:t>
            </a:r>
          </a:p>
        </p:txBody>
      </p:sp>
      <p:pic>
        <p:nvPicPr>
          <p:cNvPr id="6" name="Picture 6"/>
          <p:cNvPicPr>
            <a:picLocks noChangeAspect="1"/>
          </p:cNvPicPr>
          <p:nvPr/>
        </p:nvPicPr>
        <p:blipFill>
          <a:blip r:embed="rId2"/>
          <a:srcRect l="16292" r="1629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预案启动及时性</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预案执行过程中，各救援队伍按照职责分工，密切配合，有效遏制了事故扩大，降低了人员伤亡和财产损失。</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预案执行效果</a:t>
            </a:r>
          </a:p>
        </p:txBody>
      </p:sp>
      <p:pic>
        <p:nvPicPr>
          <p:cNvPr id="10" name="Picture 10"/>
          <p:cNvPicPr>
            <a:picLocks noChangeAspect="1"/>
          </p:cNvPicPr>
          <p:nvPr/>
        </p:nvPicPr>
        <p:blipFill>
          <a:blip r:embed="rId3"/>
          <a:srcRect l="11083" r="11083"/>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6583" r="16583"/>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从事故应急处置过程中也暴露出一些问题，如预案针对性不强、应急资源不足等，需要进一步完善和优化应急预案。</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预案完善建议</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应急预案启动和执行情况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792" r="16792"/>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救援队伍装备水平</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救援队伍配备了先进的救援设备和技术手段，为救援工作提供了有力保障。</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救援队伍专业性</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参与救援的队伍具备较高的专业素质和技能水平，能够迅速判断事故形势，制定科学合理的救援方案。</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救援队伍协作能力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各救援队伍之间建立了有效的沟通协调机制，实现了信息共享和资源整合，提高了救援效率。</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救援队伍参与和协作表现</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https://d.book118.com/908121067117006034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6B73"/>
      </a:accent1>
      <a:accent2>
        <a:srgbClr val="269B8D"/>
      </a:accent2>
      <a:accent3>
        <a:srgbClr val="00657D"/>
      </a:accent3>
      <a:accent4>
        <a:srgbClr val="3B9474"/>
      </a:accent4>
      <a:accent5>
        <a:srgbClr val="6479E6"/>
      </a:accent5>
      <a:accent6>
        <a:srgbClr val="169EA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2024-09-13T07:14:54.559</cp:lastPrinted>
  <dcterms:created xsi:type="dcterms:W3CDTF">2024-09-12T23:14:54Z</dcterms:created>
  <dcterms:modified xsi:type="dcterms:W3CDTF">2024-09-12T23:14:56Z</dcterms:modified>
</cp:coreProperties>
</file>