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B563C-8081-4410-BD70-DC5A9A543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D75C4-BC55-4BEC-8960-BCD8B8586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ADC99-9CF5-4886-8F3E-A0D5F3D56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294DB-2F0D-4758-8DF8-F270AF4BD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455541-A8C0-4BB2-97CF-94703F8D3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F0C36-C2BB-435B-A48E-2AE3F3FE5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B88907-B35B-499F-8330-120DE7C6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6D255-336E-4F14-B1F3-EB6AF8F74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70AF3-7125-4A31-B36C-4E1766639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4E8E6-F037-4BF3-BDAA-A25DFFCFE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4B048-48B3-42D2-8F8A-881C0738A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1077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内科白血病护理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白血病患者的药物治疗与护理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白血病患者的康复与预后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白血病的概述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白血病是一种造血干细胞的恶性克隆性疾病，由于异常的细胞增殖、分化和凋亡而引起。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根据细胞的分化程度和特点，白血病可分为急性白血病和慢性白血病，每种类型又有多种亚型。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白血病的病因较为复杂，包括遗传因素、环境因素、化学物质、放射线和病毒等。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白血病的发病机制涉及到多个环节，包括基因突变、细胞信号转导异常、免疫功能异常等。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白血病的主要症状包括贫血、出血、发热、肝脾肿大、淋巴结肿大等。根据不同类型的白血病，症状可能有所不同。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白血病的诊断依赖于血液检查、骨髓检查和分子生物学检查等，确诊需要综合各项检查结果。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白血病患者的日常护理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92710" y="3026143"/>
            <a:ext cx="3651457" cy="0"/>
            <a:chOff x="1492710" y="3026143"/>
            <a:chExt cx="3651457" cy="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1492710" y="3026143"/>
              <a:ext cx="3651457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7" name="Group 7"/>
          <p:cNvGrpSpPr/>
          <p:nvPr/>
        </p:nvGrpSpPr>
        <p:grpSpPr>
          <a:xfrm>
            <a:off x="7616666" y="4097724"/>
            <a:ext cx="3172339" cy="0"/>
            <a:chOff x="7616666" y="4097724"/>
            <a:chExt cx="3172339" cy="0"/>
          </a:xfrm>
        </p:grpSpPr>
        <p:cxnSp>
          <p:nvCxnSpPr>
            <p:cNvPr id="8" name="Connector 8"/>
            <p:cNvCxnSpPr/>
            <p:nvPr/>
          </p:nvCxnSpPr>
          <p:spPr>
            <a:xfrm flipH="1">
              <a:off x="7616666" y="4097724"/>
              <a:ext cx="3172339" cy="0"/>
            </a:xfrm>
            <a:prstGeom prst="line">
              <a:avLst/>
            </a:prstGeom>
            <a:ln w="1270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9" name="Connector 9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1" name="Group 11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2" name="AutoShape 12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积极沟通</a:t>
              </a:r>
              <a:endParaRPr lang="en-US" sz="1100"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与患者保持积极的沟通，了解其心理状态和需求，鼓励患者表达自己的感受和困惑。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5" name="AutoShape 15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  <a:endParaRPr lang="en-US" sz="1100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与患者建立良好的信任关系，提供心理支持和安慰，帮助患者缓解焦虑和恐惧。</a:t>
              </a:r>
              <a:endParaRPr lang="en-US" sz="1100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8" name="AutoShape 18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传递正面信息</a:t>
              </a:r>
              <a:endParaRPr lang="en-US" sz="1100"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向患者传递有关白血病治疗的正面信息，增强其治疗信心和配合度。</a:t>
              </a:r>
              <a:endParaRPr lang="en-US" sz="1100"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21" name="AutoShape 21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家庭和社会支持</a:t>
              </a:r>
              <a:endParaRPr lang="en-US" sz="1100"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鼓励家庭和社会成员给予患者足够的支持和关心，减轻其心理压力。</a:t>
              </a:r>
              <a:endParaRPr lang="en-US" sz="1100"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4" name="Freeform 24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7" name="Freeform 27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30" name="Freeform 30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控制盐和糖的摄入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鼓励患者增加蛋白质的摄入，如鱼、肉、蛋、奶等，以补充身体所需的营养。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根据患者的病情和医生建议，控制盐和糖的摄入量，以降低水肿和高血压的风险。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确保患者摄入足够的营养，提供多样化、均衡的食物，以满足其营养需求。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避免给患者食用辛辣、油腻、坚硬等刺激性食物，以免加重病情或引起不适。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根据患者的身体状况和医生建议，合理安排休息和活动时间，避免过度疲劳。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保持皮肤清洁干燥，避免皮肤破损和感染，定期更换床单和衣物。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保持口腔清洁卫生，定期刷牙、漱口，以预防口腔感染和溃疡。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保持个人卫生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注意呼吸道防护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教育患者保持良好的个人卫生习惯，勤洗手、洗脸、洗澡等。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在空气质量差的情况下，佩戴口罩或呼吸器等防护用品，以减少呼吸道感染的风险。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避免接触患有感染性疾病的人群和动物，减少去公共场所和人员密集的地方。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白血病患者的药物治疗与护理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https://d.book118.com/908121077044006027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2024-09-05T03:28:29.682</cp:lastPrinted>
  <dcterms:created xsi:type="dcterms:W3CDTF">2024-09-04T19:28:29Z</dcterms:created>
  <dcterms:modified xsi:type="dcterms:W3CDTF">2024-09-04T19:28:31Z</dcterms:modified>
</cp:coreProperties>
</file>