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92B9884-FF07-4121-A58E-3535747C74F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FDC74DB-FAF4-4F39-A69D-FA81326BC54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F3D9D50-0DDD-403F-957D-FE0C426261B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B923BB5-5F31-4902-A3AE-1BEE5E0B9BC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EB22A7F-F4B8-45F6-9C32-0C874BF7ECE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192551F-EDD5-4411-8626-D88B08D26A4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07667DB-4A3B-485B-B593-F815CF1FBF5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06DC174-F9BA-4626-AA9A-4BE182B8A93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B786843-5144-42FA-859E-945D11A2EB6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C3CFBB5-B41D-4600-939B-997A0163942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A61656A-E52A-4B8D-BA13-57671F1DF4B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pic>
        <p:nvPicPr>
          <p:cNvPr id="3" name="Picture 2">
            <a:extLst>
              <a:ext uri="{FF2B5EF4-FFF2-40B4-BE49-F238E27FC236}">
                <a16:creationId xmlns:a16="http://schemas.microsoft.com/office/drawing/2014/main" id="{F1FE2078-237D-7C2C-B630-C7B2BAB04B96}"/>
              </a:ext>
            </a:extLst>
          </p:cNvPr>
          <p:cNvPicPr>
            <a:picLocks noChangeAspect="1"/>
          </p:cNvPicPr>
          <p:nvPr userDrawn="1"/>
        </p:nvPicPr>
        <p:blipFill>
          <a:blip r:embed="rId1">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3101725"/>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chemeClr val="tx1"/>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3030016"/>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a:solidFill>
            <a:srgbClr val="4787C7"/>
          </a:solidFill>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pic>
        <p:nvPicPr>
          <p:cNvPr id="2" name="Picture 1">
            <a:extLst>
              <a:ext uri="{FF2B5EF4-FFF2-40B4-BE49-F238E27FC236}">
                <a16:creationId xmlns:a16="http://schemas.microsoft.com/office/drawing/2014/main" id="{76D2F5E9-B0A3-F4C3-213F-5728E86B525D}"/>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grpSp>
        <p:nvGrpSpPr>
          <p:cNvPr id="8" name="Group 7">
            <a:extLst>
              <a:ext uri="{FF2B5EF4-FFF2-40B4-BE49-F238E27FC236}">
                <a16:creationId xmlns:a16="http://schemas.microsoft.com/office/drawing/2014/main" id="{10ED4890-3C16-3E33-1314-7CA5E1875DEA}"/>
              </a:ext>
            </a:extLst>
          </p:cNvPr>
          <p:cNvGrpSpPr/>
          <p:nvPr userDrawn="1"/>
        </p:nvGrpSpPr>
        <p:grpSpPr>
          <a:xfrm>
            <a:off x="9939566" y="131509"/>
            <a:ext cx="2194559" cy="1080000"/>
            <a:chOff x="9997441" y="131509"/>
            <a:chExt cx="2194559" cy="1080000"/>
          </a:xfrm>
        </p:grpSpPr>
        <p:grpSp>
          <p:nvGrpSpPr>
            <p:cNvPr id="4" name="Group 3">
              <a:extLst>
                <a:ext uri="{FF2B5EF4-FFF2-40B4-BE49-F238E27FC236}">
                  <a16:creationId xmlns:a16="http://schemas.microsoft.com/office/drawing/2014/main" id="{D23D8610-139E-055D-B613-86C0D02419CC}"/>
                </a:ext>
              </a:extLst>
            </p:cNvPr>
            <p:cNvGrpSpPr/>
            <p:nvPr/>
          </p:nvGrpSpPr>
          <p:grpSpPr>
            <a:xfrm rot="10800000">
              <a:off x="9997441" y="131509"/>
              <a:ext cx="2194559" cy="1080000"/>
              <a:chOff x="-1354596" y="1053296"/>
              <a:chExt cx="2592377" cy="1152000"/>
            </a:xfrm>
            <a:solidFill>
              <a:srgbClr val="4686C9"/>
            </a:solidFill>
          </p:grpSpPr>
          <p:sp>
            <p:nvSpPr>
              <p:cNvPr id="6" name="Rectangle 5">
                <a:extLst>
                  <a:ext uri="{FF2B5EF4-FFF2-40B4-BE49-F238E27FC236}">
                    <a16:creationId xmlns:a16="http://schemas.microsoft.com/office/drawing/2014/main" id="{6EE210B1-74BC-7137-9DBA-FAEE85C1042C}"/>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Flowchart: Connector 6">
                <a:extLst>
                  <a:ext uri="{FF2B5EF4-FFF2-40B4-BE49-F238E27FC236}">
                    <a16:creationId xmlns:a16="http://schemas.microsoft.com/office/drawing/2014/main" id="{BE030A12-50E2-38B2-5638-BF0844B7F729}"/>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 name="TextBox 4">
              <a:extLst>
                <a:ext uri="{FF2B5EF4-FFF2-40B4-BE49-F238E27FC236}">
                  <a16:creationId xmlns:a16="http://schemas.microsoft.com/office/drawing/2014/main" id="{9BD9D86A-3D98-8F82-5B4A-AB72ABD6484F}"/>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14" name="Group 13">
            <a:extLst>
              <a:ext uri="{FF2B5EF4-FFF2-40B4-BE49-F238E27FC236}">
                <a16:creationId xmlns:a16="http://schemas.microsoft.com/office/drawing/2014/main" id="{B57022DF-508D-E511-3A38-34ED78563EC4}"/>
              </a:ext>
            </a:extLst>
          </p:cNvPr>
          <p:cNvGrpSpPr/>
          <p:nvPr userDrawn="1"/>
        </p:nvGrpSpPr>
        <p:grpSpPr>
          <a:xfrm>
            <a:off x="8128290" y="2229680"/>
            <a:ext cx="2717187" cy="2982885"/>
            <a:chOff x="8128290" y="2229680"/>
            <a:chExt cx="2717187" cy="2982885"/>
          </a:xfrm>
        </p:grpSpPr>
        <p:sp>
          <p:nvSpPr>
            <p:cNvPr id="12" name="矩形: 对角圆角 36">
              <a:extLst>
                <a:ext uri="{FF2B5EF4-FFF2-40B4-BE49-F238E27FC236}">
                  <a16:creationId xmlns:a16="http://schemas.microsoft.com/office/drawing/2014/main" id="{595B5A32-9CD8-BB57-5D4B-123878C40D19}"/>
                </a:ext>
              </a:extLst>
            </p:cNvPr>
            <p:cNvSpPr/>
            <p:nvPr userDrawn="1"/>
          </p:nvSpPr>
          <p:spPr>
            <a:xfrm>
              <a:off x="8128290" y="2229680"/>
              <a:ext cx="2717187" cy="2982885"/>
            </a:xfrm>
            <a:prstGeom prst="round2DiagRect">
              <a:avLst>
                <a:gd name="adj1" fmla="val 50000"/>
                <a:gd name="adj2" fmla="val 0"/>
              </a:avLst>
            </a:prstGeom>
            <a:solidFill>
              <a:srgbClr val="008DCA"/>
            </a:solidFill>
          </p:spPr>
          <p:style>
            <a:lnRef idx="3">
              <a:schemeClr val="lt1"/>
            </a:lnRef>
            <a:fillRef idx="1">
              <a:schemeClr val="accent5"/>
            </a:fillRef>
            <a:effectRef idx="1">
              <a:schemeClr val="accent5"/>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Freeform 39">
              <a:extLst>
                <a:ext uri="{FF2B5EF4-FFF2-40B4-BE49-F238E27FC236}">
                  <a16:creationId xmlns:a16="http://schemas.microsoft.com/office/drawing/2014/main" id="{870C6DF1-A833-2228-8EB9-4A8398B5D824}"/>
                </a:ext>
              </a:extLst>
            </p:cNvPr>
            <p:cNvSpPr>
              <a:spLocks noEditPoints="1"/>
            </p:cNvSpPr>
            <p:nvPr userDrawn="1"/>
          </p:nvSpPr>
          <p:spPr bwMode="auto">
            <a:xfrm>
              <a:off x="8560012" y="2775466"/>
              <a:ext cx="1915076" cy="1823161"/>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pic>
        <p:nvPicPr>
          <p:cNvPr id="9" name="Picture 8">
            <a:extLst>
              <a:ext uri="{FF2B5EF4-FFF2-40B4-BE49-F238E27FC236}">
                <a16:creationId xmlns:a16="http://schemas.microsoft.com/office/drawing/2014/main" id="{F0739591-6F80-03B9-68FB-3302837D5D70}"/>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grpSp>
        <p:nvGrpSpPr>
          <p:cNvPr id="16" name="Group 15">
            <a:extLst>
              <a:ext uri="{FF2B5EF4-FFF2-40B4-BE49-F238E27FC236}">
                <a16:creationId xmlns:a16="http://schemas.microsoft.com/office/drawing/2014/main" id="{125E6B77-A820-60D3-F237-2BB7843B3F46}"/>
              </a:ext>
            </a:extLst>
          </p:cNvPr>
          <p:cNvGrpSpPr/>
          <p:nvPr userDrawn="1"/>
        </p:nvGrpSpPr>
        <p:grpSpPr>
          <a:xfrm>
            <a:off x="9939566" y="131509"/>
            <a:ext cx="2194559" cy="1080000"/>
            <a:chOff x="9997441" y="131509"/>
            <a:chExt cx="2194559" cy="1080000"/>
          </a:xfrm>
        </p:grpSpPr>
        <p:grpSp>
          <p:nvGrpSpPr>
            <p:cNvPr id="17" name="Group 16">
              <a:extLst>
                <a:ext uri="{FF2B5EF4-FFF2-40B4-BE49-F238E27FC236}">
                  <a16:creationId xmlns:a16="http://schemas.microsoft.com/office/drawing/2014/main" id="{60859A5C-723B-0791-E02B-1FC25352E9FA}"/>
                </a:ext>
              </a:extLst>
            </p:cNvPr>
            <p:cNvGrpSpPr/>
            <p:nvPr/>
          </p:nvGrpSpPr>
          <p:grpSpPr>
            <a:xfrm rot="10800000">
              <a:off x="9997441" y="131509"/>
              <a:ext cx="2194559" cy="1080000"/>
              <a:chOff x="-1354596" y="1053296"/>
              <a:chExt cx="2592377" cy="1152000"/>
            </a:xfrm>
            <a:solidFill>
              <a:srgbClr val="4686C9"/>
            </a:solidFill>
          </p:grpSpPr>
          <p:sp>
            <p:nvSpPr>
              <p:cNvPr id="19" name="Rectangle 18">
                <a:extLst>
                  <a:ext uri="{FF2B5EF4-FFF2-40B4-BE49-F238E27FC236}">
                    <a16:creationId xmlns:a16="http://schemas.microsoft.com/office/drawing/2014/main" id="{1D009657-9EC1-E7FF-9505-408AC72E4776}"/>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Flowchart: Connector 19">
                <a:extLst>
                  <a:ext uri="{FF2B5EF4-FFF2-40B4-BE49-F238E27FC236}">
                    <a16:creationId xmlns:a16="http://schemas.microsoft.com/office/drawing/2014/main" id="{F992DE8E-995A-9CF5-35E4-15DA672D25D4}"/>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8" name="TextBox 17">
              <a:extLst>
                <a:ext uri="{FF2B5EF4-FFF2-40B4-BE49-F238E27FC236}">
                  <a16:creationId xmlns:a16="http://schemas.microsoft.com/office/drawing/2014/main" id="{3411BAF4-F369-DF23-0547-8CA0580D84F6}"/>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21.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21.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22.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08123143142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087217" y="2900574"/>
            <a:ext cx="966566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rPr>
              <a:t>招聘与选拔过程中的公平性与多样性研究</a:t>
            </a:r>
            <a:endParaRPr lang="en-US" altLang="zh-CN"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 name="Picture 2">
            <a:extLst>
              <a:ext uri="{FF2B5EF4-FFF2-40B4-BE49-F238E27FC236}">
                <a16:creationId xmlns:a16="http://schemas.microsoft.com/office/drawing/2014/main" id="{73DB93DD-8314-CC2E-0444-E8DC6CC887DB}"/>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33" name="TextBox 32">
            <a:extLst>
              <a:ext uri="{FF2B5EF4-FFF2-40B4-BE49-F238E27FC236}">
                <a16:creationId xmlns:a16="http://schemas.microsoft.com/office/drawing/2014/main" id="{BA9DE6F8-DEE1-44AA-8DB9-F518A08EAD55}"/>
              </a:ext>
            </a:extLst>
          </p:cNvPr>
          <p:cNvSpPr txBox="1"/>
          <p:nvPr/>
        </p:nvSpPr>
        <p:spPr>
          <a:xfrm>
            <a:off x="3136740" y="3108818"/>
            <a:ext cx="8032828"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indent="-685800" defTabSz="914377">
              <a:lnSpc>
                <a:spcPts val="5000"/>
              </a:lnSpc>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rPr>
              <a:t> 招聘与选拔公平性与多样性研究现状
 招聘与选拔过程中的歧视类型及影响因素
 公平性与多样性对组织绩效的影响
 公平性与多样性指标的制定与衡量
 提高招聘与选拔公平性与多样性的策略与措施
 招聘与选拔过程中的偏见识别与消除
 公平性与多样性培训与教育的有效性
 招聘与选拔公平性与多样性研究的未来发展趋势</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招聘与选拔公平性与多样性研究现状</a:t>
            </a:r>
          </a:p>
        </p:txBody>
      </p:sp>
      <p:sp>
        <p:nvSpPr>
          <p:cNvPr id="3" name="Subtitle 2"/>
          <p:cNvSpPr>
            <a:spLocks noGrp="1"/>
          </p:cNvSpPr>
          <p:nvPr>
            <p:ph type="subTitle" idx="1"/>
          </p:nvPr>
        </p:nvSpPr>
        <p:spPr/>
        <p:txBody>
          <a:bodyPr/>
          <a:lstStyle/>
          <a:p>
            <a:r>
              <a:t>招聘与选拔过程中的公平性与多样性研究</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招聘与选拔公平性与多样性研究现状</a:t>
            </a:r>
          </a:p>
        </p:txBody>
      </p:sp>
      <p:sp>
        <p:nvSpPr>
          <p:cNvPr id="3" name="Content Placeholder 2"/>
          <p:cNvSpPr>
            <a:spLocks noGrp="1"/>
          </p:cNvSpPr>
          <p:nvPr>
            <p:ph sz="half" idx="2"/>
          </p:nvPr>
        </p:nvSpPr>
        <p:spPr/>
        <p:txBody>
          <a:bodyPr/>
          <a:lstStyle/>
          <a:p>
            <a:r>
              <a:t>1. 在招聘和选拔过程中，偏见和歧视仍然是一个普遍存在的问题。这些偏见和歧视可能基于种族、性别、年龄、宗教、性取向等因素。</a:t>
            </a:r>
          </a:p>
          <a:p>
            <a:r>
              <a:t>2. 偏见和歧视会对求职者和雇主都产生负面影响。对求职者来说，偏见和歧视可能会导致他们被拒绝雇用或无法获得晋升。对雇主来说，偏见和歧视可能会导致他们失去优秀的人才，从而降低生产力和创新能力。</a:t>
            </a:r>
          </a:p>
          <a:p>
            <a:r>
              <a:t>3. 消除招聘和选拔中的偏见和歧视需要采取多种措施，包括：制定和实施反歧视政策，为招聘人员和选拔人员提供培训，使用盲选等方法来减少偏见的影响。</a:t>
            </a:r>
          </a:p>
        </p:txBody>
      </p:sp>
      <p:sp>
        <p:nvSpPr>
          <p:cNvPr id="4" name="Text Placeholder 3"/>
          <p:cNvSpPr>
            <a:spLocks noGrp="1"/>
          </p:cNvSpPr>
          <p:nvPr>
            <p:ph type="body" idx="3"/>
          </p:nvPr>
        </p:nvSpPr>
        <p:spPr/>
        <p:txBody>
          <a:bodyPr/>
          <a:lstStyle/>
          <a:p>
            <a:r>
              <a:t>工作场所的多样性与包容性</a:t>
            </a:r>
          </a:p>
        </p:txBody>
      </p:sp>
      <p:sp>
        <p:nvSpPr>
          <p:cNvPr id="5" name="Content Placeholder 4"/>
          <p:cNvSpPr>
            <a:spLocks noGrp="1"/>
          </p:cNvSpPr>
          <p:nvPr>
            <p:ph sz="half" idx="4"/>
          </p:nvPr>
        </p:nvSpPr>
        <p:spPr/>
        <p:txBody>
          <a:bodyPr/>
          <a:lstStyle/>
          <a:p>
            <a:r>
              <a:t>1. 工作场所的多样性是指工作场所中存在不同背景、不同经历、不同观点的员工。工作场所的包容性是指所有员工都被尊重、接纳和重视。</a:t>
            </a:r>
          </a:p>
          <a:p>
            <a:r>
              <a:t>2. 工作场所的多样性和包容性对于组织和员工都有很多好处。例如，多样性和包容性可以提高组织的创新能力、生产力和绩效，还可以减少员工的压力和倦怠感，提高员工的满意度和敬业度。</a:t>
            </a:r>
          </a:p>
          <a:p>
            <a:r>
              <a:t>3. 为了促进工作场所的多样性和包容性，组织可以采取多种措施，包括：制定和实施多样性和包容性政策，为员工提供多样性和包容性培训，建立支持多元文化的氛围。</a:t>
            </a:r>
          </a:p>
        </p:txBody>
      </p:sp>
      <p:sp>
        <p:nvSpPr>
          <p:cNvPr id="6" name="Text Placeholder 5"/>
          <p:cNvSpPr>
            <a:spLocks noGrp="1"/>
          </p:cNvSpPr>
          <p:nvPr>
            <p:ph type="body" idx="1"/>
          </p:nvPr>
        </p:nvSpPr>
        <p:spPr/>
        <p:txBody>
          <a:bodyPr/>
          <a:lstStyle/>
          <a:p>
            <a:r>
              <a:t>招聘和选拔中的偏见与歧视</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招聘与选拔公平性与多样性研究现状</a:t>
            </a:r>
          </a:p>
        </p:txBody>
      </p:sp>
      <p:sp>
        <p:nvSpPr>
          <p:cNvPr id="3" name="Text Placeholder 2"/>
          <p:cNvSpPr>
            <a:spLocks noGrp="1"/>
          </p:cNvSpPr>
          <p:nvPr>
            <p:ph type="body" idx="1"/>
          </p:nvPr>
        </p:nvSpPr>
        <p:spPr/>
        <p:txBody>
          <a:bodyPr/>
          <a:lstStyle/>
          <a:p>
            <a:r>
              <a:t>人才招聘与选拔中的AI技术应用</a:t>
            </a:r>
          </a:p>
        </p:txBody>
      </p:sp>
      <p:sp>
        <p:nvSpPr>
          <p:cNvPr id="4" name="Content Placeholder 3"/>
          <p:cNvSpPr>
            <a:spLocks noGrp="1"/>
          </p:cNvSpPr>
          <p:nvPr>
            <p:ph sz="half" idx="2"/>
          </p:nvPr>
        </p:nvSpPr>
        <p:spPr/>
        <p:txBody>
          <a:bodyPr/>
          <a:lstStyle/>
          <a:p>
            <a:r>
              <a:t>1. 人工智能（AI）技术在招聘和选拔领域得到了越来越广泛的应用。AI技术可以帮助招聘人员和选拔人员筛选简历、进行面试、评估候选人的能力和潜力。</a:t>
            </a:r>
          </a:p>
          <a:p>
            <a:r>
              <a:t>2. AI技术在招聘和选拔中的应用可以提高招聘和选拔的效率和准确性。例如，AI技术可以帮助招聘人员和选拔人员更快速地筛选简历，从而节省时间和精力。AI技术还可以帮助招聘人员和选拔人员更准确地评估候选人的能力和潜力，从而降低招聘和选拔的风险。</a:t>
            </a:r>
          </a:p>
          <a:p>
            <a:r>
              <a:t>3. 然而，AI技术在招聘和选拔中的应用也存在一些挑战和风险。例如，AI技术可能会受到偏见的影响，从而导致招聘和选拔过程中的歧视。此外，AI技术还可能会被用于非法目的，例如窃取个人信息或进行网络攻击。</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招聘与选拔公平性与多样性研究现状</a:t>
            </a:r>
          </a:p>
        </p:txBody>
      </p:sp>
      <p:sp>
        <p:nvSpPr>
          <p:cNvPr id="3" name="Text Placeholder 2"/>
          <p:cNvSpPr>
            <a:spLocks noGrp="1"/>
          </p:cNvSpPr>
          <p:nvPr>
            <p:ph type="body" idx="1"/>
          </p:nvPr>
        </p:nvSpPr>
        <p:spPr/>
        <p:txBody>
          <a:bodyPr/>
          <a:lstStyle/>
          <a:p>
            <a:r>
              <a:t>人才招聘与选拔中的大数据分析</a:t>
            </a:r>
          </a:p>
        </p:txBody>
      </p:sp>
      <p:sp>
        <p:nvSpPr>
          <p:cNvPr id="4" name="Content Placeholder 3"/>
          <p:cNvSpPr>
            <a:spLocks noGrp="1"/>
          </p:cNvSpPr>
          <p:nvPr>
            <p:ph sz="half" idx="2"/>
          </p:nvPr>
        </p:nvSpPr>
        <p:spPr/>
        <p:txBody>
          <a:bodyPr/>
          <a:lstStyle/>
          <a:p>
            <a:r>
              <a:t>1. 大数据分析在招聘和选拔领域得到了越来越广泛的应用。大数据分析可以帮助招聘人员和选拔人员挖掘候选人的潜在价值，从而提高招聘和选拔的准确性和有效性。</a:t>
            </a:r>
          </a:p>
          <a:p>
            <a:r>
              <a:t>2. 大数据分析在招聘和选拔中的应用可以帮助组织发现更合适的人才。例如，大数据分析可以帮助招聘人员和选拔人员识别出那些具有高绩效潜力的候选人，从而提高组织的招聘质量。此外，大数据分析还可以帮助招聘人员和选拔人员发现那些可能对组织产生负面影响的候选人，从而降低组织的招聘风险。</a:t>
            </a:r>
          </a:p>
          <a:p>
            <a:r>
              <a:t>3. 然而，大数据分析在招聘和选拔中的应用也存在一些挑战和风险。例如，大数据分析可能会受到偏见的影响，从而导致招聘和选拔过程中的歧视。此外，大数据分析还可能会被用于非法目的，例如窃取个人信息或进行网络攻击。</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招聘与选拔公平性与多样性研究现状</a:t>
            </a:r>
          </a:p>
        </p:txBody>
      </p:sp>
      <p:sp>
        <p:nvSpPr>
          <p:cNvPr id="3" name="Text Placeholder 2"/>
          <p:cNvSpPr>
            <a:spLocks noGrp="1"/>
          </p:cNvSpPr>
          <p:nvPr>
            <p:ph type="body" idx="1"/>
          </p:nvPr>
        </p:nvSpPr>
        <p:spPr/>
        <p:txBody>
          <a:bodyPr/>
          <a:lstStyle/>
          <a:p>
            <a:r>
              <a:t>人才招聘与选拔中的社会责任</a:t>
            </a:r>
          </a:p>
        </p:txBody>
      </p:sp>
      <p:sp>
        <p:nvSpPr>
          <p:cNvPr id="4" name="Content Placeholder 3"/>
          <p:cNvSpPr>
            <a:spLocks noGrp="1"/>
          </p:cNvSpPr>
          <p:nvPr>
            <p:ph sz="half" idx="2"/>
          </p:nvPr>
        </p:nvSpPr>
        <p:spPr/>
        <p:txBody>
          <a:bodyPr/>
          <a:lstStyle/>
          <a:p>
            <a:r>
              <a:t>1. 组织在进行招聘和选拔时，应该承担一定的社会责任。例如，组织应该确保招聘和选拔过程是公平公正的，不能存在任何形式的歧视。此外，组织还应该确保招聘和选拔过程是透明的，可以让所有候选人都清楚地了解招聘和选拔的规则和程序。</a:t>
            </a:r>
          </a:p>
          <a:p>
            <a:r>
              <a:t>2. 组织承担社会责任，可以提高其在社会上的声誉和形象，从而吸引更多优秀的人才。此外，承担社会责任还可以帮助组织建立一个更加多元化和包容性的工作场所，从而提高组织的创新能力、生产力和绩效。</a:t>
            </a:r>
          </a:p>
          <a:p>
            <a:r>
              <a:t>3. 组织可以通过多种措施来承担社会责任，例如：制定和实施社会责任政策，为员工提供社会责任培训，建立社会责任奖惩机制。</a:t>
            </a:r>
          </a:p>
        </p:txBody>
      </p:sp>
      <p:sp>
        <p:nvSpPr>
          <p:cNvPr id="5" name="Text Placeholder 4"/>
          <p:cNvSpPr>
            <a:spLocks noGrp="1"/>
          </p:cNvSpPr>
          <p:nvPr>
            <p:ph type="body" idx="3"/>
          </p:nvPr>
        </p:nvSpPr>
        <p:spPr/>
        <p:txBody>
          <a:bodyPr/>
          <a:lstStyle/>
          <a:p>
            <a:r>
              <a:t>人才招聘与选拔中的法律法规</a:t>
            </a:r>
          </a:p>
        </p:txBody>
      </p:sp>
      <p:sp>
        <p:nvSpPr>
          <p:cNvPr id="6" name="Content Placeholder 5"/>
          <p:cNvSpPr>
            <a:spLocks noGrp="1"/>
          </p:cNvSpPr>
          <p:nvPr>
            <p:ph sz="half" idx="4"/>
          </p:nvPr>
        </p:nvSpPr>
        <p:spPr/>
        <p:txBody>
          <a:bodyPr/>
          <a:lstStyle/>
          <a:p>
            <a:r>
              <a:t>1. 人才招聘与选拔活动受劳动法、就业促进法、妇女权益保障法等法律法规的约束。这些法律法规对招聘与选拔过程中的公平性与多样性提出了明确的要求。</a:t>
            </a:r>
          </a:p>
          <a:p>
            <a:r>
              <a:t>2. 组织在进行招聘和选拔时，必须遵守相关法律法规的规定。例如，组织不能歧视任何求职者，包括基于种族、性别、年龄、宗教、性取向等因素的歧视。此外，组织还必须确保招聘和选拔过程是公平公正的，不能存在任何形式的舞弊行为。</a:t>
            </a:r>
          </a:p>
          <a:p>
            <a:r>
              <a:t>3. 违反相关法律法规的组织，将会受到法律的制裁。例如，组织可能会被处以罚款，甚至被吊销营业执照。此外，组织还可能会面临求职者的诉讼。</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招聘与选拔过程中的歧视类型及影响因素</a:t>
            </a:r>
          </a:p>
        </p:txBody>
      </p:sp>
      <p:sp>
        <p:nvSpPr>
          <p:cNvPr id="3" name="Subtitle 2"/>
          <p:cNvSpPr>
            <a:spLocks noGrp="1"/>
          </p:cNvSpPr>
          <p:nvPr>
            <p:ph type="subTitle" idx="1"/>
          </p:nvPr>
        </p:nvSpPr>
        <p:spPr/>
        <p:txBody>
          <a:bodyPr/>
          <a:lstStyle/>
          <a:p>
            <a:r>
              <a:t>招聘与选拔过程中的公平性与多样性研究</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招聘与选拔过程中的歧视类型及影响因素</a:t>
            </a:r>
          </a:p>
        </p:txBody>
      </p:sp>
      <p:sp>
        <p:nvSpPr>
          <p:cNvPr id="3" name="Content Placeholder 2"/>
          <p:cNvSpPr>
            <a:spLocks noGrp="1"/>
          </p:cNvSpPr>
          <p:nvPr>
            <p:ph sz="half" idx="2"/>
          </p:nvPr>
        </p:nvSpPr>
        <p:spPr/>
        <p:txBody>
          <a:bodyPr/>
          <a:lstStyle/>
          <a:p>
            <a:r>
              <a:t>1. 性别歧视：在招聘和选拔过程中，对特定性别的人存在偏见和歧视，造成性别不平等。</a:t>
            </a:r>
          </a:p>
          <a:p>
            <a:r>
              <a:t>2. 种族歧视：在招聘和选拔过程中，对特定种族的候选人存在偏见和歧视，造成种族不平等。</a:t>
            </a:r>
          </a:p>
          <a:p>
            <a:r>
              <a:t>3. 民族歧视：在招聘和选拔过程中，对特定民族的候选人存在偏见和歧视，造成民族不平等。</a:t>
            </a:r>
          </a:p>
        </p:txBody>
      </p:sp>
      <p:sp>
        <p:nvSpPr>
          <p:cNvPr id="4" name="Text Placeholder 3"/>
          <p:cNvSpPr>
            <a:spLocks noGrp="1"/>
          </p:cNvSpPr>
          <p:nvPr>
            <p:ph type="body" idx="3"/>
          </p:nvPr>
        </p:nvSpPr>
        <p:spPr/>
        <p:txBody>
          <a:bodyPr/>
          <a:lstStyle/>
          <a:p>
            <a:r>
              <a:t>隐性歧视</a:t>
            </a:r>
          </a:p>
        </p:txBody>
      </p:sp>
      <p:sp>
        <p:nvSpPr>
          <p:cNvPr id="5" name="Content Placeholder 4"/>
          <p:cNvSpPr>
            <a:spLocks noGrp="1"/>
          </p:cNvSpPr>
          <p:nvPr>
            <p:ph sz="half" idx="4"/>
          </p:nvPr>
        </p:nvSpPr>
        <p:spPr/>
        <p:txBody>
          <a:bodyPr/>
          <a:lstStyle/>
          <a:p>
            <a:r>
              <a:t>1. 刻板印象：招聘人员对特定群体存在刻板印象，认为其不具备某项工作所需的技能或素质。</a:t>
            </a:r>
          </a:p>
          <a:p>
            <a:r>
              <a:t>2. 确认偏误：招聘人员在评估候选人时倾向于寻找与自己相似的人，导致招聘结果缺乏多样性。</a:t>
            </a:r>
          </a:p>
          <a:p>
            <a:r>
              <a:t>3. 光晕效应：招聘人员根据候选人的外表或其他无关因素对其能力和素质做出不准确的判断。</a:t>
            </a:r>
          </a:p>
        </p:txBody>
      </p:sp>
      <p:sp>
        <p:nvSpPr>
          <p:cNvPr id="6" name="Text Placeholder 5"/>
          <p:cNvSpPr>
            <a:spLocks noGrp="1"/>
          </p:cNvSpPr>
          <p:nvPr>
            <p:ph type="body" idx="1"/>
          </p:nvPr>
        </p:nvSpPr>
        <p:spPr/>
        <p:txBody>
          <a:bodyPr/>
          <a:lstStyle/>
          <a:p>
            <a:r>
              <a:t>显性歧视</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招聘与选拔过程中的歧视类型及影响因素</a:t>
            </a:r>
          </a:p>
        </p:txBody>
      </p:sp>
      <p:sp>
        <p:nvSpPr>
          <p:cNvPr id="3" name="Text Placeholder 2"/>
          <p:cNvSpPr>
            <a:spLocks noGrp="1"/>
          </p:cNvSpPr>
          <p:nvPr>
            <p:ph type="body" idx="1"/>
          </p:nvPr>
        </p:nvSpPr>
        <p:spPr/>
        <p:txBody>
          <a:bodyPr/>
          <a:lstStyle/>
          <a:p>
            <a:r>
              <a:t>结构性歧视</a:t>
            </a:r>
          </a:p>
        </p:txBody>
      </p:sp>
      <p:sp>
        <p:nvSpPr>
          <p:cNvPr id="4" name="Content Placeholder 3"/>
          <p:cNvSpPr>
            <a:spLocks noGrp="1"/>
          </p:cNvSpPr>
          <p:nvPr>
            <p:ph sz="half" idx="2"/>
          </p:nvPr>
        </p:nvSpPr>
        <p:spPr/>
        <p:txBody>
          <a:bodyPr/>
          <a:lstStyle/>
          <a:p>
            <a:r>
              <a:t>1. 教育不平等：由于教育资源的分配不均，不同群体获得教育的机会不同，导致职业发展机会的不平等。</a:t>
            </a:r>
          </a:p>
          <a:p>
            <a:r>
              <a:t>2. 职业隔离：某些职业或行业被视为特定性别的专有领域，从而导致性别隔离。</a:t>
            </a:r>
          </a:p>
          <a:p>
            <a:r>
              <a:t>3. 玻璃天花板：女性和少数族裔在晋升到高层管理岗位时面临障碍，造成职业发展上的不平等。</a:t>
            </a:r>
          </a:p>
        </p:txBody>
      </p:sp>
      <p:sp>
        <p:nvSpPr>
          <p:cNvPr id="5" name="Text Placeholder 4"/>
          <p:cNvSpPr>
            <a:spLocks noGrp="1"/>
          </p:cNvSpPr>
          <p:nvPr>
            <p:ph type="body" idx="3"/>
          </p:nvPr>
        </p:nvSpPr>
        <p:spPr/>
        <p:txBody>
          <a:bodyPr/>
          <a:lstStyle/>
          <a:p>
            <a:r>
              <a:t>年龄歧视</a:t>
            </a:r>
          </a:p>
        </p:txBody>
      </p:sp>
      <p:sp>
        <p:nvSpPr>
          <p:cNvPr id="6" name="Content Placeholder 5"/>
          <p:cNvSpPr>
            <a:spLocks noGrp="1"/>
          </p:cNvSpPr>
          <p:nvPr>
            <p:ph sz="half" idx="4"/>
          </p:nvPr>
        </p:nvSpPr>
        <p:spPr/>
        <p:txBody>
          <a:bodyPr/>
          <a:lstStyle/>
          <a:p>
            <a:r>
              <a:t>1. 年龄偏见：招聘人员对年长的候选人存在偏见，认为他们缺乏创新能力和适应力。</a:t>
            </a:r>
          </a:p>
          <a:p>
            <a:r>
              <a:t>2. 年龄歧视法律：尽管有法律禁止年龄歧视，但这种歧视现象仍然存在。</a:t>
            </a:r>
          </a:p>
          <a:p>
            <a:r>
              <a:t>3. 年龄歧视的后果：年龄歧视会导致老年人失业、经济困难和心理健康问题等负面后果。</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招聘与选拔过程中的歧视类型及影响因素</a:t>
            </a:r>
          </a:p>
        </p:txBody>
      </p:sp>
      <p:sp>
        <p:nvSpPr>
          <p:cNvPr id="3" name="Content Placeholder 2"/>
          <p:cNvSpPr>
            <a:spLocks noGrp="1"/>
          </p:cNvSpPr>
          <p:nvPr>
            <p:ph sz="half" idx="2"/>
          </p:nvPr>
        </p:nvSpPr>
        <p:spPr/>
        <p:txBody>
          <a:bodyPr/>
          <a:lstStyle/>
          <a:p>
            <a:r>
              <a:t>1. 残疾偏见：招聘人员对残疾候选人存在偏见，认为他们不能胜任工作或会给公司带来额外负担。</a:t>
            </a:r>
          </a:p>
          <a:p>
            <a:r>
              <a:t>2. 残疾歧视法律：尽管有法律禁止残疾歧视，但这种歧视现象仍然存在。</a:t>
            </a:r>
          </a:p>
          <a:p>
            <a:r>
              <a:t>3. 残疾歧视的后果：残疾歧视会导致残疾人失业、经济困难和社会孤立等负面后果。</a:t>
            </a:r>
          </a:p>
        </p:txBody>
      </p:sp>
      <p:sp>
        <p:nvSpPr>
          <p:cNvPr id="4" name="Text Placeholder 3"/>
          <p:cNvSpPr>
            <a:spLocks noGrp="1"/>
          </p:cNvSpPr>
          <p:nvPr>
            <p:ph type="body" idx="3"/>
          </p:nvPr>
        </p:nvSpPr>
        <p:spPr/>
        <p:txBody>
          <a:bodyPr/>
          <a:lstStyle/>
          <a:p>
            <a:r>
              <a:t>招聘过程中的不公平</a:t>
            </a:r>
          </a:p>
        </p:txBody>
      </p:sp>
      <p:sp>
        <p:nvSpPr>
          <p:cNvPr id="5" name="Content Placeholder 4"/>
          <p:cNvSpPr>
            <a:spLocks noGrp="1"/>
          </p:cNvSpPr>
          <p:nvPr>
            <p:ph sz="half" idx="4"/>
          </p:nvPr>
        </p:nvSpPr>
        <p:spPr/>
        <p:txBody>
          <a:bodyPr/>
          <a:lstStyle/>
          <a:p>
            <a:r>
              <a:t>1. 缺乏透明度：招聘过程缺乏透明度，候选人不了解职位要求和评估标准，导致不公平的竞争。</a:t>
            </a:r>
          </a:p>
          <a:p>
            <a:r>
              <a:t>2. 缺乏问责制：招聘人员在招聘过程中缺乏问责制，导致歧视和不公平现象难以消除。</a:t>
            </a:r>
          </a:p>
          <a:p>
            <a:r>
              <a:t>3. 招聘工具的偏见：某些招聘工具存在偏见，导致特定群体被系统性地排除在招聘过程之外。</a:t>
            </a:r>
          </a:p>
        </p:txBody>
      </p:sp>
      <p:sp>
        <p:nvSpPr>
          <p:cNvPr id="6" name="Text Placeholder 5"/>
          <p:cNvSpPr>
            <a:spLocks noGrp="1"/>
          </p:cNvSpPr>
          <p:nvPr>
            <p:ph type="body" idx="1"/>
          </p:nvPr>
        </p:nvSpPr>
        <p:spPr/>
        <p:txBody>
          <a:bodyPr/>
          <a:lstStyle/>
          <a:p>
            <a:r>
              <a:t>残疾歧视</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公平性与多样性对组织绩效的影响</a:t>
            </a:r>
          </a:p>
        </p:txBody>
      </p:sp>
      <p:sp>
        <p:nvSpPr>
          <p:cNvPr id="3" name="Subtitle 2"/>
          <p:cNvSpPr>
            <a:spLocks noGrp="1"/>
          </p:cNvSpPr>
          <p:nvPr>
            <p:ph type="subTitle" idx="1"/>
          </p:nvPr>
        </p:nvSpPr>
        <p:spPr/>
        <p:txBody>
          <a:bodyPr/>
          <a:lstStyle/>
          <a:p>
            <a:r>
              <a:t>招聘与选拔过程中的公平性与多样性研究</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公平性与多样性对组织绩效的影响</a:t>
            </a:r>
          </a:p>
        </p:txBody>
      </p:sp>
      <p:sp>
        <p:nvSpPr>
          <p:cNvPr id="3" name="Content Placeholder 2"/>
          <p:cNvSpPr>
            <a:spLocks noGrp="1"/>
          </p:cNvSpPr>
          <p:nvPr>
            <p:ph sz="half" idx="2"/>
          </p:nvPr>
        </p:nvSpPr>
        <p:spPr/>
        <p:txBody>
          <a:bodyPr/>
          <a:lstStyle/>
          <a:p>
            <a:r>
              <a:t>1. 公平性与多样性可以提高组织的创造力和创新能力。当组织成员具有不同的背景、经历和观点时，他们可以为组织带来更多的新鲜想法和创意，从而提高组织的创新能力，也就有更高的创造力和创新力。</a:t>
            </a:r>
          </a:p>
          <a:p>
            <a:r>
              <a:t>2. 公平性与多样性可以提高组织的决策质量。当组织成员具有不同的背景、经历和观点时，他们可以为组织的决策提供更多不同的视角和意见，从而提高组织的决策质量。组织成员会更加致力于工作，并努力实现目标，从而提高组织的生产力和效率。</a:t>
            </a:r>
          </a:p>
          <a:p>
            <a:r>
              <a:t>3. 公平性与多样性可以提高组织的客户满意度。当组织成员具有不同的背景、经历和观点时，他们可以更好地理解和满足不同客户的需求，从而提高组织的客户满意度。</a:t>
            </a:r>
          </a:p>
        </p:txBody>
      </p:sp>
      <p:sp>
        <p:nvSpPr>
          <p:cNvPr id="4" name="Text Placeholder 3"/>
          <p:cNvSpPr>
            <a:spLocks noGrp="1"/>
          </p:cNvSpPr>
          <p:nvPr>
            <p:ph type="body" idx="3"/>
          </p:nvPr>
        </p:nvSpPr>
        <p:spPr/>
        <p:txBody>
          <a:bodyPr/>
          <a:lstStyle/>
          <a:p>
            <a:r>
              <a:t>成本优化</a:t>
            </a:r>
          </a:p>
        </p:txBody>
      </p:sp>
      <p:sp>
        <p:nvSpPr>
          <p:cNvPr id="5" name="Content Placeholder 4"/>
          <p:cNvSpPr>
            <a:spLocks noGrp="1"/>
          </p:cNvSpPr>
          <p:nvPr>
            <p:ph sz="half" idx="4"/>
          </p:nvPr>
        </p:nvSpPr>
        <p:spPr/>
        <p:txBody>
          <a:bodyPr/>
          <a:lstStyle/>
          <a:p>
            <a:r>
              <a:t>1. 公平性与多样性可以降低组织的招聘和培训成本。当组织消除歧视和偏见，为所有求职者提供平等的机会时，组织可以吸引到更多合格的求职者，从而降低招聘成本。同时，当组织为员工提供平等的发展机会时，组织可以减少员工流失率，从而降低培训成本。</a:t>
            </a:r>
          </a:p>
          <a:p>
            <a:r>
              <a:t>2. 公平性与多样性可以降低组织的法律风险。当组织消除歧视和偏见，为所有员工提供平等的机会时，组织可以降低违反反歧视法律的风险，从而降低法律风险。</a:t>
            </a:r>
          </a:p>
          <a:p>
            <a:r>
              <a:t>3. 公平性与多样性可以提高组织的声誉。当组织以公平和包容的方式对待员工时，组织的声誉会得到提高，从而吸引更多优秀的人才加入组织，这也是降低招聘和培训成本的方法之一。</a:t>
            </a:r>
          </a:p>
        </p:txBody>
      </p:sp>
      <p:sp>
        <p:nvSpPr>
          <p:cNvPr id="6" name="Text Placeholder 5"/>
          <p:cNvSpPr>
            <a:spLocks noGrp="1"/>
          </p:cNvSpPr>
          <p:nvPr>
            <p:ph type="body" idx="1"/>
          </p:nvPr>
        </p:nvSpPr>
        <p:spPr/>
        <p:txBody>
          <a:bodyPr/>
          <a:lstStyle/>
          <a:p>
            <a:r>
              <a:t>绩效提升</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公平性与多样性对组织绩效的影响</a:t>
            </a:r>
          </a:p>
        </p:txBody>
      </p:sp>
      <p:sp>
        <p:nvSpPr>
          <p:cNvPr id="3" name="Content Placeholder 2"/>
          <p:cNvSpPr>
            <a:spLocks noGrp="1"/>
          </p:cNvSpPr>
          <p:nvPr>
            <p:ph sz="half" idx="2"/>
          </p:nvPr>
        </p:nvSpPr>
        <p:spPr/>
        <p:txBody>
          <a:bodyPr/>
          <a:lstStyle/>
          <a:p>
            <a:r>
              <a:t>1. 公平性与多样性可以吸引更多优秀人才。当组织以公平和包容的方式对待员工时，组织对优秀人才的吸引力会增强，从而吸引更多优秀人才加入组织。</a:t>
            </a:r>
          </a:p>
          <a:p>
            <a:r>
              <a:t>2. 公平性与多样性可以提高员工的敬业度。当员工感受到自己受到公平对待时，他们的敬业度会提高，从而提高生产力和效率。</a:t>
            </a:r>
          </a:p>
          <a:p>
            <a:r>
              <a:t>3. 公平性与多样性可以提高员工的离职率。如果员工觉得自己没有受到公平对待，他们更有可能离职，这会造成招聘和培训成本的增加。公司也希望能够留住优秀人才，员工忠诚度越高，流动率就越低。</a:t>
            </a:r>
          </a:p>
        </p:txBody>
      </p:sp>
      <p:sp>
        <p:nvSpPr>
          <p:cNvPr id="4" name="Text Placeholder 3"/>
          <p:cNvSpPr>
            <a:spLocks noGrp="1"/>
          </p:cNvSpPr>
          <p:nvPr>
            <p:ph type="body" idx="3"/>
          </p:nvPr>
        </p:nvSpPr>
        <p:spPr/>
        <p:txBody>
          <a:bodyPr/>
          <a:lstStyle/>
          <a:p/>
        </p:txBody>
      </p:sp>
      <p:sp>
        <p:nvSpPr>
          <p:cNvPr id="5" name="Content Placeholder 4"/>
          <p:cNvSpPr>
            <a:spLocks noGrp="1"/>
          </p:cNvSpPr>
          <p:nvPr>
            <p:ph sz="half" idx="4"/>
          </p:nvPr>
        </p:nvSpPr>
        <p:spPr/>
        <p:txBody>
          <a:bodyPr/>
          <a:lstStyle/>
          <a:p/>
        </p:txBody>
      </p:sp>
      <p:sp>
        <p:nvSpPr>
          <p:cNvPr id="6" name="Text Placeholder 5"/>
          <p:cNvSpPr>
            <a:spLocks noGrp="1"/>
          </p:cNvSpPr>
          <p:nvPr>
            <p:ph type="body" idx="1"/>
          </p:nvPr>
        </p:nvSpPr>
        <p:spPr/>
        <p:txBody>
          <a:bodyPr/>
          <a:lstStyle/>
          <a:p>
            <a:r>
              <a:t>人才吸引</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公平性与多样性指标的制定与衡量</a:t>
            </a:r>
          </a:p>
        </p:txBody>
      </p:sp>
      <p:sp>
        <p:nvSpPr>
          <p:cNvPr id="3" name="Subtitle 2"/>
          <p:cNvSpPr>
            <a:spLocks noGrp="1"/>
          </p:cNvSpPr>
          <p:nvPr>
            <p:ph type="subTitle" idx="1"/>
          </p:nvPr>
        </p:nvSpPr>
        <p:spPr/>
        <p:txBody>
          <a:bodyPr/>
          <a:lstStyle/>
          <a:p>
            <a:r>
              <a:t>招聘与选拔过程中的公平性与多样性研究</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公平性与多样性指标的制定与衡量</a:t>
            </a:r>
          </a:p>
        </p:txBody>
      </p:sp>
      <p:sp>
        <p:nvSpPr>
          <p:cNvPr id="3" name="Text Placeholder 2"/>
          <p:cNvSpPr>
            <a:spLocks noGrp="1"/>
          </p:cNvSpPr>
          <p:nvPr>
            <p:ph type="body" idx="1"/>
          </p:nvPr>
        </p:nvSpPr>
        <p:spPr/>
        <p:txBody>
          <a:bodyPr/>
          <a:lstStyle/>
          <a:p>
            <a:r>
              <a:t>公平性指标的制定与衡量</a:t>
            </a:r>
          </a:p>
        </p:txBody>
      </p:sp>
      <p:sp>
        <p:nvSpPr>
          <p:cNvPr id="4" name="Content Placeholder 3"/>
          <p:cNvSpPr>
            <a:spLocks noGrp="1"/>
          </p:cNvSpPr>
          <p:nvPr>
            <p:ph sz="half" idx="2"/>
          </p:nvPr>
        </p:nvSpPr>
        <p:spPr/>
        <p:txBody>
          <a:bodyPr/>
          <a:lstStyle/>
          <a:p>
            <a:r>
              <a:t>1. 招聘与选拔过程中公平性的衡量主要包括两大指标：</a:t>
            </a:r>
          </a:p>
          <a:p>
            <a:r>
              <a:t>  - 招聘与选拔结果的公平性：是指在招聘和选拔过程中，不同群体（如性别、种族、民族、宗教、年龄、残疾等）的候选人具有平等的机会，不会因其群体归属而受到歧视或偏见。</a:t>
            </a:r>
          </a:p>
          <a:p>
            <a:r>
              <a:t>  - 招聘与选拔过程的公平性：是指在招聘和选拔过程中，候选人受到公平、公正和一致的对待，没有受到任何不公平或歧视性的待遇，并有机会展示自己的能力和资历。</a:t>
            </a:r>
          </a:p>
          <a:p>
            <a:r>
              <a:t>2. 公平性指标的制定应考虑以下因素：</a:t>
            </a:r>
          </a:p>
          <a:p>
            <a:r>
              <a:t>  - 相关性：指标必须与招聘或选拔的目标和要求相关，并且能够准确反映候选人的能力和资格。</a:t>
            </a:r>
          </a:p>
          <a:p>
            <a:r>
              <a:t>  - 可靠性：指标必须是可靠和一致的，能够在不同情况下准确衡量候选人的能力和资历。</a:t>
            </a:r>
          </a:p>
          <a:p>
            <a:r>
              <a:t>  - 有效性：指标必须能够有效区分候选人之间的差异，并能够帮助招聘者和选拔者做出合理的决策。</a:t>
            </a:r>
          </a:p>
          <a:p>
            <a:r>
              <a:t>  - 实践性：指标必须是实用和可操作的，能够在招聘和选拔过程中切实应用。</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公平性与多样性指标的制定与衡量</a:t>
            </a:r>
          </a:p>
        </p:txBody>
      </p:sp>
      <p:sp>
        <p:nvSpPr>
          <p:cNvPr id="3" name="Text Placeholder 2"/>
          <p:cNvSpPr>
            <a:spLocks noGrp="1"/>
          </p:cNvSpPr>
          <p:nvPr>
            <p:ph type="body" idx="1"/>
          </p:nvPr>
        </p:nvSpPr>
        <p:spPr/>
        <p:txBody>
          <a:bodyPr/>
          <a:lstStyle/>
          <a:p>
            <a:r>
              <a:t>多样性指标的制定与衡量</a:t>
            </a:r>
          </a:p>
        </p:txBody>
      </p:sp>
      <p:sp>
        <p:nvSpPr>
          <p:cNvPr id="4" name="Content Placeholder 3"/>
          <p:cNvSpPr>
            <a:spLocks noGrp="1"/>
          </p:cNvSpPr>
          <p:nvPr>
            <p:ph sz="half" idx="2"/>
          </p:nvPr>
        </p:nvSpPr>
        <p:spPr/>
        <p:txBody>
          <a:bodyPr/>
          <a:lstStyle/>
          <a:p>
            <a:r>
              <a:t>1. 招聘与选拔过程中多样性的衡量主要包括以下指标：</a:t>
            </a:r>
          </a:p>
          <a:p>
            <a:r>
              <a:t>  - 代表性：是指在招聘和选拔过程中，不同群体（如性别、种族、民族、宗教、年龄、残疾等）的候选人在组织中的比例。</a:t>
            </a:r>
          </a:p>
          <a:p>
            <a:r>
              <a:t>  - 平等机会：是指在招聘和选拔过程中，不同群体（如性别、种族、民族、宗教、年龄、残疾等）的候选人具有平等的机会，不会因其群体归属而受到歧视或偏见。</a:t>
            </a:r>
          </a:p>
          <a:p>
            <a:r>
              <a:t>  - 融合和包容：是指在招聘和选拔过程中，不同群体（如性别、种族、民族、宗教、年龄、残疾等）的候选人能够和谐相处，并能够平等地参与组织的决策和活动。</a:t>
            </a:r>
          </a:p>
          <a:p>
            <a:r>
              <a:t>2. 多样性指标的制定应考虑以下因素：</a:t>
            </a:r>
          </a:p>
          <a:p>
            <a:r>
              <a:t>  - 人口统计数据：指标应反映组织所在地的人口统计数据，以确保组织的多样性能够反映周围社区的多样性。</a:t>
            </a:r>
          </a:p>
          <a:p>
            <a:r>
              <a:t>  - 组织目标和价值观：指标应与组织的目标和价值观相一致，并能够帮助组织实现其目标和价值观。</a:t>
            </a:r>
          </a:p>
          <a:p>
            <a:r>
              <a:t>  - 利益相关者的参与：指标应通过利益相关者的参与来制定，以确保指标能够反映组织的实际情况和需求。</a:t>
            </a:r>
          </a:p>
          <a:p>
            <a:r>
              <a:t>  - 可行性和可持续性：指标应在组织的资源和能力范围内可行，并且能够在一段时间内持续衡量。</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https://d.book118.com/908123143142006041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103</Paragraphs>
  <Slides>18</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18</vt:i4>
      </vt:variant>
    </vt:vector>
  </HeadingPairs>
  <TitlesOfParts>
    <vt:vector baseType="lpstr" size="29">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招聘与选拔公平性与多样性研究现状</vt:lpstr>
      <vt:lpstr> 招聘与选拔公平性与多样性研究现状</vt:lpstr>
      <vt:lpstr> 招聘与选拔公平性与多样性研究现状</vt:lpstr>
      <vt:lpstr> 招聘与选拔公平性与多样性研究现状</vt:lpstr>
      <vt:lpstr> 招聘与选拔公平性与多样性研究现状</vt:lpstr>
      <vt:lpstr> 招聘与选拔过程中的歧视类型及影响因素</vt:lpstr>
      <vt:lpstr> 招聘与选拔过程中的歧视类型及影响因素</vt:lpstr>
      <vt:lpstr> 招聘与选拔过程中的歧视类型及影响因素</vt:lpstr>
      <vt:lpstr> 招聘与选拔过程中的歧视类型及影响因素</vt:lpstr>
      <vt:lpstr> 公平性与多样性对组织绩效的影响</vt:lpstr>
      <vt:lpstr> 公平性与多样性对组织绩效的影响</vt:lpstr>
      <vt:lpstr> 公平性与多样性对组织绩效的影响</vt:lpstr>
      <vt:lpstr> 公平性与多样性指标的制定与衡量</vt:lpstr>
      <vt:lpstr> 公平性与多样性指标的制定与衡量</vt:lpstr>
      <vt:lpstr> 公平性与多样性指标的制定与衡量</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2024-09-20T21:00:31.574</cp:lastPrinted>
  <dcterms:created xsi:type="dcterms:W3CDTF">2024-09-20T13:00:31Z</dcterms:created>
  <dcterms:modified xsi:type="dcterms:W3CDTF">2024-09-20T13:00:33Z</dcterms:modified>
</cp:coreProperties>
</file>