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69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544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ECE7F9-0CB4-4F5B-8120-93A3E65D9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98511-78B3-4EF0-9711-75B326364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AC874-719F-41A8-91DA-4F4DA8C8E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4989C1-B5CE-4242-8E5F-E339F70FB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DCA923-67B3-46E6-9451-521EB8419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48D594-0268-4A03-A72A-9C8C9724B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A392DE-62A9-46AC-94A2-23FC90A77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513B05-2745-4718-9CF8-89E3C5729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D74F81-044A-4316-A92E-A69D5D427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DF941-14FC-42ED-984F-8F7B60A6B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FEB6BF-7702-460B-91CF-90F98662A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/>
            </a:br>
            <a:r>
              <a:rPr lang="zh-CN" altLang="en-US"/>
              <a:t>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682" r:id="rId2"/>
    <p:sldLayoutId id="2147486683" r:id="rId3"/>
    <p:sldLayoutId id="2147486684" r:id="rId4"/>
    <p:sldLayoutId id="2147486685" r:id="rId5"/>
    <p:sldLayoutId id="2147486686" r:id="rId6"/>
    <p:sldLayoutId id="2147486687" r:id="rId7"/>
    <p:sldLayoutId id="2147486688" r:id="rId8"/>
    <p:sldLayoutId id="2147486689" r:id="rId9"/>
    <p:sldLayoutId id="2147486690" r:id="rId10"/>
    <p:sldLayoutId id="214748669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2" Type="http://schemas.openxmlformats.org/officeDocument/2006/relationships/tags" Target="../tags/tag391.xml" /><Relationship Id="rId3" Type="http://schemas.openxmlformats.org/officeDocument/2006/relationships/tags" Target="../tags/tag392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08.xml" /><Relationship Id="rId4" Type="http://schemas.openxmlformats.org/officeDocument/2006/relationships/tags" Target="../tags/tag409.xml" /><Relationship Id="rId5" Type="http://schemas.openxmlformats.org/officeDocument/2006/relationships/tags" Target="../tags/tag4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19.xml" /><Relationship Id="rId11" Type="http://schemas.openxmlformats.org/officeDocument/2006/relationships/tags" Target="../tags/tag420.xml" /><Relationship Id="rId12" Type="http://schemas.openxmlformats.org/officeDocument/2006/relationships/tags" Target="../tags/tag421.xml" /><Relationship Id="rId13" Type="http://schemas.openxmlformats.org/officeDocument/2006/relationships/tags" Target="../tags/tag422.xml" /><Relationship Id="rId14" Type="http://schemas.openxmlformats.org/officeDocument/2006/relationships/tags" Target="../tags/tag423.xml" /><Relationship Id="rId15" Type="http://schemas.openxmlformats.org/officeDocument/2006/relationships/tags" Target="../tags/tag424.xml" /><Relationship Id="rId16" Type="http://schemas.openxmlformats.org/officeDocument/2006/relationships/tags" Target="../tags/tag425.xml" /><Relationship Id="rId17" Type="http://schemas.openxmlformats.org/officeDocument/2006/relationships/tags" Target="../tags/tag426.xml" /><Relationship Id="rId18" Type="http://schemas.openxmlformats.org/officeDocument/2006/relationships/tags" Target="../tags/tag427.xml" /><Relationship Id="rId19" Type="http://schemas.openxmlformats.org/officeDocument/2006/relationships/tags" Target="../tags/tag428.xml" /><Relationship Id="rId2" Type="http://schemas.openxmlformats.org/officeDocument/2006/relationships/tags" Target="../tags/tag411.xml" /><Relationship Id="rId20" Type="http://schemas.openxmlformats.org/officeDocument/2006/relationships/tags" Target="../tags/tag429.xml" /><Relationship Id="rId21" Type="http://schemas.openxmlformats.org/officeDocument/2006/relationships/tags" Target="../tags/tag430.xml" /><Relationship Id="rId22" Type="http://schemas.openxmlformats.org/officeDocument/2006/relationships/tags" Target="../tags/tag431.xml" /><Relationship Id="rId23" Type="http://schemas.openxmlformats.org/officeDocument/2006/relationships/tags" Target="../tags/tag432.xml" /><Relationship Id="rId24" Type="http://schemas.openxmlformats.org/officeDocument/2006/relationships/tags" Target="../tags/tag433.xml" /><Relationship Id="rId25" Type="http://schemas.openxmlformats.org/officeDocument/2006/relationships/tags" Target="../tags/tag434.xml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tags" Target="../tags/tag414.xml" /><Relationship Id="rId6" Type="http://schemas.openxmlformats.org/officeDocument/2006/relationships/tags" Target="../tags/tag415.xml" /><Relationship Id="rId7" Type="http://schemas.openxmlformats.org/officeDocument/2006/relationships/tags" Target="../tags/tag416.xml" /><Relationship Id="rId8" Type="http://schemas.openxmlformats.org/officeDocument/2006/relationships/tags" Target="../tags/tag417.xml" /><Relationship Id="rId9" Type="http://schemas.openxmlformats.org/officeDocument/2006/relationships/tags" Target="../tags/tag4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43.xml" /><Relationship Id="rId11" Type="http://schemas.openxmlformats.org/officeDocument/2006/relationships/tags" Target="../tags/tag444.xml" /><Relationship Id="rId12" Type="http://schemas.openxmlformats.org/officeDocument/2006/relationships/tags" Target="../tags/tag445.xml" /><Relationship Id="rId13" Type="http://schemas.openxmlformats.org/officeDocument/2006/relationships/tags" Target="../tags/tag446.xml" /><Relationship Id="rId2" Type="http://schemas.openxmlformats.org/officeDocument/2006/relationships/tags" Target="../tags/tag435.xml" /><Relationship Id="rId3" Type="http://schemas.openxmlformats.org/officeDocument/2006/relationships/tags" Target="../tags/tag436.xml" /><Relationship Id="rId4" Type="http://schemas.openxmlformats.org/officeDocument/2006/relationships/tags" Target="../tags/tag437.xml" /><Relationship Id="rId5" Type="http://schemas.openxmlformats.org/officeDocument/2006/relationships/tags" Target="../tags/tag438.xml" /><Relationship Id="rId6" Type="http://schemas.openxmlformats.org/officeDocument/2006/relationships/tags" Target="../tags/tag439.xml" /><Relationship Id="rId7" Type="http://schemas.openxmlformats.org/officeDocument/2006/relationships/tags" Target="../tags/tag440.xml" /><Relationship Id="rId8" Type="http://schemas.openxmlformats.org/officeDocument/2006/relationships/tags" Target="../tags/tag441.xml" /><Relationship Id="rId9" Type="http://schemas.openxmlformats.org/officeDocument/2006/relationships/tags" Target="../tags/tag4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55.xml" /><Relationship Id="rId11" Type="http://schemas.openxmlformats.org/officeDocument/2006/relationships/tags" Target="../tags/tag456.xml" /><Relationship Id="rId12" Type="http://schemas.openxmlformats.org/officeDocument/2006/relationships/tags" Target="../tags/tag457.xml" /><Relationship Id="rId13" Type="http://schemas.openxmlformats.org/officeDocument/2006/relationships/tags" Target="../tags/tag458.xml" /><Relationship Id="rId2" Type="http://schemas.openxmlformats.org/officeDocument/2006/relationships/tags" Target="../tags/tag447.xml" /><Relationship Id="rId3" Type="http://schemas.openxmlformats.org/officeDocument/2006/relationships/tags" Target="../tags/tag448.xml" /><Relationship Id="rId4" Type="http://schemas.openxmlformats.org/officeDocument/2006/relationships/tags" Target="../tags/tag449.xml" /><Relationship Id="rId5" Type="http://schemas.openxmlformats.org/officeDocument/2006/relationships/tags" Target="../tags/tag450.xml" /><Relationship Id="rId6" Type="http://schemas.openxmlformats.org/officeDocument/2006/relationships/tags" Target="../tags/tag451.xml" /><Relationship Id="rId7" Type="http://schemas.openxmlformats.org/officeDocument/2006/relationships/tags" Target="../tags/tag452.xml" /><Relationship Id="rId8" Type="http://schemas.openxmlformats.org/officeDocument/2006/relationships/tags" Target="../tags/tag453.xml" /><Relationship Id="rId9" Type="http://schemas.openxmlformats.org/officeDocument/2006/relationships/tags" Target="../tags/tag4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67.xml" /><Relationship Id="rId11" Type="http://schemas.openxmlformats.org/officeDocument/2006/relationships/tags" Target="../tags/tag468.xml" /><Relationship Id="rId12" Type="http://schemas.openxmlformats.org/officeDocument/2006/relationships/tags" Target="../tags/tag469.xml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tags" Target="../tags/tag472.xml" /><Relationship Id="rId16" Type="http://schemas.openxmlformats.org/officeDocument/2006/relationships/tags" Target="../tags/tag473.xml" /><Relationship Id="rId17" Type="http://schemas.openxmlformats.org/officeDocument/2006/relationships/tags" Target="../tags/tag474.xml" /><Relationship Id="rId2" Type="http://schemas.openxmlformats.org/officeDocument/2006/relationships/tags" Target="../tags/tag459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tags" Target="../tags/tag462.xml" /><Relationship Id="rId6" Type="http://schemas.openxmlformats.org/officeDocument/2006/relationships/tags" Target="../tags/tag463.xml" /><Relationship Id="rId7" Type="http://schemas.openxmlformats.org/officeDocument/2006/relationships/tags" Target="../tags/tag464.xml" /><Relationship Id="rId8" Type="http://schemas.openxmlformats.org/officeDocument/2006/relationships/tags" Target="../tags/tag465.xml" /><Relationship Id="rId9" Type="http://schemas.openxmlformats.org/officeDocument/2006/relationships/tags" Target="../tags/tag4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75.xml" /><Relationship Id="rId4" Type="http://schemas.openxmlformats.org/officeDocument/2006/relationships/tags" Target="../tags/tag476.xml" /><Relationship Id="rId5" Type="http://schemas.openxmlformats.org/officeDocument/2006/relationships/tags" Target="../tags/tag4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14" Type="http://schemas.openxmlformats.org/officeDocument/2006/relationships/tags" Target="../tags/tag490.xml" /><Relationship Id="rId15" Type="http://schemas.openxmlformats.org/officeDocument/2006/relationships/tags" Target="../tags/tag491.xml" /><Relationship Id="rId16" Type="http://schemas.openxmlformats.org/officeDocument/2006/relationships/tags" Target="../tags/tag492.xml" /><Relationship Id="rId17" Type="http://schemas.openxmlformats.org/officeDocument/2006/relationships/tags" Target="../tags/tag493.xml" /><Relationship Id="rId18" Type="http://schemas.openxmlformats.org/officeDocument/2006/relationships/tags" Target="../tags/tag494.xml" /><Relationship Id="rId19" Type="http://schemas.openxmlformats.org/officeDocument/2006/relationships/tags" Target="../tags/tag495.xml" /><Relationship Id="rId2" Type="http://schemas.openxmlformats.org/officeDocument/2006/relationships/tags" Target="../tags/tag478.xml" /><Relationship Id="rId20" Type="http://schemas.openxmlformats.org/officeDocument/2006/relationships/tags" Target="../tags/tag496.xml" /><Relationship Id="rId21" Type="http://schemas.openxmlformats.org/officeDocument/2006/relationships/tags" Target="../tags/tag497.xml" /><Relationship Id="rId22" Type="http://schemas.openxmlformats.org/officeDocument/2006/relationships/tags" Target="../tags/tag498.xml" /><Relationship Id="rId23" Type="http://schemas.openxmlformats.org/officeDocument/2006/relationships/tags" Target="../tags/tag499.xml" /><Relationship Id="rId24" Type="http://schemas.openxmlformats.org/officeDocument/2006/relationships/tags" Target="../tags/tag500.xml" /><Relationship Id="rId25" Type="http://schemas.openxmlformats.org/officeDocument/2006/relationships/tags" Target="../tags/tag501.xml" /><Relationship Id="rId26" Type="http://schemas.openxmlformats.org/officeDocument/2006/relationships/tags" Target="../tags/tag502.xml" /><Relationship Id="rId27" Type="http://schemas.openxmlformats.org/officeDocument/2006/relationships/tags" Target="../tags/tag503.xml" /><Relationship Id="rId28" Type="http://schemas.openxmlformats.org/officeDocument/2006/relationships/tags" Target="../tags/tag504.xml" /><Relationship Id="rId29" Type="http://schemas.openxmlformats.org/officeDocument/2006/relationships/tags" Target="../tags/tag505.xml" /><Relationship Id="rId3" Type="http://schemas.openxmlformats.org/officeDocument/2006/relationships/tags" Target="../tags/tag479.xml" /><Relationship Id="rId30" Type="http://schemas.openxmlformats.org/officeDocument/2006/relationships/tags" Target="../tags/tag506.xml" /><Relationship Id="rId31" Type="http://schemas.openxmlformats.org/officeDocument/2006/relationships/tags" Target="../tags/tag507.xml" /><Relationship Id="rId32" Type="http://schemas.openxmlformats.org/officeDocument/2006/relationships/tags" Target="../tags/tag508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17.xml" /><Relationship Id="rId11" Type="http://schemas.openxmlformats.org/officeDocument/2006/relationships/tags" Target="../tags/tag518.xml" /><Relationship Id="rId12" Type="http://schemas.openxmlformats.org/officeDocument/2006/relationships/tags" Target="../tags/tag519.xml" /><Relationship Id="rId13" Type="http://schemas.openxmlformats.org/officeDocument/2006/relationships/tags" Target="../tags/tag520.xml" /><Relationship Id="rId2" Type="http://schemas.openxmlformats.org/officeDocument/2006/relationships/tags" Target="../tags/tag509.xml" /><Relationship Id="rId3" Type="http://schemas.openxmlformats.org/officeDocument/2006/relationships/tags" Target="../tags/tag510.xml" /><Relationship Id="rId4" Type="http://schemas.openxmlformats.org/officeDocument/2006/relationships/tags" Target="../tags/tag511.xml" /><Relationship Id="rId5" Type="http://schemas.openxmlformats.org/officeDocument/2006/relationships/tags" Target="../tags/tag512.xml" /><Relationship Id="rId6" Type="http://schemas.openxmlformats.org/officeDocument/2006/relationships/tags" Target="../tags/tag513.xml" /><Relationship Id="rId7" Type="http://schemas.openxmlformats.org/officeDocument/2006/relationships/tags" Target="../tags/tag514.xml" /><Relationship Id="rId8" Type="http://schemas.openxmlformats.org/officeDocument/2006/relationships/tags" Target="../tags/tag515.xml" /><Relationship Id="rId9" Type="http://schemas.openxmlformats.org/officeDocument/2006/relationships/tags" Target="../tags/tag5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29.xml" /><Relationship Id="rId11" Type="http://schemas.openxmlformats.org/officeDocument/2006/relationships/tags" Target="../tags/tag530.xml" /><Relationship Id="rId12" Type="http://schemas.openxmlformats.org/officeDocument/2006/relationships/tags" Target="../tags/tag531.xml" /><Relationship Id="rId13" Type="http://schemas.openxmlformats.org/officeDocument/2006/relationships/tags" Target="../tags/tag532.xml" /><Relationship Id="rId2" Type="http://schemas.openxmlformats.org/officeDocument/2006/relationships/tags" Target="../tags/tag521.xml" /><Relationship Id="rId3" Type="http://schemas.openxmlformats.org/officeDocument/2006/relationships/tags" Target="../tags/tag522.xml" /><Relationship Id="rId4" Type="http://schemas.openxmlformats.org/officeDocument/2006/relationships/tags" Target="../tags/tag523.xml" /><Relationship Id="rId5" Type="http://schemas.openxmlformats.org/officeDocument/2006/relationships/tags" Target="../tags/tag524.xml" /><Relationship Id="rId6" Type="http://schemas.openxmlformats.org/officeDocument/2006/relationships/tags" Target="../tags/tag525.xml" /><Relationship Id="rId7" Type="http://schemas.openxmlformats.org/officeDocument/2006/relationships/tags" Target="../tags/tag526.xml" /><Relationship Id="rId8" Type="http://schemas.openxmlformats.org/officeDocument/2006/relationships/tags" Target="../tags/tag527.xml" /><Relationship Id="rId9" Type="http://schemas.openxmlformats.org/officeDocument/2006/relationships/tags" Target="../tags/tag52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33.xml" /><Relationship Id="rId3" Type="http://schemas.openxmlformats.org/officeDocument/2006/relationships/tags" Target="../tags/tag534.xml" /><Relationship Id="rId4" Type="http://schemas.openxmlformats.org/officeDocument/2006/relationships/tags" Target="../tags/tag535.xml" /><Relationship Id="rId5" Type="http://schemas.openxmlformats.org/officeDocument/2006/relationships/tags" Target="../tags/tag536.xml" /><Relationship Id="rId6" Type="http://schemas.openxmlformats.org/officeDocument/2006/relationships/tags" Target="../tags/tag537.xml" /><Relationship Id="rId7" Type="http://schemas.openxmlformats.org/officeDocument/2006/relationships/tags" Target="../tags/tag538.xml" /><Relationship Id="rId8" Type="http://schemas.openxmlformats.org/officeDocument/2006/relationships/tags" Target="../tags/tag539.xml" /><Relationship Id="rId9" Type="http://schemas.openxmlformats.org/officeDocument/2006/relationships/tags" Target="../tags/tag54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41.xml" /><Relationship Id="rId4" Type="http://schemas.openxmlformats.org/officeDocument/2006/relationships/tags" Target="../tags/tag542.xml" /><Relationship Id="rId5" Type="http://schemas.openxmlformats.org/officeDocument/2006/relationships/tags" Target="../tags/tag54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2414003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0000"/>
          </a:bodyPr>
          <a:lstStyle/>
          <a:p>
            <a:r>
              <a:rPr lang="zh-CN" altLang="en-US"/>
              <a:t>2024年区域零采主管自查自纠问题总结及整改措施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lstStyle/>
          <a:p>
            <a:r>
              <a:rPr lang="en-US" altLang="zh-CN"/>
              <a:t>,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矩形: 圆角 9"/>
          <p:cNvSpPr/>
          <p:nvPr>
            <p:custDataLst>
              <p:tags r:id="rId2"/>
            </p:custDataLst>
          </p:nvPr>
        </p:nvSpPr>
        <p:spPr>
          <a:xfrm>
            <a:off x="6477802" y="767654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6647120" y="828342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7707907" y="828342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自查自纠问题总结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6477802" y="197505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6647120" y="203574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7707907" y="203574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整改措施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6477802" y="3182456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6647120" y="3243144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7707907" y="3243144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具体实施计划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6477802" y="4390428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6647120" y="4451116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7707907" y="4451116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监督与评估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6477802" y="5560370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6647120" y="5621058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7707907" y="5621058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责任落实与奖惩机制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自查自纠问题总结</a:t>
            </a:r>
            <a:endParaRPr lang="zh-CN" altLang="en-US"/>
          </a:p>
        </p:txBody>
      </p:sp>
      <p:sp>
        <p:nvSpPr>
          <p:cNvPr id="1050078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采购流程管理</a:t>
            </a:r>
            <a:endParaRPr lang="zh-CN" altLang="en-US"/>
          </a:p>
        </p:txBody>
      </p:sp>
      <p:sp>
        <p:nvSpPr>
          <p:cNvPr id="1050400" name="对角圆角矩形 52"/>
          <p:cNvSpPr/>
          <p:nvPr>
            <p:custDataLst>
              <p:tags r:id="rId2"/>
            </p:custDataLst>
          </p:nvPr>
        </p:nvSpPr>
        <p:spPr>
          <a:xfrm>
            <a:off x="838200" y="1422183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02" name="对角圆角矩形 53"/>
          <p:cNvSpPr/>
          <p:nvPr>
            <p:custDataLst>
              <p:tags r:id="rId3"/>
            </p:custDataLst>
          </p:nvPr>
        </p:nvSpPr>
        <p:spPr>
          <a:xfrm>
            <a:off x="838200" y="1294978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04" name="直角三角形 54"/>
          <p:cNvSpPr/>
          <p:nvPr>
            <p:custDataLst>
              <p:tags r:id="rId4"/>
            </p:custDataLst>
          </p:nvPr>
        </p:nvSpPr>
        <p:spPr>
          <a:xfrm>
            <a:off x="1342589" y="1295611"/>
            <a:ext cx="75943" cy="12657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06" name="文本框 56"/>
          <p:cNvSpPr txBox="1"/>
          <p:nvPr>
            <p:custDataLst>
              <p:tags r:id="rId5"/>
            </p:custDataLst>
          </p:nvPr>
        </p:nvSpPr>
        <p:spPr>
          <a:xfrm>
            <a:off x="1375498" y="1473445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采购计划制定：明确采购需求，制定合理的采购计划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对角圆角矩形 9"/>
          <p:cNvSpPr/>
          <p:nvPr>
            <p:custDataLst>
              <p:tags r:id="rId6"/>
            </p:custDataLst>
          </p:nvPr>
        </p:nvSpPr>
        <p:spPr>
          <a:xfrm>
            <a:off x="6317501" y="1422183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10" name="对角圆角矩形 10"/>
          <p:cNvSpPr/>
          <p:nvPr>
            <p:custDataLst>
              <p:tags r:id="rId7"/>
            </p:custDataLst>
          </p:nvPr>
        </p:nvSpPr>
        <p:spPr>
          <a:xfrm>
            <a:off x="6317501" y="1294978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12" name="直角三角形 11"/>
          <p:cNvSpPr/>
          <p:nvPr>
            <p:custDataLst>
              <p:tags r:id="rId8"/>
            </p:custDataLst>
          </p:nvPr>
        </p:nvSpPr>
        <p:spPr>
          <a:xfrm>
            <a:off x="6821257" y="1295611"/>
            <a:ext cx="75943" cy="12657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14" name="文本框 12"/>
          <p:cNvSpPr txBox="1"/>
          <p:nvPr>
            <p:custDataLst>
              <p:tags r:id="rId9"/>
            </p:custDataLst>
          </p:nvPr>
        </p:nvSpPr>
        <p:spPr>
          <a:xfrm>
            <a:off x="6854166" y="147977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收货验收：严格验收货物，确保货物质量符合要求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对角圆角矩形 5"/>
          <p:cNvSpPr/>
          <p:nvPr>
            <p:custDataLst>
              <p:tags r:id="rId10"/>
            </p:custDataLst>
          </p:nvPr>
        </p:nvSpPr>
        <p:spPr>
          <a:xfrm>
            <a:off x="838200" y="3089136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18" name="对角圆角矩形 6"/>
          <p:cNvSpPr/>
          <p:nvPr>
            <p:custDataLst>
              <p:tags r:id="rId11"/>
            </p:custDataLst>
          </p:nvPr>
        </p:nvSpPr>
        <p:spPr>
          <a:xfrm>
            <a:off x="838200" y="2961931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20" name="直角三角形 7"/>
          <p:cNvSpPr/>
          <p:nvPr>
            <p:custDataLst>
              <p:tags r:id="rId12"/>
            </p:custDataLst>
          </p:nvPr>
        </p:nvSpPr>
        <p:spPr>
          <a:xfrm>
            <a:off x="1342589" y="2962564"/>
            <a:ext cx="75943" cy="12657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22" name="文本框 8"/>
          <p:cNvSpPr txBox="1"/>
          <p:nvPr>
            <p:custDataLst>
              <p:tags r:id="rId13"/>
            </p:custDataLst>
          </p:nvPr>
        </p:nvSpPr>
        <p:spPr>
          <a:xfrm>
            <a:off x="1375498" y="3146727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供应商选择：筛选合格的供应商，确保供应商的质量和信誉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对角圆角矩形 14"/>
          <p:cNvSpPr/>
          <p:nvPr>
            <p:custDataLst>
              <p:tags r:id="rId14"/>
            </p:custDataLst>
          </p:nvPr>
        </p:nvSpPr>
        <p:spPr>
          <a:xfrm>
            <a:off x="6317501" y="3089136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26" name="对角圆角矩形 18"/>
          <p:cNvSpPr/>
          <p:nvPr>
            <p:custDataLst>
              <p:tags r:id="rId15"/>
            </p:custDataLst>
          </p:nvPr>
        </p:nvSpPr>
        <p:spPr>
          <a:xfrm>
            <a:off x="6317501" y="2961931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28" name="直角三角形 19"/>
          <p:cNvSpPr/>
          <p:nvPr>
            <p:custDataLst>
              <p:tags r:id="rId16"/>
            </p:custDataLst>
          </p:nvPr>
        </p:nvSpPr>
        <p:spPr>
          <a:xfrm>
            <a:off x="6821257" y="2962564"/>
            <a:ext cx="75943" cy="126572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30" name="文本框 20"/>
          <p:cNvSpPr txBox="1"/>
          <p:nvPr>
            <p:custDataLst>
              <p:tags r:id="rId17"/>
            </p:custDataLst>
          </p:nvPr>
        </p:nvSpPr>
        <p:spPr>
          <a:xfrm>
            <a:off x="6854166" y="3146727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付款管理：按照合同约定及时付款，维护供应商关系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对角圆角矩形 15"/>
          <p:cNvSpPr/>
          <p:nvPr>
            <p:custDataLst>
              <p:tags r:id="rId18"/>
            </p:custDataLst>
          </p:nvPr>
        </p:nvSpPr>
        <p:spPr>
          <a:xfrm>
            <a:off x="838200" y="4756089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34" name="对角圆角矩形 16"/>
          <p:cNvSpPr/>
          <p:nvPr>
            <p:custDataLst>
              <p:tags r:id="rId19"/>
            </p:custDataLst>
          </p:nvPr>
        </p:nvSpPr>
        <p:spPr>
          <a:xfrm>
            <a:off x="838200" y="4628252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36" name="直角三角形 17"/>
          <p:cNvSpPr/>
          <p:nvPr>
            <p:custDataLst>
              <p:tags r:id="rId20"/>
            </p:custDataLst>
          </p:nvPr>
        </p:nvSpPr>
        <p:spPr>
          <a:xfrm>
            <a:off x="1342589" y="4624454"/>
            <a:ext cx="75943" cy="12657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38" name="文本框 27"/>
          <p:cNvSpPr txBox="1"/>
          <p:nvPr>
            <p:custDataLst>
              <p:tags r:id="rId21"/>
            </p:custDataLst>
          </p:nvPr>
        </p:nvSpPr>
        <p:spPr>
          <a:xfrm>
            <a:off x="1375498" y="4813679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采购订单管理：及时下达采购订单，跟踪订单执行情况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对角圆角矩形 22"/>
          <p:cNvSpPr/>
          <p:nvPr>
            <p:custDataLst>
              <p:tags r:id="rId22"/>
            </p:custDataLst>
          </p:nvPr>
        </p:nvSpPr>
        <p:spPr>
          <a:xfrm>
            <a:off x="6317501" y="4756089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42" name="对角圆角矩形 23"/>
          <p:cNvSpPr/>
          <p:nvPr>
            <p:custDataLst>
              <p:tags r:id="rId23"/>
            </p:custDataLst>
          </p:nvPr>
        </p:nvSpPr>
        <p:spPr>
          <a:xfrm>
            <a:off x="6317501" y="4628252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44" name="直角三角形 24"/>
          <p:cNvSpPr/>
          <p:nvPr>
            <p:custDataLst>
              <p:tags r:id="rId24"/>
            </p:custDataLst>
          </p:nvPr>
        </p:nvSpPr>
        <p:spPr>
          <a:xfrm>
            <a:off x="6821257" y="4624454"/>
            <a:ext cx="75943" cy="126572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446" name="文本框 25"/>
          <p:cNvSpPr txBox="1"/>
          <p:nvPr>
            <p:custDataLst>
              <p:tags r:id="rId25"/>
            </p:custDataLst>
          </p:nvPr>
        </p:nvSpPr>
        <p:spPr>
          <a:xfrm>
            <a:off x="6854166" y="4813679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采购流程优化：持续改进采购流程，提高采购效率和成本控制能力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0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供应商管理</a:t>
            </a:r>
            <a:endParaRPr lang="zh-CN" altLang="en-US"/>
          </a:p>
        </p:txBody>
      </p:sp>
      <p:sp>
        <p:nvSpPr>
          <p:cNvPr id="1050492" name="任意多边形 20"/>
          <p:cNvSpPr/>
          <p:nvPr>
            <p:custDataLst>
              <p:tags r:id="rId2"/>
            </p:custDataLst>
          </p:nvPr>
        </p:nvSpPr>
        <p:spPr>
          <a:xfrm rot="2700000">
            <a:off x="1433134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9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54989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供应商选择：评估供应商资质、信誉、质量等方面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2"/>
          <p:cNvSpPr/>
          <p:nvPr>
            <p:custDataLst>
              <p:tags r:id="rId4"/>
            </p:custDataLst>
          </p:nvPr>
        </p:nvSpPr>
        <p:spPr>
          <a:xfrm>
            <a:off x="1195324" y="2544090"/>
            <a:ext cx="1838321" cy="130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98" name="任意多边形 18"/>
          <p:cNvSpPr/>
          <p:nvPr>
            <p:custDataLst>
              <p:tags r:id="rId5"/>
            </p:custDataLst>
          </p:nvPr>
        </p:nvSpPr>
        <p:spPr>
          <a:xfrm rot="5400000">
            <a:off x="4087753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50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08917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供应商合作：建立长期稳定的合作关系，确保供应稳定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3"/>
          <p:cNvSpPr/>
          <p:nvPr>
            <p:custDataLst>
              <p:tags r:id="rId7"/>
            </p:custDataLst>
          </p:nvPr>
        </p:nvSpPr>
        <p:spPr>
          <a:xfrm>
            <a:off x="3849943" y="2544090"/>
            <a:ext cx="1838321" cy="130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50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50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63536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供应商考核：定期对供应商进行考核，确保产品质量和服务水平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44"/>
          <p:cNvSpPr/>
          <p:nvPr>
            <p:custDataLst>
              <p:tags r:id="rId10"/>
            </p:custDataLst>
          </p:nvPr>
        </p:nvSpPr>
        <p:spPr>
          <a:xfrm>
            <a:off x="6503180" y="2544090"/>
            <a:ext cx="1838321" cy="130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51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51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017464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供应商优化：根据考核结果，对供应商进行优化和调整，提高整体供应质量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45"/>
          <p:cNvSpPr/>
          <p:nvPr>
            <p:custDataLst>
              <p:tags r:id="rId13"/>
            </p:custDataLst>
          </p:nvPr>
        </p:nvSpPr>
        <p:spPr>
          <a:xfrm>
            <a:off x="9157799" y="2544090"/>
            <a:ext cx="1838321" cy="130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05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合同管理</a:t>
            </a:r>
            <a:endParaRPr lang="zh-CN" altLang="en-US"/>
          </a:p>
        </p:txBody>
      </p:sp>
      <p:sp>
        <p:nvSpPr>
          <p:cNvPr id="1050560" name="矩形 38"/>
          <p:cNvSpPr/>
          <p:nvPr>
            <p:custDataLst>
              <p:tags r:id="rId2"/>
            </p:custDataLst>
          </p:nvPr>
        </p:nvSpPr>
        <p:spPr>
          <a:xfrm rot="204112">
            <a:off x="1224808" y="1099950"/>
            <a:ext cx="4320282" cy="225499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62" name="矩形 39"/>
          <p:cNvSpPr/>
          <p:nvPr>
            <p:custDataLst>
              <p:tags r:id="rId3"/>
            </p:custDataLst>
          </p:nvPr>
        </p:nvSpPr>
        <p:spPr>
          <a:xfrm>
            <a:off x="1229800" y="1100663"/>
            <a:ext cx="4320282" cy="22549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64" name="TextBox 2"/>
          <p:cNvSpPr txBox="1"/>
          <p:nvPr>
            <p:custDataLst>
              <p:tags r:id="rId4"/>
            </p:custDataLst>
          </p:nvPr>
        </p:nvSpPr>
        <p:spPr>
          <a:xfrm>
            <a:off x="1480116" y="1276812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合同签订：确保合同内容准确、完整，双方权利义务明确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66" name="矩形 100"/>
          <p:cNvSpPr/>
          <p:nvPr>
            <p:custDataLst>
              <p:tags r:id="rId5"/>
            </p:custDataLst>
          </p:nvPr>
        </p:nvSpPr>
        <p:spPr>
          <a:xfrm rot="204112">
            <a:off x="6641206" y="1099950"/>
            <a:ext cx="4320282" cy="2254990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68" name="矩形 101"/>
          <p:cNvSpPr/>
          <p:nvPr>
            <p:custDataLst>
              <p:tags r:id="rId6"/>
            </p:custDataLst>
          </p:nvPr>
        </p:nvSpPr>
        <p:spPr>
          <a:xfrm>
            <a:off x="6646911" y="1100663"/>
            <a:ext cx="4320282" cy="22549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70" name="TextBox 2"/>
          <p:cNvSpPr txBox="1"/>
          <p:nvPr>
            <p:custDataLst>
              <p:tags r:id="rId7"/>
            </p:custDataLst>
          </p:nvPr>
        </p:nvSpPr>
        <p:spPr>
          <a:xfrm>
            <a:off x="6897941" y="1276812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合同履行：跟踪合同执行情况，确保按时按质完成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72" name="矩形 122"/>
          <p:cNvSpPr/>
          <p:nvPr>
            <p:custDataLst>
              <p:tags r:id="rId8"/>
            </p:custDataLst>
          </p:nvPr>
        </p:nvSpPr>
        <p:spPr>
          <a:xfrm rot="204112">
            <a:off x="1224808" y="3921897"/>
            <a:ext cx="4320282" cy="225499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74" name="矩形 123"/>
          <p:cNvSpPr/>
          <p:nvPr>
            <p:custDataLst>
              <p:tags r:id="rId9"/>
            </p:custDataLst>
          </p:nvPr>
        </p:nvSpPr>
        <p:spPr>
          <a:xfrm>
            <a:off x="1229800" y="3922610"/>
            <a:ext cx="4320282" cy="22549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76" name="TextBox 2"/>
          <p:cNvSpPr txBox="1"/>
          <p:nvPr>
            <p:custDataLst>
              <p:tags r:id="rId10"/>
            </p:custDataLst>
          </p:nvPr>
        </p:nvSpPr>
        <p:spPr>
          <a:xfrm>
            <a:off x="1479403" y="4098759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合同变更：如有需要，及时办理合同变更手续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78" name="矩形 89"/>
          <p:cNvSpPr/>
          <p:nvPr>
            <p:custDataLst>
              <p:tags r:id="rId11"/>
            </p:custDataLst>
          </p:nvPr>
        </p:nvSpPr>
        <p:spPr>
          <a:xfrm rot="204112">
            <a:off x="6641206" y="3921897"/>
            <a:ext cx="4320282" cy="225499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80" name="矩形 90"/>
          <p:cNvSpPr/>
          <p:nvPr>
            <p:custDataLst>
              <p:tags r:id="rId12"/>
            </p:custDataLst>
          </p:nvPr>
        </p:nvSpPr>
        <p:spPr>
          <a:xfrm>
            <a:off x="6646911" y="3922610"/>
            <a:ext cx="4320282" cy="22549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82" name="TextBox 2"/>
          <p:cNvSpPr txBox="1"/>
          <p:nvPr>
            <p:custDataLst>
              <p:tags r:id="rId13"/>
            </p:custDataLst>
          </p:nvPr>
        </p:nvSpPr>
        <p:spPr>
          <a:xfrm>
            <a:off x="6896514" y="4098759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909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合同归档：合同执行完毕后，及时归档保存，便于查阅和管理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0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成本控制</a:t>
            </a:r>
            <a:endParaRPr lang="zh-CN" altLang="en-US"/>
          </a:p>
        </p:txBody>
      </p:sp>
      <p:sp>
        <p:nvSpPr>
          <p:cNvPr id="1050628" name="对角圆角矩形 15"/>
          <p:cNvSpPr/>
          <p:nvPr>
            <p:custDataLst>
              <p:tags r:id="rId2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30" name="对角圆角矩形 16"/>
          <p:cNvSpPr/>
          <p:nvPr>
            <p:custDataLst>
              <p:tags r:id="rId3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32" name="直角三角形 17"/>
          <p:cNvSpPr/>
          <p:nvPr>
            <p:custDataLst>
              <p:tags r:id="rId4"/>
            </p:custDataLst>
          </p:nvPr>
        </p:nvSpPr>
        <p:spPr>
          <a:xfrm>
            <a:off x="1791903" y="3834916"/>
            <a:ext cx="89880" cy="14979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34" name="文本框 27"/>
          <p:cNvSpPr txBox="1"/>
          <p:nvPr>
            <p:custDataLst>
              <p:tags r:id="rId5"/>
            </p:custDataLst>
          </p:nvPr>
        </p:nvSpPr>
        <p:spPr>
          <a:xfrm>
            <a:off x="1830444" y="3995959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成本控制效果：减少浪费，提高资源利用率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对角圆角矩形 52"/>
          <p:cNvSpPr/>
          <p:nvPr>
            <p:custDataLst>
              <p:tags r:id="rId6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38" name="对角圆角矩形 53"/>
          <p:cNvSpPr/>
          <p:nvPr>
            <p:custDataLst>
              <p:tags r:id="rId7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40" name="直角三角形 54"/>
          <p:cNvSpPr/>
          <p:nvPr>
            <p:custDataLst>
              <p:tags r:id="rId8"/>
            </p:custDataLst>
          </p:nvPr>
        </p:nvSpPr>
        <p:spPr>
          <a:xfrm>
            <a:off x="1791903" y="1100638"/>
            <a:ext cx="89880" cy="14979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42" name="文本框 56"/>
          <p:cNvSpPr txBox="1"/>
          <p:nvPr>
            <p:custDataLst>
              <p:tags r:id="rId9"/>
            </p:custDataLst>
          </p:nvPr>
        </p:nvSpPr>
        <p:spPr>
          <a:xfrm>
            <a:off x="1830444" y="1254110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成本控制目标：降低成本，提高效益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对角圆角矩形 5"/>
          <p:cNvSpPr/>
          <p:nvPr>
            <p:custDataLst>
              <p:tags r:id="rId10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46" name="对角圆角矩形 6"/>
          <p:cNvSpPr/>
          <p:nvPr>
            <p:custDataLst>
              <p:tags r:id="rId11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48" name="直角三角形 7"/>
          <p:cNvSpPr/>
          <p:nvPr>
            <p:custDataLst>
              <p:tags r:id="rId12"/>
            </p:custDataLst>
          </p:nvPr>
        </p:nvSpPr>
        <p:spPr>
          <a:xfrm>
            <a:off x="1791903" y="2468121"/>
            <a:ext cx="89880" cy="14979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50" name="文本框 8"/>
          <p:cNvSpPr txBox="1"/>
          <p:nvPr>
            <p:custDataLst>
              <p:tags r:id="rId13"/>
            </p:custDataLst>
          </p:nvPr>
        </p:nvSpPr>
        <p:spPr>
          <a:xfrm>
            <a:off x="1830444" y="2629164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成本控制方法：预算管理、成本分析、成本优化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对角圆角矩形 9"/>
          <p:cNvSpPr/>
          <p:nvPr>
            <p:custDataLst>
              <p:tags r:id="rId14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54" name="对角圆角矩形 10"/>
          <p:cNvSpPr/>
          <p:nvPr>
            <p:custDataLst>
              <p:tags r:id="rId15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56" name="直角三角形 11"/>
          <p:cNvSpPr/>
          <p:nvPr>
            <p:custDataLst>
              <p:tags r:id="rId16"/>
            </p:custDataLst>
          </p:nvPr>
        </p:nvSpPr>
        <p:spPr>
          <a:xfrm>
            <a:off x="1791903" y="5201711"/>
            <a:ext cx="89880" cy="14979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658" name="文本框 12"/>
          <p:cNvSpPr txBox="1"/>
          <p:nvPr>
            <p:custDataLst>
              <p:tags r:id="rId17"/>
            </p:custDataLst>
          </p:nvPr>
        </p:nvSpPr>
        <p:spPr>
          <a:xfrm>
            <a:off x="1830444" y="5362754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成本控制案例：成功降低成本，提高效益的案例分享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070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整改措施</a:t>
            </a:r>
            <a:endParaRPr lang="zh-CN" altLang="en-US"/>
          </a:p>
        </p:txBody>
      </p:sp>
      <p:sp>
        <p:nvSpPr>
          <p:cNvPr id="1050704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10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优化采购流程</a:t>
            </a:r>
            <a:endParaRPr lang="zh-CN" altLang="en-US"/>
          </a:p>
        </p:txBody>
      </p:sp>
      <p:sp>
        <p:nvSpPr>
          <p:cNvPr id="1051026" name="椭圆 262"/>
          <p:cNvSpPr/>
          <p:nvPr>
            <p:custDataLst>
              <p:tags r:id="rId2"/>
            </p:custDataLst>
          </p:nvPr>
        </p:nvSpPr>
        <p:spPr>
          <a:xfrm>
            <a:off x="2569289" y="3880614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28" name="椭圆 263"/>
          <p:cNvSpPr/>
          <p:nvPr>
            <p:custDataLst>
              <p:tags r:id="rId3"/>
            </p:custDataLst>
          </p:nvPr>
        </p:nvSpPr>
        <p:spPr>
          <a:xfrm>
            <a:off x="3386278" y="3957676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30" name="椭圆 264"/>
          <p:cNvSpPr/>
          <p:nvPr>
            <p:custDataLst>
              <p:tags r:id="rId4"/>
            </p:custDataLst>
          </p:nvPr>
        </p:nvSpPr>
        <p:spPr>
          <a:xfrm>
            <a:off x="4151266" y="4184479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32" name="椭圆 265"/>
          <p:cNvSpPr/>
          <p:nvPr>
            <p:custDataLst>
              <p:tags r:id="rId5"/>
            </p:custDataLst>
          </p:nvPr>
        </p:nvSpPr>
        <p:spPr>
          <a:xfrm>
            <a:off x="4797840" y="4376195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34" name="椭圆 266"/>
          <p:cNvSpPr/>
          <p:nvPr>
            <p:custDataLst>
              <p:tags r:id="rId6"/>
            </p:custDataLst>
          </p:nvPr>
        </p:nvSpPr>
        <p:spPr>
          <a:xfrm>
            <a:off x="5460703" y="4572298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500874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36" name="椭圆 268"/>
          <p:cNvSpPr/>
          <p:nvPr>
            <p:custDataLst>
              <p:tags r:id="rId8"/>
            </p:custDataLst>
          </p:nvPr>
        </p:nvSpPr>
        <p:spPr>
          <a:xfrm flipV="1">
            <a:off x="2918264" y="4322314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38" name="椭圆 269"/>
          <p:cNvSpPr/>
          <p:nvPr>
            <p:custDataLst>
              <p:tags r:id="rId9"/>
            </p:custDataLst>
          </p:nvPr>
        </p:nvSpPr>
        <p:spPr>
          <a:xfrm flipV="1">
            <a:off x="2958361" y="4363038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4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541664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651932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4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421371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823600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524121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4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345561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4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386285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04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170695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280963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5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396871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677554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5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695723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059108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54" name="图形 15"/>
          <p:cNvSpPr/>
          <p:nvPr>
            <p:custDataLst>
              <p:tags r:id="rId23"/>
            </p:custDataLst>
          </p:nvPr>
        </p:nvSpPr>
        <p:spPr>
          <a:xfrm>
            <a:off x="5064113" y="4762761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56" name="图形 19"/>
          <p:cNvSpPr/>
          <p:nvPr>
            <p:custDataLst>
              <p:tags r:id="rId24"/>
            </p:custDataLst>
          </p:nvPr>
        </p:nvSpPr>
        <p:spPr>
          <a:xfrm>
            <a:off x="8496845" y="4467668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58" name="图形 27"/>
          <p:cNvSpPr/>
          <p:nvPr>
            <p:custDataLst>
              <p:tags r:id="rId25"/>
            </p:custDataLst>
          </p:nvPr>
        </p:nvSpPr>
        <p:spPr>
          <a:xfrm>
            <a:off x="4198255" y="3540411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6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491542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62" name="正文"/>
          <p:cNvSpPr txBox="1"/>
          <p:nvPr>
            <p:custDataLst>
              <p:tags r:id="rId27"/>
            </p:custDataLst>
          </p:nvPr>
        </p:nvSpPr>
        <p:spPr>
          <a:xfrm>
            <a:off x="838200" y="3561086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制定明确的采购计划，包括采购物品、数量、时间等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4" name="正文"/>
          <p:cNvSpPr txBox="1"/>
          <p:nvPr>
            <p:custDataLst>
              <p:tags r:id="rId28"/>
            </p:custDataLst>
          </p:nvPr>
        </p:nvSpPr>
        <p:spPr>
          <a:xfrm>
            <a:off x="9285014" y="3561086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定期对采购流程进行审查和优化，确保采购工作的持续改进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6" name="正文"/>
          <p:cNvSpPr txBox="1"/>
          <p:nvPr>
            <p:custDataLst>
              <p:tags r:id="rId29"/>
            </p:custDataLst>
          </p:nvPr>
        </p:nvSpPr>
        <p:spPr>
          <a:xfrm>
            <a:off x="8155389" y="2542982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对采购人员进行培训和考核，提高采购人员的专业素质和责任心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8" name="正文"/>
          <p:cNvSpPr txBox="1"/>
          <p:nvPr>
            <p:custDataLst>
              <p:tags r:id="rId30"/>
            </p:custDataLst>
          </p:nvPr>
        </p:nvSpPr>
        <p:spPr>
          <a:xfrm>
            <a:off x="1967825" y="2542982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优化供应商选择流程，确保供应商的质量和信誉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0" name="正文"/>
          <p:cNvSpPr txBox="1"/>
          <p:nvPr>
            <p:custDataLst>
              <p:tags r:id="rId31"/>
            </p:custDataLst>
          </p:nvPr>
        </p:nvSpPr>
        <p:spPr>
          <a:xfrm>
            <a:off x="6434950" y="1525505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建立完善的采购档案，包括采购合同、发票、验收报告等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正文"/>
          <p:cNvSpPr txBox="1"/>
          <p:nvPr>
            <p:custDataLst>
              <p:tags r:id="rId32"/>
            </p:custDataLst>
          </p:nvPr>
        </p:nvSpPr>
        <p:spPr>
          <a:xfrm>
            <a:off x="3688263" y="1525505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加强采购过程中的沟通和协调，确保采购进度和效率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11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加强供应商管理</a:t>
            </a:r>
            <a:endParaRPr lang="zh-CN" altLang="en-US"/>
          </a:p>
        </p:txBody>
      </p:sp>
      <p:sp>
        <p:nvSpPr>
          <p:cNvPr id="10511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43078" y="1099950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120" name="矩形 65"/>
          <p:cNvSpPr/>
          <p:nvPr>
            <p:custDataLst>
              <p:tags r:id="rId3"/>
            </p:custDataLst>
          </p:nvPr>
        </p:nvSpPr>
        <p:spPr>
          <a:xfrm>
            <a:off x="922488" y="1484076"/>
            <a:ext cx="230447" cy="230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22" name="文本框 66"/>
          <p:cNvSpPr txBox="1"/>
          <p:nvPr>
            <p:custDataLst>
              <p:tags r:id="rId4"/>
            </p:custDataLst>
          </p:nvPr>
        </p:nvSpPr>
        <p:spPr>
          <a:xfrm>
            <a:off x="1325583" y="1379068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建立供应商评估体系，定期对供应商进行评估和筛选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1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36018" y="1099950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26" name="矩形 69"/>
          <p:cNvSpPr/>
          <p:nvPr>
            <p:custDataLst>
              <p:tags r:id="rId6"/>
            </p:custDataLst>
          </p:nvPr>
        </p:nvSpPr>
        <p:spPr>
          <a:xfrm>
            <a:off x="6414750" y="1484076"/>
            <a:ext cx="230447" cy="230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28" name="文本框 70"/>
          <p:cNvSpPr txBox="1"/>
          <p:nvPr>
            <p:custDataLst>
              <p:tags r:id="rId7"/>
            </p:custDataLst>
          </p:nvPr>
        </p:nvSpPr>
        <p:spPr>
          <a:xfrm>
            <a:off x="6818524" y="1379068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加强与供应商的沟通和合作，建立长期稳定的合作关系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1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43078" y="3796965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132" name="文本框 74"/>
          <p:cNvSpPr txBox="1"/>
          <p:nvPr>
            <p:custDataLst>
              <p:tags r:id="rId9"/>
            </p:custDataLst>
          </p:nvPr>
        </p:nvSpPr>
        <p:spPr>
          <a:xfrm>
            <a:off x="1325583" y="4075406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对供应商进行质量管理体系培训，提高产品质量和交货能力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134" name="矩形 73"/>
          <p:cNvSpPr/>
          <p:nvPr>
            <p:custDataLst>
              <p:tags r:id="rId10"/>
            </p:custDataLst>
          </p:nvPr>
        </p:nvSpPr>
        <p:spPr>
          <a:xfrm>
            <a:off x="922488" y="4181091"/>
            <a:ext cx="230447" cy="230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97668" y="3796965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38" name="矩形 84"/>
          <p:cNvSpPr/>
          <p:nvPr>
            <p:custDataLst>
              <p:tags r:id="rId12"/>
            </p:custDataLst>
          </p:nvPr>
        </p:nvSpPr>
        <p:spPr>
          <a:xfrm>
            <a:off x="6477078" y="4181091"/>
            <a:ext cx="230447" cy="230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40" name="文本框 85"/>
          <p:cNvSpPr txBox="1"/>
          <p:nvPr>
            <p:custDataLst>
              <p:tags r:id="rId13"/>
            </p:custDataLst>
          </p:nvPr>
        </p:nvSpPr>
        <p:spPr>
          <a:xfrm>
            <a:off x="6880173" y="4075406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建立供应商激励机制，鼓励供应商提高产品质量和交货能力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11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完善合同管理</a:t>
            </a:r>
            <a:endParaRPr lang="zh-CN" altLang="en-US"/>
          </a:p>
        </p:txBody>
      </p:sp>
      <p:sp>
        <p:nvSpPr>
          <p:cNvPr id="1051186" name="任意多边形 20"/>
          <p:cNvSpPr/>
          <p:nvPr>
            <p:custDataLst>
              <p:tags r:id="rId2"/>
            </p:custDataLst>
          </p:nvPr>
        </p:nvSpPr>
        <p:spPr>
          <a:xfrm rot="2700000">
            <a:off x="1433134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18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54989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合同审查：对合同进行详细审查，确保合同内容准确、完整、合法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0" name="矩形 42"/>
          <p:cNvSpPr/>
          <p:nvPr>
            <p:custDataLst>
              <p:tags r:id="rId4"/>
            </p:custDataLst>
          </p:nvPr>
        </p:nvSpPr>
        <p:spPr>
          <a:xfrm>
            <a:off x="1195324" y="2544090"/>
            <a:ext cx="1838321" cy="130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192" name="任意多边形 18"/>
          <p:cNvSpPr/>
          <p:nvPr>
            <p:custDataLst>
              <p:tags r:id="rId5"/>
            </p:custDataLst>
          </p:nvPr>
        </p:nvSpPr>
        <p:spPr>
          <a:xfrm rot="5400000">
            <a:off x="4087753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19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08917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合同执行：严格按照合同约定执行，确保合同履行到位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6" name="矩形 43"/>
          <p:cNvSpPr/>
          <p:nvPr>
            <p:custDataLst>
              <p:tags r:id="rId7"/>
            </p:custDataLst>
          </p:nvPr>
        </p:nvSpPr>
        <p:spPr>
          <a:xfrm>
            <a:off x="3849943" y="2544090"/>
            <a:ext cx="1838321" cy="130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19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20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63536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合同变更：对合同进行变更时，必须经过双方协商一致，并签订书面协议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2" name="矩形 44"/>
          <p:cNvSpPr/>
          <p:nvPr>
            <p:custDataLst>
              <p:tags r:id="rId10"/>
            </p:custDataLst>
          </p:nvPr>
        </p:nvSpPr>
        <p:spPr>
          <a:xfrm>
            <a:off x="6503180" y="2544090"/>
            <a:ext cx="1838321" cy="130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20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20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017464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合同归档：对已履行完毕的合同进行归档，便于查阅和管理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8" name="矩形 45"/>
          <p:cNvSpPr/>
          <p:nvPr>
            <p:custDataLst>
              <p:tags r:id="rId13"/>
            </p:custDataLst>
          </p:nvPr>
        </p:nvSpPr>
        <p:spPr>
          <a:xfrm>
            <a:off x="9157799" y="2544090"/>
            <a:ext cx="1838321" cy="130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12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降低成本</a:t>
            </a:r>
            <a:endParaRPr lang="zh-CN" altLang="en-US"/>
          </a:p>
        </p:txBody>
      </p:sp>
      <p:sp>
        <p:nvSpPr>
          <p:cNvPr id="1051254" name="五边形 30"/>
          <p:cNvSpPr/>
          <p:nvPr>
            <p:custDataLst>
              <p:tags r:id="rId2"/>
            </p:custDataLst>
          </p:nvPr>
        </p:nvSpPr>
        <p:spPr>
          <a:xfrm>
            <a:off x="838200" y="3085834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256" name="燕尾形 36"/>
          <p:cNvSpPr/>
          <p:nvPr>
            <p:custDataLst>
              <p:tags r:id="rId3"/>
            </p:custDataLst>
          </p:nvPr>
        </p:nvSpPr>
        <p:spPr>
          <a:xfrm>
            <a:off x="3342276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258" name="燕尾形 37"/>
          <p:cNvSpPr/>
          <p:nvPr>
            <p:custDataLst>
              <p:tags r:id="rId4"/>
            </p:custDataLst>
          </p:nvPr>
        </p:nvSpPr>
        <p:spPr>
          <a:xfrm>
            <a:off x="8350429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260" name="燕尾形 38"/>
          <p:cNvSpPr/>
          <p:nvPr>
            <p:custDataLst>
              <p:tags r:id="rId5"/>
            </p:custDataLst>
          </p:nvPr>
        </p:nvSpPr>
        <p:spPr>
          <a:xfrm>
            <a:off x="5846353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26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加强供应商管理，降低采购成本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64" name="文本框 6"/>
          <p:cNvSpPr txBox="1"/>
          <p:nvPr>
            <p:custDataLst>
              <p:tags r:id="rId7"/>
            </p:custDataLst>
          </p:nvPr>
        </p:nvSpPr>
        <p:spPr>
          <a:xfrm>
            <a:off x="838200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优化采购流程，减少中间环节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6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提高库存管理水平，减少库存积压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6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加强员工培训，提高工作效率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131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具体实施计划</a:t>
            </a:r>
            <a:endParaRPr lang="zh-CN" altLang="en-US"/>
          </a:p>
        </p:txBody>
      </p:sp>
      <p:sp>
        <p:nvSpPr>
          <p:cNvPr id="1051314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https://d.book118.com/908124140031006035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2"/>
</p:tagLst>
</file>

<file path=ppt/tags/tag390.xml><?xml version="1.0" encoding="utf-8"?>
<p:tagLst xmlns:p="http://schemas.openxmlformats.org/presentationml/2006/main">
  <p:tag name="KSO_WM_BEAUTIFY_FLAG" val="#wm#"/>
  <p:tag name="KSO_WM_SLIDE_ID" val="custom20230988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1_2"/>
  <p:tag name="KSO_WM_UNIT_INDEX" val="1_1_2"/>
  <p:tag name="KSO_WM_UNIT_LAYERLEVEL" val="1_1_1"/>
  <p:tag name="KSO_WM_UNIT_TYPE" val="l_h_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1_1"/>
  <p:tag name="KSO_WM_UNIT_INDEX" val="1_1_1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2_2"/>
  <p:tag name="KSO_WM_UNIT_INDEX" val="1_2_2"/>
  <p:tag name="KSO_WM_UNIT_LAYERLEVEL" val="1_1_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2_1"/>
  <p:tag name="KSO_WM_UNIT_INDEX" val="1_2_1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3_2"/>
  <p:tag name="KSO_WM_UNIT_INDEX" val="1_3_2"/>
  <p:tag name="KSO_WM_UNIT_LAYERLEVEL" val="1_1_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3_1"/>
  <p:tag name="KSO_WM_UNIT_INDEX" val="1_3_1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4_2"/>
  <p:tag name="KSO_WM_UNIT_INDEX" val="1_4_2"/>
  <p:tag name="KSO_WM_UNIT_LAYERLEVEL" val="1_1_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4_1"/>
  <p:tag name="KSO_WM_UNIT_INDEX" val="1_4_1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5_2"/>
  <p:tag name="KSO_WM_UNIT_INDEX" val="1_5_2"/>
  <p:tag name="KSO_WM_UNIT_LAYERLEVEL" val="1_1_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5_1"/>
  <p:tag name="KSO_WM_UNIT_INDEX" val="1_5_1"/>
  <p:tag name="KSO_WM_UNIT_LAYERLEVEL" val="1_1_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10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4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4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4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4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4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4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4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4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4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4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4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4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4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4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4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4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4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4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4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4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4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4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4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4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4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4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4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4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4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4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4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4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4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4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4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77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4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4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4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4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4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4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4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4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4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4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4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4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4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4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4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4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4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4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4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4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4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5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5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5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5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5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5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5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5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5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5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5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5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5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5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5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5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5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5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5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5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5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5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543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54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思源黑体 CN Normal</vt:lpstr>
      <vt:lpstr>Calibri Light</vt:lpstr>
      <vt:lpstr>Office Theme</vt:lpstr>
      <vt:lpstr>2024年区域零采主管自查自纠问题总结及整改措施</vt:lpstr>
      <vt:lpstr>目录</vt:lpstr>
      <vt:lpstr>自查自纠问题总结</vt:lpstr>
      <vt:lpstr>采购流程管理</vt:lpstr>
      <vt:lpstr>供应商管理</vt:lpstr>
      <vt:lpstr>合同管理</vt:lpstr>
      <vt:lpstr>成本控制</vt:lpstr>
      <vt:lpstr>整改措施</vt:lpstr>
      <vt:lpstr>优化采购流程</vt:lpstr>
      <vt:lpstr>加强供应商管理</vt:lpstr>
      <vt:lpstr>完善合同管理</vt:lpstr>
      <vt:lpstr>降低成本</vt:lpstr>
      <vt:lpstr>具体实施计划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2024-09-13T22:34:11.310</cp:lastPrinted>
  <dcterms:created xsi:type="dcterms:W3CDTF">2024-09-13T14:34:11Z</dcterms:created>
  <dcterms:modified xsi:type="dcterms:W3CDTF">2024-09-13T14:34:14Z</dcterms:modified>
</cp:coreProperties>
</file>