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1"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644DBF0-8368-479D-9A1A-3F1BF72B1B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289C6F-6202-41A6-8926-9FB4E45E6E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9C039C1-7CBE-4EEA-965E-00A16B7C2F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8C08EB-A44A-4B6C-8366-3731ACE994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E39EA8E-D4AA-46BD-A0EC-B7EBB81F33D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B57425B-9AC9-42E4-9E38-3B0538F7EC4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4B6CEA1-CA2A-44AD-91EF-C47F996FD36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5287B3-3487-4E7C-BF2B-39685B2A0D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964E0C-3FF9-498B-8059-0E9B83C120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1E3B2B-9420-4134-B52F-1136F73047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916381-D0D5-44A7-9AB3-245A54BAE6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812604606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预防性维护规范</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endParaRPr lang="en-US" sz="2025">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预防性维护概述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预防性维护策略</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预防性维护流程</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预防性维护技术</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预防性维护管理</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预防性维护案例分析</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预防性维护概述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预防性维护是指通过定期检查、检测和维修设备，以预防设备故障和延长设备使用寿命的一种维护方式。</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目的</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确保设备的正常运行，减少故障停机时间，提高生产效率和设备可靠性，降低维修成本和生产成本。</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重要性</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随着工业自动化和智能化的发展，设备变得越来越复杂，维护成本也越来越高。预防性维护能够有效地减少设备故障和维护成本，提高设备的可靠性和稳定性，从而为企业创造更大的经济效益。</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应用</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广泛应用于各种行业，如制造业、电力、交通、通讯等。通过预防性维护，企业可以确保设备的长期稳定运行，提高生产效率和质量，降低维修成本和生产成本。</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重要性及应用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预防性维护起源于20世纪初的美国，最初是为了减少设备故障和提高生产效率而提出的。随着工业的发展和技术的进步，预防性维护的理念和方法不断得到完善和发展。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历史</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现代的预防性维护已经从简单的定期维护发展到了状态监测和维护，通过使用各种传感器和检测设备，实时监测设备的运行状态和性能，及时发现和解决潜在问题。未来，随着物联网和人工智能技术的发展，预防性维护将更加智能化和自动化。</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发展</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预防性维护的历史与发展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预防性维护策略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定期维护</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定期维护是指按照预定的时间间隔对设备进行维护和检查，以确保设备正常运行。</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定期维护的优点是可以预防潜在故障，减少突发故障的风险。</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定期维护的缺点是可能过度维护，增加维护成本和浪费资源。</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状态监测维护</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状态监测维护是指通过各种传感器和检测设备实时监测设备的运行状态，根据设备的实际状况进行针对性的维护。</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状态监测维护的优点是可以及时发现潜在故障，避免故障扩大和减少突发故障的影响。</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状态监测维护的缺点是需要投入昂贵的监测设备和人力成本，同时需要专业的技术人员进行数据分析。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TextBox 12"/>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预测性维护是指通过分析设备的历史数据和使用状况，预测设备的未来性能和故障风险，从而进行针对性的维护。</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预测性维护的优点是可以减少不必要的维护和节约成本，同时可以提前发现潜在故障并采取措施。</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预测性维护的缺点是需要大量的历史数据和强大的数据分析能力，同时需要不断更新和维护预测模型。</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622109" y="1191768"/>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5220252" y="1252051"/>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918492" y="1215599"/>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预测性维护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预防性维护策略的选择与实施</a:t>
              </a:r>
            </a:p>
          </p:txBody>
        </p:sp>
      </p:grpSp>
      <p:sp>
        <p:nvSpPr>
          <p:cNvPr id="24" name="AutoShape 24"/>
          <p:cNvSpPr/>
          <p:nvPr/>
        </p:nvSpPr>
        <p:spPr>
          <a:xfrm>
            <a:off x="1373831" y="1678692"/>
            <a:ext cx="1782794" cy="1782794"/>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470129" y="1774799"/>
            <a:ext cx="1597342" cy="15974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116400" y="2605189"/>
            <a:ext cx="309658" cy="476345"/>
          </a:xfrm>
          <a:custGeom>
            <a:rect l="l" t="t" r="r" b="b"/>
            <a:pathLst>
              <a:path w="82" h="125">
                <a:moveTo>
                  <a:pt x="76" y="105"/>
                </a:moveTo>
                <a:cubicBezTo>
                  <a:pt x="61" y="105"/>
                  <a:pt x="61" y="105"/>
                  <a:pt x="61" y="105"/>
                </a:cubicBezTo>
                <a:cubicBezTo>
                  <a:pt x="54" y="88"/>
                  <a:pt x="55" y="70"/>
                  <a:pt x="63" y="53"/>
                </a:cubicBezTo>
                <a:cubicBezTo>
                  <a:pt x="64" y="53"/>
                  <a:pt x="64" y="53"/>
                  <a:pt x="64" y="53"/>
                </a:cubicBezTo>
                <a:cubicBezTo>
                  <a:pt x="66" y="53"/>
                  <a:pt x="68" y="51"/>
                  <a:pt x="68" y="49"/>
                </a:cubicBezTo>
                <a:cubicBezTo>
                  <a:pt x="68" y="40"/>
                  <a:pt x="68" y="40"/>
                  <a:pt x="68" y="40"/>
                </a:cubicBezTo>
                <a:cubicBezTo>
                  <a:pt x="68" y="37"/>
                  <a:pt x="66" y="36"/>
                  <a:pt x="64" y="36"/>
                </a:cubicBezTo>
                <a:cubicBezTo>
                  <a:pt x="62" y="36"/>
                  <a:pt x="62" y="36"/>
                  <a:pt x="62" y="36"/>
                </a:cubicBezTo>
                <a:cubicBezTo>
                  <a:pt x="57" y="27"/>
                  <a:pt x="55" y="18"/>
                  <a:pt x="57" y="9"/>
                </a:cubicBezTo>
                <a:cubicBezTo>
                  <a:pt x="41" y="0"/>
                  <a:pt x="41" y="0"/>
                  <a:pt x="41" y="0"/>
                </a:cubicBezTo>
                <a:cubicBezTo>
                  <a:pt x="25" y="8"/>
                  <a:pt x="25" y="8"/>
                  <a:pt x="25" y="8"/>
                </a:cubicBezTo>
                <a:cubicBezTo>
                  <a:pt x="27" y="17"/>
                  <a:pt x="25" y="27"/>
                  <a:pt x="20" y="36"/>
                </a:cubicBezTo>
                <a:cubicBezTo>
                  <a:pt x="18" y="36"/>
                  <a:pt x="18" y="36"/>
                  <a:pt x="18" y="36"/>
                </a:cubicBezTo>
                <a:cubicBezTo>
                  <a:pt x="16" y="36"/>
                  <a:pt x="14" y="37"/>
                  <a:pt x="14" y="40"/>
                </a:cubicBezTo>
                <a:cubicBezTo>
                  <a:pt x="14" y="49"/>
                  <a:pt x="14" y="49"/>
                  <a:pt x="14" y="49"/>
                </a:cubicBezTo>
                <a:cubicBezTo>
                  <a:pt x="14" y="51"/>
                  <a:pt x="16" y="53"/>
                  <a:pt x="18" y="53"/>
                </a:cubicBezTo>
                <a:cubicBezTo>
                  <a:pt x="19" y="53"/>
                  <a:pt x="19" y="53"/>
                  <a:pt x="19" y="53"/>
                </a:cubicBezTo>
                <a:cubicBezTo>
                  <a:pt x="27" y="70"/>
                  <a:pt x="28" y="88"/>
                  <a:pt x="21" y="105"/>
                </a:cubicBezTo>
                <a:cubicBezTo>
                  <a:pt x="5" y="105"/>
                  <a:pt x="5" y="105"/>
                  <a:pt x="5" y="105"/>
                </a:cubicBezTo>
                <a:cubicBezTo>
                  <a:pt x="2" y="105"/>
                  <a:pt x="0" y="109"/>
                  <a:pt x="0" y="114"/>
                </a:cubicBezTo>
                <a:cubicBezTo>
                  <a:pt x="0" y="126"/>
                  <a:pt x="0" y="126"/>
                  <a:pt x="0" y="126"/>
                </a:cubicBezTo>
                <a:cubicBezTo>
                  <a:pt x="82" y="126"/>
                  <a:pt x="82" y="126"/>
                  <a:pt x="82" y="126"/>
                </a:cubicBezTo>
                <a:cubicBezTo>
                  <a:pt x="82" y="114"/>
                  <a:pt x="82" y="114"/>
                  <a:pt x="82" y="114"/>
                </a:cubicBezTo>
                <a:cubicBezTo>
                  <a:pt x="82" y="109"/>
                  <a:pt x="79" y="105"/>
                  <a:pt x="76" y="10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1946474" y="2065312"/>
            <a:ext cx="644652" cy="611315"/>
          </a:xfrm>
          <a:custGeom>
            <a:rect l="l" t="t" r="r" b="b"/>
            <a:pathLst>
              <a:path w="171" h="162">
                <a:moveTo>
                  <a:pt x="170" y="61"/>
                </a:moveTo>
                <a:cubicBezTo>
                  <a:pt x="169" y="58"/>
                  <a:pt x="166" y="56"/>
                  <a:pt x="163" y="55"/>
                </a:cubicBezTo>
                <a:cubicBezTo>
                  <a:pt x="115" y="48"/>
                  <a:pt x="115" y="48"/>
                  <a:pt x="115" y="48"/>
                </a:cubicBezTo>
                <a:cubicBezTo>
                  <a:pt x="93" y="5"/>
                  <a:pt x="93" y="5"/>
                  <a:pt x="93" y="5"/>
                </a:cubicBezTo>
                <a:cubicBezTo>
                  <a:pt x="92" y="2"/>
                  <a:pt x="89" y="0"/>
                  <a:pt x="86" y="0"/>
                </a:cubicBezTo>
                <a:cubicBezTo>
                  <a:pt x="82" y="0"/>
                  <a:pt x="79" y="2"/>
                  <a:pt x="78" y="5"/>
                </a:cubicBezTo>
                <a:cubicBezTo>
                  <a:pt x="56" y="48"/>
                  <a:pt x="56" y="48"/>
                  <a:pt x="56" y="48"/>
                </a:cubicBezTo>
                <a:cubicBezTo>
                  <a:pt x="8" y="55"/>
                  <a:pt x="8" y="55"/>
                  <a:pt x="8" y="55"/>
                </a:cubicBezTo>
                <a:cubicBezTo>
                  <a:pt x="5" y="56"/>
                  <a:pt x="3" y="58"/>
                  <a:pt x="1" y="61"/>
                </a:cubicBezTo>
                <a:cubicBezTo>
                  <a:pt x="0" y="64"/>
                  <a:pt x="1" y="68"/>
                  <a:pt x="4" y="70"/>
                </a:cubicBezTo>
                <a:cubicBezTo>
                  <a:pt x="38" y="104"/>
                  <a:pt x="38" y="104"/>
                  <a:pt x="38" y="104"/>
                </a:cubicBezTo>
                <a:cubicBezTo>
                  <a:pt x="30" y="151"/>
                  <a:pt x="30" y="151"/>
                  <a:pt x="30" y="151"/>
                </a:cubicBezTo>
                <a:cubicBezTo>
                  <a:pt x="30" y="155"/>
                  <a:pt x="31" y="158"/>
                  <a:pt x="34" y="160"/>
                </a:cubicBezTo>
                <a:cubicBezTo>
                  <a:pt x="36" y="162"/>
                  <a:pt x="40" y="162"/>
                  <a:pt x="43" y="161"/>
                </a:cubicBezTo>
                <a:cubicBezTo>
                  <a:pt x="86" y="138"/>
                  <a:pt x="86" y="138"/>
                  <a:pt x="86" y="138"/>
                </a:cubicBezTo>
                <a:cubicBezTo>
                  <a:pt x="129" y="160"/>
                  <a:pt x="129" y="160"/>
                  <a:pt x="129" y="160"/>
                </a:cubicBezTo>
                <a:cubicBezTo>
                  <a:pt x="130" y="161"/>
                  <a:pt x="131" y="161"/>
                  <a:pt x="133" y="161"/>
                </a:cubicBezTo>
                <a:cubicBezTo>
                  <a:pt x="133" y="161"/>
                  <a:pt x="133" y="161"/>
                  <a:pt x="133" y="161"/>
                </a:cubicBezTo>
                <a:cubicBezTo>
                  <a:pt x="137" y="161"/>
                  <a:pt x="141" y="158"/>
                  <a:pt x="141" y="153"/>
                </a:cubicBezTo>
                <a:cubicBezTo>
                  <a:pt x="141" y="152"/>
                  <a:pt x="141" y="152"/>
                  <a:pt x="141" y="151"/>
                </a:cubicBezTo>
                <a:cubicBezTo>
                  <a:pt x="133" y="104"/>
                  <a:pt x="133" y="104"/>
                  <a:pt x="133" y="104"/>
                </a:cubicBezTo>
                <a:cubicBezTo>
                  <a:pt x="168" y="70"/>
                  <a:pt x="168" y="70"/>
                  <a:pt x="168" y="70"/>
                </a:cubicBezTo>
                <a:cubicBezTo>
                  <a:pt x="170" y="68"/>
                  <a:pt x="171" y="64"/>
                  <a:pt x="170" y="61"/>
                </a:cubicBezTo>
                <a:close/>
                <a:moveTo>
                  <a:pt x="118" y="94"/>
                </a:moveTo>
                <a:cubicBezTo>
                  <a:pt x="116" y="96"/>
                  <a:pt x="115" y="99"/>
                  <a:pt x="115" y="102"/>
                </a:cubicBezTo>
                <a:cubicBezTo>
                  <a:pt x="121" y="137"/>
                  <a:pt x="121" y="137"/>
                  <a:pt x="121" y="137"/>
                </a:cubicBezTo>
                <a:cubicBezTo>
                  <a:pt x="90" y="121"/>
                  <a:pt x="90" y="121"/>
                  <a:pt x="90" y="121"/>
                </a:cubicBezTo>
                <a:cubicBezTo>
                  <a:pt x="87" y="119"/>
                  <a:pt x="84" y="119"/>
                  <a:pt x="82" y="121"/>
                </a:cubicBezTo>
                <a:cubicBezTo>
                  <a:pt x="50" y="137"/>
                  <a:pt x="50" y="137"/>
                  <a:pt x="50" y="137"/>
                </a:cubicBezTo>
                <a:cubicBezTo>
                  <a:pt x="56" y="102"/>
                  <a:pt x="56" y="102"/>
                  <a:pt x="56" y="102"/>
                </a:cubicBezTo>
                <a:cubicBezTo>
                  <a:pt x="57" y="99"/>
                  <a:pt x="56" y="96"/>
                  <a:pt x="54" y="94"/>
                </a:cubicBezTo>
                <a:cubicBezTo>
                  <a:pt x="28" y="70"/>
                  <a:pt x="28" y="70"/>
                  <a:pt x="28" y="70"/>
                </a:cubicBezTo>
                <a:cubicBezTo>
                  <a:pt x="63" y="65"/>
                  <a:pt x="63" y="65"/>
                  <a:pt x="63" y="65"/>
                </a:cubicBezTo>
                <a:cubicBezTo>
                  <a:pt x="66" y="64"/>
                  <a:pt x="69" y="62"/>
                  <a:pt x="70" y="60"/>
                </a:cubicBezTo>
                <a:cubicBezTo>
                  <a:pt x="86" y="28"/>
                  <a:pt x="86" y="28"/>
                  <a:pt x="86" y="28"/>
                </a:cubicBezTo>
                <a:cubicBezTo>
                  <a:pt x="101" y="60"/>
                  <a:pt x="101" y="60"/>
                  <a:pt x="101" y="60"/>
                </a:cubicBezTo>
                <a:cubicBezTo>
                  <a:pt x="103" y="62"/>
                  <a:pt x="105" y="64"/>
                  <a:pt x="108" y="65"/>
                </a:cubicBezTo>
                <a:cubicBezTo>
                  <a:pt x="143" y="70"/>
                  <a:pt x="143" y="70"/>
                  <a:pt x="143" y="70"/>
                </a:cubicBezTo>
                <a:lnTo>
                  <a:pt x="118" y="9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8" name="Connector 28"/>
          <p:cNvCxnSpPr/>
          <p:nvPr/>
        </p:nvCxnSpPr>
        <p:spPr>
          <a:xfrm flipH="1">
            <a:off x="2265228" y="3474155"/>
            <a:ext cx="0" cy="460258"/>
          </a:xfrm>
          <a:prstGeom prst="line">
            <a:avLst/>
          </a:prstGeom>
          <a:ln w="34925">
            <a:solidFill>
              <a:srgbClr val="C1C0C0">
                <a:alpha val="100000"/>
              </a:srgbClr>
            </a:solidFill>
            <a:prstDash val="solid"/>
          </a:ln>
        </p:spPr>
      </p:cxnSp>
      <p:sp>
        <p:nvSpPr>
          <p:cNvPr id="29" name="AutoShape 29"/>
          <p:cNvSpPr/>
          <p:nvPr/>
        </p:nvSpPr>
        <p:spPr>
          <a:xfrm>
            <a:off x="1578619" y="3909161"/>
            <a:ext cx="1362075" cy="101632"/>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221708" y="4285843"/>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chemeClr val="dk1">
                    <a:alpha val="100000"/>
                  </a:schemeClr>
                </a:solidFill>
                <a:latin typeface="Microsoft Yahei"/>
                <a:ea typeface="Microsoft Yahei"/>
                <a:cs typeface="Microsoft Yahei"/>
              </a:rPr>
              <a:t>根据设备的类型、使用状况和环境条件等因素选择合适的预防性维护策略。</a:t>
            </a:r>
          </a:p>
        </p:txBody>
      </p:sp>
      <p:sp>
        <p:nvSpPr>
          <p:cNvPr id="31" name="AutoShape 31"/>
          <p:cNvSpPr/>
          <p:nvPr/>
        </p:nvSpPr>
        <p:spPr>
          <a:xfrm>
            <a:off x="3927679" y="1678692"/>
            <a:ext cx="1782794" cy="1782794"/>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017309" y="1776323"/>
            <a:ext cx="1597342" cy="159743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20453" y="1776323"/>
            <a:ext cx="1597342" cy="159743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595286" y="2108174"/>
            <a:ext cx="452533" cy="131826"/>
          </a:xfrm>
          <a:custGeom>
            <a:rect l="l" t="t" r="r" b="b"/>
            <a:pathLst>
              <a:path w="120" h="35">
                <a:moveTo>
                  <a:pt x="60" y="35"/>
                </a:moveTo>
                <a:cubicBezTo>
                  <a:pt x="91" y="35"/>
                  <a:pt x="116" y="28"/>
                  <a:pt x="119" y="19"/>
                </a:cubicBezTo>
                <a:cubicBezTo>
                  <a:pt x="120" y="19"/>
                  <a:pt x="120" y="18"/>
                  <a:pt x="120" y="18"/>
                </a:cubicBezTo>
                <a:cubicBezTo>
                  <a:pt x="120" y="8"/>
                  <a:pt x="93" y="0"/>
                  <a:pt x="60" y="0"/>
                </a:cubicBezTo>
                <a:cubicBezTo>
                  <a:pt x="27" y="0"/>
                  <a:pt x="0" y="8"/>
                  <a:pt x="0" y="18"/>
                </a:cubicBezTo>
                <a:cubicBezTo>
                  <a:pt x="0" y="18"/>
                  <a:pt x="0" y="19"/>
                  <a:pt x="1" y="19"/>
                </a:cubicBezTo>
                <a:cubicBezTo>
                  <a:pt x="4" y="28"/>
                  <a:pt x="29" y="35"/>
                  <a:pt x="60" y="35"/>
                </a:cubicBezTo>
                <a:close/>
                <a:moveTo>
                  <a:pt x="10" y="15"/>
                </a:moveTo>
                <a:cubicBezTo>
                  <a:pt x="13" y="14"/>
                  <a:pt x="17" y="12"/>
                  <a:pt x="22" y="11"/>
                </a:cubicBezTo>
                <a:cubicBezTo>
                  <a:pt x="33" y="9"/>
                  <a:pt x="46" y="7"/>
                  <a:pt x="60" y="7"/>
                </a:cubicBezTo>
                <a:cubicBezTo>
                  <a:pt x="74" y="7"/>
                  <a:pt x="87" y="9"/>
                  <a:pt x="98" y="11"/>
                </a:cubicBezTo>
                <a:cubicBezTo>
                  <a:pt x="102" y="12"/>
                  <a:pt x="106" y="14"/>
                  <a:pt x="109" y="15"/>
                </a:cubicBezTo>
                <a:cubicBezTo>
                  <a:pt x="111" y="16"/>
                  <a:pt x="112" y="17"/>
                  <a:pt x="113" y="18"/>
                </a:cubicBezTo>
                <a:cubicBezTo>
                  <a:pt x="112" y="18"/>
                  <a:pt x="111" y="19"/>
                  <a:pt x="109" y="20"/>
                </a:cubicBezTo>
                <a:cubicBezTo>
                  <a:pt x="106" y="22"/>
                  <a:pt x="102" y="23"/>
                  <a:pt x="98" y="24"/>
                </a:cubicBezTo>
                <a:cubicBezTo>
                  <a:pt x="87" y="27"/>
                  <a:pt x="74" y="28"/>
                  <a:pt x="60" y="28"/>
                </a:cubicBezTo>
                <a:cubicBezTo>
                  <a:pt x="46" y="28"/>
                  <a:pt x="33" y="27"/>
                  <a:pt x="22" y="24"/>
                </a:cubicBezTo>
                <a:cubicBezTo>
                  <a:pt x="17" y="23"/>
                  <a:pt x="13" y="22"/>
                  <a:pt x="10" y="20"/>
                </a:cubicBezTo>
                <a:cubicBezTo>
                  <a:pt x="9" y="19"/>
                  <a:pt x="8" y="18"/>
                  <a:pt x="7" y="18"/>
                </a:cubicBezTo>
                <a:cubicBezTo>
                  <a:pt x="8" y="17"/>
                  <a:pt x="9" y="16"/>
                  <a:pt x="10" y="1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444410" y="2203520"/>
            <a:ext cx="751046" cy="898779"/>
          </a:xfrm>
          <a:custGeom>
            <a:rect l="l" t="t" r="r" b="b"/>
            <a:pathLst>
              <a:path w="199" h="238">
                <a:moveTo>
                  <a:pt x="198" y="11"/>
                </a:moveTo>
                <a:cubicBezTo>
                  <a:pt x="198" y="8"/>
                  <a:pt x="194" y="5"/>
                  <a:pt x="191" y="5"/>
                </a:cubicBezTo>
                <a:cubicBezTo>
                  <a:pt x="160" y="5"/>
                  <a:pt x="160" y="5"/>
                  <a:pt x="160" y="5"/>
                </a:cubicBezTo>
                <a:cubicBezTo>
                  <a:pt x="160" y="3"/>
                  <a:pt x="160" y="1"/>
                  <a:pt x="160" y="0"/>
                </a:cubicBezTo>
                <a:cubicBezTo>
                  <a:pt x="156" y="3"/>
                  <a:pt x="150" y="6"/>
                  <a:pt x="141" y="9"/>
                </a:cubicBezTo>
                <a:cubicBezTo>
                  <a:pt x="130" y="12"/>
                  <a:pt x="115" y="14"/>
                  <a:pt x="100" y="14"/>
                </a:cubicBezTo>
                <a:cubicBezTo>
                  <a:pt x="85" y="14"/>
                  <a:pt x="70" y="12"/>
                  <a:pt x="59" y="9"/>
                </a:cubicBezTo>
                <a:cubicBezTo>
                  <a:pt x="50" y="6"/>
                  <a:pt x="44" y="3"/>
                  <a:pt x="40" y="0"/>
                </a:cubicBezTo>
                <a:cubicBezTo>
                  <a:pt x="40" y="1"/>
                  <a:pt x="40" y="3"/>
                  <a:pt x="40" y="5"/>
                </a:cubicBezTo>
                <a:cubicBezTo>
                  <a:pt x="8" y="5"/>
                  <a:pt x="8" y="5"/>
                  <a:pt x="8" y="5"/>
                </a:cubicBezTo>
                <a:cubicBezTo>
                  <a:pt x="4" y="5"/>
                  <a:pt x="1" y="8"/>
                  <a:pt x="1" y="11"/>
                </a:cubicBezTo>
                <a:cubicBezTo>
                  <a:pt x="1" y="12"/>
                  <a:pt x="0" y="23"/>
                  <a:pt x="1" y="38"/>
                </a:cubicBezTo>
                <a:cubicBezTo>
                  <a:pt x="3" y="47"/>
                  <a:pt x="4" y="55"/>
                  <a:pt x="7" y="62"/>
                </a:cubicBezTo>
                <a:cubicBezTo>
                  <a:pt x="10" y="71"/>
                  <a:pt x="15" y="79"/>
                  <a:pt x="20" y="85"/>
                </a:cubicBezTo>
                <a:cubicBezTo>
                  <a:pt x="30" y="96"/>
                  <a:pt x="43" y="102"/>
                  <a:pt x="60" y="102"/>
                </a:cubicBezTo>
                <a:cubicBezTo>
                  <a:pt x="67" y="113"/>
                  <a:pt x="77" y="122"/>
                  <a:pt x="90" y="125"/>
                </a:cubicBezTo>
                <a:cubicBezTo>
                  <a:pt x="91" y="133"/>
                  <a:pt x="91" y="142"/>
                  <a:pt x="90" y="150"/>
                </a:cubicBezTo>
                <a:cubicBezTo>
                  <a:pt x="68" y="150"/>
                  <a:pt x="68" y="150"/>
                  <a:pt x="68" y="150"/>
                </a:cubicBezTo>
                <a:cubicBezTo>
                  <a:pt x="63" y="150"/>
                  <a:pt x="60" y="154"/>
                  <a:pt x="59" y="158"/>
                </a:cubicBezTo>
                <a:cubicBezTo>
                  <a:pt x="58" y="159"/>
                  <a:pt x="57" y="160"/>
                  <a:pt x="56" y="161"/>
                </a:cubicBezTo>
                <a:cubicBezTo>
                  <a:pt x="49" y="161"/>
                  <a:pt x="49" y="161"/>
                  <a:pt x="49" y="161"/>
                </a:cubicBezTo>
                <a:cubicBezTo>
                  <a:pt x="45" y="161"/>
                  <a:pt x="41" y="165"/>
                  <a:pt x="41" y="169"/>
                </a:cubicBezTo>
                <a:cubicBezTo>
                  <a:pt x="41" y="230"/>
                  <a:pt x="41" y="230"/>
                  <a:pt x="41" y="230"/>
                </a:cubicBezTo>
                <a:cubicBezTo>
                  <a:pt x="41" y="234"/>
                  <a:pt x="45" y="238"/>
                  <a:pt x="49" y="238"/>
                </a:cubicBezTo>
                <a:cubicBezTo>
                  <a:pt x="149" y="238"/>
                  <a:pt x="149" y="238"/>
                  <a:pt x="149" y="238"/>
                </a:cubicBezTo>
                <a:cubicBezTo>
                  <a:pt x="154" y="238"/>
                  <a:pt x="157" y="234"/>
                  <a:pt x="157" y="230"/>
                </a:cubicBezTo>
                <a:cubicBezTo>
                  <a:pt x="157" y="169"/>
                  <a:pt x="157" y="169"/>
                  <a:pt x="157" y="169"/>
                </a:cubicBezTo>
                <a:cubicBezTo>
                  <a:pt x="157" y="165"/>
                  <a:pt x="154" y="161"/>
                  <a:pt x="149" y="161"/>
                </a:cubicBezTo>
                <a:cubicBezTo>
                  <a:pt x="144" y="161"/>
                  <a:pt x="144" y="161"/>
                  <a:pt x="144" y="161"/>
                </a:cubicBezTo>
                <a:cubicBezTo>
                  <a:pt x="143" y="160"/>
                  <a:pt x="141" y="159"/>
                  <a:pt x="139" y="158"/>
                </a:cubicBezTo>
                <a:cubicBezTo>
                  <a:pt x="138" y="154"/>
                  <a:pt x="135" y="150"/>
                  <a:pt x="131" y="150"/>
                </a:cubicBezTo>
                <a:cubicBezTo>
                  <a:pt x="110" y="150"/>
                  <a:pt x="110" y="150"/>
                  <a:pt x="110" y="150"/>
                </a:cubicBezTo>
                <a:cubicBezTo>
                  <a:pt x="109" y="142"/>
                  <a:pt x="109" y="133"/>
                  <a:pt x="110" y="125"/>
                </a:cubicBezTo>
                <a:cubicBezTo>
                  <a:pt x="123" y="122"/>
                  <a:pt x="133" y="113"/>
                  <a:pt x="140" y="102"/>
                </a:cubicBezTo>
                <a:cubicBezTo>
                  <a:pt x="156" y="101"/>
                  <a:pt x="169" y="96"/>
                  <a:pt x="178" y="85"/>
                </a:cubicBezTo>
                <a:cubicBezTo>
                  <a:pt x="184" y="79"/>
                  <a:pt x="189" y="71"/>
                  <a:pt x="192" y="62"/>
                </a:cubicBezTo>
                <a:cubicBezTo>
                  <a:pt x="194" y="55"/>
                  <a:pt x="196" y="47"/>
                  <a:pt x="197" y="38"/>
                </a:cubicBezTo>
                <a:cubicBezTo>
                  <a:pt x="199" y="23"/>
                  <a:pt x="198" y="12"/>
                  <a:pt x="198" y="11"/>
                </a:cubicBezTo>
                <a:close/>
                <a:moveTo>
                  <a:pt x="43" y="84"/>
                </a:moveTo>
                <a:cubicBezTo>
                  <a:pt x="38" y="82"/>
                  <a:pt x="34" y="79"/>
                  <a:pt x="31" y="76"/>
                </a:cubicBezTo>
                <a:cubicBezTo>
                  <a:pt x="16" y="60"/>
                  <a:pt x="15" y="32"/>
                  <a:pt x="15" y="19"/>
                </a:cubicBezTo>
                <a:cubicBezTo>
                  <a:pt x="40" y="19"/>
                  <a:pt x="40" y="19"/>
                  <a:pt x="40" y="19"/>
                </a:cubicBezTo>
                <a:cubicBezTo>
                  <a:pt x="41" y="39"/>
                  <a:pt x="44" y="65"/>
                  <a:pt x="52" y="87"/>
                </a:cubicBezTo>
                <a:cubicBezTo>
                  <a:pt x="49" y="86"/>
                  <a:pt x="46" y="85"/>
                  <a:pt x="43" y="84"/>
                </a:cubicBezTo>
                <a:close/>
                <a:moveTo>
                  <a:pt x="135" y="177"/>
                </a:moveTo>
                <a:cubicBezTo>
                  <a:pt x="135" y="219"/>
                  <a:pt x="135" y="219"/>
                  <a:pt x="135" y="219"/>
                </a:cubicBezTo>
                <a:cubicBezTo>
                  <a:pt x="64" y="219"/>
                  <a:pt x="64" y="219"/>
                  <a:pt x="64" y="219"/>
                </a:cubicBezTo>
                <a:cubicBezTo>
                  <a:pt x="64" y="177"/>
                  <a:pt x="64" y="177"/>
                  <a:pt x="64" y="177"/>
                </a:cubicBezTo>
                <a:lnTo>
                  <a:pt x="135" y="177"/>
                </a:lnTo>
                <a:close/>
                <a:moveTo>
                  <a:pt x="168" y="76"/>
                </a:moveTo>
                <a:cubicBezTo>
                  <a:pt x="164" y="79"/>
                  <a:pt x="160" y="82"/>
                  <a:pt x="156" y="84"/>
                </a:cubicBezTo>
                <a:cubicBezTo>
                  <a:pt x="153" y="85"/>
                  <a:pt x="151" y="86"/>
                  <a:pt x="148" y="87"/>
                </a:cubicBezTo>
                <a:cubicBezTo>
                  <a:pt x="156" y="65"/>
                  <a:pt x="159" y="39"/>
                  <a:pt x="159" y="19"/>
                </a:cubicBezTo>
                <a:cubicBezTo>
                  <a:pt x="184" y="19"/>
                  <a:pt x="184" y="19"/>
                  <a:pt x="184" y="19"/>
                </a:cubicBezTo>
                <a:cubicBezTo>
                  <a:pt x="184" y="32"/>
                  <a:pt x="182" y="60"/>
                  <a:pt x="168" y="7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6" name="Connector 36"/>
          <p:cNvCxnSpPr/>
          <p:nvPr/>
        </p:nvCxnSpPr>
        <p:spPr>
          <a:xfrm flipH="1">
            <a:off x="4819076" y="3474155"/>
            <a:ext cx="0" cy="460258"/>
          </a:xfrm>
          <a:prstGeom prst="line">
            <a:avLst/>
          </a:prstGeom>
          <a:ln w="34925">
            <a:solidFill>
              <a:srgbClr val="C1C0C0">
                <a:alpha val="100000"/>
              </a:srgbClr>
            </a:solidFill>
            <a:prstDash val="solid"/>
          </a:ln>
        </p:spPr>
      </p:cxnSp>
      <p:sp>
        <p:nvSpPr>
          <p:cNvPr id="37" name="AutoShape 37"/>
          <p:cNvSpPr/>
          <p:nvPr/>
        </p:nvSpPr>
        <p:spPr>
          <a:xfrm>
            <a:off x="4149897" y="3907542"/>
            <a:ext cx="1362075" cy="101632"/>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3775555" y="4298512"/>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chemeClr val="dk1">
                    <a:alpha val="100000"/>
                  </a:schemeClr>
                </a:solidFill>
                <a:latin typeface="Microsoft Yahei"/>
                <a:ea typeface="Microsoft Yahei"/>
                <a:cs typeface="Microsoft Yahei"/>
              </a:rPr>
              <a:t>根据选择的策略制定详细的维护计划和流程，包括维护周期、维护内容、人员配备和资源配置等。</a:t>
            </a:r>
          </a:p>
        </p:txBody>
      </p:sp>
      <p:sp>
        <p:nvSpPr>
          <p:cNvPr id="39" name="AutoShape 39"/>
          <p:cNvSpPr/>
          <p:nvPr/>
        </p:nvSpPr>
        <p:spPr>
          <a:xfrm>
            <a:off x="6481526" y="1677073"/>
            <a:ext cx="1782794" cy="1782794"/>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584968" y="1776323"/>
            <a:ext cx="1597342" cy="159743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584968" y="1776323"/>
            <a:ext cx="1597342" cy="15974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7121607" y="2124081"/>
            <a:ext cx="520827" cy="150876"/>
          </a:xfrm>
          <a:custGeom>
            <a:rect l="l" t="t" r="r" b="b"/>
            <a:pathLst>
              <a:path w="138" h="40">
                <a:moveTo>
                  <a:pt x="69" y="40"/>
                </a:moveTo>
                <a:cubicBezTo>
                  <a:pt x="105" y="40"/>
                  <a:pt x="134" y="32"/>
                  <a:pt x="138" y="22"/>
                </a:cubicBezTo>
                <a:cubicBezTo>
                  <a:pt x="138" y="21"/>
                  <a:pt x="138" y="21"/>
                  <a:pt x="138" y="20"/>
                </a:cubicBezTo>
                <a:cubicBezTo>
                  <a:pt x="138" y="9"/>
                  <a:pt x="107" y="0"/>
                  <a:pt x="69" y="0"/>
                </a:cubicBezTo>
                <a:cubicBezTo>
                  <a:pt x="31" y="0"/>
                  <a:pt x="0" y="9"/>
                  <a:pt x="0" y="20"/>
                </a:cubicBezTo>
                <a:cubicBezTo>
                  <a:pt x="0" y="21"/>
                  <a:pt x="0" y="21"/>
                  <a:pt x="1" y="22"/>
                </a:cubicBezTo>
                <a:cubicBezTo>
                  <a:pt x="4" y="32"/>
                  <a:pt x="33" y="40"/>
                  <a:pt x="69" y="40"/>
                </a:cubicBezTo>
                <a:close/>
                <a:moveTo>
                  <a:pt x="12" y="17"/>
                </a:moveTo>
                <a:cubicBezTo>
                  <a:pt x="15" y="16"/>
                  <a:pt x="20" y="14"/>
                  <a:pt x="26" y="13"/>
                </a:cubicBezTo>
                <a:cubicBezTo>
                  <a:pt x="38" y="9"/>
                  <a:pt x="53" y="8"/>
                  <a:pt x="69" y="8"/>
                </a:cubicBezTo>
                <a:cubicBezTo>
                  <a:pt x="85" y="8"/>
                  <a:pt x="101" y="9"/>
                  <a:pt x="113" y="13"/>
                </a:cubicBezTo>
                <a:cubicBezTo>
                  <a:pt x="118" y="14"/>
                  <a:pt x="123" y="16"/>
                  <a:pt x="126" y="17"/>
                </a:cubicBezTo>
                <a:cubicBezTo>
                  <a:pt x="128" y="19"/>
                  <a:pt x="130" y="19"/>
                  <a:pt x="130" y="20"/>
                </a:cubicBezTo>
                <a:cubicBezTo>
                  <a:pt x="130" y="21"/>
                  <a:pt x="128" y="22"/>
                  <a:pt x="126" y="23"/>
                </a:cubicBezTo>
                <a:cubicBezTo>
                  <a:pt x="123" y="25"/>
                  <a:pt x="118" y="26"/>
                  <a:pt x="113" y="28"/>
                </a:cubicBezTo>
                <a:cubicBezTo>
                  <a:pt x="101" y="31"/>
                  <a:pt x="85" y="32"/>
                  <a:pt x="69" y="32"/>
                </a:cubicBezTo>
                <a:cubicBezTo>
                  <a:pt x="53" y="32"/>
                  <a:pt x="38" y="31"/>
                  <a:pt x="26" y="28"/>
                </a:cubicBezTo>
                <a:cubicBezTo>
                  <a:pt x="20" y="26"/>
                  <a:pt x="15" y="25"/>
                  <a:pt x="12" y="23"/>
                </a:cubicBezTo>
                <a:cubicBezTo>
                  <a:pt x="10" y="22"/>
                  <a:pt x="9" y="21"/>
                  <a:pt x="8" y="20"/>
                </a:cubicBezTo>
                <a:cubicBezTo>
                  <a:pt x="9" y="19"/>
                  <a:pt x="10" y="19"/>
                  <a:pt x="12" y="1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905675" y="2228856"/>
            <a:ext cx="951071" cy="797147"/>
          </a:xfrm>
          <a:custGeom>
            <a:rect l="l" t="t" r="r" b="b"/>
            <a:pathLst>
              <a:path w="251" h="211">
                <a:moveTo>
                  <a:pt x="250" y="19"/>
                </a:moveTo>
                <a:cubicBezTo>
                  <a:pt x="248" y="16"/>
                  <a:pt x="245" y="11"/>
                  <a:pt x="236" y="8"/>
                </a:cubicBezTo>
                <a:cubicBezTo>
                  <a:pt x="231" y="6"/>
                  <a:pt x="226" y="6"/>
                  <a:pt x="220" y="6"/>
                </a:cubicBezTo>
                <a:cubicBezTo>
                  <a:pt x="220" y="6"/>
                  <a:pt x="220" y="6"/>
                  <a:pt x="220" y="6"/>
                </a:cubicBezTo>
                <a:cubicBezTo>
                  <a:pt x="209" y="6"/>
                  <a:pt x="200" y="8"/>
                  <a:pt x="195" y="13"/>
                </a:cubicBezTo>
                <a:cubicBezTo>
                  <a:pt x="195" y="8"/>
                  <a:pt x="195" y="3"/>
                  <a:pt x="195" y="0"/>
                </a:cubicBezTo>
                <a:cubicBezTo>
                  <a:pt x="191" y="4"/>
                  <a:pt x="184" y="8"/>
                  <a:pt x="173" y="11"/>
                </a:cubicBezTo>
                <a:cubicBezTo>
                  <a:pt x="160" y="14"/>
                  <a:pt x="144" y="16"/>
                  <a:pt x="126" y="16"/>
                </a:cubicBezTo>
                <a:cubicBezTo>
                  <a:pt x="109" y="16"/>
                  <a:pt x="92" y="14"/>
                  <a:pt x="79" y="11"/>
                </a:cubicBezTo>
                <a:cubicBezTo>
                  <a:pt x="69" y="8"/>
                  <a:pt x="61" y="4"/>
                  <a:pt x="57" y="0"/>
                </a:cubicBezTo>
                <a:cubicBezTo>
                  <a:pt x="57" y="3"/>
                  <a:pt x="57" y="8"/>
                  <a:pt x="57" y="13"/>
                </a:cubicBezTo>
                <a:cubicBezTo>
                  <a:pt x="52" y="8"/>
                  <a:pt x="44" y="6"/>
                  <a:pt x="32" y="6"/>
                </a:cubicBezTo>
                <a:cubicBezTo>
                  <a:pt x="32" y="6"/>
                  <a:pt x="32" y="6"/>
                  <a:pt x="32" y="6"/>
                </a:cubicBezTo>
                <a:cubicBezTo>
                  <a:pt x="26" y="6"/>
                  <a:pt x="21" y="6"/>
                  <a:pt x="16" y="8"/>
                </a:cubicBezTo>
                <a:cubicBezTo>
                  <a:pt x="8" y="11"/>
                  <a:pt x="4" y="16"/>
                  <a:pt x="2" y="20"/>
                </a:cubicBezTo>
                <a:cubicBezTo>
                  <a:pt x="0" y="24"/>
                  <a:pt x="0" y="28"/>
                  <a:pt x="1" y="32"/>
                </a:cubicBezTo>
                <a:cubicBezTo>
                  <a:pt x="2" y="36"/>
                  <a:pt x="5" y="39"/>
                  <a:pt x="7" y="42"/>
                </a:cubicBezTo>
                <a:cubicBezTo>
                  <a:pt x="12" y="47"/>
                  <a:pt x="18" y="50"/>
                  <a:pt x="23" y="53"/>
                </a:cubicBezTo>
                <a:cubicBezTo>
                  <a:pt x="33" y="58"/>
                  <a:pt x="41" y="64"/>
                  <a:pt x="48" y="71"/>
                </a:cubicBezTo>
                <a:cubicBezTo>
                  <a:pt x="54" y="78"/>
                  <a:pt x="58" y="86"/>
                  <a:pt x="58" y="91"/>
                </a:cubicBezTo>
                <a:cubicBezTo>
                  <a:pt x="57" y="92"/>
                  <a:pt x="57" y="94"/>
                  <a:pt x="53" y="96"/>
                </a:cubicBezTo>
                <a:cubicBezTo>
                  <a:pt x="52" y="96"/>
                  <a:pt x="50" y="97"/>
                  <a:pt x="46" y="97"/>
                </a:cubicBezTo>
                <a:cubicBezTo>
                  <a:pt x="44" y="98"/>
                  <a:pt x="43" y="98"/>
                  <a:pt x="42" y="98"/>
                </a:cubicBezTo>
                <a:cubicBezTo>
                  <a:pt x="41" y="97"/>
                  <a:pt x="41" y="96"/>
                  <a:pt x="40" y="95"/>
                </a:cubicBezTo>
                <a:cubicBezTo>
                  <a:pt x="37" y="92"/>
                  <a:pt x="32" y="93"/>
                  <a:pt x="30" y="96"/>
                </a:cubicBezTo>
                <a:cubicBezTo>
                  <a:pt x="29" y="98"/>
                  <a:pt x="28" y="99"/>
                  <a:pt x="28" y="101"/>
                </a:cubicBezTo>
                <a:cubicBezTo>
                  <a:pt x="28" y="104"/>
                  <a:pt x="28" y="106"/>
                  <a:pt x="30" y="108"/>
                </a:cubicBezTo>
                <a:cubicBezTo>
                  <a:pt x="32" y="110"/>
                  <a:pt x="36" y="112"/>
                  <a:pt x="42" y="112"/>
                </a:cubicBezTo>
                <a:cubicBezTo>
                  <a:pt x="43" y="112"/>
                  <a:pt x="45" y="112"/>
                  <a:pt x="46" y="111"/>
                </a:cubicBezTo>
                <a:cubicBezTo>
                  <a:pt x="50" y="111"/>
                  <a:pt x="56" y="110"/>
                  <a:pt x="59" y="109"/>
                </a:cubicBezTo>
                <a:cubicBezTo>
                  <a:pt x="65" y="106"/>
                  <a:pt x="69" y="101"/>
                  <a:pt x="70" y="98"/>
                </a:cubicBezTo>
                <a:cubicBezTo>
                  <a:pt x="78" y="120"/>
                  <a:pt x="91" y="138"/>
                  <a:pt x="112" y="144"/>
                </a:cubicBezTo>
                <a:cubicBezTo>
                  <a:pt x="113" y="147"/>
                  <a:pt x="116" y="174"/>
                  <a:pt x="108" y="184"/>
                </a:cubicBezTo>
                <a:cubicBezTo>
                  <a:pt x="96" y="184"/>
                  <a:pt x="96" y="184"/>
                  <a:pt x="96" y="184"/>
                </a:cubicBezTo>
                <a:cubicBezTo>
                  <a:pt x="90" y="184"/>
                  <a:pt x="86" y="188"/>
                  <a:pt x="86" y="194"/>
                </a:cubicBezTo>
                <a:cubicBezTo>
                  <a:pt x="86" y="194"/>
                  <a:pt x="86" y="194"/>
                  <a:pt x="86" y="194"/>
                </a:cubicBezTo>
                <a:cubicBezTo>
                  <a:pt x="80" y="194"/>
                  <a:pt x="75" y="199"/>
                  <a:pt x="75" y="204"/>
                </a:cubicBezTo>
                <a:cubicBezTo>
                  <a:pt x="75" y="211"/>
                  <a:pt x="75" y="211"/>
                  <a:pt x="75" y="211"/>
                </a:cubicBezTo>
                <a:cubicBezTo>
                  <a:pt x="177" y="211"/>
                  <a:pt x="177" y="211"/>
                  <a:pt x="177" y="211"/>
                </a:cubicBezTo>
                <a:cubicBezTo>
                  <a:pt x="177" y="204"/>
                  <a:pt x="177" y="204"/>
                  <a:pt x="177" y="204"/>
                </a:cubicBezTo>
                <a:cubicBezTo>
                  <a:pt x="177" y="199"/>
                  <a:pt x="173" y="195"/>
                  <a:pt x="167" y="194"/>
                </a:cubicBezTo>
                <a:cubicBezTo>
                  <a:pt x="167" y="194"/>
                  <a:pt x="167" y="194"/>
                  <a:pt x="167" y="194"/>
                </a:cubicBezTo>
                <a:cubicBezTo>
                  <a:pt x="167" y="188"/>
                  <a:pt x="162" y="184"/>
                  <a:pt x="157" y="184"/>
                </a:cubicBezTo>
                <a:cubicBezTo>
                  <a:pt x="144" y="184"/>
                  <a:pt x="144" y="184"/>
                  <a:pt x="144" y="184"/>
                </a:cubicBezTo>
                <a:cubicBezTo>
                  <a:pt x="136" y="174"/>
                  <a:pt x="140" y="147"/>
                  <a:pt x="140" y="144"/>
                </a:cubicBezTo>
                <a:cubicBezTo>
                  <a:pt x="161" y="138"/>
                  <a:pt x="174" y="120"/>
                  <a:pt x="182" y="98"/>
                </a:cubicBezTo>
                <a:cubicBezTo>
                  <a:pt x="184" y="101"/>
                  <a:pt x="187" y="106"/>
                  <a:pt x="193" y="109"/>
                </a:cubicBezTo>
                <a:cubicBezTo>
                  <a:pt x="196" y="110"/>
                  <a:pt x="203" y="111"/>
                  <a:pt x="206" y="111"/>
                </a:cubicBezTo>
                <a:cubicBezTo>
                  <a:pt x="208" y="112"/>
                  <a:pt x="209" y="112"/>
                  <a:pt x="210" y="112"/>
                </a:cubicBezTo>
                <a:cubicBezTo>
                  <a:pt x="216" y="112"/>
                  <a:pt x="220" y="110"/>
                  <a:pt x="222" y="108"/>
                </a:cubicBezTo>
                <a:cubicBezTo>
                  <a:pt x="224" y="106"/>
                  <a:pt x="225" y="104"/>
                  <a:pt x="224" y="101"/>
                </a:cubicBezTo>
                <a:cubicBezTo>
                  <a:pt x="224" y="99"/>
                  <a:pt x="223" y="98"/>
                  <a:pt x="222" y="96"/>
                </a:cubicBezTo>
                <a:cubicBezTo>
                  <a:pt x="220" y="93"/>
                  <a:pt x="216" y="92"/>
                  <a:pt x="213" y="95"/>
                </a:cubicBezTo>
                <a:cubicBezTo>
                  <a:pt x="212" y="96"/>
                  <a:pt x="211" y="97"/>
                  <a:pt x="210" y="98"/>
                </a:cubicBezTo>
                <a:cubicBezTo>
                  <a:pt x="209" y="98"/>
                  <a:pt x="208" y="98"/>
                  <a:pt x="206" y="97"/>
                </a:cubicBezTo>
                <a:cubicBezTo>
                  <a:pt x="203" y="97"/>
                  <a:pt x="200" y="96"/>
                  <a:pt x="199" y="96"/>
                </a:cubicBezTo>
                <a:cubicBezTo>
                  <a:pt x="196" y="94"/>
                  <a:pt x="195" y="92"/>
                  <a:pt x="195" y="91"/>
                </a:cubicBezTo>
                <a:cubicBezTo>
                  <a:pt x="194" y="86"/>
                  <a:pt x="198" y="78"/>
                  <a:pt x="205" y="71"/>
                </a:cubicBezTo>
                <a:cubicBezTo>
                  <a:pt x="212" y="64"/>
                  <a:pt x="219" y="58"/>
                  <a:pt x="229" y="53"/>
                </a:cubicBezTo>
                <a:cubicBezTo>
                  <a:pt x="234" y="50"/>
                  <a:pt x="240" y="47"/>
                  <a:pt x="245" y="42"/>
                </a:cubicBezTo>
                <a:cubicBezTo>
                  <a:pt x="248" y="39"/>
                  <a:pt x="250" y="36"/>
                  <a:pt x="251" y="32"/>
                </a:cubicBezTo>
                <a:cubicBezTo>
                  <a:pt x="252" y="28"/>
                  <a:pt x="252" y="24"/>
                  <a:pt x="250" y="19"/>
                </a:cubicBezTo>
                <a:close/>
                <a:moveTo>
                  <a:pt x="58" y="62"/>
                </a:moveTo>
                <a:cubicBezTo>
                  <a:pt x="50" y="53"/>
                  <a:pt x="41" y="46"/>
                  <a:pt x="29" y="40"/>
                </a:cubicBezTo>
                <a:cubicBezTo>
                  <a:pt x="26" y="38"/>
                  <a:pt x="21" y="35"/>
                  <a:pt x="17" y="32"/>
                </a:cubicBezTo>
                <a:cubicBezTo>
                  <a:pt x="14" y="28"/>
                  <a:pt x="15" y="26"/>
                  <a:pt x="15" y="25"/>
                </a:cubicBezTo>
                <a:cubicBezTo>
                  <a:pt x="17" y="21"/>
                  <a:pt x="25" y="19"/>
                  <a:pt x="32" y="19"/>
                </a:cubicBezTo>
                <a:cubicBezTo>
                  <a:pt x="32" y="19"/>
                  <a:pt x="32" y="19"/>
                  <a:pt x="32" y="19"/>
                </a:cubicBezTo>
                <a:cubicBezTo>
                  <a:pt x="40" y="19"/>
                  <a:pt x="46" y="21"/>
                  <a:pt x="48" y="24"/>
                </a:cubicBezTo>
                <a:cubicBezTo>
                  <a:pt x="49" y="25"/>
                  <a:pt x="49" y="27"/>
                  <a:pt x="49" y="27"/>
                </a:cubicBezTo>
                <a:cubicBezTo>
                  <a:pt x="48" y="31"/>
                  <a:pt x="50" y="35"/>
                  <a:pt x="53" y="36"/>
                </a:cubicBezTo>
                <a:cubicBezTo>
                  <a:pt x="55" y="37"/>
                  <a:pt x="57" y="36"/>
                  <a:pt x="58" y="36"/>
                </a:cubicBezTo>
                <a:cubicBezTo>
                  <a:pt x="59" y="45"/>
                  <a:pt x="60" y="56"/>
                  <a:pt x="62" y="67"/>
                </a:cubicBezTo>
                <a:cubicBezTo>
                  <a:pt x="61" y="65"/>
                  <a:pt x="59" y="63"/>
                  <a:pt x="58" y="62"/>
                </a:cubicBezTo>
                <a:close/>
                <a:moveTo>
                  <a:pt x="235" y="32"/>
                </a:moveTo>
                <a:cubicBezTo>
                  <a:pt x="232" y="35"/>
                  <a:pt x="227" y="38"/>
                  <a:pt x="223" y="40"/>
                </a:cubicBezTo>
                <a:cubicBezTo>
                  <a:pt x="211" y="46"/>
                  <a:pt x="203" y="53"/>
                  <a:pt x="194" y="62"/>
                </a:cubicBezTo>
                <a:cubicBezTo>
                  <a:pt x="193" y="63"/>
                  <a:pt x="192" y="65"/>
                  <a:pt x="190" y="66"/>
                </a:cubicBezTo>
                <a:cubicBezTo>
                  <a:pt x="192" y="56"/>
                  <a:pt x="193" y="45"/>
                  <a:pt x="194" y="36"/>
                </a:cubicBezTo>
                <a:cubicBezTo>
                  <a:pt x="196" y="36"/>
                  <a:pt x="197" y="37"/>
                  <a:pt x="199" y="36"/>
                </a:cubicBezTo>
                <a:cubicBezTo>
                  <a:pt x="203" y="35"/>
                  <a:pt x="205" y="31"/>
                  <a:pt x="203" y="27"/>
                </a:cubicBezTo>
                <a:cubicBezTo>
                  <a:pt x="203" y="27"/>
                  <a:pt x="203" y="25"/>
                  <a:pt x="204" y="24"/>
                </a:cubicBezTo>
                <a:cubicBezTo>
                  <a:pt x="206" y="21"/>
                  <a:pt x="212" y="19"/>
                  <a:pt x="220" y="19"/>
                </a:cubicBezTo>
                <a:cubicBezTo>
                  <a:pt x="220" y="19"/>
                  <a:pt x="220" y="19"/>
                  <a:pt x="220" y="19"/>
                </a:cubicBezTo>
                <a:cubicBezTo>
                  <a:pt x="227" y="19"/>
                  <a:pt x="235" y="21"/>
                  <a:pt x="237" y="25"/>
                </a:cubicBezTo>
                <a:cubicBezTo>
                  <a:pt x="238" y="26"/>
                  <a:pt x="239" y="28"/>
                  <a:pt x="235" y="3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4" name="Connector 44"/>
          <p:cNvCxnSpPr/>
          <p:nvPr/>
        </p:nvCxnSpPr>
        <p:spPr>
          <a:xfrm flipH="1">
            <a:off x="7372924" y="3474155"/>
            <a:ext cx="0" cy="460258"/>
          </a:xfrm>
          <a:prstGeom prst="line">
            <a:avLst/>
          </a:prstGeom>
          <a:ln w="34925">
            <a:solidFill>
              <a:srgbClr val="C1C0C0">
                <a:alpha val="100000"/>
              </a:srgbClr>
            </a:solidFill>
            <a:prstDash val="solid"/>
          </a:ln>
        </p:spPr>
      </p:cxnSp>
      <p:sp>
        <p:nvSpPr>
          <p:cNvPr id="45" name="AutoShape 45"/>
          <p:cNvSpPr/>
          <p:nvPr/>
        </p:nvSpPr>
        <p:spPr>
          <a:xfrm>
            <a:off x="6700601" y="3920210"/>
            <a:ext cx="1362075" cy="101632"/>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6329403" y="4298512"/>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chemeClr val="dk1">
                    <a:alpha val="100000"/>
                  </a:schemeClr>
                </a:solidFill>
                <a:latin typeface="Microsoft Yahei"/>
                <a:ea typeface="Microsoft Yahei"/>
                <a:cs typeface="Microsoft Yahei"/>
              </a:rPr>
              <a:t>实施预防性维护策略时需要严格执行计划，并加强设备运行状态的监测和记录。</a:t>
            </a:r>
          </a:p>
        </p:txBody>
      </p:sp>
      <p:sp>
        <p:nvSpPr>
          <p:cNvPr id="47" name="AutoShape 47"/>
          <p:cNvSpPr/>
          <p:nvPr/>
        </p:nvSpPr>
        <p:spPr>
          <a:xfrm>
            <a:off x="9035375" y="1691360"/>
            <a:ext cx="1782794" cy="1782794"/>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129576" y="1776323"/>
            <a:ext cx="1598867" cy="159743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129576" y="1779562"/>
            <a:ext cx="1598867" cy="159743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9598016" y="2143131"/>
            <a:ext cx="657320" cy="516065"/>
          </a:xfrm>
          <a:custGeom>
            <a:rect l="l" t="t" r="r" b="b"/>
            <a:pathLst>
              <a:path w="174" h="137">
                <a:moveTo>
                  <a:pt x="16" y="137"/>
                </a:moveTo>
                <a:cubicBezTo>
                  <a:pt x="18" y="134"/>
                  <a:pt x="20" y="133"/>
                  <a:pt x="24" y="133"/>
                </a:cubicBezTo>
                <a:cubicBezTo>
                  <a:pt x="28" y="133"/>
                  <a:pt x="28" y="133"/>
                  <a:pt x="28" y="133"/>
                </a:cubicBezTo>
                <a:cubicBezTo>
                  <a:pt x="18" y="120"/>
                  <a:pt x="12" y="104"/>
                  <a:pt x="12" y="87"/>
                </a:cubicBezTo>
                <a:cubicBezTo>
                  <a:pt x="12" y="67"/>
                  <a:pt x="20" y="48"/>
                  <a:pt x="34" y="34"/>
                </a:cubicBezTo>
                <a:cubicBezTo>
                  <a:pt x="48" y="20"/>
                  <a:pt x="67" y="12"/>
                  <a:pt x="87" y="12"/>
                </a:cubicBezTo>
                <a:cubicBezTo>
                  <a:pt x="107" y="12"/>
                  <a:pt x="126" y="20"/>
                  <a:pt x="140" y="34"/>
                </a:cubicBezTo>
                <a:cubicBezTo>
                  <a:pt x="154" y="48"/>
                  <a:pt x="162" y="67"/>
                  <a:pt x="162" y="87"/>
                </a:cubicBezTo>
                <a:cubicBezTo>
                  <a:pt x="162" y="104"/>
                  <a:pt x="157" y="120"/>
                  <a:pt x="146" y="133"/>
                </a:cubicBezTo>
                <a:cubicBezTo>
                  <a:pt x="151" y="133"/>
                  <a:pt x="151" y="133"/>
                  <a:pt x="151" y="133"/>
                </a:cubicBezTo>
                <a:cubicBezTo>
                  <a:pt x="154" y="133"/>
                  <a:pt x="157" y="134"/>
                  <a:pt x="159" y="137"/>
                </a:cubicBezTo>
                <a:cubicBezTo>
                  <a:pt x="162" y="132"/>
                  <a:pt x="165" y="126"/>
                  <a:pt x="168" y="121"/>
                </a:cubicBezTo>
                <a:cubicBezTo>
                  <a:pt x="172" y="110"/>
                  <a:pt x="174" y="99"/>
                  <a:pt x="174" y="87"/>
                </a:cubicBezTo>
                <a:cubicBezTo>
                  <a:pt x="174" y="75"/>
                  <a:pt x="172" y="64"/>
                  <a:pt x="168" y="53"/>
                </a:cubicBezTo>
                <a:cubicBezTo>
                  <a:pt x="163" y="42"/>
                  <a:pt x="157" y="33"/>
                  <a:pt x="149" y="25"/>
                </a:cubicBezTo>
                <a:cubicBezTo>
                  <a:pt x="141" y="17"/>
                  <a:pt x="132" y="11"/>
                  <a:pt x="121" y="6"/>
                </a:cubicBezTo>
                <a:cubicBezTo>
                  <a:pt x="110" y="2"/>
                  <a:pt x="99" y="0"/>
                  <a:pt x="87" y="0"/>
                </a:cubicBezTo>
                <a:cubicBezTo>
                  <a:pt x="75" y="0"/>
                  <a:pt x="64" y="2"/>
                  <a:pt x="53" y="6"/>
                </a:cubicBezTo>
                <a:cubicBezTo>
                  <a:pt x="43" y="11"/>
                  <a:pt x="34" y="17"/>
                  <a:pt x="26" y="25"/>
                </a:cubicBezTo>
                <a:cubicBezTo>
                  <a:pt x="18" y="33"/>
                  <a:pt x="11" y="42"/>
                  <a:pt x="7" y="53"/>
                </a:cubicBezTo>
                <a:cubicBezTo>
                  <a:pt x="2" y="64"/>
                  <a:pt x="0" y="75"/>
                  <a:pt x="0" y="87"/>
                </a:cubicBezTo>
                <a:cubicBezTo>
                  <a:pt x="0" y="99"/>
                  <a:pt x="2" y="110"/>
                  <a:pt x="7" y="121"/>
                </a:cubicBezTo>
                <a:cubicBezTo>
                  <a:pt x="9" y="126"/>
                  <a:pt x="12" y="132"/>
                  <a:pt x="16" y="13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9666311" y="2209806"/>
            <a:ext cx="522351" cy="435102"/>
          </a:xfrm>
          <a:custGeom>
            <a:rect l="l" t="t" r="r" b="b"/>
            <a:pathLst>
              <a:path w="138" h="115">
                <a:moveTo>
                  <a:pt x="110" y="115"/>
                </a:moveTo>
                <a:cubicBezTo>
                  <a:pt x="121" y="115"/>
                  <a:pt x="121" y="115"/>
                  <a:pt x="121" y="115"/>
                </a:cubicBezTo>
                <a:cubicBezTo>
                  <a:pt x="132" y="102"/>
                  <a:pt x="138" y="86"/>
                  <a:pt x="138" y="69"/>
                </a:cubicBezTo>
                <a:cubicBezTo>
                  <a:pt x="138" y="50"/>
                  <a:pt x="131" y="33"/>
                  <a:pt x="118" y="20"/>
                </a:cubicBezTo>
                <a:cubicBezTo>
                  <a:pt x="105" y="7"/>
                  <a:pt x="88" y="0"/>
                  <a:pt x="69" y="0"/>
                </a:cubicBezTo>
                <a:cubicBezTo>
                  <a:pt x="51" y="0"/>
                  <a:pt x="33" y="7"/>
                  <a:pt x="20" y="20"/>
                </a:cubicBezTo>
                <a:cubicBezTo>
                  <a:pt x="7" y="33"/>
                  <a:pt x="0" y="50"/>
                  <a:pt x="0" y="69"/>
                </a:cubicBezTo>
                <a:cubicBezTo>
                  <a:pt x="0" y="86"/>
                  <a:pt x="6" y="102"/>
                  <a:pt x="18" y="115"/>
                </a:cubicBezTo>
                <a:cubicBezTo>
                  <a:pt x="28" y="115"/>
                  <a:pt x="28" y="115"/>
                  <a:pt x="28" y="115"/>
                </a:cubicBezTo>
                <a:cubicBezTo>
                  <a:pt x="27" y="114"/>
                  <a:pt x="26" y="113"/>
                  <a:pt x="26" y="112"/>
                </a:cubicBezTo>
                <a:cubicBezTo>
                  <a:pt x="14" y="101"/>
                  <a:pt x="8" y="85"/>
                  <a:pt x="8" y="69"/>
                </a:cubicBezTo>
                <a:cubicBezTo>
                  <a:pt x="8" y="52"/>
                  <a:pt x="14" y="37"/>
                  <a:pt x="26" y="25"/>
                </a:cubicBezTo>
                <a:cubicBezTo>
                  <a:pt x="37" y="14"/>
                  <a:pt x="53" y="7"/>
                  <a:pt x="69" y="7"/>
                </a:cubicBezTo>
                <a:cubicBezTo>
                  <a:pt x="86" y="7"/>
                  <a:pt x="101" y="14"/>
                  <a:pt x="113" y="25"/>
                </a:cubicBezTo>
                <a:cubicBezTo>
                  <a:pt x="124" y="37"/>
                  <a:pt x="131" y="52"/>
                  <a:pt x="131" y="69"/>
                </a:cubicBezTo>
                <a:cubicBezTo>
                  <a:pt x="131" y="85"/>
                  <a:pt x="124" y="101"/>
                  <a:pt x="113" y="112"/>
                </a:cubicBezTo>
                <a:cubicBezTo>
                  <a:pt x="112" y="113"/>
                  <a:pt x="111" y="114"/>
                  <a:pt x="110" y="11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9431328" y="2656052"/>
            <a:ext cx="990790" cy="358902"/>
          </a:xfrm>
          <a:custGeom>
            <a:rect l="l" t="t" r="r" b="b"/>
            <a:pathLst>
              <a:path w="262" h="95">
                <a:moveTo>
                  <a:pt x="259" y="84"/>
                </a:moveTo>
                <a:cubicBezTo>
                  <a:pt x="224" y="59"/>
                  <a:pt x="224" y="59"/>
                  <a:pt x="224" y="59"/>
                </a:cubicBezTo>
                <a:cubicBezTo>
                  <a:pt x="259" y="35"/>
                  <a:pt x="259" y="35"/>
                  <a:pt x="259" y="35"/>
                </a:cubicBezTo>
                <a:cubicBezTo>
                  <a:pt x="261" y="33"/>
                  <a:pt x="262" y="30"/>
                  <a:pt x="261" y="28"/>
                </a:cubicBezTo>
                <a:cubicBezTo>
                  <a:pt x="261" y="25"/>
                  <a:pt x="258" y="23"/>
                  <a:pt x="256" y="23"/>
                </a:cubicBezTo>
                <a:cubicBezTo>
                  <a:pt x="201" y="23"/>
                  <a:pt x="201" y="23"/>
                  <a:pt x="201" y="23"/>
                </a:cubicBezTo>
                <a:cubicBezTo>
                  <a:pt x="201" y="6"/>
                  <a:pt x="201" y="6"/>
                  <a:pt x="201" y="6"/>
                </a:cubicBezTo>
                <a:cubicBezTo>
                  <a:pt x="201" y="3"/>
                  <a:pt x="198" y="0"/>
                  <a:pt x="195" y="0"/>
                </a:cubicBezTo>
                <a:cubicBezTo>
                  <a:pt x="68" y="0"/>
                  <a:pt x="68" y="0"/>
                  <a:pt x="68" y="0"/>
                </a:cubicBezTo>
                <a:cubicBezTo>
                  <a:pt x="64" y="0"/>
                  <a:pt x="62" y="3"/>
                  <a:pt x="62" y="6"/>
                </a:cubicBezTo>
                <a:cubicBezTo>
                  <a:pt x="62" y="23"/>
                  <a:pt x="62" y="23"/>
                  <a:pt x="62" y="23"/>
                </a:cubicBezTo>
                <a:cubicBezTo>
                  <a:pt x="7" y="23"/>
                  <a:pt x="7" y="23"/>
                  <a:pt x="7" y="23"/>
                </a:cubicBezTo>
                <a:cubicBezTo>
                  <a:pt x="4" y="23"/>
                  <a:pt x="2" y="25"/>
                  <a:pt x="1" y="28"/>
                </a:cubicBezTo>
                <a:cubicBezTo>
                  <a:pt x="0" y="30"/>
                  <a:pt x="1" y="33"/>
                  <a:pt x="3" y="35"/>
                </a:cubicBezTo>
                <a:cubicBezTo>
                  <a:pt x="39" y="59"/>
                  <a:pt x="39" y="59"/>
                  <a:pt x="39" y="59"/>
                </a:cubicBezTo>
                <a:cubicBezTo>
                  <a:pt x="4" y="84"/>
                  <a:pt x="4" y="84"/>
                  <a:pt x="4" y="84"/>
                </a:cubicBezTo>
                <a:cubicBezTo>
                  <a:pt x="2" y="85"/>
                  <a:pt x="1" y="88"/>
                  <a:pt x="1" y="91"/>
                </a:cubicBezTo>
                <a:cubicBezTo>
                  <a:pt x="2" y="93"/>
                  <a:pt x="5" y="95"/>
                  <a:pt x="7" y="95"/>
                </a:cubicBezTo>
                <a:cubicBezTo>
                  <a:pt x="84" y="95"/>
                  <a:pt x="84" y="95"/>
                  <a:pt x="84" y="95"/>
                </a:cubicBezTo>
                <a:cubicBezTo>
                  <a:pt x="87" y="95"/>
                  <a:pt x="90" y="92"/>
                  <a:pt x="90" y="89"/>
                </a:cubicBezTo>
                <a:cubicBezTo>
                  <a:pt x="90" y="72"/>
                  <a:pt x="90" y="72"/>
                  <a:pt x="90" y="72"/>
                </a:cubicBezTo>
                <a:cubicBezTo>
                  <a:pt x="172" y="72"/>
                  <a:pt x="172" y="72"/>
                  <a:pt x="172" y="72"/>
                </a:cubicBezTo>
                <a:cubicBezTo>
                  <a:pt x="172" y="89"/>
                  <a:pt x="172" y="89"/>
                  <a:pt x="172" y="89"/>
                </a:cubicBezTo>
                <a:cubicBezTo>
                  <a:pt x="172" y="92"/>
                  <a:pt x="175" y="95"/>
                  <a:pt x="179" y="95"/>
                </a:cubicBezTo>
                <a:cubicBezTo>
                  <a:pt x="255" y="95"/>
                  <a:pt x="255" y="95"/>
                  <a:pt x="255" y="95"/>
                </a:cubicBezTo>
                <a:cubicBezTo>
                  <a:pt x="258" y="95"/>
                  <a:pt x="260" y="93"/>
                  <a:pt x="261" y="91"/>
                </a:cubicBezTo>
                <a:cubicBezTo>
                  <a:pt x="262" y="88"/>
                  <a:pt x="261" y="85"/>
                  <a:pt x="259" y="84"/>
                </a:cubicBezTo>
                <a:close/>
                <a:moveTo>
                  <a:pt x="78" y="83"/>
                </a:moveTo>
                <a:cubicBezTo>
                  <a:pt x="27" y="83"/>
                  <a:pt x="27" y="83"/>
                  <a:pt x="27" y="83"/>
                </a:cubicBezTo>
                <a:cubicBezTo>
                  <a:pt x="53" y="64"/>
                  <a:pt x="53" y="64"/>
                  <a:pt x="53" y="64"/>
                </a:cubicBezTo>
                <a:cubicBezTo>
                  <a:pt x="55" y="63"/>
                  <a:pt x="56" y="61"/>
                  <a:pt x="56" y="59"/>
                </a:cubicBezTo>
                <a:cubicBezTo>
                  <a:pt x="56" y="57"/>
                  <a:pt x="55" y="56"/>
                  <a:pt x="53" y="54"/>
                </a:cubicBezTo>
                <a:cubicBezTo>
                  <a:pt x="27" y="36"/>
                  <a:pt x="27" y="36"/>
                  <a:pt x="27" y="36"/>
                </a:cubicBezTo>
                <a:cubicBezTo>
                  <a:pt x="62" y="36"/>
                  <a:pt x="62" y="36"/>
                  <a:pt x="62" y="36"/>
                </a:cubicBezTo>
                <a:cubicBezTo>
                  <a:pt x="62" y="66"/>
                  <a:pt x="62" y="66"/>
                  <a:pt x="62" y="66"/>
                </a:cubicBezTo>
                <a:cubicBezTo>
                  <a:pt x="62" y="69"/>
                  <a:pt x="64" y="72"/>
                  <a:pt x="68" y="72"/>
                </a:cubicBezTo>
                <a:cubicBezTo>
                  <a:pt x="78" y="72"/>
                  <a:pt x="78" y="72"/>
                  <a:pt x="78" y="72"/>
                </a:cubicBezTo>
                <a:lnTo>
                  <a:pt x="78" y="83"/>
                </a:lnTo>
                <a:close/>
                <a:moveTo>
                  <a:pt x="74" y="60"/>
                </a:moveTo>
                <a:cubicBezTo>
                  <a:pt x="74" y="12"/>
                  <a:pt x="74" y="12"/>
                  <a:pt x="74" y="12"/>
                </a:cubicBezTo>
                <a:cubicBezTo>
                  <a:pt x="188" y="12"/>
                  <a:pt x="188" y="12"/>
                  <a:pt x="188" y="12"/>
                </a:cubicBezTo>
                <a:cubicBezTo>
                  <a:pt x="188" y="60"/>
                  <a:pt x="188" y="60"/>
                  <a:pt x="188" y="60"/>
                </a:cubicBezTo>
                <a:lnTo>
                  <a:pt x="74" y="60"/>
                </a:lnTo>
                <a:close/>
                <a:moveTo>
                  <a:pt x="185" y="83"/>
                </a:moveTo>
                <a:cubicBezTo>
                  <a:pt x="185" y="72"/>
                  <a:pt x="185" y="72"/>
                  <a:pt x="185" y="72"/>
                </a:cubicBezTo>
                <a:cubicBezTo>
                  <a:pt x="195" y="72"/>
                  <a:pt x="195" y="72"/>
                  <a:pt x="195" y="72"/>
                </a:cubicBezTo>
                <a:cubicBezTo>
                  <a:pt x="198" y="72"/>
                  <a:pt x="201" y="69"/>
                  <a:pt x="201" y="66"/>
                </a:cubicBezTo>
                <a:cubicBezTo>
                  <a:pt x="201" y="36"/>
                  <a:pt x="201" y="36"/>
                  <a:pt x="201" y="36"/>
                </a:cubicBezTo>
                <a:cubicBezTo>
                  <a:pt x="236" y="36"/>
                  <a:pt x="236" y="36"/>
                  <a:pt x="236" y="36"/>
                </a:cubicBezTo>
                <a:cubicBezTo>
                  <a:pt x="209" y="54"/>
                  <a:pt x="209" y="54"/>
                  <a:pt x="209" y="54"/>
                </a:cubicBezTo>
                <a:cubicBezTo>
                  <a:pt x="208" y="56"/>
                  <a:pt x="207" y="57"/>
                  <a:pt x="207" y="59"/>
                </a:cubicBezTo>
                <a:cubicBezTo>
                  <a:pt x="207" y="61"/>
                  <a:pt x="208" y="63"/>
                  <a:pt x="209" y="64"/>
                </a:cubicBezTo>
                <a:cubicBezTo>
                  <a:pt x="236" y="83"/>
                  <a:pt x="236" y="83"/>
                  <a:pt x="236" y="83"/>
                </a:cubicBezTo>
                <a:lnTo>
                  <a:pt x="185" y="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828235" y="2338489"/>
            <a:ext cx="201644" cy="260414"/>
          </a:xfrm>
          <a:custGeom>
            <a:rect l="l" t="t" r="r" b="b"/>
            <a:pathLst>
              <a:path w="52" h="69">
                <a:moveTo>
                  <a:pt x="0" y="53"/>
                </a:moveTo>
                <a:cubicBezTo>
                  <a:pt x="0" y="69"/>
                  <a:pt x="0" y="69"/>
                  <a:pt x="0" y="69"/>
                </a:cubicBezTo>
                <a:cubicBezTo>
                  <a:pt x="53" y="69"/>
                  <a:pt x="53" y="69"/>
                  <a:pt x="53" y="69"/>
                </a:cubicBezTo>
                <a:cubicBezTo>
                  <a:pt x="53" y="53"/>
                  <a:pt x="53" y="53"/>
                  <a:pt x="53" y="53"/>
                </a:cubicBezTo>
                <a:cubicBezTo>
                  <a:pt x="39" y="53"/>
                  <a:pt x="39" y="53"/>
                  <a:pt x="39" y="53"/>
                </a:cubicBezTo>
                <a:cubicBezTo>
                  <a:pt x="39" y="0"/>
                  <a:pt x="39" y="0"/>
                  <a:pt x="39" y="0"/>
                </a:cubicBezTo>
                <a:cubicBezTo>
                  <a:pt x="16" y="0"/>
                  <a:pt x="16" y="0"/>
                  <a:pt x="16" y="0"/>
                </a:cubicBezTo>
                <a:cubicBezTo>
                  <a:pt x="15" y="4"/>
                  <a:pt x="15" y="7"/>
                  <a:pt x="13" y="8"/>
                </a:cubicBezTo>
                <a:cubicBezTo>
                  <a:pt x="11" y="9"/>
                  <a:pt x="5" y="9"/>
                  <a:pt x="0" y="9"/>
                </a:cubicBezTo>
                <a:cubicBezTo>
                  <a:pt x="0" y="24"/>
                  <a:pt x="0" y="24"/>
                  <a:pt x="0" y="24"/>
                </a:cubicBezTo>
                <a:cubicBezTo>
                  <a:pt x="14" y="24"/>
                  <a:pt x="14" y="24"/>
                  <a:pt x="14" y="24"/>
                </a:cubicBezTo>
                <a:cubicBezTo>
                  <a:pt x="14" y="53"/>
                  <a:pt x="14" y="53"/>
                  <a:pt x="14" y="53"/>
                </a:cubicBezTo>
                <a:lnTo>
                  <a:pt x="0" y="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4" name="Connector 54"/>
          <p:cNvCxnSpPr/>
          <p:nvPr/>
        </p:nvCxnSpPr>
        <p:spPr>
          <a:xfrm flipH="1">
            <a:off x="9926772" y="3474155"/>
            <a:ext cx="0" cy="460258"/>
          </a:xfrm>
          <a:prstGeom prst="line">
            <a:avLst/>
          </a:prstGeom>
          <a:ln w="34925">
            <a:solidFill>
              <a:srgbClr val="C1C0C0">
                <a:alpha val="100000"/>
              </a:srgbClr>
            </a:solidFill>
            <a:prstDash val="solid"/>
          </a:ln>
        </p:spPr>
      </p:cxnSp>
      <p:sp>
        <p:nvSpPr>
          <p:cNvPr id="55" name="AutoShape 55"/>
          <p:cNvSpPr/>
          <p:nvPr/>
        </p:nvSpPr>
        <p:spPr>
          <a:xfrm>
            <a:off x="9273500" y="3907542"/>
            <a:ext cx="1362075" cy="101632"/>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TextBox 56"/>
          <p:cNvSpPr txBox="1"/>
          <p:nvPr/>
        </p:nvSpPr>
        <p:spPr>
          <a:xfrm>
            <a:off x="8883251" y="4298512"/>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chemeClr val="dk1">
                    <a:alpha val="100000"/>
                  </a:schemeClr>
                </a:solidFill>
                <a:latin typeface="Microsoft Yahei"/>
                <a:ea typeface="Microsoft Yahei"/>
                <a:cs typeface="Microsoft Yahei"/>
              </a:rPr>
              <a:t>根据实际运行情况和维护效果对预防性维护策略进行调整和优化，以提高设备的可靠性和降低维护成本。</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预防性维护流程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设备检查</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对设备进行全面的检查，包括外观、性能和安全性等方面，以了解设备的当前状态和潜在问题。</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故障诊断</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通过运行测试和检查历史记录等方法，诊断设备的潜在故障和问题，为后续的维护工作提供依据。</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设备评估报告</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根据设备检查和故障诊断结果，编写设备评估报告，明确设备的状态和维护需求。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维护内容</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根据设备评估结果，确定每次维护的具体内容，如清洁、润滑、更换磨损件等。</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维护计划</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将维护周期和内容结合起来，制定详细的维护计划，明确每次维护的时间、责任人和操作流程等。</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维护周期</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根据设备的重要性和使用频率，制定合理的维护周期，如每日、每周、每月或每年等。</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维护计划制定</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准备工作</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根据维护计划，准备所需的工具、备件和安全防护用品等。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维护操作</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按照维护计划和操作规程，执行具体的维护操作，确保设备的正常运行和使用寿命。</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记录与报告</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在每次维护后，及时记录维护内容和结果，编写维护报告，为后续的评估和改进提供依据。</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维护操作执行</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995" r="30995"/>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设备性能检测</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在维护后，对设备进行性能检测，确保设备的各项性能指标达到预期要求。</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故障率统计</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统计设备在维护期间的故障率，分析故障原因和预防措施的有效性。</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维护效果评估报告</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根据设备性能检测和故障率统计结果，编写维护效果评估报告，总结本次维护工作的成效和不足之处，为后续的改进提供建议。</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维护效果评估</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04</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预防性维护技术</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润滑技术</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定期润滑设备，减少磨损和故障</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根据设备制造商的推荐，定期对设备进行润滑，以减少关键部件的磨损，从而延长设备使用寿命并减少故障。</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选择合适的润滑剂</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根据设备的需求，选择合适的润滑剂，避免使用不合适的润滑剂导致设备损坏或性能下降。</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润滑技术</a:t>
              </a:r>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保持润滑系统清洁</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定期清洗润滑系统，确保没有杂质和污垢影响润滑效果，保证设备的正常运行。</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润滑技术</a:t>
              </a:r>
            </a:p>
          </p:txBody>
        </p:sp>
      </p:gr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监测润滑状态</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通过定期检查润滑状态，及时发现润滑问题并采取措施解决，防止设备因润滑不良而损坏。</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润滑技术</a:t>
              </a:r>
            </a:p>
          </p:txBody>
        </p:sp>
      </p:gr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https://d.book118.com/908126046063006036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22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22</vt:i4>
      </vt:variant>
    </vt:vector>
  </HeadingPairs>
  <TitlesOfParts>
    <vt:vector baseType="lpstr" size="2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2024-09-15T19:40:35.867</cp:lastPrinted>
  <dcterms:created xsi:type="dcterms:W3CDTF">2024-09-15T11:40:35Z</dcterms:created>
  <dcterms:modified xsi:type="dcterms:W3CDTF">2024-09-15T11:40:38Z</dcterms:modified>
</cp:coreProperties>
</file>