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FB9AD76-9DA5-4045-BE9A-0B7FA8FEDB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F44B74-ED20-4880-8F5B-2D3C604FEE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C72BA9E-09A6-4494-B855-D7CD74C5D4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D26A676-D808-4ABB-B81E-F2CB04CA25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733654D-3CBD-4A26-9192-BB0B3A03794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88137CB-5180-4FE9-83D9-D1686CA972E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34437FF-74F5-48CE-9E58-23D6E0F6AF0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56736E-9F79-45E7-9E14-40D476C01B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70126D-B0B1-4CDB-A753-B5247091F8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B7D069-D78A-42B0-8B3D-CE3F9F4002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47726B-F484-49F4-A86E-C11CF34D94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7.jpeg" /><Relationship Id="rId6"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5.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8127030070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《大学生保险补充》ppt课件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大学生保险补充的必要性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大学生保险补充的种类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如何选择适合自己的保险补充</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保险补充的理赔流程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大学生保险补充的常见问题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案例分析：某大学生保险补充的实际应用</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大学生保险补充的必要性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382" b="5382"/>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3729" r="1372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7904" r="17904"/>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大学生面临的风险</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大学生活中可能遭遇的意外事故，如交通事故、火灾、地震等。</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疾病和伤害可能对大学生的生活和学习造成影响。</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考试不及格、论文未通过等学业问题带来的压力。</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就业市场变化和竞争带来的就业压力。</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意外风险</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健康风险</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学业风险</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就业风险</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经济保障</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心理安慰</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风险转移</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社会稳定器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保险对大学生的保护作用</a:t>
              </a:r>
            </a:p>
          </p:txBody>
        </p:sp>
      </p:grpSp>
      <p:pic>
        <p:nvPicPr>
          <p:cNvPr id="28" name="Picture 28"/>
          <p:cNvPicPr>
            <a:picLocks noChangeAspect="1"/>
          </p:cNvPicPr>
          <p:nvPr/>
        </p:nvPicPr>
        <p:blipFill>
          <a:blip r:embed="rId2"/>
          <a:srcRect l="10659" r="10659"/>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8362" r="8362"/>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3100" r="3100"/>
          <a:stretch>
            <a:fillRect/>
          </a:stretch>
        </p:blipFill>
        <p:spPr>
          <a:xfrm>
            <a:off x="6248978" y="1337857"/>
            <a:ext cx="2465519" cy="2459823"/>
          </a:xfrm>
          <a:prstGeom prst="rect">
            <a:avLst/>
          </a:prstGeom>
        </p:spPr>
      </p:pic>
      <p:pic>
        <p:nvPicPr>
          <p:cNvPr id="31" name="Picture 31"/>
          <p:cNvPicPr>
            <a:picLocks noChangeAspect="1"/>
          </p:cNvPicPr>
          <p:nvPr/>
        </p:nvPicPr>
        <p:blipFill>
          <a:blip r:embed="rId5"/>
          <a:srcRect l="9364" r="9364"/>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保险可以为大学生提供经济补偿，减轻家庭负担。</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保险可以给大学生带来安全感，减轻心理压力。</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保险可以将个人风险转移到保险公司，减轻个人负担。</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保险可以缓解社会矛盾，维护社会稳定。</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3958" b="13958"/>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8821" r="882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保险补充可以完善大学生的保障体系，提供更全面的保障。</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完善保障体系</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保险补充可以提高大学生的保障水平，更好地应对风险。</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提高保障水平</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保险补充可以促使大学生更好地管理自己，提高自我保护意识。</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促进自我管理</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保险补充可以减轻家庭的经济负担，让家庭更加安心。</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减轻家庭负担</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保险补充的意义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大学生保险补充的种类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480108" y="1287672"/>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025751" y="1468427"/>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学费补偿保险是指在保险期间内，若被保险人因疾病或意外伤害导致无法继续学业，保险公司将按照合同约定的方式补偿被保险人已交学费或已修课程的费用。</a:t>
            </a:r>
          </a:p>
        </p:txBody>
      </p:sp>
      <p:sp>
        <p:nvSpPr>
          <p:cNvPr id="4" name="AutoShape 4"/>
          <p:cNvSpPr/>
          <p:nvPr/>
        </p:nvSpPr>
        <p:spPr>
          <a:xfrm>
            <a:off x="999470" y="1050728"/>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480108" y="3069093"/>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73369" y="324984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保费通常根据所提供的保障内容、特定条件及保险公司和产品类型而有所不同。</a:t>
            </a:r>
          </a:p>
        </p:txBody>
      </p:sp>
      <p:sp>
        <p:nvSpPr>
          <p:cNvPr id="7" name="AutoShape 7"/>
          <p:cNvSpPr/>
          <p:nvPr/>
        </p:nvSpPr>
        <p:spPr>
          <a:xfrm>
            <a:off x="9060033" y="2832149"/>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480108" y="4850514"/>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025751" y="503126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投保前，应仔细阅读保险条款，了解保障范围、理赔流程等具体内容。</a:t>
            </a:r>
          </a:p>
        </p:txBody>
      </p:sp>
      <p:sp>
        <p:nvSpPr>
          <p:cNvPr id="10" name="AutoShape 10"/>
          <p:cNvSpPr/>
          <p:nvPr/>
        </p:nvSpPr>
        <p:spPr>
          <a:xfrm>
            <a:off x="999470" y="4613570"/>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l="816" r="816"/>
          <a:stretch>
            <a:fillRect/>
          </a:stretch>
        </p:blipFill>
        <p:spPr>
          <a:xfrm>
            <a:off x="1099415" y="1124574"/>
            <a:ext cx="1926336" cy="1682496"/>
          </a:xfrm>
          <a:prstGeom prst="hexagon">
            <a:avLst/>
          </a:prstGeom>
        </p:spPr>
      </p:pic>
      <p:pic>
        <p:nvPicPr>
          <p:cNvPr id="12" name="Picture 12"/>
          <p:cNvPicPr>
            <a:picLocks noChangeAspect="1"/>
          </p:cNvPicPr>
          <p:nvPr/>
        </p:nvPicPr>
        <p:blipFill>
          <a:blip r:embed="rId3"/>
          <a:srcRect l="1770" r="1770"/>
          <a:stretch>
            <a:fillRect/>
          </a:stretch>
        </p:blipFill>
        <p:spPr>
          <a:xfrm>
            <a:off x="9163113" y="2905301"/>
            <a:ext cx="1926336" cy="1682496"/>
          </a:xfrm>
          <a:prstGeom prst="hexagon">
            <a:avLst/>
          </a:prstGeom>
        </p:spPr>
      </p:pic>
      <p:pic>
        <p:nvPicPr>
          <p:cNvPr id="13" name="Picture 13"/>
          <p:cNvPicPr>
            <a:picLocks noChangeAspect="1"/>
          </p:cNvPicPr>
          <p:nvPr/>
        </p:nvPicPr>
        <p:blipFill>
          <a:blip r:embed="rId4"/>
          <a:srcRect l="2008" r="2008"/>
          <a:stretch>
            <a:fillRect/>
          </a:stretch>
        </p:blipFill>
        <p:spPr>
          <a:xfrm>
            <a:off x="1099415" y="4686721"/>
            <a:ext cx="1926336" cy="1682496"/>
          </a:xfrm>
          <a:prstGeom prst="hexagon">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学费补偿保险</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住院津贴保险是指在保险期间内，若被保险人因疾病或意外伤害需要住院治疗，保险公司将根据合同约定的津贴标准，为被保险人提供住院津贴。</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住院津贴通常按照实际住院天数计算，每天的津贴额度根据所购买的保险计划和产品类型而定。</a:t>
            </a:r>
          </a:p>
        </p:txBody>
      </p:sp>
      <p:pic>
        <p:nvPicPr>
          <p:cNvPr id="6" name="Picture 6"/>
          <p:cNvPicPr>
            <a:picLocks noChangeAspect="1"/>
          </p:cNvPicPr>
          <p:nvPr/>
        </p:nvPicPr>
        <p:blipFill>
          <a:blip r:embed="rId2"/>
          <a:srcRect t="16678" b="16678"/>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12531" b="12531"/>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投保时，应了解清楚津贴标准、免赔天数等具体条款。</a:t>
            </a:r>
          </a:p>
        </p:txBody>
      </p:sp>
      <p:pic>
        <p:nvPicPr>
          <p:cNvPr id="10" name="Picture 10"/>
          <p:cNvPicPr>
            <a:picLocks noChangeAspect="1"/>
          </p:cNvPicPr>
          <p:nvPr/>
        </p:nvPicPr>
        <p:blipFill>
          <a:blip r:embed="rId4"/>
          <a:srcRect t="7838" b="783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住院津贴保险</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a:off x="916780" y="4201877"/>
            <a:ext cx="10213108" cy="0"/>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2187305"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85351" y="4054808"/>
            <a:ext cx="294138" cy="294138"/>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7821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88854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投保时，应了解清楚保障范围、理赔流程等具体内容。</a:t>
            </a:r>
          </a:p>
        </p:txBody>
      </p:sp>
      <p:sp>
        <p:nvSpPr>
          <p:cNvPr id="7" name="AutoShape 7"/>
          <p:cNvSpPr/>
          <p:nvPr/>
        </p:nvSpPr>
        <p:spPr>
          <a:xfrm>
            <a:off x="937158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847668" y="4026211"/>
            <a:ext cx="351331" cy="351331"/>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469635" y="4054808"/>
            <a:ext cx="294138" cy="29413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689125"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意外伤害保险是指在保险期间内，若被保险人因遭受外来的、突发的、非疾病的伤害而导致身体受到伤害或身故，保险公司将按照合同约定给予相应的保险金赔偿。</a:t>
            </a:r>
          </a:p>
        </p:txBody>
      </p:sp>
      <p:sp>
        <p:nvSpPr>
          <p:cNvPr id="11" name="TextBox 11"/>
          <p:cNvSpPr txBox="1"/>
          <p:nvPr/>
        </p:nvSpPr>
        <p:spPr>
          <a:xfrm>
            <a:off x="440195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意外伤害保险的保障范围包括但不限于因交通事故、自然灾害、意外跌落等造成的身体伤害。</a:t>
            </a:r>
          </a:p>
        </p:txBody>
      </p:sp>
      <p:pic>
        <p:nvPicPr>
          <p:cNvPr id="12" name="Picture 12"/>
          <p:cNvPicPr>
            <a:picLocks noChangeAspect="1"/>
          </p:cNvPicPr>
          <p:nvPr/>
        </p:nvPicPr>
        <p:blipFill>
          <a:blip r:embed="rId2"/>
          <a:srcRect t="20115" b="20115"/>
          <a:stretch>
            <a:fillRect/>
          </a:stretch>
        </p:blipFill>
        <p:spPr>
          <a:xfrm>
            <a:off x="734949" y="1334615"/>
            <a:ext cx="3413760" cy="2316480"/>
          </a:xfrm>
          <a:prstGeom prst="rect">
            <a:avLst/>
          </a:prstGeom>
        </p:spPr>
      </p:pic>
      <p:pic>
        <p:nvPicPr>
          <p:cNvPr id="13" name="Picture 13"/>
          <p:cNvPicPr>
            <a:picLocks noChangeAspect="1"/>
          </p:cNvPicPr>
          <p:nvPr/>
        </p:nvPicPr>
        <p:blipFill>
          <a:blip r:embed="rId3"/>
          <a:srcRect t="2044" b="2044"/>
          <a:stretch>
            <a:fillRect/>
          </a:stretch>
        </p:blipFill>
        <p:spPr>
          <a:xfrm>
            <a:off x="4316454" y="1334615"/>
            <a:ext cx="3413760" cy="2316480"/>
          </a:xfrm>
          <a:prstGeom prst="rect">
            <a:avLst/>
          </a:prstGeom>
        </p:spPr>
      </p:pic>
      <p:pic>
        <p:nvPicPr>
          <p:cNvPr id="14" name="Picture 14"/>
          <p:cNvPicPr>
            <a:picLocks noChangeAspect="1"/>
          </p:cNvPicPr>
          <p:nvPr/>
        </p:nvPicPr>
        <p:blipFill>
          <a:blip r:embed="rId4"/>
          <a:srcRect t="6362" b="6362"/>
          <a:stretch>
            <a:fillRect/>
          </a:stretch>
        </p:blipFill>
        <p:spPr>
          <a:xfrm>
            <a:off x="7897958" y="1334615"/>
            <a:ext cx="3413760" cy="2316480"/>
          </a:xfrm>
          <a:prstGeom prst="rect">
            <a:avLst/>
          </a:prstGeom>
        </p:spPr>
      </p:pic>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意外伤害保险</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39110" y="1500306"/>
            <a:ext cx="4453160" cy="4453160"/>
          </a:xfrm>
          <a:prstGeom prst="rect">
            <a:avLst/>
          </a:prstGeom>
        </p:spPr>
      </p:pic>
      <p:sp>
        <p:nvSpPr>
          <p:cNvPr id="3" name="TextBox 3"/>
          <p:cNvSpPr txBox="1"/>
          <p:nvPr/>
        </p:nvSpPr>
        <p:spPr>
          <a:xfrm>
            <a:off x="6827317" y="1652939"/>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传染病保险是指在保险期间内，若被保险人被确诊患有合同约定的传染病，保险公司将按照合同约定给予相应的保险金赔偿。</a:t>
            </a:r>
          </a:p>
        </p:txBody>
      </p:sp>
      <p:sp>
        <p:nvSpPr>
          <p:cNvPr id="4" name="AutoShape 4"/>
          <p:cNvSpPr/>
          <p:nvPr/>
        </p:nvSpPr>
        <p:spPr>
          <a:xfrm>
            <a:off x="5303897" y="1500306"/>
            <a:ext cx="1289643" cy="4453160"/>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827317" y="3205107"/>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传染病保险的保障范围通常包括常见的传染病种类，如流感、肝炎、肺炎等。</a:t>
            </a:r>
          </a:p>
        </p:txBody>
      </p:sp>
      <p:sp>
        <p:nvSpPr>
          <p:cNvPr id="6" name="TextBox 6"/>
          <p:cNvSpPr txBox="1"/>
          <p:nvPr/>
        </p:nvSpPr>
        <p:spPr>
          <a:xfrm>
            <a:off x="6827317" y="4795486"/>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投保前，应了解清楚保障范围、等待期等具体条款，以便在需要时得到充分的保障。</a:t>
            </a:r>
          </a:p>
        </p:txBody>
      </p:sp>
      <p:sp>
        <p:nvSpPr>
          <p:cNvPr id="7" name="Freeform 7"/>
          <p:cNvSpPr/>
          <p:nvPr/>
        </p:nvSpPr>
        <p:spPr>
          <a:xfrm>
            <a:off x="5682324" y="1976969"/>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751818" y="3549091"/>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738407" y="5059127"/>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传染病保险</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如何选择适合自己的保险补充</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458" r="12458"/>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适合经常生病或需要特殊医疗照顾的人。</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健康保险</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人寿保险</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意外伤害保险</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投资型保险</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适合有家庭负担或对未来有规划的人。</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适合经常外出或从事高风险活动的人。</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适合有长期理财规划或希望通过保险实现财富增值的人。</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根据个人需求选择</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6693" r="26693"/>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了解保险的有效期限，确保在需要时保险能够提供保障。</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保险期限</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明确保险所覆盖的范围，包括医疗、意外、身故等保障内容。</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保险范围</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了解保费是按年、半年、季度还是月支付，以及是否有免赔额等规定。</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保费支付方式</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了解保险公司的历史、背景和服务质量，以便在需要时能够得到及时、有效的服务。</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保险公司的信誉和服务</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了解保险条款和细则</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https://d.book118.com/908127030070006035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2024-09-14T08:47:32.532</cp:lastPrinted>
  <dcterms:created xsi:type="dcterms:W3CDTF">2024-09-14T00:47:32Z</dcterms:created>
  <dcterms:modified xsi:type="dcterms:W3CDTF">2024-09-14T00:47:34Z</dcterms:modified>
</cp:coreProperties>
</file>