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8E184D-8D98-4878-A0F2-93B24EE67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1A6438-20A2-42C6-9A89-DED56AC0E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E8D411-73E6-4C02-A7C6-0E2DA9EA8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9F9D40-EBCD-4C28-99D3-0A5C077FD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E8134B-8F9C-4CC7-9549-1B36916B2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11F63B-203C-47DC-8CDE-496B5E1C6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9AB4A6-EB24-4E0D-849E-A12FA6A9C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476962-7D38-41E3-8D61-65A1F9860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CBC751-74E1-4387-B0FE-F8FB7764A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FC7CED-DB1E-4772-AB68-C43044562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012DBD-D642-4C49-A9B1-C0D00BB99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797928"/>
            <a:ext cx="12192000" cy="3060071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244569" y="3241423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255245" y="2277929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rgbClr val="FF0000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FF000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solidFill>
            <a:schemeClr val="accent1"/>
          </a:soli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93629" y="2206220"/>
            <a:ext cx="623510" cy="653096"/>
            <a:chOff x="234950" y="2943226"/>
            <a:chExt cx="1344613" cy="1320800"/>
          </a:xfrm>
          <a:solidFill>
            <a:schemeClr val="accent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33041" y="173352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8">
            <a:extLst>
              <a:ext uri="{FF2B5EF4-FFF2-40B4-BE49-F238E27FC236}">
                <a16:creationId xmlns:a16="http://schemas.microsoft.com/office/drawing/2014/main" id="{9DD5C14E-FFB7-2586-FD39-9D83112B2F3E}"/>
              </a:ext>
            </a:extLst>
          </p:cNvPr>
          <p:cNvGrpSpPr/>
          <p:nvPr/>
        </p:nvGrpSpPr>
        <p:grpSpPr>
          <a:xfrm>
            <a:off x="405801" y="1951388"/>
            <a:ext cx="3566760" cy="3618981"/>
            <a:chOff x="4740390" y="5946187"/>
            <a:chExt cx="305647" cy="305644"/>
          </a:xfrm>
        </p:grpSpPr>
        <p:grpSp>
          <p:nvGrpSpPr>
            <p:cNvPr id="15" name="组合 49">
              <a:extLst>
                <a:ext uri="{FF2B5EF4-FFF2-40B4-BE49-F238E27FC236}">
                  <a16:creationId xmlns:a16="http://schemas.microsoft.com/office/drawing/2014/main" id="{AE887321-E913-9410-3975-BA842A34D199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7" name="椭圆 51">
                <a:extLst>
                  <a:ext uri="{FF2B5EF4-FFF2-40B4-BE49-F238E27FC236}">
                    <a16:creationId xmlns:a16="http://schemas.microsoft.com/office/drawing/2014/main" id="{1EE8084E-5547-944A-BAC7-ECDE18631393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8" name="椭圆 52">
                <a:extLst>
                  <a:ext uri="{FF2B5EF4-FFF2-40B4-BE49-F238E27FC236}">
                    <a16:creationId xmlns:a16="http://schemas.microsoft.com/office/drawing/2014/main" id="{539AA9EF-2E16-F3AC-9A5A-C937922C1DE6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6" name="Freeform 39">
              <a:extLst>
                <a:ext uri="{FF2B5EF4-FFF2-40B4-BE49-F238E27FC236}">
                  <a16:creationId xmlns:a16="http://schemas.microsoft.com/office/drawing/2014/main" id="{57DA2219-A256-F0DB-1DDC-FF7F9A48843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57257" y="172375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57257" y="172375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33310331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15839" y="164044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81115" y="1089696"/>
            <a:ext cx="6196382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736569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081115" y="3944401"/>
            <a:ext cx="6235434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" name="组合 43">
            <a:extLst>
              <a:ext uri="{FF2B5EF4-FFF2-40B4-BE49-F238E27FC236}">
                <a16:creationId xmlns:a16="http://schemas.microsoft.com/office/drawing/2014/main" id="{253693F1-8005-445B-6210-980EDEA4A4C1}"/>
              </a:ext>
            </a:extLst>
          </p:cNvPr>
          <p:cNvGrpSpPr/>
          <p:nvPr/>
        </p:nvGrpSpPr>
        <p:grpSpPr>
          <a:xfrm>
            <a:off x="7944419" y="1810135"/>
            <a:ext cx="3582151" cy="3688492"/>
            <a:chOff x="4299766" y="5946187"/>
            <a:chExt cx="305647" cy="305644"/>
          </a:xfrm>
        </p:grpSpPr>
        <p:grpSp>
          <p:nvGrpSpPr>
            <p:cNvPr id="19" name="组合 44">
              <a:extLst>
                <a:ext uri="{FF2B5EF4-FFF2-40B4-BE49-F238E27FC236}">
                  <a16:creationId xmlns:a16="http://schemas.microsoft.com/office/drawing/2014/main" id="{06B2FFA6-F007-E05C-BBB1-82C88224190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21" name="椭圆 46">
                <a:extLst>
                  <a:ext uri="{FF2B5EF4-FFF2-40B4-BE49-F238E27FC236}">
                    <a16:creationId xmlns:a16="http://schemas.microsoft.com/office/drawing/2014/main" id="{74470EFC-14AB-CC25-64B9-6C39C624BAC1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22" name="椭圆 47">
                <a:extLst>
                  <a:ext uri="{FF2B5EF4-FFF2-40B4-BE49-F238E27FC236}">
                    <a16:creationId xmlns:a16="http://schemas.microsoft.com/office/drawing/2014/main" id="{80E8596B-E2EA-E742-6486-BBC256A8A456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0" name="Freeform 45">
              <a:extLst>
                <a:ext uri="{FF2B5EF4-FFF2-40B4-BE49-F238E27FC236}">
                  <a16:creationId xmlns:a16="http://schemas.microsoft.com/office/drawing/2014/main" id="{DAC297BA-799A-6B00-A055-6BFD5FE1EB5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chemeClr val="accent1">
              <a:lumMod val="20000"/>
              <a:lumOff val="80000"/>
            </a:schemeClr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chemeClr val="accent1">
              <a:lumMod val="20000"/>
              <a:lumOff val="80000"/>
            </a:schemeClr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52730" y="152602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solidFill>
                <a:srgbClr val="FF0000"/>
              </a:soli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C00000"/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solidFill>
                <a:srgbClr val="FF0000"/>
              </a:solidFill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C00000"/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22556" y="142380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chemeClr val="tx2">
                <a:lumMod val="20000"/>
                <a:lumOff val="80000"/>
              </a:schemeClr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chemeClr val="tx2">
                <a:lumMod val="20000"/>
                <a:lumOff val="80000"/>
              </a:schemeClr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7" name="组合 38">
            <a:extLst>
              <a:ext uri="{FF2B5EF4-FFF2-40B4-BE49-F238E27FC236}">
                <a16:creationId xmlns:a16="http://schemas.microsoft.com/office/drawing/2014/main" id="{75E6C4AD-3C77-CABB-C318-7F9838DEC54F}"/>
              </a:ext>
            </a:extLst>
          </p:cNvPr>
          <p:cNvGrpSpPr/>
          <p:nvPr/>
        </p:nvGrpSpPr>
        <p:grpSpPr>
          <a:xfrm>
            <a:off x="8028589" y="1976368"/>
            <a:ext cx="3582151" cy="3780722"/>
            <a:chOff x="5638883" y="5946187"/>
            <a:chExt cx="305647" cy="305644"/>
          </a:xfrm>
        </p:grpSpPr>
        <p:grpSp>
          <p:nvGrpSpPr>
            <p:cNvPr id="32" name="组合 39">
              <a:extLst>
                <a:ext uri="{FF2B5EF4-FFF2-40B4-BE49-F238E27FC236}">
                  <a16:creationId xmlns:a16="http://schemas.microsoft.com/office/drawing/2014/main" id="{6B807BF9-EF66-6912-C57F-50A96569D435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34" name="椭圆 41">
                <a:extLst>
                  <a:ext uri="{FF2B5EF4-FFF2-40B4-BE49-F238E27FC236}">
                    <a16:creationId xmlns:a16="http://schemas.microsoft.com/office/drawing/2014/main" id="{9CCECBE9-C763-61B7-8AD3-2689040061D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35" name="椭圆 42">
                <a:extLst>
                  <a:ext uri="{FF2B5EF4-FFF2-40B4-BE49-F238E27FC236}">
                    <a16:creationId xmlns:a16="http://schemas.microsoft.com/office/drawing/2014/main" id="{C722603E-5771-770B-3E40-E94C4487C43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33" name="Freeform 6">
              <a:extLst>
                <a:ext uri="{FF2B5EF4-FFF2-40B4-BE49-F238E27FC236}">
                  <a16:creationId xmlns:a16="http://schemas.microsoft.com/office/drawing/2014/main" id="{7DF9A286-E7C7-E54C-8789-C20E6E2829F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34107" y="137650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4968837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092441" y="147861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8" name="组合 54">
            <a:extLst>
              <a:ext uri="{FF2B5EF4-FFF2-40B4-BE49-F238E27FC236}">
                <a16:creationId xmlns:a16="http://schemas.microsoft.com/office/drawing/2014/main" id="{151F8F60-E95A-D2A8-DEA0-C1D0DD95D115}"/>
              </a:ext>
            </a:extLst>
          </p:cNvPr>
          <p:cNvGrpSpPr/>
          <p:nvPr/>
        </p:nvGrpSpPr>
        <p:grpSpPr>
          <a:xfrm>
            <a:off x="298648" y="2018710"/>
            <a:ext cx="3582151" cy="3780722"/>
            <a:chOff x="5854675" y="3359758"/>
            <a:chExt cx="305647" cy="305644"/>
          </a:xfrm>
        </p:grpSpPr>
        <p:grpSp>
          <p:nvGrpSpPr>
            <p:cNvPr id="10" name="组合 55">
              <a:extLst>
                <a:ext uri="{FF2B5EF4-FFF2-40B4-BE49-F238E27FC236}">
                  <a16:creationId xmlns:a16="http://schemas.microsoft.com/office/drawing/2014/main" id="{F19B26AA-DD68-1EB3-502F-3A21573D5223}"/>
                </a:ext>
              </a:extLst>
            </p:cNvPr>
            <p:cNvGrpSpPr/>
            <p:nvPr/>
          </p:nvGrpSpPr>
          <p:grpSpPr>
            <a:xfrm>
              <a:off x="5854675" y="3359758"/>
              <a:ext cx="305647" cy="305644"/>
              <a:chOff x="1517330" y="1125257"/>
              <a:chExt cx="2204282" cy="2204282"/>
            </a:xfrm>
          </p:grpSpPr>
          <p:sp>
            <p:nvSpPr>
              <p:cNvPr id="12" name="椭圆 57">
                <a:extLst>
                  <a:ext uri="{FF2B5EF4-FFF2-40B4-BE49-F238E27FC236}">
                    <a16:creationId xmlns:a16="http://schemas.microsoft.com/office/drawing/2014/main" id="{A03364F3-92D9-EB70-5C7D-BBA16ED39F2A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椭圆 59">
                <a:extLst>
                  <a:ext uri="{FF2B5EF4-FFF2-40B4-BE49-F238E27FC236}">
                    <a16:creationId xmlns:a16="http://schemas.microsoft.com/office/drawing/2014/main" id="{401C62E5-62A0-0733-4421-49C091146985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D28AE885-BF56-DF2A-135B-1A7434BE36B0}"/>
                </a:ext>
              </a:extLst>
            </p:cNvPr>
            <p:cNvSpPr/>
            <p:nvPr/>
          </p:nvSpPr>
          <p:spPr bwMode="auto">
            <a:xfrm>
              <a:off x="5894000" y="3469636"/>
              <a:ext cx="238307" cy="96206"/>
            </a:xfrm>
            <a:custGeom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07681" y="156354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06796" y="14873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image" Target="../media/image1.jpeg" /><Relationship Id="rId16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AC858190-853D-2136-4F95-3C95A3D3E850}"/>
              </a:ext>
            </a:extLst>
          </p:cNvPr>
          <p:cNvPicPr>
            <a:picLocks noChangeAspect="1"/>
          </p:cNvPicPr>
          <p:nvPr userDrawn="1"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Rectangle 5">
            <a:extLst>
              <a:ext uri="{FF2B5EF4-FFF2-40B4-BE49-F238E27FC236}">
                <a16:creationId xmlns:a16="http://schemas.microsoft.com/office/drawing/2014/main" id="{4B7BC523-0E05-3213-F6D3-60F221F4FF96}"/>
              </a:ext>
            </a:extLst>
          </p:cNvPr>
          <p:cNvSpPr>
            <a:spLocks noChangeArrowheads="1"/>
          </p:cNvSpPr>
          <p:nvPr userDrawn="1"/>
        </p:nvSpPr>
        <p:spPr bwMode="auto">
          <a:xfrm rot="16200000">
            <a:off x="136018" y="153192"/>
            <a:ext cx="771578" cy="673544"/>
          </a:xfrm>
          <a:custGeom>
            <a:rect l="l" t="t" r="r" b="b"/>
            <a:pathLst>
              <a:path w="4732299" h="655200">
                <a:moveTo>
                  <a:pt x="29842" y="0"/>
                </a:moveTo>
                <a:lnTo>
                  <a:pt x="4732299" y="0"/>
                </a:lnTo>
                <a:lnTo>
                  <a:pt x="4732299" y="655200"/>
                </a:lnTo>
                <a:lnTo>
                  <a:pt x="0" y="655200"/>
                </a:lnTo>
                <a:lnTo>
                  <a:pt x="0" y="651669"/>
                </a:lnTo>
                <a:lnTo>
                  <a:pt x="25384" y="651669"/>
                </a:lnTo>
                <a:lnTo>
                  <a:pt x="393662" y="323851"/>
                </a:lnTo>
                <a:close/>
              </a:path>
            </a:pathLst>
          </a:custGeom>
          <a:solidFill>
            <a:schemeClr val="bg1">
              <a:alpha val="85000"/>
            </a:schemeClr>
          </a:solidFill>
          <a:ln w="3175" cap="flat" cmpd="sng" algn="ctr">
            <a:noFill/>
            <a:prstDash val="solid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algn="ctr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1" i="0" u="none" strike="noStrike" kern="0" cap="none" spc="0" normalizeH="0" baseline="0">
              <a:ln>
                <a:noFill/>
              </a:ln>
              <a:solidFill>
                <a:srgbClr val="F9F9F9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  <p:sldLayoutId id="2147483736" r:id="rId13"/>
    <p:sldLayoutId id="2147483737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13713505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任意形状 16">
            <a:extLst>
              <a:ext uri="{FF2B5EF4-FFF2-40B4-BE49-F238E27FC236}">
                <a16:creationId xmlns:a16="http://schemas.microsoft.com/office/drawing/2014/main" id="{FAD1671D-ED91-C617-3A80-33A9260EE036}"/>
              </a:ext>
            </a:extLst>
          </p:cNvPr>
          <p:cNvSpPr/>
          <p:nvPr/>
        </p:nvSpPr>
        <p:spPr>
          <a:xfrm>
            <a:off x="0" y="0"/>
            <a:ext cx="12192000" cy="6858001"/>
          </a:xfrm>
          <a:custGeom>
            <a:gdLst>
              <a:gd name="connsiteX0" fmla="*/ 8703179 w 12192000"/>
              <a:gd name="connsiteY0" fmla="*/ 0 h 6564649"/>
              <a:gd name="connsiteX1" fmla="*/ 11338001 w 12192000"/>
              <a:gd name="connsiteY1" fmla="*/ 0 h 6564649"/>
              <a:gd name="connsiteX2" fmla="*/ 11453735 w 12192000"/>
              <a:gd name="connsiteY2" fmla="*/ 180527 h 6564649"/>
              <a:gd name="connsiteX3" fmla="*/ 12163467 w 12192000"/>
              <a:gd name="connsiteY3" fmla="*/ 1863355 h 6564649"/>
              <a:gd name="connsiteX4" fmla="*/ 12192000 w 12192000"/>
              <a:gd name="connsiteY4" fmla="*/ 1986983 h 6564649"/>
              <a:gd name="connsiteX5" fmla="*/ 12192000 w 12192000"/>
              <a:gd name="connsiteY5" fmla="*/ 4871017 h 6564649"/>
              <a:gd name="connsiteX6" fmla="*/ 12163467 w 12192000"/>
              <a:gd name="connsiteY6" fmla="*/ 4994645 h 6564649"/>
              <a:gd name="connsiteX7" fmla="*/ 11604581 w 12192000"/>
              <a:gd name="connsiteY7" fmla="*/ 6415126 h 6564649"/>
              <a:gd name="connsiteX8" fmla="*/ 11518607 w 12192000"/>
              <a:gd name="connsiteY8" fmla="*/ 6564649 h 6564649"/>
              <a:gd name="connsiteX9" fmla="*/ 9048566 w 12192000"/>
              <a:gd name="connsiteY9" fmla="*/ 6564649 h 6564649"/>
              <a:gd name="connsiteX10" fmla="*/ 9142291 w 12192000"/>
              <a:gd name="connsiteY10" fmla="*/ 6475291 h 6564649"/>
              <a:gd name="connsiteX11" fmla="*/ 10404106 w 12192000"/>
              <a:gd name="connsiteY11" fmla="*/ 3429000 h 6564649"/>
              <a:gd name="connsiteX12" fmla="*/ 8836356 w 12192000"/>
              <a:gd name="connsiteY12" fmla="*/ 104656 h 6564649"/>
              <a:gd name="connsiteX13" fmla="*/ 853999 w 12192000"/>
              <a:gd name="connsiteY13" fmla="*/ 0 h 6564649"/>
              <a:gd name="connsiteX14" fmla="*/ 3488821 w 12192000"/>
              <a:gd name="connsiteY14" fmla="*/ 0 h 6564649"/>
              <a:gd name="connsiteX15" fmla="*/ 3355645 w 12192000"/>
              <a:gd name="connsiteY15" fmla="*/ 104656 h 6564649"/>
              <a:gd name="connsiteX16" fmla="*/ 1787894 w 12192000"/>
              <a:gd name="connsiteY16" fmla="*/ 3429000 h 6564649"/>
              <a:gd name="connsiteX17" fmla="*/ 3049709 w 12192000"/>
              <a:gd name="connsiteY17" fmla="*/ 6475291 h 6564649"/>
              <a:gd name="connsiteX18" fmla="*/ 3143434 w 12192000"/>
              <a:gd name="connsiteY18" fmla="*/ 6564649 h 6564649"/>
              <a:gd name="connsiteX19" fmla="*/ 673393 w 12192000"/>
              <a:gd name="connsiteY19" fmla="*/ 6564649 h 6564649"/>
              <a:gd name="connsiteX20" fmla="*/ 587419 w 12192000"/>
              <a:gd name="connsiteY20" fmla="*/ 6415126 h 6564649"/>
              <a:gd name="connsiteX21" fmla="*/ 28533 w 12192000"/>
              <a:gd name="connsiteY21" fmla="*/ 4994645 h 6564649"/>
              <a:gd name="connsiteX22" fmla="*/ 0 w 12192000"/>
              <a:gd name="connsiteY22" fmla="*/ 4871017 h 6564649"/>
              <a:gd name="connsiteX23" fmla="*/ 0 w 12192000"/>
              <a:gd name="connsiteY23" fmla="*/ 1986983 h 6564649"/>
              <a:gd name="connsiteX24" fmla="*/ 28533 w 12192000"/>
              <a:gd name="connsiteY24" fmla="*/ 1863355 h 6564649"/>
              <a:gd name="connsiteX25" fmla="*/ 738265 w 12192000"/>
              <a:gd name="connsiteY25" fmla="*/ 180527 h 65646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2192000" h="6564649">
                <a:moveTo>
                  <a:pt x="8703179" y="0"/>
                </a:moveTo>
                <a:lnTo>
                  <a:pt x="11338001" y="0"/>
                </a:lnTo>
                <a:lnTo>
                  <a:pt x="11453735" y="180527"/>
                </a:lnTo>
                <a:cubicBezTo>
                  <a:pt x="11767663" y="697184"/>
                  <a:pt x="12008964" y="1262850"/>
                  <a:pt x="12163467" y="1863355"/>
                </a:cubicBezTo>
                <a:lnTo>
                  <a:pt x="12192000" y="1986983"/>
                </a:lnTo>
                <a:lnTo>
                  <a:pt x="12192000" y="4871017"/>
                </a:lnTo>
                <a:lnTo>
                  <a:pt x="12163467" y="4994645"/>
                </a:lnTo>
                <a:cubicBezTo>
                  <a:pt x="12034714" y="5495067"/>
                  <a:pt x="11845685" y="5971294"/>
                  <a:pt x="11604581" y="6415126"/>
                </a:cubicBezTo>
                <a:lnTo>
                  <a:pt x="11518607" y="6564649"/>
                </a:lnTo>
                <a:lnTo>
                  <a:pt x="9048566" y="6564649"/>
                </a:lnTo>
                <a:lnTo>
                  <a:pt x="9142291" y="6475291"/>
                </a:lnTo>
                <a:cubicBezTo>
                  <a:pt x="9921905" y="5695677"/>
                  <a:pt x="10404106" y="4618651"/>
                  <a:pt x="10404106" y="3429000"/>
                </a:cubicBezTo>
                <a:cubicBezTo>
                  <a:pt x="10404106" y="2090643"/>
                  <a:pt x="9793820" y="894826"/>
                  <a:pt x="8836356" y="104656"/>
                </a:cubicBezTo>
                <a:close/>
                <a:moveTo>
                  <a:pt x="853999" y="0"/>
                </a:moveTo>
                <a:lnTo>
                  <a:pt x="3488821" y="0"/>
                </a:lnTo>
                <a:lnTo>
                  <a:pt x="3355645" y="104656"/>
                </a:lnTo>
                <a:cubicBezTo>
                  <a:pt x="2398180" y="894826"/>
                  <a:pt x="1787894" y="2090643"/>
                  <a:pt x="1787894" y="3429000"/>
                </a:cubicBezTo>
                <a:cubicBezTo>
                  <a:pt x="1787894" y="4618651"/>
                  <a:pt x="2270096" y="5695677"/>
                  <a:pt x="3049709" y="6475291"/>
                </a:cubicBezTo>
                <a:lnTo>
                  <a:pt x="3143434" y="6564649"/>
                </a:lnTo>
                <a:lnTo>
                  <a:pt x="673393" y="6564649"/>
                </a:lnTo>
                <a:lnTo>
                  <a:pt x="587419" y="6415126"/>
                </a:lnTo>
                <a:cubicBezTo>
                  <a:pt x="346315" y="5971294"/>
                  <a:pt x="157286" y="5495067"/>
                  <a:pt x="28533" y="4994645"/>
                </a:cubicBezTo>
                <a:lnTo>
                  <a:pt x="0" y="4871017"/>
                </a:lnTo>
                <a:lnTo>
                  <a:pt x="0" y="1986983"/>
                </a:lnTo>
                <a:lnTo>
                  <a:pt x="28533" y="1863355"/>
                </a:lnTo>
                <a:cubicBezTo>
                  <a:pt x="183037" y="1262850"/>
                  <a:pt x="424337" y="697184"/>
                  <a:pt x="738265" y="180527"/>
                </a:cubicBezTo>
                <a:close/>
              </a:path>
            </a:pathLst>
          </a:custGeom>
          <a:solidFill>
            <a:srgbClr val="FF0000">
              <a:alpha val="9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4377"/>
            <a:endParaRPr lang="zh-CN" altLang="en-US">
              <a:solidFill>
                <a:srgbClr val="000000"/>
              </a:solidFill>
              <a:latin typeface="微软雅黑" pitchFamily="34" charset="-122"/>
              <a:ea typeface="微软雅黑" pitchFamily="34" charset="-122"/>
              <a:sym typeface="思源黑体" panose="020b0500000000000000" pitchFamily="34" charset="-122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630B6FA-C97C-9F3D-547F-7B269C3DC4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154" r="6845" b="89494"/>
          <a:stretch>
            <a:fillRect/>
          </a:stretch>
        </p:blipFill>
        <p:spPr>
          <a:xfrm>
            <a:off x="0" y="4328160"/>
            <a:ext cx="12192000" cy="252984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>
              <a:ln w="0"/>
              <a:solidFill>
                <a:schemeClr val="bg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5" name="TextBox 14"/>
          <p:cNvSpPr txBox="1"/>
          <p:nvPr/>
        </p:nvSpPr>
        <p:spPr>
          <a:xfrm>
            <a:off x="423211" y="2173359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采矿业税收政策研究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37DBAC1-8C86-881E-E5FD-6169B89A8C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01133" y="3278698"/>
            <a:ext cx="3767655" cy="780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" name="任意形状 16">
            <a:extLst>
              <a:ext uri="{FF2B5EF4-FFF2-40B4-BE49-F238E27FC236}">
                <a16:creationId xmlns:a16="http://schemas.microsoft.com/office/drawing/2014/main" id="{FAFA4BED-13A1-E202-E384-9FEBF140026E}"/>
              </a:ext>
            </a:extLst>
          </p:cNvPr>
          <p:cNvSpPr/>
          <p:nvPr/>
        </p:nvSpPr>
        <p:spPr>
          <a:xfrm>
            <a:off x="0" y="2"/>
            <a:ext cx="12192000" cy="6846870"/>
          </a:xfrm>
          <a:custGeom>
            <a:gdLst>
              <a:gd name="connsiteX0" fmla="*/ 8703179 w 12192000"/>
              <a:gd name="connsiteY0" fmla="*/ 0 h 6564649"/>
              <a:gd name="connsiteX1" fmla="*/ 11338001 w 12192000"/>
              <a:gd name="connsiteY1" fmla="*/ 0 h 6564649"/>
              <a:gd name="connsiteX2" fmla="*/ 11453735 w 12192000"/>
              <a:gd name="connsiteY2" fmla="*/ 180527 h 6564649"/>
              <a:gd name="connsiteX3" fmla="*/ 12163467 w 12192000"/>
              <a:gd name="connsiteY3" fmla="*/ 1863355 h 6564649"/>
              <a:gd name="connsiteX4" fmla="*/ 12192000 w 12192000"/>
              <a:gd name="connsiteY4" fmla="*/ 1986983 h 6564649"/>
              <a:gd name="connsiteX5" fmla="*/ 12192000 w 12192000"/>
              <a:gd name="connsiteY5" fmla="*/ 4871017 h 6564649"/>
              <a:gd name="connsiteX6" fmla="*/ 12163467 w 12192000"/>
              <a:gd name="connsiteY6" fmla="*/ 4994645 h 6564649"/>
              <a:gd name="connsiteX7" fmla="*/ 11604581 w 12192000"/>
              <a:gd name="connsiteY7" fmla="*/ 6415126 h 6564649"/>
              <a:gd name="connsiteX8" fmla="*/ 11518607 w 12192000"/>
              <a:gd name="connsiteY8" fmla="*/ 6564649 h 6564649"/>
              <a:gd name="connsiteX9" fmla="*/ 9048566 w 12192000"/>
              <a:gd name="connsiteY9" fmla="*/ 6564649 h 6564649"/>
              <a:gd name="connsiteX10" fmla="*/ 9142291 w 12192000"/>
              <a:gd name="connsiteY10" fmla="*/ 6475291 h 6564649"/>
              <a:gd name="connsiteX11" fmla="*/ 10404106 w 12192000"/>
              <a:gd name="connsiteY11" fmla="*/ 3429000 h 6564649"/>
              <a:gd name="connsiteX12" fmla="*/ 8836356 w 12192000"/>
              <a:gd name="connsiteY12" fmla="*/ 104656 h 6564649"/>
              <a:gd name="connsiteX13" fmla="*/ 853999 w 12192000"/>
              <a:gd name="connsiteY13" fmla="*/ 0 h 6564649"/>
              <a:gd name="connsiteX14" fmla="*/ 3488821 w 12192000"/>
              <a:gd name="connsiteY14" fmla="*/ 0 h 6564649"/>
              <a:gd name="connsiteX15" fmla="*/ 3355645 w 12192000"/>
              <a:gd name="connsiteY15" fmla="*/ 104656 h 6564649"/>
              <a:gd name="connsiteX16" fmla="*/ 1787894 w 12192000"/>
              <a:gd name="connsiteY16" fmla="*/ 3429000 h 6564649"/>
              <a:gd name="connsiteX17" fmla="*/ 3049709 w 12192000"/>
              <a:gd name="connsiteY17" fmla="*/ 6475291 h 6564649"/>
              <a:gd name="connsiteX18" fmla="*/ 3143434 w 12192000"/>
              <a:gd name="connsiteY18" fmla="*/ 6564649 h 6564649"/>
              <a:gd name="connsiteX19" fmla="*/ 673393 w 12192000"/>
              <a:gd name="connsiteY19" fmla="*/ 6564649 h 6564649"/>
              <a:gd name="connsiteX20" fmla="*/ 587419 w 12192000"/>
              <a:gd name="connsiteY20" fmla="*/ 6415126 h 6564649"/>
              <a:gd name="connsiteX21" fmla="*/ 28533 w 12192000"/>
              <a:gd name="connsiteY21" fmla="*/ 4994645 h 6564649"/>
              <a:gd name="connsiteX22" fmla="*/ 0 w 12192000"/>
              <a:gd name="connsiteY22" fmla="*/ 4871017 h 6564649"/>
              <a:gd name="connsiteX23" fmla="*/ 0 w 12192000"/>
              <a:gd name="connsiteY23" fmla="*/ 1986983 h 6564649"/>
              <a:gd name="connsiteX24" fmla="*/ 28533 w 12192000"/>
              <a:gd name="connsiteY24" fmla="*/ 1863355 h 6564649"/>
              <a:gd name="connsiteX25" fmla="*/ 738265 w 12192000"/>
              <a:gd name="connsiteY25" fmla="*/ 180527 h 65646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2192000" h="6564649">
                <a:moveTo>
                  <a:pt x="8703179" y="0"/>
                </a:moveTo>
                <a:lnTo>
                  <a:pt x="11338001" y="0"/>
                </a:lnTo>
                <a:lnTo>
                  <a:pt x="11453735" y="180527"/>
                </a:lnTo>
                <a:cubicBezTo>
                  <a:pt x="11767663" y="697184"/>
                  <a:pt x="12008964" y="1262850"/>
                  <a:pt x="12163467" y="1863355"/>
                </a:cubicBezTo>
                <a:lnTo>
                  <a:pt x="12192000" y="1986983"/>
                </a:lnTo>
                <a:lnTo>
                  <a:pt x="12192000" y="4871017"/>
                </a:lnTo>
                <a:lnTo>
                  <a:pt x="12163467" y="4994645"/>
                </a:lnTo>
                <a:cubicBezTo>
                  <a:pt x="12034714" y="5495067"/>
                  <a:pt x="11845685" y="5971294"/>
                  <a:pt x="11604581" y="6415126"/>
                </a:cubicBezTo>
                <a:lnTo>
                  <a:pt x="11518607" y="6564649"/>
                </a:lnTo>
                <a:lnTo>
                  <a:pt x="9048566" y="6564649"/>
                </a:lnTo>
                <a:lnTo>
                  <a:pt x="9142291" y="6475291"/>
                </a:lnTo>
                <a:cubicBezTo>
                  <a:pt x="9921905" y="5695677"/>
                  <a:pt x="10404106" y="4618651"/>
                  <a:pt x="10404106" y="3429000"/>
                </a:cubicBezTo>
                <a:cubicBezTo>
                  <a:pt x="10404106" y="2090643"/>
                  <a:pt x="9793820" y="894826"/>
                  <a:pt x="8836356" y="104656"/>
                </a:cubicBezTo>
                <a:close/>
                <a:moveTo>
                  <a:pt x="853999" y="0"/>
                </a:moveTo>
                <a:lnTo>
                  <a:pt x="3488821" y="0"/>
                </a:lnTo>
                <a:lnTo>
                  <a:pt x="3355645" y="104656"/>
                </a:lnTo>
                <a:cubicBezTo>
                  <a:pt x="2398180" y="894826"/>
                  <a:pt x="1787894" y="2090643"/>
                  <a:pt x="1787894" y="3429000"/>
                </a:cubicBezTo>
                <a:cubicBezTo>
                  <a:pt x="1787894" y="4618651"/>
                  <a:pt x="2270096" y="5695677"/>
                  <a:pt x="3049709" y="6475291"/>
                </a:cubicBezTo>
                <a:lnTo>
                  <a:pt x="3143434" y="6564649"/>
                </a:lnTo>
                <a:lnTo>
                  <a:pt x="673393" y="6564649"/>
                </a:lnTo>
                <a:lnTo>
                  <a:pt x="587419" y="6415126"/>
                </a:lnTo>
                <a:cubicBezTo>
                  <a:pt x="346315" y="5971294"/>
                  <a:pt x="157286" y="5495067"/>
                  <a:pt x="28533" y="4994645"/>
                </a:cubicBezTo>
                <a:lnTo>
                  <a:pt x="0" y="4871017"/>
                </a:lnTo>
                <a:lnTo>
                  <a:pt x="0" y="1986983"/>
                </a:lnTo>
                <a:lnTo>
                  <a:pt x="28533" y="1863355"/>
                </a:lnTo>
                <a:cubicBezTo>
                  <a:pt x="183037" y="1262850"/>
                  <a:pt x="424337" y="697184"/>
                  <a:pt x="738265" y="180527"/>
                </a:cubicBezTo>
                <a:close/>
              </a:path>
            </a:pathLst>
          </a:custGeom>
          <a:solidFill>
            <a:srgbClr val="FF0000">
              <a:alpha val="9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4377"/>
            <a:endParaRPr lang="zh-CN" altLang="en-US">
              <a:solidFill>
                <a:srgbClr val="000000"/>
              </a:solidFill>
              <a:latin typeface="微软雅黑" pitchFamily="34" charset="-122"/>
              <a:ea typeface="微软雅黑" pitchFamily="34" charset="-122"/>
              <a:sym typeface="思源黑体" panose="020b0500000000000000" pitchFamily="34" charset="-122"/>
            </a:endParaRPr>
          </a:p>
        </p:txBody>
      </p:sp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采矿业税收政策概述
 国内外采矿业税收对比
 我国采矿业税种与税率
 采矿业增值税政策研究
 采矿业企业所得税政策
 资源税与环境保护税政策
 采矿业税收优惠政策分析
 结论与建议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FF0000">
                <a:alpha val="50000"/>
              </a:srgb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FF0000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chemeClr val="accent3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采矿业税收政策概述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采矿业税收政策研究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采矿业税收政策概述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采矿业税收政策概述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1.税收政策对采矿业的影响：税收政策直接影响采矿业的投资、生产和技术创新。合理的税收政策可以激励企业提高资源利用效率，推动行业可持续发展。</a:t>
            </a:r>
          </a:p>
          <a:p>
            <a:r>
              <a:t>2.采矿业税收政策的种类：主要包括资源税、增值税、企业所得税等，每种税种的征收标准和方式需根据矿产资源的特点和市场情况制定。</a:t>
            </a:r>
          </a:p>
          <a:p>
            <a:r>
              <a:t>3.采矿业税收政策的制定原则：公平性、透明性、激励性和可持续性是制定采矿业税收政策的基本原则，确保税收政策既能促进采矿业发展，又能保护环境，实现经济效益和社会效益的平衡。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资源税政策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1.资源税的征收目的：资源税主要针对矿产资源的开采和利用征收，旨在保护资源，提高资源的利用效率，减少浪费。</a:t>
            </a:r>
          </a:p>
          <a:p>
            <a:r>
              <a:t>2.资源税的征收方式：一般采用从量计征或从价计征的方式，具体的征收标准需根据矿产资源的种类、储量和开采难度等因素确定。</a:t>
            </a:r>
          </a:p>
          <a:p>
            <a:r>
              <a:t>3.资源税的影响：资源税的征收将提高采矿业的成本，进而影响矿产品的价格和企业的盈利水平。因此，在制定资源税政策时，需要充分考虑企业的承受能力和市场竞争力。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采矿业税收政策概述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增值税政策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1.增值税的征收目的：增值税是一种流转税，旨在避免重复征税，促进商品的流通和经济的发展。</a:t>
            </a:r>
          </a:p>
          <a:p>
            <a:r>
              <a:t>2.增值税的征收方式：采用发票抵扣的方式，即企业在购买生产资料和设备时可以抵扣进项税，而在销售矿产品时需要缴纳销项税。</a:t>
            </a:r>
          </a:p>
          <a:p>
            <a:r>
              <a:t>3.增值税的影响：增值税的征收将影响采矿业的现金流和税负水平，因此，合理的增值税政策有利于降低企业的税收负担，提高行业的整体竞争力。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企业所得税政策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1.企业所得税的征收目的：企业所得税是针对企业的所得收入征收的税种，旨在调节企业的盈利水平，促进公平竞争。</a:t>
            </a:r>
          </a:p>
          <a:p>
            <a:r>
              <a:t>2.企业所得税的优惠政策：为了鼓励采矿业的发展和技术创新，政府可以制定相应的税收优惠政策，如减免企业所得税、投资抵免等。</a:t>
            </a:r>
          </a:p>
          <a:p>
            <a:r>
              <a:t>3.企业所得税的影响：企业所得税的征收将影响企业的净利润和再投资能力，因此，合理的企业所得税政策有利于激发企业的活力和创新能力，推动采矿业的发展。</a:t>
            </a:r>
          </a:p>
          <a:p>
            <a:r>
              <a:t>以上内容仅供参考，具体税收政策还需根据实际情况制定和调整。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国内外采矿业税收对比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采矿业税收政策研究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国内外采矿业税收对比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国内外采矿业税收种类对比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1.国内采矿业税收主要包括增值税、资源税、企业所得税等，而国外则存在多种矿业税、权利金等名目。</a:t>
            </a:r>
          </a:p>
          <a:p>
            <a:r>
              <a:t>2.各国税收政策因国情而异，但总体趋势是加强对采矿业的税收征管，提高矿产资源利用率。</a:t>
            </a:r>
          </a:p>
          <a:p>
            <a:r>
              <a:t>3.合理的税收政策可以平衡矿产资源开发与经济发展、环境保护的关系。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国内外采矿业税率水平对比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1.各国采矿业税率水平差异较大，主要与矿产资源禀赋、政府政策导向等因素有关。</a:t>
            </a:r>
          </a:p>
          <a:p>
            <a:r>
              <a:t>2.总体而言，发展中国家采矿业税率相对较低，以吸引外资和技术。</a:t>
            </a:r>
          </a:p>
          <a:p>
            <a:r>
              <a:t>3.发达国家采矿业税率较高，注重对矿产资源的保护和环境的治理。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国内外采矿业税收对比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国内外采矿业税收优惠政策对比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1.各国采矿业税收优惠政策存在差异，主要与国家的经济发展战略和产业政策有关。</a:t>
            </a:r>
          </a:p>
          <a:p>
            <a:r>
              <a:t>2.一些国家通过税收优惠政策鼓励绿色采矿、技术创新和资源回收利用。</a:t>
            </a:r>
          </a:p>
          <a:p>
            <a:r>
              <a:t>3.税收优惠政策可以降低企业的税负，提高采矿业的投资吸引力。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国内外采矿业税收征管方式对比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1.各国的采矿业税收征管方式不尽相同，有的国家实行自主申报，有的国家则采取严格的核查制度。</a:t>
            </a:r>
          </a:p>
          <a:p>
            <a:r>
              <a:t>2.随着信息化技术的发展，许多国家开始采用数字化技术提高税收征管效率。</a:t>
            </a:r>
          </a:p>
          <a:p>
            <a:r>
              <a:t>3.严格的税收征管可以减少税收漏洞，保障公平公正的税收环境。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国内外采矿业税收对比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国内外采矿业税收政策对环境保护的影响对比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1.税收政策可以影响采矿企业的行为，进而对环境保护产生不同的效果。</a:t>
            </a:r>
          </a:p>
          <a:p>
            <a:r>
              <a:t>2.通过设置环保税、资源税等，可以促使企业采取更加环保的采矿方式。</a:t>
            </a:r>
          </a:p>
          <a:p>
            <a:r>
              <a:t>3.合理的税收政策可以实现矿产资源开发与环境保护的良性循环。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国内外采矿业税收未来发展趋势对比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1.随着全球经济的复苏和技术的快速发展，采矿业税收政策也将不断调整优化。</a:t>
            </a:r>
          </a:p>
          <a:p>
            <a:r>
              <a:t>2.未来，各国可能会更加注重税收政策的环保导向和公平性。</a:t>
            </a:r>
          </a:p>
          <a:p>
            <a:r>
              <a:t>3.同时，数字化技术将在税收征管中发挥更大的作用，提高税收征管的效率和公平性。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我国采矿业税种与税率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采矿业税收政策研究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我国采矿业税种与税率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1.我国采矿业涉及的税种主要包括增值税、企业所得税、资源税、城市维护建设税、教育费附加等。</a:t>
            </a:r>
          </a:p>
          <a:p>
            <a:r>
              <a:t>2.增值税是我国采矿业中的主要税种，税率根据矿产品种类和销售额而有所不同，一般纳税人税率为13%，小规模纳税人为3%。</a:t>
            </a:r>
          </a:p>
          <a:p>
            <a:r>
              <a:t>3.企业所得税针对采矿企业所得利润征收，税率为25%，符合条件的小型微利企业可享受税收优惠。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增值税政策在采矿业中的应用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1.增值税作为流转税，在采矿业中起到促进资源优化配置和调节经济的作用。</a:t>
            </a:r>
          </a:p>
          <a:p>
            <a:r>
              <a:t>2.针对不同类型的采矿企业和矿产品，增值税政策有一定的差异，以保障税收公平和矿业可持续发展。</a:t>
            </a:r>
          </a:p>
          <a:p>
            <a:r>
              <a:t>3.近年来，为降低企业税负，增值税税率逐步下调，同时加强了对虚开增值税发票等违法行为的打击力度。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我国采矿业税种与税率概述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我国采矿业税种与税率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资源税改革对采矿业的影响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1.资源税是针对矿产资源的开采和利用行为征收的税种，有利于促进资源节约和环境保护。</a:t>
            </a:r>
          </a:p>
          <a:p>
            <a:r>
              <a:t>2.资源税改革旨在提高资源使用效率，通过调整税率和计税方式，引导企业减少资源浪费和环境污染。</a:t>
            </a:r>
          </a:p>
          <a:p>
            <a:r>
              <a:t>3.资源税改革对采矿业的成本结构和盈利水平产生一定影响，企业需要加强自身管理和技术创新以应对挑战。</a:t>
            </a:r>
          </a:p>
          <a:p>
            <a:r>
              <a:t>以上内容仅供参考，具体税收政策可能会因地区、矿种、企业规模等因素而有所不同。如需获取更详细和准确的信息，建议咨询专业税务人员或相关机构。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采矿业增值税政策研究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采矿业税收政策研究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采矿业增值税政策研究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采矿业增值税政策概述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1.增值税是一种消费税，适用于各个生产流通环节，采矿业也不例外。</a:t>
            </a:r>
          </a:p>
          <a:p>
            <a:r>
              <a:t>2.采矿业增值税政策的主要目标是确保税收公平，避免重复征税，促进矿业健康发展。</a:t>
            </a:r>
          </a:p>
          <a:p>
            <a:r>
              <a:t>3.近年来，随着矿业市场的波动和技术的发展，增值税政策也在不断调整和优化。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采矿业增值税税率设定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1.采矿业增值税税率一般设定为13%，但不同地区和不同矿种可能会有所差异。</a:t>
            </a:r>
          </a:p>
          <a:p>
            <a:r>
              <a:t>2.税率的设定需考虑到矿业的盈利水平和承担能力，以及政府对矿业的政策导向。</a:t>
            </a:r>
          </a:p>
          <a:p>
            <a:r>
              <a:t>3.税率的调整需根据市场变化和矿业发展情况来进行，以保持税收的合理性和公平性。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采矿业增值税政策研究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采矿业增值税进项税额抵扣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1.采矿业企业在生产经营过程中，可以抵扣进项税额，以降低增值税负担。</a:t>
            </a:r>
          </a:p>
          <a:p>
            <a:r>
              <a:t>2.可抵扣的进项税额包括购买生产设备、原材料、运输费用等与生产经营相关的支出。</a:t>
            </a:r>
          </a:p>
          <a:p>
            <a:r>
              <a:t>3.企业需保留完整的发票和凭证等抵扣依据，以确保合法合规地进行抵扣。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采矿业增值税出口退税政策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1.对于采矿业出口产品，可以享受出口退税政策，以退还部分或全部已缴纳的增值税。</a:t>
            </a:r>
          </a:p>
          <a:p>
            <a:r>
              <a:t>2.出口退税政策的目的是增强矿业产品的国际竞争力，促进出口创汇。</a:t>
            </a:r>
          </a:p>
          <a:p>
            <a:r>
              <a:t>3.申请出口退税需满足相关条件和提供必要的资料，企业需了解并遵守相关规定。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采矿业增值税政策研究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采矿业增值税政策风险与应对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1.采矿业增值税政策存在一定的风险和挑战，如税收漏洞、政策变化等。</a:t>
            </a:r>
          </a:p>
          <a:p>
            <a:r>
              <a:t>2.企业需加强财务管理和税务筹划，提高税务合规意识，防范税收风险。</a:t>
            </a:r>
          </a:p>
          <a:p>
            <a:r>
              <a:t>3.对于政策变化，企业应积极关注和适应，及时调整经营策略，以应对可能的影响。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采矿业增值税政策未来发展趋势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1.随着数字化和智能化技术的发展，采矿业增值税政策可能会更加注重技术创新和数字化转型。</a:t>
            </a:r>
          </a:p>
          <a:p>
            <a:r>
              <a:t>2.环保和可持续发展成为全球共识，未来增值税政策可能会更加倾向于支持绿色矿业发展。</a:t>
            </a:r>
          </a:p>
          <a:p>
            <a:r>
              <a:t>3.全球化趋势下，增值税政策可能会更加注重与国际接轨，提高矿业企业的国际竞争力。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https://d.book118.com/908137135057006032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Red Orange">
      <a:dk1>
        <a:sysClr val="windowText" lastClr="000000"/>
      </a:dk1>
      <a:lt1>
        <a:sysClr val="window" lastClr="FFFFFF"/>
      </a:lt1>
      <a:dk2>
        <a:srgbClr val="505046"/>
      </a:dk2>
      <a:lt2>
        <a:srgbClr val="EEECE1"/>
      </a:lt2>
      <a:accent1>
        <a:srgbClr val="E84C22"/>
      </a:accent1>
      <a:accent2>
        <a:srgbClr val="FFBD47"/>
      </a:accent2>
      <a:accent3>
        <a:srgbClr val="B64926"/>
      </a:accent3>
      <a:accent4>
        <a:srgbClr val="FF8427"/>
      </a:accent4>
      <a:accent5>
        <a:srgbClr val="CC9900"/>
      </a:accent5>
      <a:accent6>
        <a:srgbClr val="B22600"/>
      </a:accent6>
      <a:hlink>
        <a:srgbClr val="CC9900"/>
      </a:hlink>
      <a:folHlink>
        <a:srgbClr val="666699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9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思源黑体</vt:lpstr>
      <vt:lpstr>幼圆</vt:lpstr>
      <vt:lpstr>Agency FB</vt:lpstr>
      <vt:lpstr>Adobe 宋体 Std L</vt:lpstr>
      <vt:lpstr>Office Theme</vt:lpstr>
      <vt:lpstr>PowerPoint Presentation</vt:lpstr>
      <vt:lpstr>PowerPoint Presentation</vt:lpstr>
      <vt:lpstr> 采矿业税收政策概述</vt:lpstr>
      <vt:lpstr> 采矿业税收政策概述</vt:lpstr>
      <vt:lpstr> 采矿业税收政策概述</vt:lpstr>
      <vt:lpstr> 国内外采矿业税收对比</vt:lpstr>
      <vt:lpstr> 国内外采矿业税收对比</vt:lpstr>
      <vt:lpstr> 国内外采矿业税收对比</vt:lpstr>
      <vt:lpstr> 国内外采矿业税收对比</vt:lpstr>
      <vt:lpstr> 我国采矿业税种与税率</vt:lpstr>
      <vt:lpstr> 我国采矿业税种与税率</vt:lpstr>
      <vt:lpstr> 我国采矿业税种与税率</vt:lpstr>
      <vt:lpstr> 采矿业增值税政策研究</vt:lpstr>
      <vt:lpstr> 采矿业增值税政策研究</vt:lpstr>
      <vt:lpstr> 采矿业增值税政策研究</vt:lpstr>
      <vt:lpstr> 采矿业增值税政策研究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2024-09-09T22:44:10.926</cp:lastPrinted>
  <dcterms:created xsi:type="dcterms:W3CDTF">2024-09-09T14:44:10Z</dcterms:created>
  <dcterms:modified xsi:type="dcterms:W3CDTF">2024-09-09T14:44:13Z</dcterms:modified>
</cp:coreProperties>
</file>