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BF000B-5915-43D6-8CF4-A874A7DC1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43D2D9-EFEA-4CE4-92A0-20434AAD3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A8F5BC-BA5E-4705-8BAF-AE5A2EDEB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75E1BF-B5C3-4962-97C2-ACAC382822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D62D3A-2A6F-42DD-B35F-F03074CCB6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404F41-C985-4613-9B33-C0E670968B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70F4C7-AAC0-4FE8-80AB-1F96F7C6CB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89CCA6-DF00-42A9-8929-8B9412BE7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A06F5-008B-4F4B-8FFC-13435BDA17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1034EC-21DD-497D-970A-3034ECFEA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CDF2FE-F7A6-4FC5-A5CD-B6DACC3B1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430710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预防医疗事故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医疗事故概述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医疗事故产生的原因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预防医疗事故的措施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医疗事故的处理和应对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医疗事故案例分析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医疗事故概述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0" r="15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医疗事故是指在诊疗、护理等医疗过程中，由于医务人员的过失行为，直接或间接导致患者受到损害或死亡的医疗事件。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医疗事故的判定标准包括：是否违反医疗卫生管理法律、行政法规、部门规章和诊疗护理规范、常规；是否造成患者人身损害或死亡；是否因医疗过失行为而造成。</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医疗事故的定义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9250" r="19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根据对患者人身造成的损害程度，医疗事故分为一级、二级、三级、四级共四个等级。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级医疗事故是指造成患者死亡的；二级医疗事故是指造成患者重要器官缺失或功能完全丧失的；三级医疗事故是指造成患者重要器官缺失或功能大部分丧失的；四级医疗事故是指造成患者明显人身损害的其他后果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医疗事故的分类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医疗事故的发生也会对医疗机构和医务人员的声誉和形象造成负面影响，影响医疗行业的公信力。</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医疗事故的发生还可能引发医疗纠纷，甚至导致社会不稳定因素的出现。</a:t>
            </a:r>
          </a:p>
        </p:txBody>
      </p:sp>
      <p:pic>
        <p:nvPicPr>
          <p:cNvPr id="7" name="Picture 7"/>
          <p:cNvPicPr>
            <a:picLocks noChangeAspect="1"/>
          </p:cNvPicPr>
          <p:nvPr/>
        </p:nvPicPr>
        <p:blipFill>
          <a:blip r:embed="rId2"/>
          <a:srcRect t="2290" b="229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20" b="82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3977" b="397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医疗事故对患者造成的人身损害和死亡是无法挽回的，同时也会给患者家庭带来巨大的经济和精神负担。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医疗事故的危害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医疗事故产生的原因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由于医生对病情判断失误，导致误诊或漏诊。</a:t>
            </a:r>
          </a:p>
        </p:txBody>
      </p:sp>
      <p:pic>
        <p:nvPicPr>
          <p:cNvPr id="6" name="Picture 6"/>
          <p:cNvPicPr>
            <a:picLocks noChangeAspect="1"/>
          </p:cNvPicPr>
          <p:nvPr/>
        </p:nvPicPr>
        <p:blipFill>
          <a:blip r:embed="rId2"/>
          <a:srcRect l="17333" r="17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诊断错误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医生在制定治疗方案时出现错误，如用药不当、手术操作失误等。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治疗不当</a:t>
            </a:r>
          </a:p>
        </p:txBody>
      </p:sp>
      <p:pic>
        <p:nvPicPr>
          <p:cNvPr id="10" name="Picture 10"/>
          <p:cNvPicPr>
            <a:picLocks noChangeAspect="1"/>
          </p:cNvPicPr>
          <p:nvPr/>
        </p:nvPicPr>
        <p:blipFill>
          <a:blip r:embed="rId3"/>
          <a:srcRect l="10750" r="10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292" r="14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医生与患者及其家属之间缺乏有效沟通，导致信息传递错误或误解。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沟通不畅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医务人员过失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医疗设备出现故障或老化，导致诊疗结果不准确或治疗失败。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设备故障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维护不当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使用不当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542" r="7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医疗机构未及时对设备进行维护和保养，导致设备性能下降。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医务人员操作设备时违反操作规程，导致设备损坏或误诊。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医疗设备故障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患者对某些药物产生过敏反应，可能导致严重后果。</a:t>
            </a:r>
          </a:p>
        </p:txBody>
      </p:sp>
      <p:pic>
        <p:nvPicPr>
          <p:cNvPr id="5" name="Picture 5"/>
          <p:cNvPicPr>
            <a:picLocks noChangeAspect="1"/>
          </p:cNvPicPr>
          <p:nvPr/>
        </p:nvPicPr>
        <p:blipFill>
          <a:blip r:embed="rId2"/>
          <a:srcRect t="458" b="4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9625" r="9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8000" r="8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药物过敏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不同药物之间相互作用，产生不良反应或毒性反应。</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药物相互作用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医生给患者用药时剂量、用法不当，导致药物效果不佳或产生副作用。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用药不当</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药物不良反应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817" b="128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143" b="1314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071" b="1307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患者自身原因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隐瞒病史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患者隐瞒自身病史或用药情况，影响医生的诊断和治疗。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不遵医嘱</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患者不遵守医生的治疗建议和注意事项，可能导致病情恶化或并发症。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心理因素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患者心理状态不佳或情绪波动，影响治疗和康复效果。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预防医疗事故的措施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https://d.book118.com/908143071043006031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2024-09-08T04:39:31.829</cp:lastPrinted>
  <dcterms:created xsi:type="dcterms:W3CDTF">2024-09-07T20:39:31Z</dcterms:created>
  <dcterms:modified xsi:type="dcterms:W3CDTF">2024-09-07T20:39:33Z</dcterms:modified>
</cp:coreProperties>
</file>