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3" r:id="rId3"/>
    <p:sldMasterId id="2147483665" r:id="rId4"/>
    <p:sldMasterId id="2147483667" r:id="rId5"/>
    <p:sldMasterId id="2147483669" r:id="rId6"/>
    <p:sldMasterId id="2147483671" r:id="rId7"/>
    <p:sldMasterId id="2147483673" r:id="rId8"/>
    <p:sldMasterId id="2147483675" r:id="rId9"/>
    <p:sldMasterId id="2147483677" r:id="rId10"/>
    <p:sldMasterId id="2147483679" r:id="rId11"/>
    <p:sldMasterId id="2147483681" r:id="rId12"/>
  </p:sldMasterIdLst>
  <p:sldIdLst>
    <p:sldId id="259" r:id="rId13"/>
    <p:sldId id="262" r:id="rId14"/>
    <p:sldId id="265" r:id="rId15"/>
    <p:sldId id="268" r:id="rId16"/>
    <p:sldId id="271" r:id="rId17"/>
    <p:sldId id="274" r:id="rId18"/>
    <p:sldId id="277" r:id="rId19"/>
    <p:sldId id="280" r:id="rId20"/>
    <p:sldId id="283" r:id="rId21"/>
    <p:sldId id="286" r:id="rId22"/>
    <p:sldId id="289" r:id="rId23"/>
    <p:sldId id="291" r:id="rId24"/>
  </p:sldIdLst>
  <p:sldSz cx="10680700" cy="75565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Master" Target="slideMasters/slideMaster10.xml" /><Relationship Id="rId11" Type="http://schemas.openxmlformats.org/officeDocument/2006/relationships/slideMaster" Target="slideMasters/slideMaster11.xml" /><Relationship Id="rId12" Type="http://schemas.openxmlformats.org/officeDocument/2006/relationships/slideMaster" Target="slideMasters/slideMaster12.xml" /><Relationship Id="rId13" Type="http://schemas.openxmlformats.org/officeDocument/2006/relationships/slide" Target="slides/slide1.xml" /><Relationship Id="rId14" Type="http://schemas.openxmlformats.org/officeDocument/2006/relationships/slide" Target="slides/slide2.xml" /><Relationship Id="rId15" Type="http://schemas.openxmlformats.org/officeDocument/2006/relationships/slide" Target="slides/slide3.xml" /><Relationship Id="rId16" Type="http://schemas.openxmlformats.org/officeDocument/2006/relationships/slide" Target="slides/slide4.xml" /><Relationship Id="rId17" Type="http://schemas.openxmlformats.org/officeDocument/2006/relationships/slide" Target="slides/slide5.xml" /><Relationship Id="rId18" Type="http://schemas.openxmlformats.org/officeDocument/2006/relationships/slide" Target="slides/slide6.xml" /><Relationship Id="rId19" Type="http://schemas.openxmlformats.org/officeDocument/2006/relationships/slide" Target="slides/slide7.xml" /><Relationship Id="rId2" Type="http://schemas.openxmlformats.org/officeDocument/2006/relationships/slideMaster" Target="slideMasters/slideMaster2.xml" /><Relationship Id="rId20" Type="http://schemas.openxmlformats.org/officeDocument/2006/relationships/slide" Target="slides/slide8.xml" /><Relationship Id="rId21" Type="http://schemas.openxmlformats.org/officeDocument/2006/relationships/slide" Target="slides/slide9.xml" /><Relationship Id="rId22" Type="http://schemas.openxmlformats.org/officeDocument/2006/relationships/slide" Target="slides/slide10.xml" /><Relationship Id="rId23" Type="http://schemas.openxmlformats.org/officeDocument/2006/relationships/slide" Target="slides/slide11.xml" /><Relationship Id="rId24" Type="http://schemas.openxmlformats.org/officeDocument/2006/relationships/slide" Target="slides/slide1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slideMaster" Target="slideMasters/slideMaster5.xml" /><Relationship Id="rId6" Type="http://schemas.openxmlformats.org/officeDocument/2006/relationships/slideMaster" Target="slideMasters/slideMaster6.xml" /><Relationship Id="rId7" Type="http://schemas.openxmlformats.org/officeDocument/2006/relationships/slideMaster" Target="slideMasters/slideMaster7.xml" /><Relationship Id="rId8" Type="http://schemas.openxmlformats.org/officeDocument/2006/relationships/slideMaster" Target="slideMasters/slideMaster8.xml" /><Relationship Id="rId9" Type="http://schemas.openxmlformats.org/officeDocument/2006/relationships/slideMaster" Target="slideMasters/slideMaster9.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9.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10.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11.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1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E13AEE-EFFD-4B20-A867-7F855D82B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96BA4B-2D7E-4D93-87E1-06CBE44DC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D84F5A-84F1-42C6-9FF6-8C7806641D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946F0D-EB3F-4956-A2D4-0C4D86639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47A586-EF40-43A1-95D1-090A521ED3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D6C626-5ABE-4823-B389-98283966CF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4E3636-D7BA-4102-8A40-65E9040BE0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A93E36-2853-4687-9FE1-FD1CAF8C26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B80D77-26C3-4604-B621-A43156757E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DD2013-E0A1-427C-B696-23E95441E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FDBD1E-C2D2-4C3F-BEB6-1D2466D96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p:nvPr>
        </p:nvSpPr>
        <p:spPr/>
        <p:txBody>
          <a:bodyPr/>
          <a:lstStyle/>
          <a:p>
            <a:r>
              <a:rPr lang="en-US" smtClean="0"/>
              <a:t>Title</a:t>
            </a:r>
            <a:endParaRPr lang="en-US"/>
          </a:p>
        </p:txBody>
      </p:sp>
      <p:sp>
        <p:nvSpPr>
          <p:cNvPr id="3" name="Text 2"/>
          <p:cNvSpPr>
            <a:spLocks noGrp="1"/>
          </p:cNvSpPr>
          <p:nvPr>
            <p:ph type="body" idx="1"/>
          </p:nvPr>
        </p:nvSpPr>
        <p:spPr/>
        <p:txBody>
          <a:bodyPr/>
          <a:lstStyle/>
          <a:p>
            <a:pPr lvl="0"/>
            <a:r>
              <a:rPr lang="en-US" smtClean="0"/>
              <a:t>Text</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27.02.2014</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heme" Target="../theme/theme5.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heme" Target="../theme/theme6.xml" /></Relationships>
</file>

<file path=ppt/slideMasters/_rels/slideMaster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heme" Target="../theme/theme7.xml" /></Relationships>
</file>

<file path=ppt/slideMasters/_rels/slideMaster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heme" Target="../theme/theme8.xml" /></Relationships>
</file>

<file path=ppt/slideMasters/_rels/slideMaster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heme" Target="../theme/theme9.xml" /></Relationships>
</file>

<file path=ppt/slideMasters/_rels/slideMaster1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theme" Target="../theme/theme10.xml" /></Relationships>
</file>

<file path=ppt/slideMasters/_rels/slideMaster1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heme" Target="../theme/theme11.xml" /></Relationships>
</file>

<file path=ppt/slideMasters/_rels/slideMaster12.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heme" Target="../theme/theme1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64"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66"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68"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70"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72"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74"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76"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78"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t>В‹#В›</a:t>
            </a:fld>
          </a:p>
        </p:txBody>
      </p:sp>
    </p:spTree>
  </p:cSld>
  <p:clrMap bg1="lt1" tx1="dk1" bg2="lt2" tx2="dk2" accent1="accent1" accent2="accent2" accent3="accent3" accent4="accent4" accent5="accent5" accent6="accent6" hlink="hlink" folHlink="folHlink"/>
  <p:sldLayoutIdLst>
    <p:sldLayoutId id="2147483680"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00432032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object 1"/>
          <p:cNvSpPr/>
          <p:nvPr/>
        </p:nvSpPr>
        <p:spPr>
          <a:xfrm>
            <a:off x="0" y="769162"/>
            <a:ext cx="10680700" cy="6013705"/>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864290" y="3223985"/>
            <a:ext cx="4812791" cy="135649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4402"/>
              </a:lnSpc>
              <a:spcBef>
                <a:spcPct val="0"/>
              </a:spcBef>
              <a:spcAft>
                <a:spcPct val="0"/>
              </a:spcAft>
            </a:pPr>
            <a:r>
              <a:rPr sz="3350" spc="-15">
                <a:solidFill>
                  <a:srgbClr val="000000"/>
                </a:solidFill>
                <a:latin typeface="Microsoft YaHei"/>
                <a:cs typeface="Microsoft YaHei"/>
              </a:rPr>
              <a:t>大型机械和周转料具租赁</a:t>
            </a:r>
          </a:p>
          <a:p>
            <a:pPr marL="421977" marR="0">
              <a:lnSpc>
                <a:spcPts val="4402"/>
              </a:lnSpc>
              <a:spcBef>
                <a:spcPts val="1575"/>
              </a:spcBef>
              <a:spcAft>
                <a:spcPct val="0"/>
              </a:spcAft>
            </a:pPr>
            <a:r>
              <a:rPr sz="3350" spc="-14">
                <a:solidFill>
                  <a:srgbClr val="000000"/>
                </a:solidFill>
                <a:latin typeface="Microsoft YaHei"/>
                <a:cs typeface="Microsoft YaHei"/>
              </a:rPr>
              <a:t>合同管理及结算要点</a:t>
            </a:r>
          </a:p>
        </p:txBody>
      </p:sp>
      <p:sp>
        <p:nvSpPr>
          <p:cNvPr id="4" name="object 4"/>
          <p:cNvSpPr txBox="1"/>
          <p:nvPr/>
        </p:nvSpPr>
        <p:spPr>
          <a:xfrm>
            <a:off x="1537728" y="5516665"/>
            <a:ext cx="3366626" cy="376017"/>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660"/>
              </a:lnSpc>
              <a:spcBef>
                <a:spcPct val="0"/>
              </a:spcBef>
              <a:spcAft>
                <a:spcPct val="0"/>
              </a:spcAft>
            </a:pPr>
            <a:r>
              <a:rPr sz="2000" b="1">
                <a:solidFill>
                  <a:srgbClr val="0070C0"/>
                </a:solidFill>
                <a:latin typeface="Microsoft YaHei"/>
                <a:cs typeface="Microsoft YaHei"/>
              </a:rPr>
              <a:t>时</a:t>
            </a:r>
            <a:r>
              <a:rPr sz="2000" b="1" spc="1496">
                <a:solidFill>
                  <a:srgbClr val="0070C0"/>
                </a:solidFill>
                <a:latin typeface="Times New Roman"/>
                <a:cs typeface="Times New Roman"/>
              </a:rPr>
              <a:t> </a:t>
            </a:r>
            <a:r>
              <a:rPr sz="2000" b="1" spc="62">
                <a:solidFill>
                  <a:srgbClr val="0070C0"/>
                </a:solidFill>
                <a:latin typeface="Microsoft YaHei"/>
                <a:cs typeface="Microsoft YaHei"/>
              </a:rPr>
              <a:t>间：</a:t>
            </a:r>
            <a:r>
              <a:rPr sz="2000" b="1" spc="283">
                <a:solidFill>
                  <a:srgbClr val="0070C0"/>
                </a:solidFill>
                <a:latin typeface="Times New Roman"/>
                <a:cs typeface="Times New Roman"/>
              </a:rPr>
              <a:t> </a:t>
            </a:r>
            <a:r>
              <a:rPr sz="2000" b="1" spc="51">
                <a:solidFill>
                  <a:srgbClr val="0070C0"/>
                </a:solidFill>
                <a:latin typeface="Microsoft YaHei"/>
                <a:cs typeface="Microsoft YaHei"/>
              </a:rPr>
              <a:t>2023年10月31日</a:t>
            </a:r>
          </a:p>
        </p:txBody>
      </p:sp>
      <p:sp>
        <p:nvSpPr>
          <p:cNvPr id="5" name="object 5"/>
          <p:cNvSpPr txBox="1"/>
          <p:nvPr/>
        </p:nvSpPr>
        <p:spPr>
          <a:xfrm>
            <a:off x="10030907" y="6403391"/>
            <a:ext cx="204001" cy="216479"/>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404"/>
              </a:lnSpc>
              <a:spcBef>
                <a:spcPct val="0"/>
              </a:spcBef>
              <a:spcAft>
                <a:spcPct val="0"/>
              </a:spcAft>
            </a:pPr>
            <a:r>
              <a:rPr sz="1050">
                <a:solidFill>
                  <a:srgbClr val="898989"/>
                </a:solidFill>
                <a:latin typeface="Microsoft YaHei Light"/>
                <a:cs typeface="Microsoft YaHei Light"/>
              </a:rPr>
              <a:t>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1254218" y="958709"/>
            <a:ext cx="1222247" cy="50877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3706"/>
              </a:lnSpc>
              <a:spcBef>
                <a:spcPct val="0"/>
              </a:spcBef>
              <a:spcAft>
                <a:spcPct val="0"/>
              </a:spcAft>
            </a:pPr>
            <a:r>
              <a:rPr sz="2800" b="1" spc="-110">
                <a:solidFill>
                  <a:srgbClr val="FFFFFF"/>
                </a:solidFill>
                <a:latin typeface="Microsoft YaHei"/>
                <a:cs typeface="Microsoft YaHei"/>
              </a:rPr>
              <a:t>目录页</a:t>
            </a:r>
          </a:p>
        </p:txBody>
      </p:sp>
      <p:sp>
        <p:nvSpPr>
          <p:cNvPr id="4" name="object 4"/>
          <p:cNvSpPr txBox="1"/>
          <p:nvPr/>
        </p:nvSpPr>
        <p:spPr>
          <a:xfrm>
            <a:off x="2386474" y="2727965"/>
            <a:ext cx="4107326" cy="77056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660"/>
              </a:lnSpc>
              <a:spcBef>
                <a:spcPct val="0"/>
              </a:spcBef>
              <a:spcAft>
                <a:spcPct val="0"/>
              </a:spcAft>
            </a:pPr>
            <a:r>
              <a:rPr sz="2000" b="1" spc="99">
                <a:solidFill>
                  <a:srgbClr val="FFFFFF"/>
                </a:solidFill>
                <a:latin typeface="Microsoft YaHei"/>
                <a:cs typeface="Microsoft YaHei"/>
              </a:rPr>
              <a:t>第一部分</a:t>
            </a:r>
          </a:p>
          <a:p>
            <a:pPr marL="117518" marR="0">
              <a:lnSpc>
                <a:spcPts val="2660"/>
              </a:lnSpc>
              <a:spcBef>
                <a:spcPts val="445"/>
              </a:spcBef>
              <a:spcAft>
                <a:spcPct val="0"/>
              </a:spcAft>
            </a:pPr>
            <a:r>
              <a:rPr sz="2000" b="1" spc="14">
                <a:solidFill>
                  <a:srgbClr val="252525"/>
                </a:solidFill>
                <a:latin typeface="Microsoft YaHei"/>
                <a:cs typeface="Microsoft YaHei"/>
              </a:rPr>
              <a:t>大型机械租赁（塔吊、施工电梯）</a:t>
            </a:r>
          </a:p>
        </p:txBody>
      </p:sp>
      <p:sp>
        <p:nvSpPr>
          <p:cNvPr id="5" name="object 5"/>
          <p:cNvSpPr txBox="1"/>
          <p:nvPr/>
        </p:nvSpPr>
        <p:spPr>
          <a:xfrm>
            <a:off x="2386474" y="4158928"/>
            <a:ext cx="1208019" cy="376017"/>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660"/>
              </a:lnSpc>
              <a:spcBef>
                <a:spcPct val="0"/>
              </a:spcBef>
              <a:spcAft>
                <a:spcPct val="0"/>
              </a:spcAft>
            </a:pPr>
            <a:r>
              <a:rPr sz="2000" b="1" spc="99">
                <a:solidFill>
                  <a:srgbClr val="FFFFFF"/>
                </a:solidFill>
                <a:latin typeface="Microsoft YaHei"/>
                <a:cs typeface="Microsoft YaHei"/>
              </a:rPr>
              <a:t>第二部分</a:t>
            </a:r>
          </a:p>
        </p:txBody>
      </p:sp>
      <p:sp>
        <p:nvSpPr>
          <p:cNvPr id="6" name="object 6"/>
          <p:cNvSpPr txBox="1"/>
          <p:nvPr/>
        </p:nvSpPr>
        <p:spPr>
          <a:xfrm>
            <a:off x="2360615" y="4574980"/>
            <a:ext cx="4895649" cy="376017"/>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660"/>
              </a:lnSpc>
              <a:spcBef>
                <a:spcPct val="0"/>
              </a:spcBef>
              <a:spcAft>
                <a:spcPct val="0"/>
              </a:spcAft>
            </a:pPr>
            <a:r>
              <a:rPr sz="2000" b="1" spc="37">
                <a:solidFill>
                  <a:srgbClr val="262626"/>
                </a:solidFill>
                <a:latin typeface="Microsoft YaHei"/>
                <a:cs typeface="Microsoft YaHei"/>
              </a:rPr>
              <a:t>周转料具租赁（盘扣</a:t>
            </a:r>
            <a:r>
              <a:rPr sz="2000" b="1" spc="-196">
                <a:solidFill>
                  <a:srgbClr val="262626"/>
                </a:solidFill>
                <a:latin typeface="Times New Roman"/>
                <a:cs typeface="Times New Roman"/>
              </a:rPr>
              <a:t> </a:t>
            </a:r>
            <a:r>
              <a:rPr sz="2000" b="1" spc="37">
                <a:solidFill>
                  <a:srgbClr val="262626"/>
                </a:solidFill>
                <a:latin typeface="Microsoft YaHei"/>
                <a:cs typeface="Microsoft YaHei"/>
              </a:rPr>
              <a:t>，钢管</a:t>
            </a:r>
            <a:r>
              <a:rPr sz="2000" b="1" spc="-205">
                <a:solidFill>
                  <a:srgbClr val="262626"/>
                </a:solidFill>
                <a:latin typeface="Times New Roman"/>
                <a:cs typeface="Times New Roman"/>
              </a:rPr>
              <a:t> </a:t>
            </a:r>
            <a:r>
              <a:rPr sz="2000" b="1" spc="55">
                <a:solidFill>
                  <a:srgbClr val="262626"/>
                </a:solidFill>
                <a:latin typeface="Microsoft YaHei"/>
                <a:cs typeface="Microsoft YaHei"/>
              </a:rPr>
              <a:t>，脚手架等）</a:t>
            </a:r>
          </a:p>
        </p:txBody>
      </p:sp>
      <p:sp>
        <p:nvSpPr>
          <p:cNvPr id="7" name="object 7"/>
          <p:cNvSpPr txBox="1"/>
          <p:nvPr/>
        </p:nvSpPr>
        <p:spPr>
          <a:xfrm>
            <a:off x="9808415" y="6403391"/>
            <a:ext cx="226986" cy="216479"/>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404"/>
              </a:lnSpc>
              <a:spcBef>
                <a:spcPct val="0"/>
              </a:spcBef>
              <a:spcAft>
                <a:spcPct val="0"/>
              </a:spcAft>
            </a:pPr>
            <a:r>
              <a:rPr sz="1050">
                <a:solidFill>
                  <a:srgbClr val="898989"/>
                </a:solidFill>
                <a:latin typeface="Microsoft YaHei Light"/>
                <a:cs typeface="Microsoft YaHei Light"/>
              </a:rPr>
              <a:t>2</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9810024" y="6401916"/>
            <a:ext cx="226986" cy="216479"/>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404"/>
              </a:lnSpc>
              <a:spcBef>
                <a:spcPct val="0"/>
              </a:spcBef>
              <a:spcAft>
                <a:spcPct val="0"/>
              </a:spcAft>
            </a:pPr>
            <a:r>
              <a:rPr sz="1050">
                <a:solidFill>
                  <a:srgbClr val="898989"/>
                </a:solidFill>
                <a:latin typeface="Microsoft YaHei Light"/>
                <a:cs typeface="Microsoft YaHei Light"/>
              </a:rPr>
              <a:t>3</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2473686" y="3565957"/>
            <a:ext cx="735100" cy="6938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5163"/>
              </a:lnSpc>
              <a:spcBef>
                <a:spcPct val="0"/>
              </a:spcBef>
              <a:spcAft>
                <a:spcPct val="0"/>
              </a:spcAft>
            </a:pPr>
            <a:r>
              <a:rPr sz="3900">
                <a:solidFill>
                  <a:srgbClr val="F2F2F2"/>
                </a:solidFill>
                <a:latin typeface="Microsoft YaHei"/>
                <a:cs typeface="Microsoft YaHei"/>
              </a:rPr>
              <a:t>01</a:t>
            </a:r>
          </a:p>
        </p:txBody>
      </p:sp>
      <p:sp>
        <p:nvSpPr>
          <p:cNvPr id="4" name="object 4"/>
          <p:cNvSpPr txBox="1"/>
          <p:nvPr/>
        </p:nvSpPr>
        <p:spPr>
          <a:xfrm>
            <a:off x="3774780" y="3663998"/>
            <a:ext cx="5510911" cy="50877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3706"/>
              </a:lnSpc>
              <a:spcBef>
                <a:spcPct val="0"/>
              </a:spcBef>
              <a:spcAft>
                <a:spcPct val="0"/>
              </a:spcAft>
            </a:pPr>
            <a:r>
              <a:rPr sz="2800" b="1" spc="12">
                <a:solidFill>
                  <a:srgbClr val="262626"/>
                </a:solidFill>
                <a:latin typeface="Microsoft YaHei"/>
                <a:cs typeface="Microsoft YaHei"/>
              </a:rPr>
              <a:t>大型机械租赁（塔吊、施工电梯）</a:t>
            </a:r>
          </a:p>
        </p:txBody>
      </p:sp>
      <p:sp>
        <p:nvSpPr>
          <p:cNvPr id="5" name="object 5"/>
          <p:cNvSpPr txBox="1"/>
          <p:nvPr/>
        </p:nvSpPr>
        <p:spPr>
          <a:xfrm>
            <a:off x="9802379" y="6401916"/>
            <a:ext cx="229278" cy="216479"/>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404"/>
              </a:lnSpc>
              <a:spcBef>
                <a:spcPct val="0"/>
              </a:spcBef>
              <a:spcAft>
                <a:spcPct val="0"/>
              </a:spcAft>
            </a:pPr>
            <a:r>
              <a:rPr sz="1050">
                <a:solidFill>
                  <a:srgbClr val="898989"/>
                </a:solidFill>
                <a:latin typeface="Microsoft YaHei Light"/>
                <a:cs typeface="Microsoft YaHei Light"/>
              </a:rPr>
              <a:t>4</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55213" y="979625"/>
            <a:ext cx="4786926" cy="34584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423"/>
              </a:lnSpc>
              <a:spcBef>
                <a:spcPct val="0"/>
              </a:spcBef>
              <a:spcAft>
                <a:spcPct val="0"/>
              </a:spcAft>
            </a:pPr>
            <a:r>
              <a:rPr sz="1850" b="1">
                <a:solidFill>
                  <a:srgbClr val="262626"/>
                </a:solidFill>
                <a:latin typeface="Microsoft YaHei"/>
                <a:cs typeface="Microsoft YaHei"/>
              </a:rPr>
              <a:t>第一部分</a:t>
            </a:r>
            <a:r>
              <a:rPr sz="1850" b="1" spc="717">
                <a:solidFill>
                  <a:srgbClr val="262626"/>
                </a:solidFill>
                <a:latin typeface="Times New Roman"/>
                <a:cs typeface="Times New Roman"/>
              </a:rPr>
              <a:t> </a:t>
            </a:r>
            <a:r>
              <a:rPr sz="1850" b="1" spc="12">
                <a:solidFill>
                  <a:srgbClr val="262626"/>
                </a:solidFill>
                <a:latin typeface="Microsoft YaHei"/>
                <a:cs typeface="Microsoft YaHei"/>
              </a:rPr>
              <a:t>大型机械租赁（塔吊、施工电梯）</a:t>
            </a:r>
          </a:p>
        </p:txBody>
      </p:sp>
      <p:sp>
        <p:nvSpPr>
          <p:cNvPr id="4" name="object 4"/>
          <p:cNvSpPr txBox="1"/>
          <p:nvPr/>
        </p:nvSpPr>
        <p:spPr>
          <a:xfrm>
            <a:off x="1934047" y="1724614"/>
            <a:ext cx="1540349" cy="35188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470"/>
              </a:lnSpc>
              <a:spcBef>
                <a:spcPct val="0"/>
              </a:spcBef>
              <a:spcAft>
                <a:spcPct val="0"/>
              </a:spcAft>
            </a:pPr>
            <a:r>
              <a:rPr sz="1850">
                <a:solidFill>
                  <a:srgbClr val="D9D9D9"/>
                </a:solidFill>
                <a:latin typeface="Microsoft YaHei"/>
                <a:cs typeface="Microsoft YaHei"/>
              </a:rPr>
              <a:t>1</a:t>
            </a:r>
            <a:r>
              <a:rPr sz="1850" spc="-191">
                <a:solidFill>
                  <a:srgbClr val="D9D9D9"/>
                </a:solidFill>
                <a:latin typeface="Times New Roman"/>
                <a:cs typeface="Times New Roman"/>
              </a:rPr>
              <a:t> </a:t>
            </a:r>
            <a:r>
              <a:rPr sz="1850" spc="60">
                <a:solidFill>
                  <a:srgbClr val="D9D9D9"/>
                </a:solidFill>
                <a:latin typeface="Microsoft YaHei"/>
                <a:cs typeface="Microsoft YaHei"/>
              </a:rPr>
              <a:t>、合同签订</a:t>
            </a:r>
          </a:p>
        </p:txBody>
      </p:sp>
      <p:sp>
        <p:nvSpPr>
          <p:cNvPr id="5" name="object 5"/>
          <p:cNvSpPr txBox="1"/>
          <p:nvPr/>
        </p:nvSpPr>
        <p:spPr>
          <a:xfrm>
            <a:off x="4725875" y="1746315"/>
            <a:ext cx="1247923" cy="27343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53"/>
              </a:lnSpc>
              <a:spcBef>
                <a:spcPct val="0"/>
              </a:spcBef>
              <a:spcAft>
                <a:spcPct val="0"/>
              </a:spcAft>
            </a:pPr>
            <a:r>
              <a:rPr sz="1400">
                <a:solidFill>
                  <a:srgbClr val="000000"/>
                </a:solidFill>
                <a:latin typeface="Microsoft YaHei"/>
                <a:cs typeface="Microsoft YaHei"/>
              </a:rPr>
              <a:t>2</a:t>
            </a:r>
            <a:r>
              <a:rPr sz="1400" spc="-41">
                <a:solidFill>
                  <a:srgbClr val="000000"/>
                </a:solidFill>
                <a:latin typeface="Times New Roman"/>
                <a:cs typeface="Times New Roman"/>
              </a:rPr>
              <a:t> </a:t>
            </a:r>
            <a:r>
              <a:rPr sz="1400">
                <a:solidFill>
                  <a:srgbClr val="000000"/>
                </a:solidFill>
                <a:latin typeface="Microsoft YaHei"/>
                <a:cs typeface="Microsoft YaHei"/>
              </a:rPr>
              <a:t>、</a:t>
            </a:r>
            <a:r>
              <a:rPr sz="1400" spc="98">
                <a:solidFill>
                  <a:srgbClr val="000000"/>
                </a:solidFill>
                <a:latin typeface="Times New Roman"/>
                <a:cs typeface="Times New Roman"/>
              </a:rPr>
              <a:t> </a:t>
            </a:r>
            <a:r>
              <a:rPr sz="1400" spc="15">
                <a:solidFill>
                  <a:srgbClr val="000000"/>
                </a:solidFill>
                <a:latin typeface="Microsoft YaHei"/>
                <a:cs typeface="Microsoft YaHei"/>
              </a:rPr>
              <a:t>日常管理</a:t>
            </a:r>
          </a:p>
        </p:txBody>
      </p:sp>
      <p:sp>
        <p:nvSpPr>
          <p:cNvPr id="6" name="object 6"/>
          <p:cNvSpPr txBox="1"/>
          <p:nvPr/>
        </p:nvSpPr>
        <p:spPr>
          <a:xfrm>
            <a:off x="7418860" y="1746315"/>
            <a:ext cx="1205131" cy="27343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53"/>
              </a:lnSpc>
              <a:spcBef>
                <a:spcPct val="0"/>
              </a:spcBef>
              <a:spcAft>
                <a:spcPct val="0"/>
              </a:spcAft>
            </a:pPr>
            <a:r>
              <a:rPr sz="1400">
                <a:solidFill>
                  <a:srgbClr val="000000"/>
                </a:solidFill>
                <a:latin typeface="Microsoft YaHei"/>
                <a:cs typeface="Microsoft YaHei"/>
              </a:rPr>
              <a:t>3</a:t>
            </a:r>
            <a:r>
              <a:rPr sz="1400" spc="-127">
                <a:solidFill>
                  <a:srgbClr val="000000"/>
                </a:solidFill>
                <a:latin typeface="Times New Roman"/>
                <a:cs typeface="Times New Roman"/>
              </a:rPr>
              <a:t> </a:t>
            </a:r>
            <a:r>
              <a:rPr sz="1400">
                <a:solidFill>
                  <a:srgbClr val="000000"/>
                </a:solidFill>
                <a:latin typeface="Microsoft YaHei"/>
                <a:cs typeface="Microsoft YaHei"/>
              </a:rPr>
              <a:t>、</a:t>
            </a:r>
            <a:r>
              <a:rPr sz="1400" spc="-153">
                <a:solidFill>
                  <a:srgbClr val="000000"/>
                </a:solidFill>
                <a:latin typeface="Times New Roman"/>
                <a:cs typeface="Times New Roman"/>
              </a:rPr>
              <a:t> </a:t>
            </a:r>
            <a:r>
              <a:rPr sz="1400" spc="10">
                <a:solidFill>
                  <a:srgbClr val="000000"/>
                </a:solidFill>
                <a:latin typeface="Microsoft YaHei"/>
                <a:cs typeface="Microsoft YaHei"/>
              </a:rPr>
              <a:t>结算要点</a:t>
            </a:r>
          </a:p>
        </p:txBody>
      </p:sp>
      <p:sp>
        <p:nvSpPr>
          <p:cNvPr id="7" name="object 7"/>
          <p:cNvSpPr txBox="1"/>
          <p:nvPr/>
        </p:nvSpPr>
        <p:spPr>
          <a:xfrm>
            <a:off x="2601443" y="2513844"/>
            <a:ext cx="641172" cy="2875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963"/>
              </a:lnSpc>
              <a:spcBef>
                <a:spcPct val="0"/>
              </a:spcBef>
              <a:spcAft>
                <a:spcPct val="0"/>
              </a:spcAft>
            </a:pPr>
            <a:r>
              <a:rPr sz="1500" spc="-92">
                <a:solidFill>
                  <a:srgbClr val="FFFFFF"/>
                </a:solidFill>
                <a:latin typeface="Microsoft YaHei"/>
                <a:cs typeface="Microsoft YaHei"/>
              </a:rPr>
              <a:t>（1）</a:t>
            </a:r>
          </a:p>
        </p:txBody>
      </p:sp>
      <p:sp>
        <p:nvSpPr>
          <p:cNvPr id="8" name="object 8"/>
          <p:cNvSpPr txBox="1"/>
          <p:nvPr/>
        </p:nvSpPr>
        <p:spPr>
          <a:xfrm>
            <a:off x="1648977" y="2851629"/>
            <a:ext cx="7388452" cy="627474"/>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8802" marR="0">
              <a:lnSpc>
                <a:spcPts val="2312"/>
              </a:lnSpc>
              <a:spcBef>
                <a:spcPct val="0"/>
              </a:spcBef>
              <a:spcAft>
                <a:spcPct val="0"/>
              </a:spcAft>
            </a:pPr>
            <a:r>
              <a:rPr sz="1750" spc="12">
                <a:solidFill>
                  <a:srgbClr val="000007"/>
                </a:solidFill>
                <a:latin typeface="Microsoft YaHei"/>
                <a:cs typeface="Microsoft YaHei"/>
              </a:rPr>
              <a:t>租赁机械设备运达施工现场后</a:t>
            </a:r>
            <a:r>
              <a:rPr sz="1750" spc="-167">
                <a:solidFill>
                  <a:srgbClr val="000007"/>
                </a:solidFill>
                <a:latin typeface="Times New Roman"/>
                <a:cs typeface="Times New Roman"/>
              </a:rPr>
              <a:t> </a:t>
            </a:r>
            <a:r>
              <a:rPr sz="1750" spc="12">
                <a:solidFill>
                  <a:srgbClr val="000007"/>
                </a:solidFill>
                <a:latin typeface="Microsoft YaHei"/>
                <a:cs typeface="Microsoft YaHei"/>
              </a:rPr>
              <a:t>，涉及部分检测费用</a:t>
            </a:r>
            <a:r>
              <a:rPr sz="1750" spc="-147">
                <a:solidFill>
                  <a:srgbClr val="000007"/>
                </a:solidFill>
                <a:latin typeface="Times New Roman"/>
                <a:cs typeface="Times New Roman"/>
              </a:rPr>
              <a:t> </a:t>
            </a:r>
            <a:r>
              <a:rPr sz="1750">
                <a:solidFill>
                  <a:srgbClr val="000007"/>
                </a:solidFill>
                <a:latin typeface="Microsoft YaHei"/>
                <a:cs typeface="Microsoft YaHei"/>
              </a:rPr>
              <a:t>，在合同中需明确</a:t>
            </a:r>
          </a:p>
          <a:p>
            <a:pPr marL="0" marR="0">
              <a:lnSpc>
                <a:spcPts val="2312"/>
              </a:lnSpc>
              <a:spcBef>
                <a:spcPts val="16"/>
              </a:spcBef>
              <a:spcAft>
                <a:spcPct val="0"/>
              </a:spcAft>
            </a:pPr>
            <a:r>
              <a:rPr sz="1750">
                <a:solidFill>
                  <a:srgbClr val="000007"/>
                </a:solidFill>
                <a:latin typeface="Microsoft YaHei"/>
                <a:cs typeface="Microsoft YaHei"/>
              </a:rPr>
              <a:t>检测费用由谁承担。</a:t>
            </a:r>
          </a:p>
        </p:txBody>
      </p:sp>
      <p:sp>
        <p:nvSpPr>
          <p:cNvPr id="9" name="object 9"/>
          <p:cNvSpPr txBox="1"/>
          <p:nvPr/>
        </p:nvSpPr>
        <p:spPr>
          <a:xfrm>
            <a:off x="2619774" y="3920582"/>
            <a:ext cx="641172" cy="2875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963"/>
              </a:lnSpc>
              <a:spcBef>
                <a:spcPct val="0"/>
              </a:spcBef>
              <a:spcAft>
                <a:spcPct val="0"/>
              </a:spcAft>
            </a:pPr>
            <a:r>
              <a:rPr sz="1500" spc="-80">
                <a:solidFill>
                  <a:srgbClr val="FFFFFF"/>
                </a:solidFill>
                <a:latin typeface="Microsoft YaHei"/>
                <a:cs typeface="Microsoft YaHei"/>
              </a:rPr>
              <a:t>（2）</a:t>
            </a:r>
          </a:p>
        </p:txBody>
      </p:sp>
      <p:sp>
        <p:nvSpPr>
          <p:cNvPr id="10" name="object 10"/>
          <p:cNvSpPr txBox="1"/>
          <p:nvPr/>
        </p:nvSpPr>
        <p:spPr>
          <a:xfrm>
            <a:off x="2061944" y="4295013"/>
            <a:ext cx="4379976"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a:solidFill>
                  <a:srgbClr val="000007"/>
                </a:solidFill>
                <a:latin typeface="Microsoft YaHei"/>
                <a:cs typeface="Microsoft YaHei"/>
              </a:rPr>
              <a:t>要明确异型支腿、非常规附着费用等事项。</a:t>
            </a:r>
          </a:p>
        </p:txBody>
      </p:sp>
      <p:sp>
        <p:nvSpPr>
          <p:cNvPr id="11" name="object 11"/>
          <p:cNvSpPr txBox="1"/>
          <p:nvPr/>
        </p:nvSpPr>
        <p:spPr>
          <a:xfrm>
            <a:off x="2601443" y="5017776"/>
            <a:ext cx="641172" cy="2875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963"/>
              </a:lnSpc>
              <a:spcBef>
                <a:spcPct val="0"/>
              </a:spcBef>
              <a:spcAft>
                <a:spcPct val="0"/>
              </a:spcAft>
            </a:pPr>
            <a:r>
              <a:rPr sz="1500" spc="-92">
                <a:solidFill>
                  <a:srgbClr val="FFFFFF"/>
                </a:solidFill>
                <a:latin typeface="Microsoft YaHei"/>
                <a:cs typeface="Microsoft YaHei"/>
              </a:rPr>
              <a:t>（3）</a:t>
            </a:r>
          </a:p>
        </p:txBody>
      </p:sp>
      <p:sp>
        <p:nvSpPr>
          <p:cNvPr id="12" name="object 12"/>
          <p:cNvSpPr txBox="1"/>
          <p:nvPr/>
        </p:nvSpPr>
        <p:spPr>
          <a:xfrm>
            <a:off x="1647419" y="5415098"/>
            <a:ext cx="7392903" cy="60144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94722" marR="0">
              <a:lnSpc>
                <a:spcPts val="2312"/>
              </a:lnSpc>
              <a:spcBef>
                <a:spcPct val="0"/>
              </a:spcBef>
              <a:spcAft>
                <a:spcPct val="0"/>
              </a:spcAft>
            </a:pPr>
            <a:r>
              <a:rPr sz="1750" spc="47">
                <a:solidFill>
                  <a:srgbClr val="000008"/>
                </a:solidFill>
                <a:latin typeface="Microsoft YaHei"/>
                <a:cs typeface="Microsoft YaHei"/>
              </a:rPr>
              <a:t>在合同中明确塔吊租赁单价是否含可视化系统租赁费及维修费用等事</a:t>
            </a:r>
          </a:p>
          <a:p>
            <a:pPr marL="0" marR="0">
              <a:lnSpc>
                <a:spcPts val="2123"/>
              </a:lnSpc>
              <a:spcBef>
                <a:spcPct val="0"/>
              </a:spcBef>
              <a:spcAft>
                <a:spcPct val="0"/>
              </a:spcAft>
            </a:pPr>
            <a:r>
              <a:rPr sz="1750">
                <a:solidFill>
                  <a:srgbClr val="000008"/>
                </a:solidFill>
                <a:latin typeface="Microsoft YaHei"/>
                <a:cs typeface="Microsoft YaHei"/>
              </a:rPr>
              <a:t>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55213" y="979625"/>
            <a:ext cx="4786926" cy="34584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423"/>
              </a:lnSpc>
              <a:spcBef>
                <a:spcPct val="0"/>
              </a:spcBef>
              <a:spcAft>
                <a:spcPct val="0"/>
              </a:spcAft>
            </a:pPr>
            <a:r>
              <a:rPr sz="1850" b="1">
                <a:solidFill>
                  <a:srgbClr val="262626"/>
                </a:solidFill>
                <a:latin typeface="Microsoft YaHei"/>
                <a:cs typeface="Microsoft YaHei"/>
              </a:rPr>
              <a:t>第一部分</a:t>
            </a:r>
            <a:r>
              <a:rPr sz="1850" b="1" spc="717">
                <a:solidFill>
                  <a:srgbClr val="262626"/>
                </a:solidFill>
                <a:latin typeface="Times New Roman"/>
                <a:cs typeface="Times New Roman"/>
              </a:rPr>
              <a:t> </a:t>
            </a:r>
            <a:r>
              <a:rPr sz="1850" b="1" spc="12">
                <a:solidFill>
                  <a:srgbClr val="262626"/>
                </a:solidFill>
                <a:latin typeface="Microsoft YaHei"/>
                <a:cs typeface="Microsoft YaHei"/>
              </a:rPr>
              <a:t>大型机械租赁（塔吊、施工电梯）</a:t>
            </a:r>
          </a:p>
        </p:txBody>
      </p:sp>
      <p:sp>
        <p:nvSpPr>
          <p:cNvPr id="4" name="object 4"/>
          <p:cNvSpPr txBox="1"/>
          <p:nvPr/>
        </p:nvSpPr>
        <p:spPr>
          <a:xfrm>
            <a:off x="1921766" y="1696610"/>
            <a:ext cx="1505002"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a:solidFill>
                  <a:srgbClr val="FFFFFF"/>
                </a:solidFill>
                <a:latin typeface="Microsoft YaHei"/>
                <a:cs typeface="Microsoft YaHei"/>
              </a:rPr>
              <a:t>1</a:t>
            </a:r>
            <a:r>
              <a:rPr sz="1750" spc="-108">
                <a:solidFill>
                  <a:srgbClr val="FFFFFF"/>
                </a:solidFill>
                <a:latin typeface="Times New Roman"/>
                <a:cs typeface="Times New Roman"/>
              </a:rPr>
              <a:t> </a:t>
            </a:r>
            <a:r>
              <a:rPr sz="1750">
                <a:solidFill>
                  <a:srgbClr val="FFFFFF"/>
                </a:solidFill>
                <a:latin typeface="Microsoft YaHei"/>
                <a:cs typeface="Microsoft YaHei"/>
              </a:rPr>
              <a:t>、</a:t>
            </a:r>
            <a:r>
              <a:rPr sz="1750" spc="-148">
                <a:solidFill>
                  <a:srgbClr val="FFFFFF"/>
                </a:solidFill>
                <a:latin typeface="Times New Roman"/>
                <a:cs typeface="Times New Roman"/>
              </a:rPr>
              <a:t> </a:t>
            </a:r>
            <a:r>
              <a:rPr sz="1750" spc="83">
                <a:solidFill>
                  <a:srgbClr val="FFFFFF"/>
                </a:solidFill>
                <a:latin typeface="Microsoft YaHei"/>
                <a:cs typeface="Microsoft YaHei"/>
              </a:rPr>
              <a:t>合同签订</a:t>
            </a:r>
          </a:p>
        </p:txBody>
      </p:sp>
      <p:sp>
        <p:nvSpPr>
          <p:cNvPr id="5" name="object 5"/>
          <p:cNvSpPr txBox="1"/>
          <p:nvPr/>
        </p:nvSpPr>
        <p:spPr>
          <a:xfrm>
            <a:off x="4713701" y="1724118"/>
            <a:ext cx="1211382"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2</a:t>
            </a:r>
            <a:r>
              <a:rPr sz="1300" spc="-43">
                <a:solidFill>
                  <a:srgbClr val="000000"/>
                </a:solidFill>
                <a:latin typeface="Times New Roman"/>
                <a:cs typeface="Times New Roman"/>
              </a:rPr>
              <a:t> </a:t>
            </a:r>
            <a:r>
              <a:rPr sz="1300">
                <a:solidFill>
                  <a:srgbClr val="000000"/>
                </a:solidFill>
                <a:latin typeface="Microsoft YaHei"/>
                <a:cs typeface="Microsoft YaHei"/>
              </a:rPr>
              <a:t>、</a:t>
            </a:r>
            <a:r>
              <a:rPr sz="1300" spc="210">
                <a:solidFill>
                  <a:srgbClr val="000000"/>
                </a:solidFill>
                <a:latin typeface="Times New Roman"/>
                <a:cs typeface="Times New Roman"/>
              </a:rPr>
              <a:t> </a:t>
            </a:r>
            <a:r>
              <a:rPr sz="1300" spc="79">
                <a:solidFill>
                  <a:srgbClr val="000000"/>
                </a:solidFill>
                <a:latin typeface="Microsoft YaHei"/>
                <a:cs typeface="Microsoft YaHei"/>
              </a:rPr>
              <a:t>日常管理</a:t>
            </a:r>
          </a:p>
        </p:txBody>
      </p:sp>
      <p:sp>
        <p:nvSpPr>
          <p:cNvPr id="6" name="object 6"/>
          <p:cNvSpPr txBox="1"/>
          <p:nvPr/>
        </p:nvSpPr>
        <p:spPr>
          <a:xfrm>
            <a:off x="7365431" y="1725627"/>
            <a:ext cx="1205179"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3</a:t>
            </a:r>
            <a:r>
              <a:rPr sz="1300" spc="17">
                <a:solidFill>
                  <a:srgbClr val="000000"/>
                </a:solidFill>
                <a:latin typeface="Times New Roman"/>
                <a:cs typeface="Times New Roman"/>
              </a:rPr>
              <a:t> </a:t>
            </a:r>
            <a:r>
              <a:rPr sz="1300">
                <a:solidFill>
                  <a:srgbClr val="000000"/>
                </a:solidFill>
                <a:latin typeface="Microsoft YaHei"/>
                <a:cs typeface="Microsoft YaHei"/>
              </a:rPr>
              <a:t>、</a:t>
            </a:r>
            <a:r>
              <a:rPr sz="1300">
                <a:solidFill>
                  <a:srgbClr val="000000"/>
                </a:solidFill>
                <a:latin typeface="Times New Roman"/>
                <a:cs typeface="Times New Roman"/>
              </a:rPr>
              <a:t> </a:t>
            </a:r>
            <a:r>
              <a:rPr sz="1300" spc="114">
                <a:solidFill>
                  <a:srgbClr val="000000"/>
                </a:solidFill>
                <a:latin typeface="Microsoft YaHei"/>
                <a:cs typeface="Microsoft YaHei"/>
              </a:rPr>
              <a:t>结算要点</a:t>
            </a:r>
          </a:p>
        </p:txBody>
      </p:sp>
      <p:sp>
        <p:nvSpPr>
          <p:cNvPr id="7" name="object 7"/>
          <p:cNvSpPr txBox="1"/>
          <p:nvPr/>
        </p:nvSpPr>
        <p:spPr>
          <a:xfrm>
            <a:off x="2601443" y="2459041"/>
            <a:ext cx="641172" cy="2875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963"/>
              </a:lnSpc>
              <a:spcBef>
                <a:spcPct val="0"/>
              </a:spcBef>
              <a:spcAft>
                <a:spcPct val="0"/>
              </a:spcAft>
            </a:pPr>
            <a:r>
              <a:rPr sz="1500" spc="-92">
                <a:solidFill>
                  <a:srgbClr val="FFFFFF"/>
                </a:solidFill>
                <a:latin typeface="Microsoft YaHei"/>
                <a:cs typeface="Microsoft YaHei"/>
              </a:rPr>
              <a:t>（4）</a:t>
            </a:r>
          </a:p>
        </p:txBody>
      </p:sp>
      <p:sp>
        <p:nvSpPr>
          <p:cNvPr id="8" name="object 8"/>
          <p:cNvSpPr txBox="1"/>
          <p:nvPr/>
        </p:nvSpPr>
        <p:spPr>
          <a:xfrm>
            <a:off x="1633624" y="2851629"/>
            <a:ext cx="7432952" cy="9200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08516" marR="0">
              <a:lnSpc>
                <a:spcPts val="2312"/>
              </a:lnSpc>
              <a:spcBef>
                <a:spcPct val="0"/>
              </a:spcBef>
              <a:spcAft>
                <a:spcPct val="0"/>
              </a:spcAft>
            </a:pPr>
            <a:r>
              <a:rPr sz="1750">
                <a:solidFill>
                  <a:srgbClr val="000008"/>
                </a:solidFill>
                <a:latin typeface="Microsoft YaHei"/>
                <a:cs typeface="Microsoft YaHei"/>
              </a:rPr>
              <a:t>进出场及安拆合同需充分考虑现场实际情况，明确使用汽车吊的吨位，</a:t>
            </a:r>
          </a:p>
          <a:p>
            <a:pPr marL="0" marR="0">
              <a:lnSpc>
                <a:spcPts val="2312"/>
              </a:lnSpc>
              <a:spcBef>
                <a:spcPts val="3"/>
              </a:spcBef>
              <a:spcAft>
                <a:spcPct val="0"/>
              </a:spcAft>
            </a:pPr>
            <a:r>
              <a:rPr sz="1750" spc="10">
                <a:solidFill>
                  <a:srgbClr val="000008"/>
                </a:solidFill>
                <a:latin typeface="Microsoft YaHei"/>
                <a:cs typeface="Microsoft YaHei"/>
              </a:rPr>
              <a:t>项目（承租方）</a:t>
            </a:r>
            <a:r>
              <a:rPr sz="1750" spc="-222">
                <a:solidFill>
                  <a:srgbClr val="000008"/>
                </a:solidFill>
                <a:latin typeface="Times New Roman"/>
                <a:cs typeface="Times New Roman"/>
              </a:rPr>
              <a:t> </a:t>
            </a:r>
            <a:r>
              <a:rPr sz="1750" spc="10">
                <a:solidFill>
                  <a:srgbClr val="000008"/>
                </a:solidFill>
                <a:latin typeface="Microsoft YaHei"/>
                <a:cs typeface="Microsoft YaHei"/>
              </a:rPr>
              <a:t>下发安拆通知后，</a:t>
            </a:r>
            <a:r>
              <a:rPr sz="1750" spc="-171">
                <a:solidFill>
                  <a:srgbClr val="000008"/>
                </a:solidFill>
                <a:latin typeface="Times New Roman"/>
                <a:cs typeface="Times New Roman"/>
              </a:rPr>
              <a:t> </a:t>
            </a:r>
            <a:r>
              <a:rPr sz="1750" spc="15">
                <a:solidFill>
                  <a:srgbClr val="000008"/>
                </a:solidFill>
                <a:latin typeface="Microsoft YaHei"/>
                <a:cs typeface="Microsoft YaHei"/>
              </a:rPr>
              <a:t>出租方因延误时间造成现场不再具备安</a:t>
            </a:r>
          </a:p>
          <a:p>
            <a:pPr marL="0" marR="0">
              <a:lnSpc>
                <a:spcPts val="2312"/>
              </a:lnSpc>
              <a:spcBef>
                <a:spcPts val="3"/>
              </a:spcBef>
              <a:spcAft>
                <a:spcPct val="0"/>
              </a:spcAft>
            </a:pPr>
            <a:r>
              <a:rPr sz="1750">
                <a:solidFill>
                  <a:srgbClr val="000008"/>
                </a:solidFill>
                <a:latin typeface="Microsoft YaHei"/>
                <a:cs typeface="Microsoft YaHei"/>
              </a:rPr>
              <a:t>拆条件的</a:t>
            </a:r>
            <a:r>
              <a:rPr sz="1750" spc="-165">
                <a:solidFill>
                  <a:srgbClr val="000008"/>
                </a:solidFill>
                <a:latin typeface="Times New Roman"/>
                <a:cs typeface="Times New Roman"/>
              </a:rPr>
              <a:t> </a:t>
            </a:r>
            <a:r>
              <a:rPr sz="1750">
                <a:solidFill>
                  <a:srgbClr val="000008"/>
                </a:solidFill>
                <a:latin typeface="Microsoft YaHei"/>
                <a:cs typeface="Microsoft YaHei"/>
              </a:rPr>
              <a:t>，需另外投入较大吨位吊装机械的费用需由出租方承担。</a:t>
            </a:r>
          </a:p>
        </p:txBody>
      </p:sp>
      <p:sp>
        <p:nvSpPr>
          <p:cNvPr id="9" name="object 9"/>
          <p:cNvSpPr txBox="1"/>
          <p:nvPr/>
        </p:nvSpPr>
        <p:spPr>
          <a:xfrm>
            <a:off x="4056888" y="4392612"/>
            <a:ext cx="928070"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b="1">
                <a:solidFill>
                  <a:srgbClr val="000000"/>
                </a:solidFill>
                <a:latin typeface="Microsoft YaHei"/>
                <a:cs typeface="Microsoft YaHei"/>
              </a:rPr>
              <a:t>反</a:t>
            </a:r>
            <a:r>
              <a:rPr sz="1300" b="1" spc="-28">
                <a:solidFill>
                  <a:srgbClr val="000000"/>
                </a:solidFill>
                <a:latin typeface="Times New Roman"/>
                <a:cs typeface="Times New Roman"/>
              </a:rPr>
              <a:t> </a:t>
            </a:r>
            <a:r>
              <a:rPr sz="1300" b="1">
                <a:solidFill>
                  <a:srgbClr val="000000"/>
                </a:solidFill>
                <a:latin typeface="Microsoft YaHei"/>
                <a:cs typeface="Microsoft YaHei"/>
              </a:rPr>
              <a:t>面</a:t>
            </a:r>
            <a:r>
              <a:rPr sz="1300" b="1" spc="-28">
                <a:solidFill>
                  <a:srgbClr val="000000"/>
                </a:solidFill>
                <a:latin typeface="Times New Roman"/>
                <a:cs typeface="Times New Roman"/>
              </a:rPr>
              <a:t> </a:t>
            </a:r>
            <a:r>
              <a:rPr sz="1300" b="1">
                <a:solidFill>
                  <a:srgbClr val="000000"/>
                </a:solidFill>
                <a:latin typeface="Microsoft YaHei"/>
                <a:cs typeface="Microsoft YaHei"/>
              </a:rPr>
              <a:t>案</a:t>
            </a:r>
            <a:r>
              <a:rPr sz="1300" b="1" spc="-28">
                <a:solidFill>
                  <a:srgbClr val="000000"/>
                </a:solidFill>
                <a:latin typeface="Times New Roman"/>
                <a:cs typeface="Times New Roman"/>
              </a:rPr>
              <a:t> </a:t>
            </a:r>
            <a:r>
              <a:rPr sz="1300" b="1">
                <a:solidFill>
                  <a:srgbClr val="000000"/>
                </a:solidFill>
                <a:latin typeface="Microsoft YaHei"/>
                <a:cs typeface="Microsoft YaHei"/>
              </a:rPr>
              <a:t>例</a:t>
            </a:r>
          </a:p>
        </p:txBody>
      </p:sp>
      <p:sp>
        <p:nvSpPr>
          <p:cNvPr id="10" name="object 10"/>
          <p:cNvSpPr txBox="1"/>
          <p:nvPr/>
        </p:nvSpPr>
        <p:spPr>
          <a:xfrm>
            <a:off x="810706" y="5137433"/>
            <a:ext cx="9217231" cy="619037"/>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4238" marR="0">
              <a:lnSpc>
                <a:spcPts val="2090"/>
              </a:lnSpc>
              <a:spcBef>
                <a:spcPct val="0"/>
              </a:spcBef>
              <a:spcAft>
                <a:spcPct val="0"/>
              </a:spcAft>
            </a:pPr>
            <a:r>
              <a:rPr sz="1600" spc="37">
                <a:solidFill>
                  <a:srgbClr val="000008"/>
                </a:solidFill>
                <a:latin typeface="Microsoft YaHei"/>
                <a:cs typeface="Microsoft YaHei"/>
              </a:rPr>
              <a:t>某项目现场使用塔吊型号多为7527、T600或者D1100</a:t>
            </a:r>
            <a:r>
              <a:rPr sz="1600" spc="-135">
                <a:solidFill>
                  <a:srgbClr val="000008"/>
                </a:solidFill>
                <a:latin typeface="Times New Roman"/>
                <a:cs typeface="Times New Roman"/>
              </a:rPr>
              <a:t> </a:t>
            </a:r>
            <a:r>
              <a:rPr sz="1600" spc="31">
                <a:solidFill>
                  <a:srgbClr val="000008"/>
                </a:solidFill>
                <a:latin typeface="Microsoft YaHei"/>
                <a:cs typeface="Microsoft YaHei"/>
              </a:rPr>
              <a:t>，均为大型塔吊</a:t>
            </a:r>
            <a:r>
              <a:rPr sz="1600" spc="-145">
                <a:solidFill>
                  <a:srgbClr val="000008"/>
                </a:solidFill>
                <a:latin typeface="Times New Roman"/>
                <a:cs typeface="Times New Roman"/>
              </a:rPr>
              <a:t> </a:t>
            </a:r>
            <a:r>
              <a:rPr sz="1600">
                <a:solidFill>
                  <a:srgbClr val="000008"/>
                </a:solidFill>
                <a:latin typeface="Microsoft YaHei"/>
                <a:cs typeface="Microsoft YaHei"/>
              </a:rPr>
              <a:t>，</a:t>
            </a:r>
            <a:r>
              <a:rPr sz="1600" spc="-176">
                <a:solidFill>
                  <a:srgbClr val="000008"/>
                </a:solidFill>
                <a:latin typeface="Times New Roman"/>
                <a:cs typeface="Times New Roman"/>
              </a:rPr>
              <a:t> </a:t>
            </a:r>
            <a:r>
              <a:rPr sz="1600" spc="27">
                <a:solidFill>
                  <a:srgbClr val="000008"/>
                </a:solidFill>
                <a:latin typeface="Microsoft YaHei"/>
                <a:cs typeface="Microsoft YaHei"/>
              </a:rPr>
              <a:t>同时受场地影响</a:t>
            </a:r>
            <a:r>
              <a:rPr sz="1600" spc="-138">
                <a:solidFill>
                  <a:srgbClr val="000008"/>
                </a:solidFill>
                <a:latin typeface="Times New Roman"/>
                <a:cs typeface="Times New Roman"/>
              </a:rPr>
              <a:t> </a:t>
            </a:r>
            <a:r>
              <a:rPr sz="1600" spc="31">
                <a:solidFill>
                  <a:srgbClr val="000008"/>
                </a:solidFill>
                <a:latin typeface="Microsoft YaHei"/>
                <a:cs typeface="Microsoft YaHei"/>
              </a:rPr>
              <a:t>，在</a:t>
            </a:r>
          </a:p>
          <a:p>
            <a:pPr marL="0" marR="0">
              <a:lnSpc>
                <a:spcPts val="2090"/>
              </a:lnSpc>
              <a:spcBef>
                <a:spcPts val="393"/>
              </a:spcBef>
              <a:spcAft>
                <a:spcPct val="0"/>
              </a:spcAft>
            </a:pPr>
            <a:r>
              <a:rPr sz="1600" spc="43">
                <a:solidFill>
                  <a:srgbClr val="000008"/>
                </a:solidFill>
                <a:latin typeface="Microsoft YaHei"/>
                <a:cs typeface="Microsoft YaHei"/>
              </a:rPr>
              <a:t>安拆塔吊时</a:t>
            </a:r>
            <a:r>
              <a:rPr sz="1600" spc="-163">
                <a:solidFill>
                  <a:srgbClr val="000008"/>
                </a:solidFill>
                <a:latin typeface="Times New Roman"/>
                <a:cs typeface="Times New Roman"/>
              </a:rPr>
              <a:t> </a:t>
            </a:r>
            <a:r>
              <a:rPr sz="1600" spc="41">
                <a:solidFill>
                  <a:srgbClr val="000008"/>
                </a:solidFill>
                <a:latin typeface="Microsoft YaHei"/>
                <a:cs typeface="Microsoft YaHei"/>
              </a:rPr>
              <a:t>，使用的辅助汽车吊大多数为80吨、</a:t>
            </a:r>
            <a:r>
              <a:rPr sz="1600" spc="-170">
                <a:solidFill>
                  <a:srgbClr val="000008"/>
                </a:solidFill>
                <a:latin typeface="Times New Roman"/>
                <a:cs typeface="Times New Roman"/>
              </a:rPr>
              <a:t> </a:t>
            </a:r>
            <a:r>
              <a:rPr sz="1600" spc="43">
                <a:solidFill>
                  <a:srgbClr val="000008"/>
                </a:solidFill>
                <a:latin typeface="Microsoft YaHei"/>
                <a:cs typeface="Microsoft YaHei"/>
              </a:rPr>
              <a:t>130吨汽车吊</a:t>
            </a:r>
            <a:r>
              <a:rPr sz="1600" spc="-166">
                <a:solidFill>
                  <a:srgbClr val="000008"/>
                </a:solidFill>
                <a:latin typeface="Times New Roman"/>
                <a:cs typeface="Times New Roman"/>
              </a:rPr>
              <a:t> </a:t>
            </a:r>
            <a:r>
              <a:rPr sz="1600">
                <a:solidFill>
                  <a:srgbClr val="000008"/>
                </a:solidFill>
                <a:latin typeface="Microsoft YaHei"/>
                <a:cs typeface="Microsoft YaHei"/>
              </a:rPr>
              <a:t>，</a:t>
            </a:r>
            <a:r>
              <a:rPr sz="1600" spc="-128">
                <a:solidFill>
                  <a:srgbClr val="000008"/>
                </a:solidFill>
                <a:latin typeface="Times New Roman"/>
                <a:cs typeface="Times New Roman"/>
              </a:rPr>
              <a:t> </a:t>
            </a:r>
            <a:r>
              <a:rPr sz="1600" spc="37">
                <a:solidFill>
                  <a:srgbClr val="000008"/>
                </a:solidFill>
                <a:latin typeface="Microsoft YaHei"/>
                <a:cs typeface="Microsoft YaHei"/>
              </a:rPr>
              <a:t>由于项目前期策划时对现场考虑</a:t>
            </a:r>
          </a:p>
        </p:txBody>
      </p:sp>
      <p:sp>
        <p:nvSpPr>
          <p:cNvPr id="11" name="object 11"/>
          <p:cNvSpPr txBox="1"/>
          <p:nvPr/>
        </p:nvSpPr>
        <p:spPr>
          <a:xfrm>
            <a:off x="807688" y="5868880"/>
            <a:ext cx="9051066" cy="30360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090"/>
              </a:lnSpc>
              <a:spcBef>
                <a:spcPct val="0"/>
              </a:spcBef>
              <a:spcAft>
                <a:spcPct val="0"/>
              </a:spcAft>
            </a:pPr>
            <a:r>
              <a:rPr sz="1600" spc="55">
                <a:solidFill>
                  <a:srgbClr val="000008"/>
                </a:solidFill>
                <a:latin typeface="Microsoft YaHei"/>
                <a:cs typeface="Microsoft YaHei"/>
              </a:rPr>
              <a:t>不周</a:t>
            </a:r>
            <a:r>
              <a:rPr sz="1600" spc="-110">
                <a:solidFill>
                  <a:srgbClr val="000008"/>
                </a:solidFill>
                <a:latin typeface="Times New Roman"/>
                <a:cs typeface="Times New Roman"/>
              </a:rPr>
              <a:t> </a:t>
            </a:r>
            <a:r>
              <a:rPr sz="1600" spc="50">
                <a:solidFill>
                  <a:srgbClr val="000008"/>
                </a:solidFill>
                <a:latin typeface="Microsoft YaHei"/>
                <a:cs typeface="Microsoft YaHei"/>
              </a:rPr>
              <a:t>，合同只约定80吨以下费用由出租方承担</a:t>
            </a:r>
            <a:r>
              <a:rPr sz="1600" spc="-142">
                <a:solidFill>
                  <a:srgbClr val="000008"/>
                </a:solidFill>
                <a:latin typeface="Times New Roman"/>
                <a:cs typeface="Times New Roman"/>
              </a:rPr>
              <a:t> </a:t>
            </a:r>
            <a:r>
              <a:rPr sz="1600" spc="46">
                <a:solidFill>
                  <a:srgbClr val="000008"/>
                </a:solidFill>
                <a:latin typeface="Microsoft YaHei"/>
                <a:cs typeface="Microsoft YaHei"/>
              </a:rPr>
              <a:t>，造成现场实际使用的汽车吊费用多由项目承担。</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55213" y="979625"/>
            <a:ext cx="4786926" cy="34584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423"/>
              </a:lnSpc>
              <a:spcBef>
                <a:spcPct val="0"/>
              </a:spcBef>
              <a:spcAft>
                <a:spcPct val="0"/>
              </a:spcAft>
            </a:pPr>
            <a:r>
              <a:rPr sz="1850" b="1">
                <a:solidFill>
                  <a:srgbClr val="262626"/>
                </a:solidFill>
                <a:latin typeface="Microsoft YaHei"/>
                <a:cs typeface="Microsoft YaHei"/>
              </a:rPr>
              <a:t>第一部分</a:t>
            </a:r>
            <a:r>
              <a:rPr sz="1850" b="1" spc="717">
                <a:solidFill>
                  <a:srgbClr val="262626"/>
                </a:solidFill>
                <a:latin typeface="Times New Roman"/>
                <a:cs typeface="Times New Roman"/>
              </a:rPr>
              <a:t> </a:t>
            </a:r>
            <a:r>
              <a:rPr sz="1850" b="1" spc="12">
                <a:solidFill>
                  <a:srgbClr val="262626"/>
                </a:solidFill>
                <a:latin typeface="Microsoft YaHei"/>
                <a:cs typeface="Microsoft YaHei"/>
              </a:rPr>
              <a:t>大型机械租赁（塔吊、施工电梯）</a:t>
            </a:r>
          </a:p>
        </p:txBody>
      </p:sp>
      <p:sp>
        <p:nvSpPr>
          <p:cNvPr id="4" name="object 4"/>
          <p:cNvSpPr txBox="1"/>
          <p:nvPr/>
        </p:nvSpPr>
        <p:spPr>
          <a:xfrm>
            <a:off x="1921766" y="1690381"/>
            <a:ext cx="1505002"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a:solidFill>
                  <a:srgbClr val="FFFFFF"/>
                </a:solidFill>
                <a:latin typeface="Microsoft YaHei"/>
                <a:cs typeface="Microsoft YaHei"/>
              </a:rPr>
              <a:t>1</a:t>
            </a:r>
            <a:r>
              <a:rPr sz="1750" spc="-187">
                <a:solidFill>
                  <a:srgbClr val="FFFFFF"/>
                </a:solidFill>
                <a:latin typeface="Microsoft YaHei"/>
                <a:cs typeface="Microsoft YaHei"/>
              </a:rPr>
              <a:t> </a:t>
            </a:r>
            <a:r>
              <a:rPr sz="1750">
                <a:solidFill>
                  <a:srgbClr val="FFFFFF"/>
                </a:solidFill>
                <a:latin typeface="Microsoft YaHei"/>
                <a:cs typeface="Microsoft YaHei"/>
              </a:rPr>
              <a:t>、</a:t>
            </a:r>
            <a:r>
              <a:rPr sz="1750" spc="-227">
                <a:solidFill>
                  <a:srgbClr val="FFFFFF"/>
                </a:solidFill>
                <a:latin typeface="Microsoft YaHei"/>
                <a:cs typeface="Microsoft YaHei"/>
              </a:rPr>
              <a:t> </a:t>
            </a:r>
            <a:r>
              <a:rPr sz="1750" spc="62">
                <a:solidFill>
                  <a:srgbClr val="FFFFFF"/>
                </a:solidFill>
                <a:latin typeface="Microsoft YaHei"/>
                <a:cs typeface="Microsoft YaHei"/>
              </a:rPr>
              <a:t>合同签订</a:t>
            </a:r>
          </a:p>
        </p:txBody>
      </p:sp>
      <p:sp>
        <p:nvSpPr>
          <p:cNvPr id="5" name="object 5"/>
          <p:cNvSpPr txBox="1"/>
          <p:nvPr/>
        </p:nvSpPr>
        <p:spPr>
          <a:xfrm>
            <a:off x="4713701" y="1724118"/>
            <a:ext cx="1211382"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2</a:t>
            </a:r>
            <a:r>
              <a:rPr sz="1300" spc="-102">
                <a:solidFill>
                  <a:srgbClr val="000000"/>
                </a:solidFill>
                <a:latin typeface="Microsoft YaHei"/>
                <a:cs typeface="Microsoft YaHei"/>
              </a:rPr>
              <a:t> </a:t>
            </a:r>
            <a:r>
              <a:rPr sz="1300">
                <a:solidFill>
                  <a:srgbClr val="000000"/>
                </a:solidFill>
                <a:latin typeface="Microsoft YaHei"/>
                <a:cs typeface="Microsoft YaHei"/>
              </a:rPr>
              <a:t>、</a:t>
            </a:r>
            <a:r>
              <a:rPr sz="1300" spc="150">
                <a:solidFill>
                  <a:srgbClr val="000000"/>
                </a:solidFill>
                <a:latin typeface="Microsoft YaHei"/>
                <a:cs typeface="Microsoft YaHei"/>
              </a:rPr>
              <a:t> </a:t>
            </a:r>
            <a:r>
              <a:rPr sz="1300" spc="79">
                <a:solidFill>
                  <a:srgbClr val="000000"/>
                </a:solidFill>
                <a:latin typeface="Microsoft YaHei"/>
                <a:cs typeface="Microsoft YaHei"/>
              </a:rPr>
              <a:t>日常管理</a:t>
            </a:r>
          </a:p>
        </p:txBody>
      </p:sp>
      <p:sp>
        <p:nvSpPr>
          <p:cNvPr id="6" name="object 6"/>
          <p:cNvSpPr txBox="1"/>
          <p:nvPr/>
        </p:nvSpPr>
        <p:spPr>
          <a:xfrm>
            <a:off x="7365431" y="1725627"/>
            <a:ext cx="1205179"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3</a:t>
            </a:r>
            <a:r>
              <a:rPr sz="1300" spc="-41">
                <a:solidFill>
                  <a:srgbClr val="000000"/>
                </a:solidFill>
                <a:latin typeface="Microsoft YaHei"/>
                <a:cs typeface="Microsoft YaHei"/>
              </a:rPr>
              <a:t> </a:t>
            </a:r>
            <a:r>
              <a:rPr sz="1300">
                <a:solidFill>
                  <a:srgbClr val="000000"/>
                </a:solidFill>
                <a:latin typeface="Microsoft YaHei"/>
                <a:cs typeface="Microsoft YaHei"/>
              </a:rPr>
              <a:t>、</a:t>
            </a:r>
            <a:r>
              <a:rPr sz="1300" spc="-64">
                <a:solidFill>
                  <a:srgbClr val="000000"/>
                </a:solidFill>
                <a:latin typeface="Microsoft YaHei"/>
                <a:cs typeface="Microsoft YaHei"/>
              </a:rPr>
              <a:t> </a:t>
            </a:r>
            <a:r>
              <a:rPr sz="1300" spc="114">
                <a:solidFill>
                  <a:srgbClr val="000000"/>
                </a:solidFill>
                <a:latin typeface="Microsoft YaHei"/>
                <a:cs typeface="Microsoft YaHei"/>
              </a:rPr>
              <a:t>结算要点</a:t>
            </a:r>
          </a:p>
        </p:txBody>
      </p:sp>
      <p:sp>
        <p:nvSpPr>
          <p:cNvPr id="7" name="object 7"/>
          <p:cNvSpPr txBox="1"/>
          <p:nvPr/>
        </p:nvSpPr>
        <p:spPr>
          <a:xfrm>
            <a:off x="2735640" y="2615313"/>
            <a:ext cx="467737" cy="199013"/>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267"/>
              </a:lnSpc>
              <a:spcBef>
                <a:spcPct val="0"/>
              </a:spcBef>
              <a:spcAft>
                <a:spcPct val="0"/>
              </a:spcAft>
            </a:pPr>
            <a:r>
              <a:rPr sz="950">
                <a:solidFill>
                  <a:srgbClr val="FFFFFF"/>
                </a:solidFill>
                <a:latin typeface="Microsoft YaHei"/>
                <a:cs typeface="Microsoft YaHei"/>
              </a:rPr>
              <a:t>（5）</a:t>
            </a:r>
          </a:p>
        </p:txBody>
      </p:sp>
      <p:sp>
        <p:nvSpPr>
          <p:cNvPr id="8" name="object 8"/>
          <p:cNvSpPr txBox="1"/>
          <p:nvPr/>
        </p:nvSpPr>
        <p:spPr>
          <a:xfrm>
            <a:off x="1648977" y="2911260"/>
            <a:ext cx="7495031" cy="1006843"/>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2572" marR="0">
              <a:lnSpc>
                <a:spcPts val="2312"/>
              </a:lnSpc>
              <a:spcBef>
                <a:spcPct val="0"/>
              </a:spcBef>
              <a:spcAft>
                <a:spcPct val="0"/>
              </a:spcAft>
            </a:pPr>
            <a:r>
              <a:rPr sz="1750">
                <a:solidFill>
                  <a:srgbClr val="000008"/>
                </a:solidFill>
                <a:latin typeface="Microsoft YaHei"/>
                <a:cs typeface="Microsoft YaHei"/>
              </a:rPr>
              <a:t>在合同中包含司服费用（包含信号工费用）</a:t>
            </a:r>
            <a:r>
              <a:rPr sz="1750" spc="-370">
                <a:solidFill>
                  <a:srgbClr val="000008"/>
                </a:solidFill>
                <a:latin typeface="Microsoft YaHei"/>
                <a:cs typeface="Microsoft YaHei"/>
              </a:rPr>
              <a:t> </a:t>
            </a:r>
            <a:r>
              <a:rPr sz="1750">
                <a:solidFill>
                  <a:srgbClr val="000008"/>
                </a:solidFill>
                <a:latin typeface="Microsoft YaHei"/>
                <a:cs typeface="Microsoft YaHei"/>
              </a:rPr>
              <a:t>的</a:t>
            </a:r>
            <a:r>
              <a:rPr sz="1750" spc="-227">
                <a:solidFill>
                  <a:srgbClr val="000008"/>
                </a:solidFill>
                <a:latin typeface="Microsoft YaHei"/>
                <a:cs typeface="Microsoft YaHei"/>
              </a:rPr>
              <a:t> </a:t>
            </a:r>
            <a:r>
              <a:rPr sz="1750">
                <a:solidFill>
                  <a:srgbClr val="000008"/>
                </a:solidFill>
                <a:latin typeface="Microsoft YaHei"/>
                <a:cs typeface="Microsoft YaHei"/>
              </a:rPr>
              <a:t>，要明确司服费用按考</a:t>
            </a:r>
          </a:p>
          <a:p>
            <a:pPr marL="0" marR="0">
              <a:lnSpc>
                <a:spcPts val="2312"/>
              </a:lnSpc>
              <a:spcBef>
                <a:spcPts val="291"/>
              </a:spcBef>
              <a:spcAft>
                <a:spcPct val="0"/>
              </a:spcAft>
            </a:pPr>
            <a:r>
              <a:rPr sz="1750" spc="-21">
                <a:solidFill>
                  <a:srgbClr val="000008"/>
                </a:solidFill>
                <a:latin typeface="Microsoft YaHei"/>
                <a:cs typeface="Microsoft YaHei"/>
              </a:rPr>
              <a:t>勤表或者随机械使用时间结算；项目要根据施工进度计划，考虑“淡旺季”</a:t>
            </a:r>
          </a:p>
          <a:p>
            <a:pPr marL="9122" marR="0">
              <a:lnSpc>
                <a:spcPts val="2312"/>
              </a:lnSpc>
              <a:spcBef>
                <a:spcPts val="399"/>
              </a:spcBef>
              <a:spcAft>
                <a:spcPct val="0"/>
              </a:spcAft>
            </a:pPr>
            <a:r>
              <a:rPr sz="1750" spc="-38">
                <a:solidFill>
                  <a:srgbClr val="000008"/>
                </a:solidFill>
                <a:latin typeface="Microsoft YaHei"/>
                <a:cs typeface="Microsoft YaHei"/>
              </a:rPr>
              <a:t>的司服人员配置</a:t>
            </a:r>
            <a:r>
              <a:rPr sz="1750" spc="-278">
                <a:solidFill>
                  <a:srgbClr val="000008"/>
                </a:solidFill>
                <a:latin typeface="Microsoft YaHei"/>
                <a:cs typeface="Microsoft YaHei"/>
              </a:rPr>
              <a:t> </a:t>
            </a:r>
            <a:r>
              <a:rPr sz="1750" spc="-40">
                <a:solidFill>
                  <a:srgbClr val="000008"/>
                </a:solidFill>
                <a:latin typeface="Microsoft YaHei"/>
                <a:cs typeface="Microsoft YaHei"/>
              </a:rPr>
              <a:t>，并在合同中明确。</a:t>
            </a:r>
          </a:p>
        </p:txBody>
      </p:sp>
      <p:sp>
        <p:nvSpPr>
          <p:cNvPr id="9" name="object 9"/>
          <p:cNvSpPr txBox="1"/>
          <p:nvPr/>
        </p:nvSpPr>
        <p:spPr>
          <a:xfrm>
            <a:off x="2735640" y="4485200"/>
            <a:ext cx="467737" cy="199013"/>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267"/>
              </a:lnSpc>
              <a:spcBef>
                <a:spcPct val="0"/>
              </a:spcBef>
              <a:spcAft>
                <a:spcPct val="0"/>
              </a:spcAft>
            </a:pPr>
            <a:r>
              <a:rPr sz="950">
                <a:solidFill>
                  <a:srgbClr val="FFFFFF"/>
                </a:solidFill>
                <a:latin typeface="Microsoft YaHei"/>
                <a:cs typeface="Microsoft YaHei"/>
              </a:rPr>
              <a:t>（6）</a:t>
            </a:r>
          </a:p>
        </p:txBody>
      </p:sp>
      <p:sp>
        <p:nvSpPr>
          <p:cNvPr id="10" name="object 10"/>
          <p:cNvSpPr txBox="1"/>
          <p:nvPr/>
        </p:nvSpPr>
        <p:spPr>
          <a:xfrm>
            <a:off x="1648977" y="4772061"/>
            <a:ext cx="7388008" cy="65172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8803" marR="0">
              <a:lnSpc>
                <a:spcPts val="2312"/>
              </a:lnSpc>
              <a:spcBef>
                <a:spcPct val="0"/>
              </a:spcBef>
              <a:spcAft>
                <a:spcPct val="0"/>
              </a:spcAft>
            </a:pPr>
            <a:r>
              <a:rPr sz="1750" spc="15">
                <a:solidFill>
                  <a:srgbClr val="000008"/>
                </a:solidFill>
                <a:latin typeface="Microsoft YaHei"/>
                <a:cs typeface="Microsoft YaHei"/>
              </a:rPr>
              <a:t>合同需增加关于结算二三审意见的内容</a:t>
            </a:r>
            <a:r>
              <a:rPr sz="1750" spc="-162">
                <a:solidFill>
                  <a:srgbClr val="000008"/>
                </a:solidFill>
                <a:latin typeface="Microsoft YaHei"/>
                <a:cs typeface="Microsoft YaHei"/>
              </a:rPr>
              <a:t> </a:t>
            </a:r>
            <a:r>
              <a:rPr sz="1750" spc="15">
                <a:solidFill>
                  <a:srgbClr val="000008"/>
                </a:solidFill>
                <a:latin typeface="Microsoft YaHei"/>
                <a:cs typeface="Microsoft YaHei"/>
              </a:rPr>
              <a:t>，如出租方迟迟不予响应或者</a:t>
            </a:r>
          </a:p>
          <a:p>
            <a:pPr marL="0" marR="0">
              <a:lnSpc>
                <a:spcPts val="2312"/>
              </a:lnSpc>
              <a:spcBef>
                <a:spcPts val="207"/>
              </a:spcBef>
              <a:spcAft>
                <a:spcPct val="0"/>
              </a:spcAft>
            </a:pPr>
            <a:r>
              <a:rPr sz="1750" spc="12">
                <a:solidFill>
                  <a:srgbClr val="000008"/>
                </a:solidFill>
                <a:latin typeface="Microsoft YaHei"/>
                <a:cs typeface="Microsoft YaHei"/>
              </a:rPr>
              <a:t>拒绝配合协商等情况</a:t>
            </a:r>
            <a:r>
              <a:rPr sz="1750" spc="-157">
                <a:solidFill>
                  <a:srgbClr val="000008"/>
                </a:solidFill>
                <a:latin typeface="Microsoft YaHei"/>
                <a:cs typeface="Microsoft YaHei"/>
              </a:rPr>
              <a:t> </a:t>
            </a:r>
            <a:r>
              <a:rPr sz="1750" spc="23">
                <a:solidFill>
                  <a:srgbClr val="000008"/>
                </a:solidFill>
                <a:latin typeface="Microsoft YaHei"/>
                <a:cs typeface="Microsoft YaHei"/>
              </a:rPr>
              <a:t>，应默认为同意承租方结算审核意见的条款，防止出</a:t>
            </a:r>
          </a:p>
        </p:txBody>
      </p:sp>
      <p:sp>
        <p:nvSpPr>
          <p:cNvPr id="11" name="object 11"/>
          <p:cNvSpPr txBox="1"/>
          <p:nvPr/>
        </p:nvSpPr>
        <p:spPr>
          <a:xfrm>
            <a:off x="1648978" y="5450253"/>
            <a:ext cx="3267456"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a:solidFill>
                  <a:srgbClr val="000008"/>
                </a:solidFill>
                <a:latin typeface="Microsoft YaHei"/>
                <a:cs typeface="Microsoft YaHei"/>
              </a:rPr>
              <a:t>租方无故拖延最终结算的办理。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55213" y="979625"/>
            <a:ext cx="4786926" cy="34584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423"/>
              </a:lnSpc>
              <a:spcBef>
                <a:spcPct val="0"/>
              </a:spcBef>
              <a:spcAft>
                <a:spcPct val="0"/>
              </a:spcAft>
            </a:pPr>
            <a:r>
              <a:rPr sz="1850" b="1">
                <a:solidFill>
                  <a:srgbClr val="262626"/>
                </a:solidFill>
                <a:latin typeface="Microsoft YaHei"/>
                <a:cs typeface="Microsoft YaHei"/>
              </a:rPr>
              <a:t>第一部分</a:t>
            </a:r>
            <a:r>
              <a:rPr sz="1850" b="1" spc="717">
                <a:solidFill>
                  <a:srgbClr val="262626"/>
                </a:solidFill>
                <a:latin typeface="Times New Roman"/>
                <a:cs typeface="Times New Roman"/>
              </a:rPr>
              <a:t> </a:t>
            </a:r>
            <a:r>
              <a:rPr sz="1850" b="1" spc="12">
                <a:solidFill>
                  <a:srgbClr val="262626"/>
                </a:solidFill>
                <a:latin typeface="Microsoft YaHei"/>
                <a:cs typeface="Microsoft YaHei"/>
              </a:rPr>
              <a:t>大型机械租赁（塔吊、施工电梯）</a:t>
            </a:r>
          </a:p>
        </p:txBody>
      </p:sp>
      <p:sp>
        <p:nvSpPr>
          <p:cNvPr id="4" name="object 4"/>
          <p:cNvSpPr txBox="1"/>
          <p:nvPr/>
        </p:nvSpPr>
        <p:spPr>
          <a:xfrm>
            <a:off x="4561332" y="1714856"/>
            <a:ext cx="1520576"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a:solidFill>
                  <a:srgbClr val="FFFFFF"/>
                </a:solidFill>
                <a:latin typeface="Microsoft YaHei"/>
                <a:cs typeface="Microsoft YaHei"/>
              </a:rPr>
              <a:t>2</a:t>
            </a:r>
            <a:r>
              <a:rPr sz="1750" spc="-144">
                <a:solidFill>
                  <a:srgbClr val="FFFFFF"/>
                </a:solidFill>
                <a:latin typeface="Times New Roman"/>
                <a:cs typeface="Times New Roman"/>
              </a:rPr>
              <a:t> </a:t>
            </a:r>
            <a:r>
              <a:rPr sz="1750">
                <a:solidFill>
                  <a:srgbClr val="FFFFFF"/>
                </a:solidFill>
                <a:latin typeface="Microsoft YaHei"/>
                <a:cs typeface="Microsoft YaHei"/>
              </a:rPr>
              <a:t>、</a:t>
            </a:r>
            <a:r>
              <a:rPr sz="1750" spc="152">
                <a:solidFill>
                  <a:srgbClr val="FFFFFF"/>
                </a:solidFill>
                <a:latin typeface="Times New Roman"/>
                <a:cs typeface="Times New Roman"/>
              </a:rPr>
              <a:t> </a:t>
            </a:r>
            <a:r>
              <a:rPr sz="1750" spc="37">
                <a:solidFill>
                  <a:srgbClr val="FFFFFF"/>
                </a:solidFill>
                <a:latin typeface="Microsoft YaHei"/>
                <a:cs typeface="Microsoft YaHei"/>
              </a:rPr>
              <a:t>日常管理</a:t>
            </a:r>
          </a:p>
        </p:txBody>
      </p:sp>
      <p:sp>
        <p:nvSpPr>
          <p:cNvPr id="5" name="object 5"/>
          <p:cNvSpPr txBox="1"/>
          <p:nvPr/>
        </p:nvSpPr>
        <p:spPr>
          <a:xfrm>
            <a:off x="7365431" y="1725627"/>
            <a:ext cx="1205179"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3</a:t>
            </a:r>
            <a:r>
              <a:rPr sz="1300" spc="17">
                <a:solidFill>
                  <a:srgbClr val="000000"/>
                </a:solidFill>
                <a:latin typeface="Times New Roman"/>
                <a:cs typeface="Times New Roman"/>
              </a:rPr>
              <a:t> </a:t>
            </a:r>
            <a:r>
              <a:rPr sz="1300">
                <a:solidFill>
                  <a:srgbClr val="000000"/>
                </a:solidFill>
                <a:latin typeface="Microsoft YaHei"/>
                <a:cs typeface="Microsoft YaHei"/>
              </a:rPr>
              <a:t>、</a:t>
            </a:r>
            <a:r>
              <a:rPr sz="1300">
                <a:solidFill>
                  <a:srgbClr val="000000"/>
                </a:solidFill>
                <a:latin typeface="Times New Roman"/>
                <a:cs typeface="Times New Roman"/>
              </a:rPr>
              <a:t> </a:t>
            </a:r>
            <a:r>
              <a:rPr sz="1300" spc="114">
                <a:solidFill>
                  <a:srgbClr val="000000"/>
                </a:solidFill>
                <a:latin typeface="Microsoft YaHei"/>
                <a:cs typeface="Microsoft YaHei"/>
              </a:rPr>
              <a:t>结算要点</a:t>
            </a:r>
          </a:p>
        </p:txBody>
      </p:sp>
      <p:sp>
        <p:nvSpPr>
          <p:cNvPr id="6" name="object 6"/>
          <p:cNvSpPr txBox="1"/>
          <p:nvPr/>
        </p:nvSpPr>
        <p:spPr>
          <a:xfrm>
            <a:off x="2071192" y="1745408"/>
            <a:ext cx="1198976"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1</a:t>
            </a:r>
            <a:r>
              <a:rPr sz="1300" spc="15">
                <a:solidFill>
                  <a:srgbClr val="000000"/>
                </a:solidFill>
                <a:latin typeface="Times New Roman"/>
                <a:cs typeface="Times New Roman"/>
              </a:rPr>
              <a:t> </a:t>
            </a:r>
            <a:r>
              <a:rPr sz="1300">
                <a:solidFill>
                  <a:srgbClr val="000000"/>
                </a:solidFill>
                <a:latin typeface="Microsoft YaHei"/>
                <a:cs typeface="Microsoft YaHei"/>
              </a:rPr>
              <a:t>、</a:t>
            </a:r>
            <a:r>
              <a:rPr sz="1300" spc="-17">
                <a:solidFill>
                  <a:srgbClr val="000000"/>
                </a:solidFill>
                <a:latin typeface="Times New Roman"/>
                <a:cs typeface="Times New Roman"/>
              </a:rPr>
              <a:t> </a:t>
            </a:r>
            <a:r>
              <a:rPr sz="1300" spc="102">
                <a:solidFill>
                  <a:srgbClr val="000000"/>
                </a:solidFill>
                <a:latin typeface="Microsoft YaHei"/>
                <a:cs typeface="Microsoft YaHei"/>
              </a:rPr>
              <a:t>合同签订</a:t>
            </a:r>
          </a:p>
        </p:txBody>
      </p:sp>
      <p:sp>
        <p:nvSpPr>
          <p:cNvPr id="7" name="object 7"/>
          <p:cNvSpPr txBox="1"/>
          <p:nvPr/>
        </p:nvSpPr>
        <p:spPr>
          <a:xfrm>
            <a:off x="2601443" y="2536710"/>
            <a:ext cx="641172" cy="2875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963"/>
              </a:lnSpc>
              <a:spcBef>
                <a:spcPct val="0"/>
              </a:spcBef>
              <a:spcAft>
                <a:spcPct val="0"/>
              </a:spcAft>
            </a:pPr>
            <a:r>
              <a:rPr sz="1500" spc="-92">
                <a:solidFill>
                  <a:srgbClr val="FFFFFF"/>
                </a:solidFill>
                <a:latin typeface="Microsoft YaHei"/>
                <a:cs typeface="Microsoft YaHei"/>
              </a:rPr>
              <a:t>（1）</a:t>
            </a:r>
          </a:p>
        </p:txBody>
      </p:sp>
      <p:sp>
        <p:nvSpPr>
          <p:cNvPr id="8" name="object 8"/>
          <p:cNvSpPr txBox="1"/>
          <p:nvPr/>
        </p:nvSpPr>
        <p:spPr>
          <a:xfrm>
            <a:off x="1647418" y="2895907"/>
            <a:ext cx="7392903" cy="653284"/>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60361" marR="0">
              <a:lnSpc>
                <a:spcPts val="2312"/>
              </a:lnSpc>
              <a:spcBef>
                <a:spcPct val="0"/>
              </a:spcBef>
              <a:spcAft>
                <a:spcPct val="0"/>
              </a:spcAft>
            </a:pPr>
            <a:r>
              <a:rPr sz="1750" spc="12">
                <a:solidFill>
                  <a:srgbClr val="000008"/>
                </a:solidFill>
                <a:latin typeface="Microsoft YaHei"/>
                <a:cs typeface="Microsoft YaHei"/>
              </a:rPr>
              <a:t>机械租赁合同签订后</a:t>
            </a:r>
            <a:r>
              <a:rPr sz="1750" spc="-148">
                <a:solidFill>
                  <a:srgbClr val="000008"/>
                </a:solidFill>
                <a:latin typeface="Times New Roman"/>
                <a:cs typeface="Times New Roman"/>
              </a:rPr>
              <a:t> </a:t>
            </a:r>
            <a:r>
              <a:rPr sz="1750" spc="11">
                <a:solidFill>
                  <a:srgbClr val="000008"/>
                </a:solidFill>
                <a:latin typeface="Microsoft YaHei"/>
                <a:cs typeface="Microsoft YaHei"/>
              </a:rPr>
              <a:t>，项目经理和商务经理要深入理解合同文件</a:t>
            </a:r>
            <a:r>
              <a:rPr sz="1750" spc="-183">
                <a:solidFill>
                  <a:srgbClr val="000008"/>
                </a:solidFill>
                <a:latin typeface="Times New Roman"/>
                <a:cs typeface="Times New Roman"/>
              </a:rPr>
              <a:t> </a:t>
            </a:r>
            <a:r>
              <a:rPr sz="1750">
                <a:solidFill>
                  <a:srgbClr val="000008"/>
                </a:solidFill>
                <a:latin typeface="Microsoft YaHei"/>
                <a:cs typeface="Microsoft YaHei"/>
              </a:rPr>
              <a:t>，结</a:t>
            </a:r>
          </a:p>
          <a:p>
            <a:pPr marL="0" marR="0">
              <a:lnSpc>
                <a:spcPts val="2312"/>
              </a:lnSpc>
              <a:spcBef>
                <a:spcPts val="219"/>
              </a:spcBef>
              <a:spcAft>
                <a:spcPct val="0"/>
              </a:spcAft>
            </a:pPr>
            <a:r>
              <a:rPr sz="1750" spc="15">
                <a:solidFill>
                  <a:srgbClr val="000008"/>
                </a:solidFill>
                <a:latin typeface="Microsoft YaHei"/>
                <a:cs typeface="Microsoft YaHei"/>
              </a:rPr>
              <a:t>合施工组织设计和现场具体情况</a:t>
            </a:r>
            <a:r>
              <a:rPr sz="1750" spc="-23">
                <a:solidFill>
                  <a:srgbClr val="000008"/>
                </a:solidFill>
                <a:latin typeface="Times New Roman"/>
                <a:cs typeface="Times New Roman"/>
              </a:rPr>
              <a:t> </a:t>
            </a:r>
            <a:r>
              <a:rPr sz="1750" spc="17">
                <a:solidFill>
                  <a:srgbClr val="000008"/>
                </a:solidFill>
                <a:latin typeface="Microsoft YaHei"/>
                <a:cs typeface="Microsoft YaHei"/>
              </a:rPr>
              <a:t>，对项目相关管理人员进行详细的</a:t>
            </a:r>
            <a:r>
              <a:rPr sz="1750" spc="18">
                <a:solidFill>
                  <a:srgbClr val="FF0000"/>
                </a:solidFill>
                <a:latin typeface="Microsoft YaHei"/>
                <a:cs typeface="Microsoft YaHei"/>
              </a:rPr>
              <a:t>合同二</a:t>
            </a:r>
          </a:p>
        </p:txBody>
      </p:sp>
      <p:sp>
        <p:nvSpPr>
          <p:cNvPr id="9" name="object 9"/>
          <p:cNvSpPr txBox="1"/>
          <p:nvPr/>
        </p:nvSpPr>
        <p:spPr>
          <a:xfrm>
            <a:off x="1647418" y="3575657"/>
            <a:ext cx="7495031"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spc="-34">
                <a:solidFill>
                  <a:srgbClr val="FF0000"/>
                </a:solidFill>
                <a:latin typeface="Microsoft YaHei"/>
                <a:cs typeface="Microsoft YaHei"/>
              </a:rPr>
              <a:t>次交底</a:t>
            </a:r>
            <a:r>
              <a:rPr sz="1750">
                <a:solidFill>
                  <a:srgbClr val="000007"/>
                </a:solidFill>
                <a:latin typeface="Microsoft YaHei"/>
                <a:cs typeface="Microsoft YaHei"/>
              </a:rPr>
              <a:t>，</a:t>
            </a:r>
            <a:r>
              <a:rPr sz="1750" spc="-205">
                <a:solidFill>
                  <a:srgbClr val="000007"/>
                </a:solidFill>
                <a:latin typeface="Times New Roman"/>
                <a:cs typeface="Times New Roman"/>
              </a:rPr>
              <a:t> </a:t>
            </a:r>
            <a:r>
              <a:rPr sz="1750" spc="-37">
                <a:solidFill>
                  <a:srgbClr val="000007"/>
                </a:solidFill>
                <a:latin typeface="Microsoft YaHei"/>
                <a:cs typeface="Microsoft YaHei"/>
              </a:rPr>
              <a:t>目的是化解和控制合同风险</a:t>
            </a:r>
            <a:r>
              <a:rPr sz="1750" spc="-187">
                <a:solidFill>
                  <a:srgbClr val="000007"/>
                </a:solidFill>
                <a:latin typeface="Times New Roman"/>
                <a:cs typeface="Times New Roman"/>
              </a:rPr>
              <a:t> </a:t>
            </a:r>
            <a:r>
              <a:rPr sz="1750" spc="-40">
                <a:solidFill>
                  <a:srgbClr val="000007"/>
                </a:solidFill>
                <a:latin typeface="Microsoft YaHei"/>
                <a:cs typeface="Microsoft YaHei"/>
              </a:rPr>
              <a:t>，制定一系列计划、预案和工作流程。</a:t>
            </a:r>
          </a:p>
        </p:txBody>
      </p:sp>
      <p:sp>
        <p:nvSpPr>
          <p:cNvPr id="10" name="object 10"/>
          <p:cNvSpPr txBox="1"/>
          <p:nvPr/>
        </p:nvSpPr>
        <p:spPr>
          <a:xfrm>
            <a:off x="2601443" y="4353336"/>
            <a:ext cx="641172" cy="2875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963"/>
              </a:lnSpc>
              <a:spcBef>
                <a:spcPct val="0"/>
              </a:spcBef>
              <a:spcAft>
                <a:spcPct val="0"/>
              </a:spcAft>
            </a:pPr>
            <a:r>
              <a:rPr sz="1500" spc="-92">
                <a:solidFill>
                  <a:srgbClr val="FFFFFF"/>
                </a:solidFill>
                <a:latin typeface="Microsoft YaHei"/>
                <a:cs typeface="Microsoft YaHei"/>
              </a:rPr>
              <a:t>（2）</a:t>
            </a:r>
          </a:p>
        </p:txBody>
      </p:sp>
      <p:sp>
        <p:nvSpPr>
          <p:cNvPr id="11" name="object 11"/>
          <p:cNvSpPr txBox="1"/>
          <p:nvPr/>
        </p:nvSpPr>
        <p:spPr>
          <a:xfrm>
            <a:off x="1645860" y="4713988"/>
            <a:ext cx="7404918" cy="653507"/>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69484" marR="0">
              <a:lnSpc>
                <a:spcPts val="2312"/>
              </a:lnSpc>
              <a:spcBef>
                <a:spcPct val="0"/>
              </a:spcBef>
              <a:spcAft>
                <a:spcPct val="0"/>
              </a:spcAft>
            </a:pPr>
            <a:r>
              <a:rPr sz="1750" spc="18">
                <a:solidFill>
                  <a:srgbClr val="000007"/>
                </a:solidFill>
                <a:latin typeface="Microsoft YaHei"/>
                <a:cs typeface="Microsoft YaHei"/>
              </a:rPr>
              <a:t>项目商务人员要对与机械租赁结算有关的资料进行备份留存。如</a:t>
            </a:r>
            <a:r>
              <a:rPr sz="1750" spc="-41">
                <a:solidFill>
                  <a:srgbClr val="000007"/>
                </a:solidFill>
                <a:latin typeface="Times New Roman"/>
                <a:cs typeface="Times New Roman"/>
              </a:rPr>
              <a:t> </a:t>
            </a:r>
            <a:r>
              <a:rPr sz="1750" spc="12">
                <a:solidFill>
                  <a:srgbClr val="000007"/>
                </a:solidFill>
                <a:latin typeface="Microsoft YaHei"/>
                <a:cs typeface="Microsoft YaHei"/>
              </a:rPr>
              <a:t>：设</a:t>
            </a:r>
          </a:p>
          <a:p>
            <a:pPr marL="0" marR="0">
              <a:lnSpc>
                <a:spcPts val="2312"/>
              </a:lnSpc>
              <a:spcBef>
                <a:spcPts val="221"/>
              </a:spcBef>
              <a:spcAft>
                <a:spcPct val="0"/>
              </a:spcAft>
            </a:pPr>
            <a:r>
              <a:rPr sz="1750" spc="12">
                <a:solidFill>
                  <a:srgbClr val="000007"/>
                </a:solidFill>
                <a:latin typeface="Microsoft YaHei"/>
                <a:cs typeface="Microsoft YaHei"/>
              </a:rPr>
              <a:t>备进出场记录</a:t>
            </a:r>
            <a:r>
              <a:rPr sz="1750" spc="-43">
                <a:solidFill>
                  <a:srgbClr val="000007"/>
                </a:solidFill>
                <a:latin typeface="Times New Roman"/>
                <a:cs typeface="Times New Roman"/>
              </a:rPr>
              <a:t> </a:t>
            </a:r>
            <a:r>
              <a:rPr sz="1750" spc="12">
                <a:solidFill>
                  <a:srgbClr val="000007"/>
                </a:solidFill>
                <a:latin typeface="Microsoft YaHei"/>
                <a:cs typeface="Microsoft YaHei"/>
              </a:rPr>
              <a:t>，</a:t>
            </a:r>
            <a:r>
              <a:rPr sz="1750" spc="18">
                <a:solidFill>
                  <a:srgbClr val="FF0000"/>
                </a:solidFill>
                <a:latin typeface="Microsoft YaHei"/>
                <a:cs typeface="Microsoft YaHei"/>
              </a:rPr>
              <a:t>设备正式启用单、设备正式停用单</a:t>
            </a:r>
            <a:r>
              <a:rPr sz="1750" spc="18">
                <a:solidFill>
                  <a:srgbClr val="000007"/>
                </a:solidFill>
                <a:latin typeface="Microsoft YaHei"/>
                <a:cs typeface="Microsoft YaHei"/>
              </a:rPr>
              <a:t>、设备联合验收记录等</a:t>
            </a:r>
          </a:p>
        </p:txBody>
      </p:sp>
      <p:sp>
        <p:nvSpPr>
          <p:cNvPr id="12" name="object 12"/>
          <p:cNvSpPr txBox="1"/>
          <p:nvPr/>
        </p:nvSpPr>
        <p:spPr>
          <a:xfrm>
            <a:off x="1648975" y="5393737"/>
            <a:ext cx="2822448"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a:solidFill>
                  <a:srgbClr val="000007"/>
                </a:solidFill>
                <a:latin typeface="Microsoft YaHei"/>
                <a:cs typeface="Microsoft YaHei"/>
              </a:rPr>
              <a:t>相关资料要保存齐全完整。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55213" y="979625"/>
            <a:ext cx="4786926" cy="34584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423"/>
              </a:lnSpc>
              <a:spcBef>
                <a:spcPct val="0"/>
              </a:spcBef>
              <a:spcAft>
                <a:spcPct val="0"/>
              </a:spcAft>
            </a:pPr>
            <a:r>
              <a:rPr sz="1850" b="1">
                <a:solidFill>
                  <a:srgbClr val="262626"/>
                </a:solidFill>
                <a:latin typeface="Microsoft YaHei"/>
                <a:cs typeface="Microsoft YaHei"/>
              </a:rPr>
              <a:t>第一部分</a:t>
            </a:r>
            <a:r>
              <a:rPr sz="1850" b="1" spc="717">
                <a:solidFill>
                  <a:srgbClr val="262626"/>
                </a:solidFill>
                <a:latin typeface="Times New Roman"/>
                <a:cs typeface="Times New Roman"/>
              </a:rPr>
              <a:t> </a:t>
            </a:r>
            <a:r>
              <a:rPr sz="1850" b="1" spc="12">
                <a:solidFill>
                  <a:srgbClr val="262626"/>
                </a:solidFill>
                <a:latin typeface="Microsoft YaHei"/>
                <a:cs typeface="Microsoft YaHei"/>
              </a:rPr>
              <a:t>大型机械租赁（塔吊、施工电梯）</a:t>
            </a:r>
          </a:p>
        </p:txBody>
      </p:sp>
      <p:sp>
        <p:nvSpPr>
          <p:cNvPr id="4" name="object 4"/>
          <p:cNvSpPr txBox="1"/>
          <p:nvPr/>
        </p:nvSpPr>
        <p:spPr>
          <a:xfrm>
            <a:off x="4561332" y="1714856"/>
            <a:ext cx="1520576"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a:solidFill>
                  <a:srgbClr val="FFFFFF"/>
                </a:solidFill>
                <a:latin typeface="Microsoft YaHei"/>
                <a:cs typeface="Microsoft YaHei"/>
              </a:rPr>
              <a:t>2</a:t>
            </a:r>
            <a:r>
              <a:rPr sz="1750" spc="-144">
                <a:solidFill>
                  <a:srgbClr val="FFFFFF"/>
                </a:solidFill>
                <a:latin typeface="Times New Roman"/>
                <a:cs typeface="Times New Roman"/>
              </a:rPr>
              <a:t> </a:t>
            </a:r>
            <a:r>
              <a:rPr sz="1750">
                <a:solidFill>
                  <a:srgbClr val="FFFFFF"/>
                </a:solidFill>
                <a:latin typeface="Microsoft YaHei"/>
                <a:cs typeface="Microsoft YaHei"/>
              </a:rPr>
              <a:t>、</a:t>
            </a:r>
            <a:r>
              <a:rPr sz="1750" spc="152">
                <a:solidFill>
                  <a:srgbClr val="FFFFFF"/>
                </a:solidFill>
                <a:latin typeface="Times New Roman"/>
                <a:cs typeface="Times New Roman"/>
              </a:rPr>
              <a:t> </a:t>
            </a:r>
            <a:r>
              <a:rPr sz="1750" spc="37">
                <a:solidFill>
                  <a:srgbClr val="FFFFFF"/>
                </a:solidFill>
                <a:latin typeface="Microsoft YaHei"/>
                <a:cs typeface="Microsoft YaHei"/>
              </a:rPr>
              <a:t>日常管理</a:t>
            </a:r>
          </a:p>
        </p:txBody>
      </p:sp>
      <p:sp>
        <p:nvSpPr>
          <p:cNvPr id="5" name="object 5"/>
          <p:cNvSpPr txBox="1"/>
          <p:nvPr/>
        </p:nvSpPr>
        <p:spPr>
          <a:xfrm>
            <a:off x="7365431" y="1725627"/>
            <a:ext cx="1205179"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3</a:t>
            </a:r>
            <a:r>
              <a:rPr sz="1300" spc="17">
                <a:solidFill>
                  <a:srgbClr val="000000"/>
                </a:solidFill>
                <a:latin typeface="Times New Roman"/>
                <a:cs typeface="Times New Roman"/>
              </a:rPr>
              <a:t> </a:t>
            </a:r>
            <a:r>
              <a:rPr sz="1300">
                <a:solidFill>
                  <a:srgbClr val="000000"/>
                </a:solidFill>
                <a:latin typeface="Microsoft YaHei"/>
                <a:cs typeface="Microsoft YaHei"/>
              </a:rPr>
              <a:t>、</a:t>
            </a:r>
            <a:r>
              <a:rPr sz="1300">
                <a:solidFill>
                  <a:srgbClr val="000000"/>
                </a:solidFill>
                <a:latin typeface="Times New Roman"/>
                <a:cs typeface="Times New Roman"/>
              </a:rPr>
              <a:t> </a:t>
            </a:r>
            <a:r>
              <a:rPr sz="1300" spc="114">
                <a:solidFill>
                  <a:srgbClr val="000000"/>
                </a:solidFill>
                <a:latin typeface="Microsoft YaHei"/>
                <a:cs typeface="Microsoft YaHei"/>
              </a:rPr>
              <a:t>结算要点</a:t>
            </a:r>
          </a:p>
        </p:txBody>
      </p:sp>
      <p:sp>
        <p:nvSpPr>
          <p:cNvPr id="6" name="object 6"/>
          <p:cNvSpPr txBox="1"/>
          <p:nvPr/>
        </p:nvSpPr>
        <p:spPr>
          <a:xfrm>
            <a:off x="2071192" y="1745408"/>
            <a:ext cx="1198976"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1</a:t>
            </a:r>
            <a:r>
              <a:rPr sz="1300" spc="15">
                <a:solidFill>
                  <a:srgbClr val="000000"/>
                </a:solidFill>
                <a:latin typeface="Times New Roman"/>
                <a:cs typeface="Times New Roman"/>
              </a:rPr>
              <a:t> </a:t>
            </a:r>
            <a:r>
              <a:rPr sz="1300">
                <a:solidFill>
                  <a:srgbClr val="000000"/>
                </a:solidFill>
                <a:latin typeface="Microsoft YaHei"/>
                <a:cs typeface="Microsoft YaHei"/>
              </a:rPr>
              <a:t>、</a:t>
            </a:r>
            <a:r>
              <a:rPr sz="1300" spc="-17">
                <a:solidFill>
                  <a:srgbClr val="000000"/>
                </a:solidFill>
                <a:latin typeface="Times New Roman"/>
                <a:cs typeface="Times New Roman"/>
              </a:rPr>
              <a:t> </a:t>
            </a:r>
            <a:r>
              <a:rPr sz="1300" spc="102">
                <a:solidFill>
                  <a:srgbClr val="000000"/>
                </a:solidFill>
                <a:latin typeface="Microsoft YaHei"/>
                <a:cs typeface="Microsoft YaHei"/>
              </a:rPr>
              <a:t>合同签订</a:t>
            </a:r>
          </a:p>
        </p:txBody>
      </p:sp>
      <p:sp>
        <p:nvSpPr>
          <p:cNvPr id="7" name="object 7"/>
          <p:cNvSpPr txBox="1"/>
          <p:nvPr/>
        </p:nvSpPr>
        <p:spPr>
          <a:xfrm>
            <a:off x="2601443" y="2393466"/>
            <a:ext cx="641172" cy="2875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963"/>
              </a:lnSpc>
              <a:spcBef>
                <a:spcPct val="0"/>
              </a:spcBef>
              <a:spcAft>
                <a:spcPct val="0"/>
              </a:spcAft>
            </a:pPr>
            <a:r>
              <a:rPr sz="1500" spc="-92">
                <a:solidFill>
                  <a:srgbClr val="FFFFFF"/>
                </a:solidFill>
                <a:latin typeface="Microsoft YaHei"/>
                <a:cs typeface="Microsoft YaHei"/>
              </a:rPr>
              <a:t>（3）</a:t>
            </a:r>
          </a:p>
        </p:txBody>
      </p:sp>
      <p:sp>
        <p:nvSpPr>
          <p:cNvPr id="8" name="object 8"/>
          <p:cNvSpPr txBox="1"/>
          <p:nvPr/>
        </p:nvSpPr>
        <p:spPr>
          <a:xfrm>
            <a:off x="1648976" y="2732812"/>
            <a:ext cx="7389342" cy="129187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60138" marR="0">
              <a:lnSpc>
                <a:spcPts val="2312"/>
              </a:lnSpc>
              <a:spcBef>
                <a:spcPct val="0"/>
              </a:spcBef>
              <a:spcAft>
                <a:spcPct val="0"/>
              </a:spcAft>
            </a:pPr>
            <a:r>
              <a:rPr sz="1750" spc="28">
                <a:solidFill>
                  <a:srgbClr val="000008"/>
                </a:solidFill>
                <a:latin typeface="Microsoft YaHei"/>
                <a:cs typeface="Microsoft YaHei"/>
              </a:rPr>
              <a:t>详细了解合同约定的项目停工期间减免租赁费情况。一般合同中会对</a:t>
            </a:r>
          </a:p>
          <a:p>
            <a:pPr marL="15131" marR="0">
              <a:lnSpc>
                <a:spcPts val="2312"/>
              </a:lnSpc>
              <a:spcBef>
                <a:spcPts val="112"/>
              </a:spcBef>
              <a:spcAft>
                <a:spcPct val="0"/>
              </a:spcAft>
            </a:pPr>
            <a:r>
              <a:rPr sz="1750" spc="25">
                <a:solidFill>
                  <a:srgbClr val="000008"/>
                </a:solidFill>
                <a:latin typeface="Microsoft YaHei"/>
                <a:cs typeface="Microsoft YaHei"/>
              </a:rPr>
              <a:t>因政府性停工、恶劣天气、疫情影响等不可抗力以及春节停歇期约定不计</a:t>
            </a:r>
          </a:p>
          <a:p>
            <a:pPr marL="0" marR="0">
              <a:lnSpc>
                <a:spcPts val="2312"/>
              </a:lnSpc>
              <a:spcBef>
                <a:spcPts val="256"/>
              </a:spcBef>
              <a:spcAft>
                <a:spcPct val="0"/>
              </a:spcAft>
            </a:pPr>
            <a:r>
              <a:rPr sz="1750" spc="12">
                <a:solidFill>
                  <a:srgbClr val="000008"/>
                </a:solidFill>
                <a:latin typeface="Microsoft YaHei"/>
                <a:cs typeface="Microsoft YaHei"/>
              </a:rPr>
              <a:t>租赁费的合同条款</a:t>
            </a:r>
            <a:r>
              <a:rPr sz="1750" spc="-77">
                <a:solidFill>
                  <a:srgbClr val="000008"/>
                </a:solidFill>
                <a:latin typeface="Times New Roman"/>
                <a:cs typeface="Times New Roman"/>
              </a:rPr>
              <a:t> </a:t>
            </a:r>
            <a:r>
              <a:rPr sz="1750" spc="15">
                <a:solidFill>
                  <a:srgbClr val="000008"/>
                </a:solidFill>
                <a:latin typeface="Microsoft YaHei"/>
                <a:cs typeface="Microsoft YaHei"/>
              </a:rPr>
              <a:t>，项目应及时对出租方</a:t>
            </a:r>
            <a:r>
              <a:rPr sz="1750" spc="14">
                <a:solidFill>
                  <a:srgbClr val="FF0000"/>
                </a:solidFill>
                <a:latin typeface="Microsoft YaHei"/>
                <a:cs typeface="Microsoft YaHei"/>
              </a:rPr>
              <a:t>发送函件并有效送达</a:t>
            </a:r>
            <a:r>
              <a:rPr sz="1750">
                <a:solidFill>
                  <a:srgbClr val="000007"/>
                </a:solidFill>
                <a:latin typeface="Microsoft YaHei"/>
                <a:cs typeface="Microsoft YaHei"/>
              </a:rPr>
              <a:t>，</a:t>
            </a:r>
            <a:r>
              <a:rPr sz="1750" spc="-230">
                <a:solidFill>
                  <a:srgbClr val="000007"/>
                </a:solidFill>
                <a:latin typeface="Times New Roman"/>
                <a:cs typeface="Times New Roman"/>
              </a:rPr>
              <a:t> </a:t>
            </a:r>
            <a:r>
              <a:rPr sz="1750">
                <a:solidFill>
                  <a:srgbClr val="000007"/>
                </a:solidFill>
                <a:latin typeface="Microsoft YaHei"/>
                <a:cs typeface="Microsoft YaHei"/>
              </a:rPr>
              <a:t>明确启停</a:t>
            </a:r>
          </a:p>
          <a:p>
            <a:pPr marL="0" marR="0">
              <a:lnSpc>
                <a:spcPts val="2312"/>
              </a:lnSpc>
              <a:spcBef>
                <a:spcPts val="254"/>
              </a:spcBef>
              <a:spcAft>
                <a:spcPct val="0"/>
              </a:spcAft>
            </a:pPr>
            <a:r>
              <a:rPr sz="1750">
                <a:solidFill>
                  <a:srgbClr val="000007"/>
                </a:solidFill>
                <a:latin typeface="Microsoft YaHei"/>
                <a:cs typeface="Microsoft YaHei"/>
              </a:rPr>
              <a:t>时间，</a:t>
            </a:r>
            <a:r>
              <a:rPr sz="1750" spc="-305">
                <a:solidFill>
                  <a:srgbClr val="000007"/>
                </a:solidFill>
                <a:latin typeface="Times New Roman"/>
                <a:cs typeface="Times New Roman"/>
              </a:rPr>
              <a:t> </a:t>
            </a:r>
            <a:r>
              <a:rPr sz="1750">
                <a:solidFill>
                  <a:srgbClr val="000007"/>
                </a:solidFill>
                <a:latin typeface="Microsoft YaHei"/>
                <a:cs typeface="Microsoft YaHei"/>
              </a:rPr>
              <a:t>留下书面资料</a:t>
            </a:r>
            <a:r>
              <a:rPr sz="1750" spc="-217">
                <a:solidFill>
                  <a:srgbClr val="000007"/>
                </a:solidFill>
                <a:latin typeface="Times New Roman"/>
                <a:cs typeface="Times New Roman"/>
              </a:rPr>
              <a:t> </a:t>
            </a:r>
            <a:r>
              <a:rPr sz="1750" spc="-10">
                <a:solidFill>
                  <a:srgbClr val="000007"/>
                </a:solidFill>
                <a:latin typeface="Microsoft YaHei"/>
                <a:cs typeface="Microsoft YaHei"/>
              </a:rPr>
              <a:t>，避免出现出租方不妥协的协商难度。</a:t>
            </a:r>
          </a:p>
        </p:txBody>
      </p:sp>
      <p:sp>
        <p:nvSpPr>
          <p:cNvPr id="9" name="object 9"/>
          <p:cNvSpPr txBox="1"/>
          <p:nvPr/>
        </p:nvSpPr>
        <p:spPr>
          <a:xfrm>
            <a:off x="4056888" y="4503925"/>
            <a:ext cx="928070"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b="1">
                <a:solidFill>
                  <a:srgbClr val="000000"/>
                </a:solidFill>
                <a:latin typeface="Microsoft YaHei"/>
                <a:cs typeface="Microsoft YaHei"/>
              </a:rPr>
              <a:t>反</a:t>
            </a:r>
            <a:r>
              <a:rPr sz="1300" b="1" spc="-28">
                <a:solidFill>
                  <a:srgbClr val="000000"/>
                </a:solidFill>
                <a:latin typeface="Times New Roman"/>
                <a:cs typeface="Times New Roman"/>
              </a:rPr>
              <a:t> </a:t>
            </a:r>
            <a:r>
              <a:rPr sz="1300" b="1">
                <a:solidFill>
                  <a:srgbClr val="000000"/>
                </a:solidFill>
                <a:latin typeface="Microsoft YaHei"/>
                <a:cs typeface="Microsoft YaHei"/>
              </a:rPr>
              <a:t>面</a:t>
            </a:r>
            <a:r>
              <a:rPr sz="1300" b="1" spc="-28">
                <a:solidFill>
                  <a:srgbClr val="000000"/>
                </a:solidFill>
                <a:latin typeface="Times New Roman"/>
                <a:cs typeface="Times New Roman"/>
              </a:rPr>
              <a:t> </a:t>
            </a:r>
            <a:r>
              <a:rPr sz="1300" b="1">
                <a:solidFill>
                  <a:srgbClr val="000000"/>
                </a:solidFill>
                <a:latin typeface="Microsoft YaHei"/>
                <a:cs typeface="Microsoft YaHei"/>
              </a:rPr>
              <a:t>案</a:t>
            </a:r>
            <a:r>
              <a:rPr sz="1300" b="1" spc="-28">
                <a:solidFill>
                  <a:srgbClr val="000000"/>
                </a:solidFill>
                <a:latin typeface="Times New Roman"/>
                <a:cs typeface="Times New Roman"/>
              </a:rPr>
              <a:t> </a:t>
            </a:r>
            <a:r>
              <a:rPr sz="1300" b="1">
                <a:solidFill>
                  <a:srgbClr val="000000"/>
                </a:solidFill>
                <a:latin typeface="Microsoft YaHei"/>
                <a:cs typeface="Microsoft YaHei"/>
              </a:rPr>
              <a:t>例</a:t>
            </a:r>
          </a:p>
        </p:txBody>
      </p:sp>
      <p:sp>
        <p:nvSpPr>
          <p:cNvPr id="10" name="object 10"/>
          <p:cNvSpPr txBox="1"/>
          <p:nvPr/>
        </p:nvSpPr>
        <p:spPr>
          <a:xfrm>
            <a:off x="637099" y="5120737"/>
            <a:ext cx="9511741" cy="60073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37339" marR="0">
              <a:lnSpc>
                <a:spcPts val="2090"/>
              </a:lnSpc>
              <a:spcBef>
                <a:spcPct val="0"/>
              </a:spcBef>
              <a:spcAft>
                <a:spcPct val="0"/>
              </a:spcAft>
            </a:pPr>
            <a:r>
              <a:rPr sz="1600" spc="56">
                <a:solidFill>
                  <a:srgbClr val="000008"/>
                </a:solidFill>
                <a:latin typeface="Microsoft YaHei"/>
                <a:cs typeface="Microsoft YaHei"/>
              </a:rPr>
              <a:t>某项目塔吊租赁期间发生停电、高考、</a:t>
            </a:r>
            <a:r>
              <a:rPr sz="1600" spc="-195">
                <a:solidFill>
                  <a:srgbClr val="000008"/>
                </a:solidFill>
                <a:latin typeface="Times New Roman"/>
                <a:cs typeface="Times New Roman"/>
              </a:rPr>
              <a:t> </a:t>
            </a:r>
            <a:r>
              <a:rPr sz="1600" spc="58">
                <a:solidFill>
                  <a:srgbClr val="000008"/>
                </a:solidFill>
                <a:latin typeface="Microsoft YaHei"/>
                <a:cs typeface="Microsoft YaHei"/>
              </a:rPr>
              <a:t>中考、暴雨等多种不可抗力情况</a:t>
            </a:r>
            <a:r>
              <a:rPr sz="1600" spc="-176">
                <a:solidFill>
                  <a:srgbClr val="000008"/>
                </a:solidFill>
                <a:latin typeface="Times New Roman"/>
                <a:cs typeface="Times New Roman"/>
              </a:rPr>
              <a:t> </a:t>
            </a:r>
            <a:r>
              <a:rPr sz="1600" spc="47">
                <a:solidFill>
                  <a:srgbClr val="000008"/>
                </a:solidFill>
                <a:latin typeface="Microsoft YaHei"/>
                <a:cs typeface="Microsoft YaHei"/>
              </a:rPr>
              <a:t>，分公司跟进项目一审分</a:t>
            </a:r>
          </a:p>
          <a:p>
            <a:pPr marL="0" marR="0">
              <a:lnSpc>
                <a:spcPts val="2090"/>
              </a:lnSpc>
              <a:spcBef>
                <a:spcPts val="248"/>
              </a:spcBef>
              <a:spcAft>
                <a:spcPct val="0"/>
              </a:spcAft>
            </a:pPr>
            <a:r>
              <a:rPr sz="1600" spc="55">
                <a:solidFill>
                  <a:srgbClr val="000008"/>
                </a:solidFill>
                <a:latin typeface="Microsoft YaHei"/>
                <a:cs typeface="Microsoft YaHei"/>
              </a:rPr>
              <a:t>包谈判情况</a:t>
            </a:r>
            <a:r>
              <a:rPr sz="1600" spc="-180">
                <a:solidFill>
                  <a:srgbClr val="000008"/>
                </a:solidFill>
                <a:latin typeface="Times New Roman"/>
                <a:cs typeface="Times New Roman"/>
              </a:rPr>
              <a:t> </a:t>
            </a:r>
            <a:r>
              <a:rPr sz="1600" spc="50">
                <a:solidFill>
                  <a:srgbClr val="000008"/>
                </a:solidFill>
                <a:latin typeface="Microsoft YaHei"/>
                <a:cs typeface="Microsoft YaHei"/>
              </a:rPr>
              <a:t>，通过政府发文的天数</a:t>
            </a:r>
            <a:r>
              <a:rPr sz="1600" spc="-182">
                <a:solidFill>
                  <a:srgbClr val="000008"/>
                </a:solidFill>
                <a:latin typeface="Times New Roman"/>
                <a:cs typeface="Times New Roman"/>
              </a:rPr>
              <a:t> </a:t>
            </a:r>
            <a:r>
              <a:rPr sz="1600" spc="40">
                <a:solidFill>
                  <a:srgbClr val="000008"/>
                </a:solidFill>
                <a:latin typeface="Microsoft YaHei"/>
                <a:cs typeface="Microsoft YaHei"/>
              </a:rPr>
              <a:t>，将相应的不可抗力天数从租赁期中扣减XX万元</a:t>
            </a:r>
            <a:r>
              <a:rPr sz="1600" spc="-191">
                <a:solidFill>
                  <a:srgbClr val="000008"/>
                </a:solidFill>
                <a:latin typeface="Times New Roman"/>
                <a:cs typeface="Times New Roman"/>
              </a:rPr>
              <a:t> </a:t>
            </a:r>
            <a:r>
              <a:rPr sz="1600">
                <a:solidFill>
                  <a:srgbClr val="000008"/>
                </a:solidFill>
                <a:latin typeface="Microsoft YaHei"/>
                <a:cs typeface="Microsoft YaHei"/>
              </a:rPr>
              <a:t>，</a:t>
            </a:r>
            <a:r>
              <a:rPr sz="1600" spc="-138">
                <a:solidFill>
                  <a:srgbClr val="000008"/>
                </a:solidFill>
                <a:latin typeface="Times New Roman"/>
                <a:cs typeface="Times New Roman"/>
              </a:rPr>
              <a:t> </a:t>
            </a:r>
            <a:r>
              <a:rPr sz="1600" spc="43">
                <a:solidFill>
                  <a:srgbClr val="000008"/>
                </a:solidFill>
                <a:latin typeface="Microsoft YaHei"/>
                <a:cs typeface="Microsoft YaHei"/>
              </a:rPr>
              <a:t>出租方一直不予</a:t>
            </a:r>
          </a:p>
        </p:txBody>
      </p:sp>
      <p:sp>
        <p:nvSpPr>
          <p:cNvPr id="11" name="object 11"/>
          <p:cNvSpPr txBox="1"/>
          <p:nvPr/>
        </p:nvSpPr>
        <p:spPr>
          <a:xfrm>
            <a:off x="635488" y="5753208"/>
            <a:ext cx="9522200" cy="637344"/>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090"/>
              </a:lnSpc>
              <a:spcBef>
                <a:spcPct val="0"/>
              </a:spcBef>
              <a:spcAft>
                <a:spcPct val="0"/>
              </a:spcAft>
            </a:pPr>
            <a:r>
              <a:rPr sz="1600" spc="61">
                <a:solidFill>
                  <a:srgbClr val="000008"/>
                </a:solidFill>
                <a:latin typeface="Microsoft YaHei"/>
                <a:cs typeface="Microsoft YaHei"/>
              </a:rPr>
              <a:t>理会且态度强硬、面临起诉风险</a:t>
            </a:r>
            <a:r>
              <a:rPr sz="1600" spc="-197">
                <a:solidFill>
                  <a:srgbClr val="000008"/>
                </a:solidFill>
                <a:latin typeface="Times New Roman"/>
                <a:cs typeface="Times New Roman"/>
              </a:rPr>
              <a:t> </a:t>
            </a:r>
            <a:r>
              <a:rPr sz="1600">
                <a:solidFill>
                  <a:srgbClr val="000008"/>
                </a:solidFill>
                <a:latin typeface="Microsoft YaHei"/>
                <a:cs typeface="Microsoft YaHei"/>
              </a:rPr>
              <a:t>，</a:t>
            </a:r>
            <a:r>
              <a:rPr sz="1600" spc="-152">
                <a:solidFill>
                  <a:srgbClr val="000008"/>
                </a:solidFill>
                <a:latin typeface="Times New Roman"/>
                <a:cs typeface="Times New Roman"/>
              </a:rPr>
              <a:t> </a:t>
            </a:r>
            <a:r>
              <a:rPr sz="1600" spc="46">
                <a:solidFill>
                  <a:srgbClr val="000008"/>
                </a:solidFill>
                <a:latin typeface="Microsoft YaHei"/>
                <a:cs typeface="Microsoft YaHei"/>
              </a:rPr>
              <a:t>因项目租赁合同并未明确约定此类事件发生的处置方式</a:t>
            </a:r>
            <a:r>
              <a:rPr sz="1600" spc="-191">
                <a:solidFill>
                  <a:srgbClr val="000008"/>
                </a:solidFill>
                <a:latin typeface="Times New Roman"/>
                <a:cs typeface="Times New Roman"/>
              </a:rPr>
              <a:t> </a:t>
            </a:r>
            <a:r>
              <a:rPr sz="1600" spc="43">
                <a:solidFill>
                  <a:srgbClr val="000008"/>
                </a:solidFill>
                <a:latin typeface="Microsoft YaHei"/>
                <a:cs typeface="Microsoft YaHei"/>
              </a:rPr>
              <a:t>，且启停单</a:t>
            </a:r>
          </a:p>
          <a:p>
            <a:pPr marL="0" marR="0">
              <a:lnSpc>
                <a:spcPts val="2090"/>
              </a:lnSpc>
              <a:spcBef>
                <a:spcPts val="537"/>
              </a:spcBef>
              <a:spcAft>
                <a:spcPct val="0"/>
              </a:spcAft>
            </a:pPr>
            <a:r>
              <a:rPr sz="1600" spc="18">
                <a:solidFill>
                  <a:srgbClr val="000008"/>
                </a:solidFill>
                <a:latin typeface="Microsoft YaHei"/>
                <a:cs typeface="Microsoft YaHei"/>
              </a:rPr>
              <a:t>等基础资料不完善未有效送达出租方</a:t>
            </a:r>
            <a:r>
              <a:rPr sz="1600" spc="-172">
                <a:solidFill>
                  <a:srgbClr val="000008"/>
                </a:solidFill>
                <a:latin typeface="Times New Roman"/>
                <a:cs typeface="Times New Roman"/>
              </a:rPr>
              <a:t> </a:t>
            </a:r>
            <a:r>
              <a:rPr sz="1600">
                <a:solidFill>
                  <a:srgbClr val="000008"/>
                </a:solidFill>
                <a:latin typeface="Microsoft YaHei"/>
                <a:cs typeface="Microsoft YaHei"/>
              </a:rPr>
              <a:t>，</a:t>
            </a:r>
            <a:r>
              <a:rPr sz="1600" spc="-284">
                <a:solidFill>
                  <a:srgbClr val="000008"/>
                </a:solidFill>
                <a:latin typeface="Times New Roman"/>
                <a:cs typeface="Times New Roman"/>
              </a:rPr>
              <a:t> </a:t>
            </a:r>
            <a:r>
              <a:rPr sz="1600" spc="12">
                <a:solidFill>
                  <a:srgbClr val="000008"/>
                </a:solidFill>
                <a:latin typeface="Microsoft YaHei"/>
                <a:cs typeface="Microsoft YaHei"/>
              </a:rPr>
              <a:t>经评判</a:t>
            </a:r>
            <a:r>
              <a:rPr sz="1600" spc="-150">
                <a:solidFill>
                  <a:srgbClr val="000008"/>
                </a:solidFill>
                <a:latin typeface="Times New Roman"/>
                <a:cs typeface="Times New Roman"/>
              </a:rPr>
              <a:t> </a:t>
            </a:r>
            <a:r>
              <a:rPr sz="1600" spc="27">
                <a:solidFill>
                  <a:srgbClr val="000008"/>
                </a:solidFill>
                <a:latin typeface="Microsoft YaHei"/>
                <a:cs typeface="Microsoft YaHei"/>
              </a:rPr>
              <a:t>，审减金额仅能通过协商处理</a:t>
            </a:r>
            <a:r>
              <a:rPr sz="1600" spc="-155">
                <a:solidFill>
                  <a:srgbClr val="000008"/>
                </a:solidFill>
                <a:latin typeface="Times New Roman"/>
                <a:cs typeface="Times New Roman"/>
              </a:rPr>
              <a:t> </a:t>
            </a:r>
            <a:r>
              <a:rPr sz="1600" spc="21">
                <a:solidFill>
                  <a:srgbClr val="000008"/>
                </a:solidFill>
                <a:latin typeface="Microsoft YaHei"/>
                <a:cs typeface="Microsoft YaHei"/>
              </a:rPr>
              <a:t>，诉讼处于较大不利情况。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55213" y="979625"/>
            <a:ext cx="4786926" cy="34584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423"/>
              </a:lnSpc>
              <a:spcBef>
                <a:spcPct val="0"/>
              </a:spcBef>
              <a:spcAft>
                <a:spcPct val="0"/>
              </a:spcAft>
            </a:pPr>
            <a:r>
              <a:rPr sz="1850" b="1">
                <a:solidFill>
                  <a:srgbClr val="262626"/>
                </a:solidFill>
                <a:latin typeface="Microsoft YaHei"/>
                <a:cs typeface="Microsoft YaHei"/>
              </a:rPr>
              <a:t>第一部分</a:t>
            </a:r>
            <a:r>
              <a:rPr sz="1850" b="1" spc="717">
                <a:solidFill>
                  <a:srgbClr val="262626"/>
                </a:solidFill>
                <a:latin typeface="Times New Roman"/>
                <a:cs typeface="Times New Roman"/>
              </a:rPr>
              <a:t> </a:t>
            </a:r>
            <a:r>
              <a:rPr sz="1850" b="1" spc="12">
                <a:solidFill>
                  <a:srgbClr val="262626"/>
                </a:solidFill>
                <a:latin typeface="Microsoft YaHei"/>
                <a:cs typeface="Microsoft YaHei"/>
              </a:rPr>
              <a:t>大型机械租赁（塔吊、施工电梯）</a:t>
            </a:r>
          </a:p>
        </p:txBody>
      </p:sp>
      <p:sp>
        <p:nvSpPr>
          <p:cNvPr id="4" name="object 4"/>
          <p:cNvSpPr txBox="1"/>
          <p:nvPr/>
        </p:nvSpPr>
        <p:spPr>
          <a:xfrm>
            <a:off x="4561332" y="1714856"/>
            <a:ext cx="1520576"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a:solidFill>
                  <a:srgbClr val="FFFFFF"/>
                </a:solidFill>
                <a:latin typeface="Microsoft YaHei"/>
                <a:cs typeface="Microsoft YaHei"/>
              </a:rPr>
              <a:t>2</a:t>
            </a:r>
            <a:r>
              <a:rPr sz="1750" spc="-144">
                <a:solidFill>
                  <a:srgbClr val="FFFFFF"/>
                </a:solidFill>
                <a:latin typeface="Times New Roman"/>
                <a:cs typeface="Times New Roman"/>
              </a:rPr>
              <a:t> </a:t>
            </a:r>
            <a:r>
              <a:rPr sz="1750">
                <a:solidFill>
                  <a:srgbClr val="FFFFFF"/>
                </a:solidFill>
                <a:latin typeface="Microsoft YaHei"/>
                <a:cs typeface="Microsoft YaHei"/>
              </a:rPr>
              <a:t>、</a:t>
            </a:r>
            <a:r>
              <a:rPr sz="1750" spc="152">
                <a:solidFill>
                  <a:srgbClr val="FFFFFF"/>
                </a:solidFill>
                <a:latin typeface="Times New Roman"/>
                <a:cs typeface="Times New Roman"/>
              </a:rPr>
              <a:t> </a:t>
            </a:r>
            <a:r>
              <a:rPr sz="1750" spc="37">
                <a:solidFill>
                  <a:srgbClr val="FFFFFF"/>
                </a:solidFill>
                <a:latin typeface="Microsoft YaHei"/>
                <a:cs typeface="Microsoft YaHei"/>
              </a:rPr>
              <a:t>日常管理</a:t>
            </a:r>
          </a:p>
        </p:txBody>
      </p:sp>
      <p:sp>
        <p:nvSpPr>
          <p:cNvPr id="5" name="object 5"/>
          <p:cNvSpPr txBox="1"/>
          <p:nvPr/>
        </p:nvSpPr>
        <p:spPr>
          <a:xfrm>
            <a:off x="7365431" y="1725627"/>
            <a:ext cx="1205179"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3</a:t>
            </a:r>
            <a:r>
              <a:rPr sz="1300" spc="17">
                <a:solidFill>
                  <a:srgbClr val="000000"/>
                </a:solidFill>
                <a:latin typeface="Times New Roman"/>
                <a:cs typeface="Times New Roman"/>
              </a:rPr>
              <a:t> </a:t>
            </a:r>
            <a:r>
              <a:rPr sz="1300">
                <a:solidFill>
                  <a:srgbClr val="000000"/>
                </a:solidFill>
                <a:latin typeface="Microsoft YaHei"/>
                <a:cs typeface="Microsoft YaHei"/>
              </a:rPr>
              <a:t>、</a:t>
            </a:r>
            <a:r>
              <a:rPr sz="1300">
                <a:solidFill>
                  <a:srgbClr val="000000"/>
                </a:solidFill>
                <a:latin typeface="Times New Roman"/>
                <a:cs typeface="Times New Roman"/>
              </a:rPr>
              <a:t> </a:t>
            </a:r>
            <a:r>
              <a:rPr sz="1300" spc="114">
                <a:solidFill>
                  <a:srgbClr val="000000"/>
                </a:solidFill>
                <a:latin typeface="Microsoft YaHei"/>
                <a:cs typeface="Microsoft YaHei"/>
              </a:rPr>
              <a:t>结算要点</a:t>
            </a:r>
          </a:p>
        </p:txBody>
      </p:sp>
      <p:sp>
        <p:nvSpPr>
          <p:cNvPr id="6" name="object 6"/>
          <p:cNvSpPr txBox="1"/>
          <p:nvPr/>
        </p:nvSpPr>
        <p:spPr>
          <a:xfrm>
            <a:off x="2071192" y="1745408"/>
            <a:ext cx="1198976"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1</a:t>
            </a:r>
            <a:r>
              <a:rPr sz="1300" spc="15">
                <a:solidFill>
                  <a:srgbClr val="000000"/>
                </a:solidFill>
                <a:latin typeface="Times New Roman"/>
                <a:cs typeface="Times New Roman"/>
              </a:rPr>
              <a:t> </a:t>
            </a:r>
            <a:r>
              <a:rPr sz="1300">
                <a:solidFill>
                  <a:srgbClr val="000000"/>
                </a:solidFill>
                <a:latin typeface="Microsoft YaHei"/>
                <a:cs typeface="Microsoft YaHei"/>
              </a:rPr>
              <a:t>、</a:t>
            </a:r>
            <a:r>
              <a:rPr sz="1300" spc="-17">
                <a:solidFill>
                  <a:srgbClr val="000000"/>
                </a:solidFill>
                <a:latin typeface="Times New Roman"/>
                <a:cs typeface="Times New Roman"/>
              </a:rPr>
              <a:t> </a:t>
            </a:r>
            <a:r>
              <a:rPr sz="1300" spc="102">
                <a:solidFill>
                  <a:srgbClr val="000000"/>
                </a:solidFill>
                <a:latin typeface="Microsoft YaHei"/>
                <a:cs typeface="Microsoft YaHei"/>
              </a:rPr>
              <a:t>合同签订</a:t>
            </a:r>
          </a:p>
        </p:txBody>
      </p:sp>
      <p:sp>
        <p:nvSpPr>
          <p:cNvPr id="7" name="object 7"/>
          <p:cNvSpPr txBox="1"/>
          <p:nvPr/>
        </p:nvSpPr>
        <p:spPr>
          <a:xfrm>
            <a:off x="2446080" y="2354648"/>
            <a:ext cx="467737" cy="199013"/>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267"/>
              </a:lnSpc>
              <a:spcBef>
                <a:spcPct val="0"/>
              </a:spcBef>
              <a:spcAft>
                <a:spcPct val="0"/>
              </a:spcAft>
            </a:pPr>
            <a:r>
              <a:rPr sz="950">
                <a:solidFill>
                  <a:srgbClr val="FFFFFF"/>
                </a:solidFill>
                <a:latin typeface="Microsoft YaHei"/>
                <a:cs typeface="Microsoft YaHei"/>
              </a:rPr>
              <a:t>（4）</a:t>
            </a:r>
          </a:p>
        </p:txBody>
      </p:sp>
      <p:sp>
        <p:nvSpPr>
          <p:cNvPr id="8" name="object 8"/>
          <p:cNvSpPr txBox="1"/>
          <p:nvPr/>
        </p:nvSpPr>
        <p:spPr>
          <a:xfrm>
            <a:off x="1150568" y="2620002"/>
            <a:ext cx="8419532" cy="136507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60360" marR="0">
              <a:lnSpc>
                <a:spcPts val="2312"/>
              </a:lnSpc>
              <a:spcBef>
                <a:spcPct val="0"/>
              </a:spcBef>
              <a:spcAft>
                <a:spcPct val="0"/>
              </a:spcAft>
            </a:pPr>
            <a:r>
              <a:rPr sz="1750">
                <a:solidFill>
                  <a:srgbClr val="000008"/>
                </a:solidFill>
                <a:latin typeface="Microsoft YaHei"/>
                <a:cs typeface="Microsoft YaHei"/>
              </a:rPr>
              <a:t>施工现场技术人员要真实记录机械台班</a:t>
            </a:r>
            <a:r>
              <a:rPr sz="1750" spc="-150">
                <a:solidFill>
                  <a:srgbClr val="000008"/>
                </a:solidFill>
                <a:latin typeface="Times New Roman"/>
                <a:cs typeface="Times New Roman"/>
              </a:rPr>
              <a:t> </a:t>
            </a:r>
            <a:r>
              <a:rPr sz="1750">
                <a:solidFill>
                  <a:srgbClr val="000008"/>
                </a:solidFill>
                <a:latin typeface="Microsoft YaHei"/>
                <a:cs typeface="Microsoft YaHei"/>
              </a:rPr>
              <a:t>，并严格控制机械误工现象；针对司服人</a:t>
            </a:r>
          </a:p>
          <a:p>
            <a:pPr marL="3114" marR="0">
              <a:lnSpc>
                <a:spcPts val="2312"/>
              </a:lnSpc>
              <a:spcBef>
                <a:spcPts val="268"/>
              </a:spcBef>
              <a:spcAft>
                <a:spcPct val="0"/>
              </a:spcAft>
            </a:pPr>
            <a:r>
              <a:rPr sz="1750">
                <a:solidFill>
                  <a:srgbClr val="000008"/>
                </a:solidFill>
                <a:latin typeface="Microsoft YaHei"/>
                <a:cs typeface="Microsoft YaHei"/>
              </a:rPr>
              <a:t>员要进行月度考勤</a:t>
            </a:r>
            <a:r>
              <a:rPr sz="1750" spc="-230">
                <a:solidFill>
                  <a:srgbClr val="000008"/>
                </a:solidFill>
                <a:latin typeface="Times New Roman"/>
                <a:cs typeface="Times New Roman"/>
              </a:rPr>
              <a:t> </a:t>
            </a:r>
            <a:r>
              <a:rPr sz="1750">
                <a:solidFill>
                  <a:srgbClr val="000008"/>
                </a:solidFill>
                <a:latin typeface="Microsoft YaHei"/>
                <a:cs typeface="Microsoft YaHei"/>
              </a:rPr>
              <a:t>，遇连续抢工加班等情况</a:t>
            </a:r>
            <a:r>
              <a:rPr sz="1750" spc="-222">
                <a:solidFill>
                  <a:srgbClr val="000008"/>
                </a:solidFill>
                <a:latin typeface="Times New Roman"/>
                <a:cs typeface="Times New Roman"/>
              </a:rPr>
              <a:t> </a:t>
            </a:r>
            <a:r>
              <a:rPr sz="1750">
                <a:solidFill>
                  <a:srgbClr val="000008"/>
                </a:solidFill>
                <a:latin typeface="Microsoft YaHei"/>
                <a:cs typeface="Microsoft YaHei"/>
              </a:rPr>
              <a:t>，要提前预测增加成本情况</a:t>
            </a:r>
            <a:r>
              <a:rPr sz="1750" spc="-248">
                <a:solidFill>
                  <a:srgbClr val="000008"/>
                </a:solidFill>
                <a:latin typeface="Times New Roman"/>
                <a:cs typeface="Times New Roman"/>
              </a:rPr>
              <a:t> </a:t>
            </a:r>
            <a:r>
              <a:rPr sz="1750" spc="-17">
                <a:solidFill>
                  <a:srgbClr val="000008"/>
                </a:solidFill>
                <a:latin typeface="Microsoft YaHei"/>
                <a:cs typeface="Microsoft YaHei"/>
              </a:rPr>
              <a:t>，要买断包干</a:t>
            </a:r>
          </a:p>
          <a:p>
            <a:pPr marL="0" marR="0">
              <a:lnSpc>
                <a:spcPts val="2312"/>
              </a:lnSpc>
              <a:spcBef>
                <a:spcPts val="459"/>
              </a:spcBef>
              <a:spcAft>
                <a:spcPct val="0"/>
              </a:spcAft>
            </a:pPr>
            <a:r>
              <a:rPr sz="1750">
                <a:solidFill>
                  <a:srgbClr val="000008"/>
                </a:solidFill>
                <a:latin typeface="Microsoft YaHei"/>
                <a:cs typeface="Microsoft YaHei"/>
              </a:rPr>
              <a:t>进行处理。同时对配备人员的不匹配情况向出租方发函</a:t>
            </a:r>
            <a:r>
              <a:rPr sz="1750" spc="-135">
                <a:solidFill>
                  <a:srgbClr val="000008"/>
                </a:solidFill>
                <a:latin typeface="Times New Roman"/>
                <a:cs typeface="Times New Roman"/>
              </a:rPr>
              <a:t> </a:t>
            </a:r>
            <a:r>
              <a:rPr sz="1750">
                <a:solidFill>
                  <a:srgbClr val="000008"/>
                </a:solidFill>
                <a:latin typeface="Microsoft YaHei"/>
                <a:cs typeface="Microsoft YaHei"/>
              </a:rPr>
              <a:t>，避免出租方以劳务人工费亏</a:t>
            </a:r>
          </a:p>
          <a:p>
            <a:pPr marL="0" marR="0">
              <a:lnSpc>
                <a:spcPts val="2312"/>
              </a:lnSpc>
              <a:spcBef>
                <a:spcPts val="421"/>
              </a:spcBef>
              <a:spcAft>
                <a:spcPct val="0"/>
              </a:spcAft>
            </a:pPr>
            <a:r>
              <a:rPr sz="1750">
                <a:solidFill>
                  <a:srgbClr val="000008"/>
                </a:solidFill>
                <a:latin typeface="Microsoft YaHei"/>
                <a:cs typeface="Microsoft YaHei"/>
              </a:rPr>
              <a:t>损为由提出索赔。</a:t>
            </a:r>
          </a:p>
        </p:txBody>
      </p:sp>
      <p:sp>
        <p:nvSpPr>
          <p:cNvPr id="9" name="object 9"/>
          <p:cNvSpPr txBox="1"/>
          <p:nvPr/>
        </p:nvSpPr>
        <p:spPr>
          <a:xfrm>
            <a:off x="4058396" y="4380375"/>
            <a:ext cx="928070"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b="1">
                <a:solidFill>
                  <a:srgbClr val="000000"/>
                </a:solidFill>
                <a:latin typeface="Microsoft YaHei"/>
                <a:cs typeface="Microsoft YaHei"/>
              </a:rPr>
              <a:t>正</a:t>
            </a:r>
            <a:r>
              <a:rPr sz="1300" b="1" spc="-28">
                <a:solidFill>
                  <a:srgbClr val="000000"/>
                </a:solidFill>
                <a:latin typeface="Times New Roman"/>
                <a:cs typeface="Times New Roman"/>
              </a:rPr>
              <a:t> </a:t>
            </a:r>
            <a:r>
              <a:rPr sz="1300" b="1">
                <a:solidFill>
                  <a:srgbClr val="000000"/>
                </a:solidFill>
                <a:latin typeface="Microsoft YaHei"/>
                <a:cs typeface="Microsoft YaHei"/>
              </a:rPr>
              <a:t>面</a:t>
            </a:r>
            <a:r>
              <a:rPr sz="1300" b="1" spc="-28">
                <a:solidFill>
                  <a:srgbClr val="000000"/>
                </a:solidFill>
                <a:latin typeface="Times New Roman"/>
                <a:cs typeface="Times New Roman"/>
              </a:rPr>
              <a:t> </a:t>
            </a:r>
            <a:r>
              <a:rPr sz="1300" b="1">
                <a:solidFill>
                  <a:srgbClr val="000000"/>
                </a:solidFill>
                <a:latin typeface="Microsoft YaHei"/>
                <a:cs typeface="Microsoft YaHei"/>
              </a:rPr>
              <a:t>案</a:t>
            </a:r>
            <a:r>
              <a:rPr sz="1300" b="1" spc="-28">
                <a:solidFill>
                  <a:srgbClr val="000000"/>
                </a:solidFill>
                <a:latin typeface="Times New Roman"/>
                <a:cs typeface="Times New Roman"/>
              </a:rPr>
              <a:t> </a:t>
            </a:r>
            <a:r>
              <a:rPr sz="1300" b="1">
                <a:solidFill>
                  <a:srgbClr val="000000"/>
                </a:solidFill>
                <a:latin typeface="Microsoft YaHei"/>
                <a:cs typeface="Microsoft YaHei"/>
              </a:rPr>
              <a:t>例</a:t>
            </a:r>
          </a:p>
        </p:txBody>
      </p:sp>
      <p:sp>
        <p:nvSpPr>
          <p:cNvPr id="10" name="object 10"/>
          <p:cNvSpPr txBox="1"/>
          <p:nvPr/>
        </p:nvSpPr>
        <p:spPr>
          <a:xfrm>
            <a:off x="949511" y="4954571"/>
            <a:ext cx="8861767" cy="60073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34322" marR="0">
              <a:lnSpc>
                <a:spcPts val="2090"/>
              </a:lnSpc>
              <a:spcBef>
                <a:spcPct val="0"/>
              </a:spcBef>
              <a:spcAft>
                <a:spcPct val="0"/>
              </a:spcAft>
            </a:pPr>
            <a:r>
              <a:rPr sz="1600" spc="49">
                <a:solidFill>
                  <a:srgbClr val="000008"/>
                </a:solidFill>
                <a:latin typeface="Microsoft YaHei"/>
                <a:cs typeface="Microsoft YaHei"/>
              </a:rPr>
              <a:t>某项目合同中约定了塔司指挥加班费用的计算</a:t>
            </a:r>
            <a:r>
              <a:rPr sz="1600" spc="-171">
                <a:solidFill>
                  <a:srgbClr val="000008"/>
                </a:solidFill>
                <a:latin typeface="Times New Roman"/>
                <a:cs typeface="Times New Roman"/>
              </a:rPr>
              <a:t> </a:t>
            </a:r>
            <a:r>
              <a:rPr sz="1600" spc="56">
                <a:solidFill>
                  <a:srgbClr val="000008"/>
                </a:solidFill>
                <a:latin typeface="Microsoft YaHei"/>
                <a:cs typeface="Microsoft YaHei"/>
              </a:rPr>
              <a:t>，一台塔吊配备1塔司和2名指挥</a:t>
            </a:r>
            <a:r>
              <a:rPr sz="1600" spc="-180">
                <a:solidFill>
                  <a:srgbClr val="000008"/>
                </a:solidFill>
                <a:latin typeface="Times New Roman"/>
                <a:cs typeface="Times New Roman"/>
              </a:rPr>
              <a:t> </a:t>
            </a:r>
            <a:r>
              <a:rPr sz="1600" spc="52">
                <a:solidFill>
                  <a:srgbClr val="000008"/>
                </a:solidFill>
                <a:latin typeface="Microsoft YaHei"/>
                <a:cs typeface="Microsoft YaHei"/>
              </a:rPr>
              <a:t>，但项目开</a:t>
            </a:r>
          </a:p>
          <a:p>
            <a:pPr marL="0" marR="0">
              <a:lnSpc>
                <a:spcPts val="2090"/>
              </a:lnSpc>
              <a:spcBef>
                <a:spcPts val="248"/>
              </a:spcBef>
              <a:spcAft>
                <a:spcPct val="0"/>
              </a:spcAft>
            </a:pPr>
            <a:r>
              <a:rPr sz="1600" spc="50">
                <a:solidFill>
                  <a:srgbClr val="000008"/>
                </a:solidFill>
                <a:latin typeface="Microsoft YaHei"/>
                <a:cs typeface="Microsoft YaHei"/>
              </a:rPr>
              <a:t>工不久就进入赶工阶段</a:t>
            </a:r>
            <a:r>
              <a:rPr sz="1600" spc="-184">
                <a:solidFill>
                  <a:srgbClr val="000008"/>
                </a:solidFill>
                <a:latin typeface="Times New Roman"/>
                <a:cs typeface="Times New Roman"/>
              </a:rPr>
              <a:t> </a:t>
            </a:r>
            <a:r>
              <a:rPr sz="1600" spc="51">
                <a:solidFill>
                  <a:srgbClr val="000008"/>
                </a:solidFill>
                <a:latin typeface="Microsoft YaHei"/>
                <a:cs typeface="Microsoft YaHei"/>
              </a:rPr>
              <a:t>，现场施工近乎24小时轮转</a:t>
            </a:r>
            <a:r>
              <a:rPr sz="1600" spc="-152">
                <a:solidFill>
                  <a:srgbClr val="000008"/>
                </a:solidFill>
                <a:latin typeface="Times New Roman"/>
                <a:cs typeface="Times New Roman"/>
              </a:rPr>
              <a:t> </a:t>
            </a:r>
            <a:r>
              <a:rPr sz="1600" spc="54">
                <a:solidFill>
                  <a:srgbClr val="000008"/>
                </a:solidFill>
                <a:latin typeface="Microsoft YaHei"/>
                <a:cs typeface="Microsoft YaHei"/>
              </a:rPr>
              <a:t>，塔司指挥加班费颇多。后经分公司指导与</a:t>
            </a:r>
          </a:p>
        </p:txBody>
      </p:sp>
      <p:sp>
        <p:nvSpPr>
          <p:cNvPr id="11" name="object 11"/>
          <p:cNvSpPr txBox="1"/>
          <p:nvPr/>
        </p:nvSpPr>
        <p:spPr>
          <a:xfrm>
            <a:off x="946491" y="5587044"/>
            <a:ext cx="8876655" cy="97108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 marR="0">
              <a:lnSpc>
                <a:spcPts val="2090"/>
              </a:lnSpc>
              <a:spcBef>
                <a:spcPct val="0"/>
              </a:spcBef>
              <a:spcAft>
                <a:spcPct val="0"/>
              </a:spcAft>
            </a:pPr>
            <a:r>
              <a:rPr sz="1600" spc="55">
                <a:solidFill>
                  <a:srgbClr val="000008"/>
                </a:solidFill>
                <a:latin typeface="Microsoft YaHei"/>
                <a:cs typeface="Microsoft YaHei"/>
              </a:rPr>
              <a:t>出租方协商</a:t>
            </a:r>
            <a:r>
              <a:rPr sz="1600" spc="-191">
                <a:solidFill>
                  <a:srgbClr val="000008"/>
                </a:solidFill>
                <a:latin typeface="Times New Roman"/>
                <a:cs typeface="Times New Roman"/>
              </a:rPr>
              <a:t> </a:t>
            </a:r>
            <a:r>
              <a:rPr sz="1600" spc="56">
                <a:solidFill>
                  <a:srgbClr val="000008"/>
                </a:solidFill>
                <a:latin typeface="Microsoft YaHei"/>
                <a:cs typeface="Microsoft YaHei"/>
              </a:rPr>
              <a:t>，约定整个项目8台塔吊进行司服包干</a:t>
            </a:r>
            <a:r>
              <a:rPr sz="1600" spc="-150">
                <a:solidFill>
                  <a:srgbClr val="000008"/>
                </a:solidFill>
                <a:latin typeface="Times New Roman"/>
                <a:cs typeface="Times New Roman"/>
              </a:rPr>
              <a:t> </a:t>
            </a:r>
            <a:r>
              <a:rPr sz="1600" spc="50">
                <a:solidFill>
                  <a:srgbClr val="000008"/>
                </a:solidFill>
                <a:latin typeface="Microsoft YaHei"/>
                <a:cs typeface="Microsoft YaHei"/>
              </a:rPr>
              <a:t>，保证8台塔吊进行正常轮转。两个月后在计</a:t>
            </a:r>
          </a:p>
          <a:p>
            <a:pPr marL="0" marR="0">
              <a:lnSpc>
                <a:spcPts val="2090"/>
              </a:lnSpc>
              <a:spcBef>
                <a:spcPts val="537"/>
              </a:spcBef>
              <a:spcAft>
                <a:spcPct val="0"/>
              </a:spcAft>
            </a:pPr>
            <a:r>
              <a:rPr sz="1600" spc="68">
                <a:solidFill>
                  <a:srgbClr val="000008"/>
                </a:solidFill>
                <a:latin typeface="Microsoft YaHei"/>
                <a:cs typeface="Microsoft YaHei"/>
              </a:rPr>
              <a:t>算费用时</a:t>
            </a:r>
            <a:r>
              <a:rPr sz="1600" spc="-172">
                <a:solidFill>
                  <a:srgbClr val="000008"/>
                </a:solidFill>
                <a:latin typeface="Times New Roman"/>
                <a:cs typeface="Times New Roman"/>
              </a:rPr>
              <a:t> </a:t>
            </a:r>
            <a:r>
              <a:rPr sz="1600" spc="57">
                <a:solidFill>
                  <a:srgbClr val="000008"/>
                </a:solidFill>
                <a:latin typeface="Microsoft YaHei"/>
                <a:cs typeface="Microsoft YaHei"/>
              </a:rPr>
              <a:t>，按原合同计算塔司指挥费用、加班费用共计XX万元；按签订协议计算塔司指挥费用</a:t>
            </a:r>
          </a:p>
          <a:p>
            <a:pPr marL="0" marR="0">
              <a:lnSpc>
                <a:spcPts val="2090"/>
              </a:lnSpc>
              <a:spcBef>
                <a:spcPts val="537"/>
              </a:spcBef>
              <a:spcAft>
                <a:spcPct val="0"/>
              </a:spcAft>
            </a:pPr>
            <a:r>
              <a:rPr sz="1600" spc="17">
                <a:solidFill>
                  <a:srgbClr val="000008"/>
                </a:solidFill>
                <a:latin typeface="Microsoft YaHei"/>
                <a:cs typeface="Microsoft YaHei"/>
              </a:rPr>
              <a:t>XX万元。</a:t>
            </a:r>
            <a:r>
              <a:rPr sz="1600" spc="-186">
                <a:solidFill>
                  <a:srgbClr val="000008"/>
                </a:solidFill>
                <a:latin typeface="Times New Roman"/>
                <a:cs typeface="Times New Roman"/>
              </a:rPr>
              <a:t> </a:t>
            </a:r>
            <a:r>
              <a:rPr sz="1600" spc="46">
                <a:solidFill>
                  <a:srgbClr val="000008"/>
                </a:solidFill>
                <a:latin typeface="Microsoft YaHei"/>
                <a:cs typeface="Microsoft YaHei"/>
              </a:rPr>
              <a:t>对比两种方案</a:t>
            </a:r>
            <a:r>
              <a:rPr sz="1600" spc="-145">
                <a:solidFill>
                  <a:srgbClr val="000008"/>
                </a:solidFill>
                <a:latin typeface="Times New Roman"/>
                <a:cs typeface="Times New Roman"/>
              </a:rPr>
              <a:t> </a:t>
            </a:r>
            <a:r>
              <a:rPr sz="1600" spc="37">
                <a:solidFill>
                  <a:srgbClr val="000008"/>
                </a:solidFill>
                <a:latin typeface="Microsoft YaHei"/>
                <a:cs typeface="Microsoft YaHei"/>
              </a:rPr>
              <a:t>，包干后节约成本XX万元。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 name="object 1"/>
          <p:cNvSpPr/>
          <p:nvPr/>
        </p:nvSpPr>
        <p:spPr>
          <a:xfrm>
            <a:off x="0" y="769162"/>
            <a:ext cx="10680700" cy="6013704"/>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55213" y="979625"/>
            <a:ext cx="4786926" cy="34584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423"/>
              </a:lnSpc>
              <a:spcBef>
                <a:spcPct val="0"/>
              </a:spcBef>
              <a:spcAft>
                <a:spcPct val="0"/>
              </a:spcAft>
            </a:pPr>
            <a:r>
              <a:rPr sz="1850" b="1">
                <a:solidFill>
                  <a:srgbClr val="262626"/>
                </a:solidFill>
                <a:latin typeface="Microsoft YaHei"/>
                <a:cs typeface="Microsoft YaHei"/>
              </a:rPr>
              <a:t>第一部分</a:t>
            </a:r>
            <a:r>
              <a:rPr sz="1850" b="1" spc="717">
                <a:solidFill>
                  <a:srgbClr val="262626"/>
                </a:solidFill>
                <a:latin typeface="Times New Roman"/>
                <a:cs typeface="Times New Roman"/>
              </a:rPr>
              <a:t> </a:t>
            </a:r>
            <a:r>
              <a:rPr sz="1850" b="1" spc="12">
                <a:solidFill>
                  <a:srgbClr val="262626"/>
                </a:solidFill>
                <a:latin typeface="Microsoft YaHei"/>
                <a:cs typeface="Microsoft YaHei"/>
              </a:rPr>
              <a:t>大型机械租赁（塔吊、施工电梯）</a:t>
            </a:r>
          </a:p>
        </p:txBody>
      </p:sp>
      <p:sp>
        <p:nvSpPr>
          <p:cNvPr id="4" name="object 4"/>
          <p:cNvSpPr txBox="1"/>
          <p:nvPr/>
        </p:nvSpPr>
        <p:spPr>
          <a:xfrm>
            <a:off x="7214692" y="1713299"/>
            <a:ext cx="1509674" cy="33176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12"/>
              </a:lnSpc>
              <a:spcBef>
                <a:spcPct val="0"/>
              </a:spcBef>
              <a:spcAft>
                <a:spcPct val="0"/>
              </a:spcAft>
            </a:pPr>
            <a:r>
              <a:rPr sz="1750">
                <a:solidFill>
                  <a:srgbClr val="FFFFFF"/>
                </a:solidFill>
                <a:latin typeface="Microsoft YaHei"/>
                <a:cs typeface="Microsoft YaHei"/>
              </a:rPr>
              <a:t>3</a:t>
            </a:r>
            <a:r>
              <a:rPr sz="1750" spc="-97">
                <a:solidFill>
                  <a:srgbClr val="FFFFFF"/>
                </a:solidFill>
                <a:latin typeface="Times New Roman"/>
                <a:cs typeface="Times New Roman"/>
              </a:rPr>
              <a:t> </a:t>
            </a:r>
            <a:r>
              <a:rPr sz="1750">
                <a:solidFill>
                  <a:srgbClr val="FFFFFF"/>
                </a:solidFill>
                <a:latin typeface="Microsoft YaHei"/>
                <a:cs typeface="Microsoft YaHei"/>
              </a:rPr>
              <a:t>、</a:t>
            </a:r>
            <a:r>
              <a:rPr sz="1750" spc="-122">
                <a:solidFill>
                  <a:srgbClr val="FFFFFF"/>
                </a:solidFill>
                <a:latin typeface="Times New Roman"/>
                <a:cs typeface="Times New Roman"/>
              </a:rPr>
              <a:t> </a:t>
            </a:r>
            <a:r>
              <a:rPr sz="1750" spc="83">
                <a:solidFill>
                  <a:srgbClr val="FFFFFF"/>
                </a:solidFill>
                <a:latin typeface="Microsoft YaHei"/>
                <a:cs typeface="Microsoft YaHei"/>
              </a:rPr>
              <a:t>结算要点</a:t>
            </a:r>
          </a:p>
        </p:txBody>
      </p:sp>
      <p:sp>
        <p:nvSpPr>
          <p:cNvPr id="5" name="object 5"/>
          <p:cNvSpPr txBox="1"/>
          <p:nvPr/>
        </p:nvSpPr>
        <p:spPr>
          <a:xfrm>
            <a:off x="2071192" y="1745408"/>
            <a:ext cx="1198976"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1</a:t>
            </a:r>
            <a:r>
              <a:rPr sz="1300" spc="15">
                <a:solidFill>
                  <a:srgbClr val="000000"/>
                </a:solidFill>
                <a:latin typeface="Times New Roman"/>
                <a:cs typeface="Times New Roman"/>
              </a:rPr>
              <a:t> </a:t>
            </a:r>
            <a:r>
              <a:rPr sz="1300">
                <a:solidFill>
                  <a:srgbClr val="000000"/>
                </a:solidFill>
                <a:latin typeface="Microsoft YaHei"/>
                <a:cs typeface="Microsoft YaHei"/>
              </a:rPr>
              <a:t>、</a:t>
            </a:r>
            <a:r>
              <a:rPr sz="1300" spc="-17">
                <a:solidFill>
                  <a:srgbClr val="000000"/>
                </a:solidFill>
                <a:latin typeface="Times New Roman"/>
                <a:cs typeface="Times New Roman"/>
              </a:rPr>
              <a:t> </a:t>
            </a:r>
            <a:r>
              <a:rPr sz="1300" spc="102">
                <a:solidFill>
                  <a:srgbClr val="000000"/>
                </a:solidFill>
                <a:latin typeface="Microsoft YaHei"/>
                <a:cs typeface="Microsoft YaHei"/>
              </a:rPr>
              <a:t>合同签订</a:t>
            </a:r>
          </a:p>
        </p:txBody>
      </p:sp>
      <p:sp>
        <p:nvSpPr>
          <p:cNvPr id="6" name="object 6"/>
          <p:cNvSpPr txBox="1"/>
          <p:nvPr/>
        </p:nvSpPr>
        <p:spPr>
          <a:xfrm>
            <a:off x="4713701" y="1746917"/>
            <a:ext cx="1211382" cy="25935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742"/>
              </a:lnSpc>
              <a:spcBef>
                <a:spcPct val="0"/>
              </a:spcBef>
              <a:spcAft>
                <a:spcPct val="0"/>
              </a:spcAft>
            </a:pPr>
            <a:r>
              <a:rPr sz="1300">
                <a:solidFill>
                  <a:srgbClr val="000000"/>
                </a:solidFill>
                <a:latin typeface="Microsoft YaHei"/>
                <a:cs typeface="Microsoft YaHei"/>
              </a:rPr>
              <a:t>2</a:t>
            </a:r>
            <a:r>
              <a:rPr sz="1300" spc="-43">
                <a:solidFill>
                  <a:srgbClr val="000000"/>
                </a:solidFill>
                <a:latin typeface="Times New Roman"/>
                <a:cs typeface="Times New Roman"/>
              </a:rPr>
              <a:t> </a:t>
            </a:r>
            <a:r>
              <a:rPr sz="1300">
                <a:solidFill>
                  <a:srgbClr val="000000"/>
                </a:solidFill>
                <a:latin typeface="Microsoft YaHei"/>
                <a:cs typeface="Microsoft YaHei"/>
              </a:rPr>
              <a:t>、</a:t>
            </a:r>
            <a:r>
              <a:rPr sz="1300" spc="210">
                <a:solidFill>
                  <a:srgbClr val="000000"/>
                </a:solidFill>
                <a:latin typeface="Times New Roman"/>
                <a:cs typeface="Times New Roman"/>
              </a:rPr>
              <a:t> </a:t>
            </a:r>
            <a:r>
              <a:rPr sz="1300" spc="79">
                <a:solidFill>
                  <a:srgbClr val="000000"/>
                </a:solidFill>
                <a:latin typeface="Microsoft YaHei"/>
                <a:cs typeface="Microsoft YaHei"/>
              </a:rPr>
              <a:t>日常管理</a:t>
            </a:r>
          </a:p>
        </p:txBody>
      </p:sp>
      <p:sp>
        <p:nvSpPr>
          <p:cNvPr id="7" name="object 7"/>
          <p:cNvSpPr txBox="1"/>
          <p:nvPr/>
        </p:nvSpPr>
        <p:spPr>
          <a:xfrm>
            <a:off x="2735640" y="2423289"/>
            <a:ext cx="467737" cy="199013"/>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267"/>
              </a:lnSpc>
              <a:spcBef>
                <a:spcPct val="0"/>
              </a:spcBef>
              <a:spcAft>
                <a:spcPct val="0"/>
              </a:spcAft>
            </a:pPr>
            <a:r>
              <a:rPr sz="950">
                <a:solidFill>
                  <a:srgbClr val="FFFFFF"/>
                </a:solidFill>
                <a:latin typeface="Microsoft YaHei"/>
                <a:cs typeface="Microsoft YaHei"/>
              </a:rPr>
              <a:t>（1）</a:t>
            </a:r>
          </a:p>
        </p:txBody>
      </p:sp>
      <p:sp>
        <p:nvSpPr>
          <p:cNvPr id="8" name="object 8"/>
          <p:cNvSpPr txBox="1"/>
          <p:nvPr/>
        </p:nvSpPr>
        <p:spPr>
          <a:xfrm>
            <a:off x="1648976" y="2708559"/>
            <a:ext cx="7381777" cy="95188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8803" marR="0">
              <a:lnSpc>
                <a:spcPts val="2312"/>
              </a:lnSpc>
              <a:spcBef>
                <a:spcPct val="0"/>
              </a:spcBef>
              <a:spcAft>
                <a:spcPct val="0"/>
              </a:spcAft>
            </a:pPr>
            <a:r>
              <a:rPr sz="1750" spc="14">
                <a:solidFill>
                  <a:srgbClr val="000007"/>
                </a:solidFill>
                <a:latin typeface="Microsoft YaHei"/>
                <a:cs typeface="Microsoft YaHei"/>
              </a:rPr>
              <a:t>租赁机械计算租赁时间时</a:t>
            </a:r>
            <a:r>
              <a:rPr sz="1750" spc="-75">
                <a:solidFill>
                  <a:srgbClr val="000007"/>
                </a:solidFill>
                <a:latin typeface="Times New Roman"/>
                <a:cs typeface="Times New Roman"/>
              </a:rPr>
              <a:t> </a:t>
            </a:r>
            <a:r>
              <a:rPr sz="1750" spc="17">
                <a:solidFill>
                  <a:srgbClr val="000007"/>
                </a:solidFill>
                <a:latin typeface="Microsoft YaHei"/>
                <a:cs typeface="Microsoft YaHei"/>
              </a:rPr>
              <a:t>，开始日期以承出租双方签章齐全的《设备</a:t>
            </a:r>
          </a:p>
          <a:p>
            <a:pPr marL="0" marR="0">
              <a:lnSpc>
                <a:spcPts val="2312"/>
              </a:lnSpc>
              <a:spcBef>
                <a:spcPts val="185"/>
              </a:spcBef>
              <a:spcAft>
                <a:spcPct val="0"/>
              </a:spcAft>
            </a:pPr>
            <a:r>
              <a:rPr sz="1750" spc="15">
                <a:solidFill>
                  <a:srgbClr val="000007"/>
                </a:solidFill>
                <a:latin typeface="Microsoft YaHei"/>
                <a:cs typeface="Microsoft YaHei"/>
              </a:rPr>
              <a:t>正式启用单》所载日期为准</a:t>
            </a:r>
            <a:r>
              <a:rPr sz="1750" spc="-38">
                <a:solidFill>
                  <a:srgbClr val="000007"/>
                </a:solidFill>
                <a:latin typeface="Times New Roman"/>
                <a:cs typeface="Times New Roman"/>
              </a:rPr>
              <a:t> </a:t>
            </a:r>
            <a:r>
              <a:rPr sz="1750" spc="17">
                <a:solidFill>
                  <a:srgbClr val="000007"/>
                </a:solidFill>
                <a:latin typeface="Microsoft YaHei"/>
                <a:cs typeface="Microsoft YaHei"/>
              </a:rPr>
              <a:t>，停止日期以《设备正式停用单》所载日期为</a:t>
            </a:r>
          </a:p>
          <a:p>
            <a:pPr marL="0" marR="0">
              <a:lnSpc>
                <a:spcPts val="2312"/>
              </a:lnSpc>
              <a:spcBef>
                <a:spcPts val="122"/>
              </a:spcBef>
              <a:spcAft>
                <a:spcPct val="0"/>
              </a:spcAft>
            </a:pPr>
            <a:r>
              <a:rPr sz="1750">
                <a:solidFill>
                  <a:srgbClr val="000007"/>
                </a:solidFill>
                <a:latin typeface="Microsoft YaHei"/>
                <a:cs typeface="Microsoft YaHei"/>
              </a:rPr>
              <a:t>准</a:t>
            </a:r>
            <a:r>
              <a:rPr sz="1750" spc="-160">
                <a:solidFill>
                  <a:srgbClr val="000007"/>
                </a:solidFill>
                <a:latin typeface="Times New Roman"/>
                <a:cs typeface="Times New Roman"/>
              </a:rPr>
              <a:t> </a:t>
            </a:r>
            <a:r>
              <a:rPr sz="1750" spc="-21">
                <a:solidFill>
                  <a:srgbClr val="000007"/>
                </a:solidFill>
                <a:latin typeface="Microsoft YaHei"/>
                <a:cs typeface="Microsoft YaHei"/>
              </a:rPr>
              <a:t>，且</a:t>
            </a:r>
            <a:r>
              <a:rPr sz="1750" spc="-21">
                <a:solidFill>
                  <a:srgbClr val="FF0000"/>
                </a:solidFill>
                <a:latin typeface="Microsoft YaHei"/>
                <a:cs typeface="Microsoft YaHei"/>
              </a:rPr>
              <a:t>停用当天不计入天数</a:t>
            </a:r>
            <a:r>
              <a:rPr sz="1750">
                <a:solidFill>
                  <a:srgbClr val="000007"/>
                </a:solidFill>
                <a:latin typeface="Microsoft YaHei"/>
                <a:cs typeface="Microsoft YaHei"/>
              </a:rPr>
              <a:t>。</a:t>
            </a:r>
          </a:p>
        </p:txBody>
      </p:sp>
      <p:sp>
        <p:nvSpPr>
          <p:cNvPr id="9" name="object 9"/>
          <p:cNvSpPr txBox="1"/>
          <p:nvPr/>
        </p:nvSpPr>
        <p:spPr>
          <a:xfrm>
            <a:off x="2737104" y="3936560"/>
            <a:ext cx="467737" cy="199013"/>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267"/>
              </a:lnSpc>
              <a:spcBef>
                <a:spcPct val="0"/>
              </a:spcBef>
              <a:spcAft>
                <a:spcPct val="0"/>
              </a:spcAft>
            </a:pPr>
            <a:r>
              <a:rPr sz="950">
                <a:solidFill>
                  <a:srgbClr val="FFFFFF"/>
                </a:solidFill>
                <a:latin typeface="Microsoft YaHei"/>
                <a:cs typeface="Microsoft YaHei"/>
              </a:rPr>
              <a:t>（2）</a:t>
            </a:r>
          </a:p>
        </p:txBody>
      </p:sp>
      <p:sp>
        <p:nvSpPr>
          <p:cNvPr id="10" name="object 10"/>
          <p:cNvSpPr txBox="1"/>
          <p:nvPr/>
        </p:nvSpPr>
        <p:spPr>
          <a:xfrm>
            <a:off x="1615379" y="4205121"/>
            <a:ext cx="7514835" cy="625916"/>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12775" marR="0">
              <a:lnSpc>
                <a:spcPts val="2312"/>
              </a:lnSpc>
              <a:spcBef>
                <a:spcPct val="0"/>
              </a:spcBef>
              <a:spcAft>
                <a:spcPct val="0"/>
              </a:spcAft>
            </a:pPr>
            <a:r>
              <a:rPr sz="1750" spc="-40">
                <a:solidFill>
                  <a:srgbClr val="000007"/>
                </a:solidFill>
                <a:latin typeface="Microsoft YaHei"/>
                <a:cs typeface="Microsoft YaHei"/>
              </a:rPr>
              <a:t>遇不可抗力及扣罚款事项</a:t>
            </a:r>
            <a:r>
              <a:rPr sz="1750" spc="-274">
                <a:solidFill>
                  <a:srgbClr val="000007"/>
                </a:solidFill>
                <a:latin typeface="Times New Roman"/>
                <a:cs typeface="Times New Roman"/>
              </a:rPr>
              <a:t> </a:t>
            </a:r>
            <a:r>
              <a:rPr sz="1750" spc="-44">
                <a:solidFill>
                  <a:srgbClr val="000007"/>
                </a:solidFill>
                <a:latin typeface="Microsoft YaHei"/>
                <a:cs typeface="Microsoft YaHei"/>
              </a:rPr>
              <a:t>，需通知出租方</a:t>
            </a:r>
            <a:r>
              <a:rPr sz="1750" spc="-245">
                <a:solidFill>
                  <a:srgbClr val="000007"/>
                </a:solidFill>
                <a:latin typeface="Times New Roman"/>
                <a:cs typeface="Times New Roman"/>
              </a:rPr>
              <a:t> </a:t>
            </a:r>
            <a:r>
              <a:rPr sz="1750" spc="-28">
                <a:solidFill>
                  <a:srgbClr val="000007"/>
                </a:solidFill>
                <a:latin typeface="Microsoft YaHei"/>
                <a:cs typeface="Microsoft YaHei"/>
              </a:rPr>
              <a:t>，并</a:t>
            </a:r>
            <a:r>
              <a:rPr sz="1750" spc="-57">
                <a:solidFill>
                  <a:srgbClr val="FF0000"/>
                </a:solidFill>
                <a:latin typeface="Microsoft YaHei"/>
                <a:cs typeface="Microsoft YaHei"/>
              </a:rPr>
              <a:t>在过程结算中进行扣除</a:t>
            </a:r>
            <a:r>
              <a:rPr sz="1750">
                <a:solidFill>
                  <a:srgbClr val="000007"/>
                </a:solidFill>
                <a:latin typeface="Microsoft YaHei"/>
                <a:cs typeface="Microsoft YaHei"/>
              </a:rPr>
              <a:t>，</a:t>
            </a:r>
          </a:p>
          <a:p>
            <a:pPr marL="0" marR="0">
              <a:lnSpc>
                <a:spcPts val="2312"/>
              </a:lnSpc>
              <a:spcBef>
                <a:spcPts val="3"/>
              </a:spcBef>
              <a:spcAft>
                <a:spcPct val="0"/>
              </a:spcAft>
            </a:pPr>
            <a:r>
              <a:rPr sz="1750">
                <a:solidFill>
                  <a:srgbClr val="000007"/>
                </a:solidFill>
                <a:latin typeface="Microsoft YaHei"/>
                <a:cs typeface="Microsoft YaHei"/>
              </a:rPr>
              <a:t>让出租方认可</a:t>
            </a:r>
            <a:r>
              <a:rPr sz="1750" spc="-215">
                <a:solidFill>
                  <a:srgbClr val="000007"/>
                </a:solidFill>
                <a:latin typeface="Times New Roman"/>
                <a:cs typeface="Times New Roman"/>
              </a:rPr>
              <a:t> </a:t>
            </a:r>
            <a:r>
              <a:rPr sz="1750" spc="-10">
                <a:solidFill>
                  <a:srgbClr val="000007"/>
                </a:solidFill>
                <a:latin typeface="Microsoft YaHei"/>
                <a:cs typeface="Microsoft YaHei"/>
              </a:rPr>
              <a:t>，避免在最终结算时因累计扣除金额较大</a:t>
            </a:r>
            <a:r>
              <a:rPr sz="1750" spc="-254">
                <a:solidFill>
                  <a:srgbClr val="000007"/>
                </a:solidFill>
                <a:latin typeface="Times New Roman"/>
                <a:cs typeface="Times New Roman"/>
              </a:rPr>
              <a:t> </a:t>
            </a:r>
            <a:r>
              <a:rPr sz="1750">
                <a:solidFill>
                  <a:srgbClr val="000007"/>
                </a:solidFill>
                <a:latin typeface="Microsoft YaHei"/>
                <a:cs typeface="Microsoft YaHei"/>
              </a:rPr>
              <a:t>，增加谈判难度。</a:t>
            </a:r>
          </a:p>
        </p:txBody>
      </p:sp>
      <p:sp>
        <p:nvSpPr>
          <p:cNvPr id="11" name="object 11"/>
          <p:cNvSpPr txBox="1"/>
          <p:nvPr/>
        </p:nvSpPr>
        <p:spPr>
          <a:xfrm>
            <a:off x="2735640" y="5178681"/>
            <a:ext cx="467737" cy="199013"/>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267"/>
              </a:lnSpc>
              <a:spcBef>
                <a:spcPct val="0"/>
              </a:spcBef>
              <a:spcAft>
                <a:spcPct val="0"/>
              </a:spcAft>
            </a:pPr>
            <a:r>
              <a:rPr sz="950">
                <a:solidFill>
                  <a:srgbClr val="FFFFFF"/>
                </a:solidFill>
                <a:latin typeface="Microsoft YaHei"/>
                <a:cs typeface="Microsoft YaHei"/>
              </a:rPr>
              <a:t>（3）</a:t>
            </a:r>
          </a:p>
        </p:txBody>
      </p:sp>
      <p:sp>
        <p:nvSpPr>
          <p:cNvPr id="12" name="object 12"/>
          <p:cNvSpPr txBox="1"/>
          <p:nvPr/>
        </p:nvSpPr>
        <p:spPr>
          <a:xfrm>
            <a:off x="1648976" y="5447138"/>
            <a:ext cx="7353741" cy="9581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8803" marR="0">
              <a:lnSpc>
                <a:spcPts val="2312"/>
              </a:lnSpc>
              <a:spcBef>
                <a:spcPct val="0"/>
              </a:spcBef>
              <a:spcAft>
                <a:spcPct val="0"/>
              </a:spcAft>
            </a:pPr>
            <a:r>
              <a:rPr sz="1750">
                <a:solidFill>
                  <a:srgbClr val="000008"/>
                </a:solidFill>
                <a:latin typeface="Microsoft YaHei"/>
                <a:cs typeface="Microsoft YaHei"/>
              </a:rPr>
              <a:t>合同约定月租的应按照自然月计算租赁费</a:t>
            </a:r>
            <a:r>
              <a:rPr sz="1750" spc="-150">
                <a:solidFill>
                  <a:srgbClr val="000008"/>
                </a:solidFill>
                <a:latin typeface="Times New Roman"/>
                <a:cs typeface="Times New Roman"/>
              </a:rPr>
              <a:t> </a:t>
            </a:r>
            <a:r>
              <a:rPr sz="1750">
                <a:solidFill>
                  <a:srgbClr val="000008"/>
                </a:solidFill>
                <a:latin typeface="Microsoft YaHei"/>
                <a:cs typeface="Microsoft YaHei"/>
              </a:rPr>
              <a:t>，</a:t>
            </a:r>
            <a:r>
              <a:rPr sz="1750">
                <a:solidFill>
                  <a:srgbClr val="FF0000"/>
                </a:solidFill>
                <a:latin typeface="Microsoft YaHei"/>
                <a:cs typeface="Microsoft YaHei"/>
              </a:rPr>
              <a:t>不能折合天数计算</a:t>
            </a:r>
            <a:r>
              <a:rPr sz="1750" spc="-149">
                <a:solidFill>
                  <a:srgbClr val="FF0000"/>
                </a:solidFill>
                <a:latin typeface="Times New Roman"/>
                <a:cs typeface="Times New Roman"/>
              </a:rPr>
              <a:t> </a:t>
            </a:r>
            <a:r>
              <a:rPr sz="1750">
                <a:solidFill>
                  <a:srgbClr val="000007"/>
                </a:solidFill>
                <a:latin typeface="Microsoft YaHei"/>
                <a:cs typeface="Microsoft YaHei"/>
              </a:rPr>
              <a:t>，否则</a:t>
            </a:r>
          </a:p>
          <a:p>
            <a:pPr marL="0" marR="0">
              <a:lnSpc>
                <a:spcPts val="2312"/>
              </a:lnSpc>
              <a:spcBef>
                <a:spcPts val="88"/>
              </a:spcBef>
              <a:spcAft>
                <a:spcPct val="0"/>
              </a:spcAft>
            </a:pPr>
            <a:r>
              <a:rPr sz="1750" spc="30">
                <a:solidFill>
                  <a:srgbClr val="000007"/>
                </a:solidFill>
                <a:latin typeface="Microsoft YaHei"/>
                <a:cs typeface="Microsoft YaHei"/>
              </a:rPr>
              <a:t>每整年会多计5天机械租赁费用；不足月部分的单台设备租赁费</a:t>
            </a:r>
            <a:r>
              <a:rPr sz="1750" spc="-68">
                <a:solidFill>
                  <a:srgbClr val="000007"/>
                </a:solidFill>
                <a:latin typeface="Times New Roman"/>
                <a:cs typeface="Times New Roman"/>
              </a:rPr>
              <a:t> </a:t>
            </a:r>
            <a:r>
              <a:rPr sz="1750" spc="25">
                <a:solidFill>
                  <a:srgbClr val="000007"/>
                </a:solidFill>
                <a:latin typeface="Microsoft YaHei"/>
                <a:cs typeface="Microsoft YaHei"/>
              </a:rPr>
              <a:t>，按照当</a:t>
            </a:r>
          </a:p>
          <a:p>
            <a:pPr marL="4672" marR="0">
              <a:lnSpc>
                <a:spcPts val="2312"/>
              </a:lnSpc>
              <a:spcBef>
                <a:spcPts val="218"/>
              </a:spcBef>
              <a:spcAft>
                <a:spcPct val="0"/>
              </a:spcAft>
            </a:pPr>
            <a:r>
              <a:rPr sz="1750">
                <a:solidFill>
                  <a:srgbClr val="000007"/>
                </a:solidFill>
                <a:latin typeface="Microsoft YaHei"/>
                <a:cs typeface="Microsoft YaHei"/>
              </a:rPr>
              <a:t>月单台设备租赁费÷30日×实际使用天数计算。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410700" cy="6286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https://d.book118.com/915004320320011102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4.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5.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6.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7.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8.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9.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10.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11.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12.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Microsoft YaHei</vt:lpstr>
      <vt:lpstr>Times New Roman</vt:lpstr>
      <vt:lpstr>Microsoft YaHei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2024-09-11T21:52:58.550</cp:lastPrinted>
  <dcterms:created xsi:type="dcterms:W3CDTF">2024-09-11T13:52:58Z</dcterms:created>
  <dcterms:modified xsi:type="dcterms:W3CDTF">2024-09-11T13:53:00Z</dcterms:modified>
</cp:coreProperties>
</file>