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9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CF775-074D-4EC8-AAB7-F2ABD1750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B8D0D-14E1-4E5D-A52A-CD7917695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DA3B5-A9E4-46F0-AAD8-E175CE3E7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B1E3D-52EE-44E4-841D-EF4772C3F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8C40A-CFC7-449E-AC61-02BB56290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74F969-6865-4D83-BD5D-8F5CF021C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AB341-8722-496E-8103-22C655A75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FD537-0A46-4ECC-820E-B1AC37FB1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09680-9CFB-4AB5-8B9A-CD66E2363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EF1B5-B32D-42A5-8294-3C11344E2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BE826-9C76-40BA-92A8-8A2944238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61" r:id="rId2"/>
    <p:sldLayoutId id="2147486462" r:id="rId3"/>
    <p:sldLayoutId id="2147486463" r:id="rId4"/>
    <p:sldLayoutId id="2147486464" r:id="rId5"/>
    <p:sldLayoutId id="2147486465" r:id="rId6"/>
    <p:sldLayoutId id="2147486466" r:id="rId7"/>
    <p:sldLayoutId id="2147486467" r:id="rId8"/>
    <p:sldLayoutId id="2147486468" r:id="rId9"/>
    <p:sldLayoutId id="2147486469" r:id="rId10"/>
    <p:sldLayoutId id="21474864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31" Type="http://schemas.openxmlformats.org/officeDocument/2006/relationships/tags" Target="../tags/tag230.xml" /><Relationship Id="rId32" Type="http://schemas.openxmlformats.org/officeDocument/2006/relationships/tags" Target="../tags/tag231.xml" /><Relationship Id="rId33" Type="http://schemas.openxmlformats.org/officeDocument/2006/relationships/tags" Target="../tags/tag232.xml" /><Relationship Id="rId34" Type="http://schemas.openxmlformats.org/officeDocument/2006/relationships/tags" Target="../tags/tag233.xml" /><Relationship Id="rId35" Type="http://schemas.openxmlformats.org/officeDocument/2006/relationships/tags" Target="../tags/tag234.xml" /><Relationship Id="rId36" Type="http://schemas.openxmlformats.org/officeDocument/2006/relationships/tags" Target="../tags/tag235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tags" Target="../tags/tag288.xml" /><Relationship Id="rId18" Type="http://schemas.openxmlformats.org/officeDocument/2006/relationships/tags" Target="../tags/tag289.xml" /><Relationship Id="rId19" Type="http://schemas.openxmlformats.org/officeDocument/2006/relationships/tags" Target="../tags/tag290.xml" /><Relationship Id="rId2" Type="http://schemas.openxmlformats.org/officeDocument/2006/relationships/tags" Target="../tags/tag273.xml" /><Relationship Id="rId20" Type="http://schemas.openxmlformats.org/officeDocument/2006/relationships/tags" Target="../tags/tag291.xml" /><Relationship Id="rId21" Type="http://schemas.openxmlformats.org/officeDocument/2006/relationships/tags" Target="../tags/tag292.xml" /><Relationship Id="rId22" Type="http://schemas.openxmlformats.org/officeDocument/2006/relationships/tags" Target="../tags/tag293.xml" /><Relationship Id="rId23" Type="http://schemas.openxmlformats.org/officeDocument/2006/relationships/tags" Target="../tags/tag294.xml" /><Relationship Id="rId24" Type="http://schemas.openxmlformats.org/officeDocument/2006/relationships/tags" Target="../tags/tag295.xml" /><Relationship Id="rId25" Type="http://schemas.openxmlformats.org/officeDocument/2006/relationships/tags" Target="../tags/tag296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303402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癌症患者营养支持要点及食疗方案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癌症患者营养支持的重要性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癌症患者营养支持的要点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癌症患者食疗方案推荐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癌症患者营养支持的注意事项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癌症患者营养支持的实践建议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癌症患者营养支持的重要性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维持患者生命体征</a:t>
            </a:r>
            <a:endParaRPr lang="zh-CN" altLang="en-US"/>
          </a:p>
        </p:txBody>
      </p:sp>
      <p:sp>
        <p:nvSpPr>
          <p:cNvPr id="1048918" name="Freeform 27"/>
          <p:cNvSpPr/>
          <p:nvPr>
            <p:custDataLst>
              <p:tags r:id="rId2"/>
            </p:custDataLst>
          </p:nvPr>
        </p:nvSpPr>
        <p:spPr bwMode="auto">
          <a:xfrm>
            <a:off x="608330" y="591943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矩形: 圆角 32"/>
          <p:cNvSpPr/>
          <p:nvPr>
            <p:custDataLst>
              <p:tags r:id="rId3"/>
            </p:custDataLst>
          </p:nvPr>
        </p:nvSpPr>
        <p:spPr>
          <a:xfrm flipH="1">
            <a:off x="738343" y="135344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08330" y="510830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24" name="正文"/>
          <p:cNvSpPr txBox="1"/>
          <p:nvPr>
            <p:custDataLst>
              <p:tags r:id="rId5"/>
            </p:custDataLst>
          </p:nvPr>
        </p:nvSpPr>
        <p:spPr>
          <a:xfrm>
            <a:off x="873531" y="144464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营养支持是癌症患者治疗的重要组成部分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26" name="标题"/>
          <p:cNvSpPr txBox="1"/>
          <p:nvPr>
            <p:custDataLst>
              <p:tags r:id="rId6"/>
            </p:custDataLst>
          </p:nvPr>
        </p:nvSpPr>
        <p:spPr>
          <a:xfrm>
            <a:off x="678188" y="515811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8" name="Freeform 27"/>
          <p:cNvSpPr/>
          <p:nvPr>
            <p:custDataLst>
              <p:tags r:id="rId7"/>
            </p:custDataLst>
          </p:nvPr>
        </p:nvSpPr>
        <p:spPr bwMode="auto">
          <a:xfrm>
            <a:off x="3473799" y="591943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矩形: 圆角 38"/>
          <p:cNvSpPr/>
          <p:nvPr>
            <p:custDataLst>
              <p:tags r:id="rId8"/>
            </p:custDataLst>
          </p:nvPr>
        </p:nvSpPr>
        <p:spPr>
          <a:xfrm flipH="1">
            <a:off x="3603813" y="135344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73799" y="510830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34" name="正文"/>
          <p:cNvSpPr txBox="1"/>
          <p:nvPr>
            <p:custDataLst>
              <p:tags r:id="rId10"/>
            </p:custDataLst>
          </p:nvPr>
        </p:nvSpPr>
        <p:spPr>
          <a:xfrm>
            <a:off x="3739001" y="144464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营养支持有助于维持患者的生命体征，提高生活质量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1"/>
            </p:custDataLst>
          </p:nvPr>
        </p:nvSpPr>
        <p:spPr>
          <a:xfrm>
            <a:off x="3543657" y="515811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8" name="Freeform 27"/>
          <p:cNvSpPr/>
          <p:nvPr>
            <p:custDataLst>
              <p:tags r:id="rId12"/>
            </p:custDataLst>
          </p:nvPr>
        </p:nvSpPr>
        <p:spPr bwMode="auto">
          <a:xfrm>
            <a:off x="6339268" y="591943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矩形: 圆角 68"/>
          <p:cNvSpPr/>
          <p:nvPr>
            <p:custDataLst>
              <p:tags r:id="rId13"/>
            </p:custDataLst>
          </p:nvPr>
        </p:nvSpPr>
        <p:spPr>
          <a:xfrm flipH="1">
            <a:off x="6469282" y="135344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9268" y="510830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44" name="正文"/>
          <p:cNvSpPr txBox="1"/>
          <p:nvPr>
            <p:custDataLst>
              <p:tags r:id="rId15"/>
            </p:custDataLst>
          </p:nvPr>
        </p:nvSpPr>
        <p:spPr>
          <a:xfrm>
            <a:off x="6604470" y="144464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营养支持可以减轻癌症治疗带来的副作用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6"/>
            </p:custDataLst>
          </p:nvPr>
        </p:nvSpPr>
        <p:spPr>
          <a:xfrm>
            <a:off x="6409126" y="515811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8" name="Freeform 27"/>
          <p:cNvSpPr/>
          <p:nvPr>
            <p:custDataLst>
              <p:tags r:id="rId17"/>
            </p:custDataLst>
          </p:nvPr>
        </p:nvSpPr>
        <p:spPr bwMode="auto">
          <a:xfrm>
            <a:off x="9204738" y="591943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0" name="矩形: 圆角 74"/>
          <p:cNvSpPr/>
          <p:nvPr>
            <p:custDataLst>
              <p:tags r:id="rId18"/>
            </p:custDataLst>
          </p:nvPr>
        </p:nvSpPr>
        <p:spPr>
          <a:xfrm flipH="1">
            <a:off x="9335398" y="135344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738" y="510830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54" name="正文"/>
          <p:cNvSpPr txBox="1"/>
          <p:nvPr>
            <p:custDataLst>
              <p:tags r:id="rId20"/>
            </p:custDataLst>
          </p:nvPr>
        </p:nvSpPr>
        <p:spPr>
          <a:xfrm>
            <a:off x="9469939" y="144464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营养支持有助于提高患者的免疫力，增强抗病能力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6" name="标题"/>
          <p:cNvSpPr txBox="1"/>
          <p:nvPr>
            <p:custDataLst>
              <p:tags r:id="rId21"/>
            </p:custDataLst>
          </p:nvPr>
        </p:nvSpPr>
        <p:spPr>
          <a:xfrm>
            <a:off x="9275242" y="515811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提高患者生存质量</a:t>
            </a:r>
            <a:endParaRPr lang="zh-CN" altLang="en-US"/>
          </a:p>
        </p:txBody>
      </p:sp>
      <p:sp>
        <p:nvSpPr>
          <p:cNvPr id="1048992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营养支持有助于维持患者的体重和体力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营养支持可以降低患者的并发症和死亡率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营养支持有助于提高患者的免疫力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营养支持可以改善患者的生活质量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预防和治疗营养不良</a:t>
            </a:r>
            <a:endParaRPr lang="zh-CN" altLang="en-US"/>
          </a:p>
        </p:txBody>
      </p:sp>
      <p:sp>
        <p:nvSpPr>
          <p:cNvPr id="1049070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营养支持的目标：维持或改善营养状况，提高生活质量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癌症患者营养支持的重要性：预防和治疗营养不良，提高生活质量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营养不良的危害：影响治疗效果，降低生活质量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营养支持的原则：个性化、均衡、适量、易消化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癌症患者营养支持的要点</a:t>
            </a:r>
            <a:endParaRPr lang="zh-CN" altLang="en-US"/>
          </a:p>
        </p:txBody>
      </p:sp>
      <p:sp>
        <p:nvSpPr>
          <p:cNvPr id="104913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保证充足能量供给</a:t>
            </a:r>
            <a:endParaRPr lang="zh-CN" altLang="en-US"/>
          </a:p>
        </p:txBody>
      </p:sp>
      <p:sp>
        <p:nvSpPr>
          <p:cNvPr id="1049184" name="圆角矩形 5"/>
          <p:cNvSpPr/>
          <p:nvPr>
            <p:custDataLst>
              <p:tags r:id="rId2"/>
            </p:custDataLst>
          </p:nvPr>
        </p:nvSpPr>
        <p:spPr>
          <a:xfrm>
            <a:off x="631821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圆角矩形 3"/>
          <p:cNvSpPr/>
          <p:nvPr>
            <p:custDataLst>
              <p:tags r:id="rId3"/>
            </p:custDataLst>
          </p:nvPr>
        </p:nvSpPr>
        <p:spPr>
          <a:xfrm>
            <a:off x="608330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5"/>
          <p:cNvSpPr txBox="1"/>
          <p:nvPr>
            <p:custDataLst>
              <p:tags r:id="rId4"/>
            </p:custDataLst>
          </p:nvPr>
        </p:nvSpPr>
        <p:spPr>
          <a:xfrm>
            <a:off x="784829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癌症患者需要充足的能量来维持身体机能和抵抗疾病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6"/>
          <p:cNvSpPr/>
          <p:nvPr>
            <p:custDataLst>
              <p:tags r:id="rId5"/>
            </p:custDataLst>
          </p:nvPr>
        </p:nvSpPr>
        <p:spPr>
          <a:xfrm>
            <a:off x="791178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192" name="圆角矩形 12"/>
          <p:cNvSpPr/>
          <p:nvPr>
            <p:custDataLst>
              <p:tags r:id="rId6"/>
            </p:custDataLst>
          </p:nvPr>
        </p:nvSpPr>
        <p:spPr>
          <a:xfrm>
            <a:off x="3431050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圆角矩形 13"/>
          <p:cNvSpPr/>
          <p:nvPr>
            <p:custDataLst>
              <p:tags r:id="rId7"/>
            </p:custDataLst>
          </p:nvPr>
        </p:nvSpPr>
        <p:spPr>
          <a:xfrm>
            <a:off x="3401845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圆角矩形 15"/>
          <p:cNvSpPr/>
          <p:nvPr>
            <p:custDataLst>
              <p:tags r:id="rId8"/>
            </p:custDataLst>
          </p:nvPr>
        </p:nvSpPr>
        <p:spPr>
          <a:xfrm>
            <a:off x="3634849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98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能量来源包括碳水化合物、蛋白质和脂肪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5"/>
          <p:cNvSpPr/>
          <p:nvPr>
            <p:custDataLst>
              <p:tags r:id="rId10"/>
            </p:custDataLst>
          </p:nvPr>
        </p:nvSpPr>
        <p:spPr>
          <a:xfrm>
            <a:off x="6224565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圆角矩形 3"/>
          <p:cNvSpPr/>
          <p:nvPr>
            <p:custDataLst>
              <p:tags r:id="rId11"/>
            </p:custDataLst>
          </p:nvPr>
        </p:nvSpPr>
        <p:spPr>
          <a:xfrm>
            <a:off x="6201074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建议每天摄入足够的热量，以满足身体需求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16"/>
          <p:cNvSpPr/>
          <p:nvPr>
            <p:custDataLst>
              <p:tags r:id="rId13"/>
            </p:custDataLst>
          </p:nvPr>
        </p:nvSpPr>
        <p:spPr>
          <a:xfrm>
            <a:off x="6383922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08" name="圆角矩形 12"/>
          <p:cNvSpPr/>
          <p:nvPr>
            <p:custDataLst>
              <p:tags r:id="rId14"/>
            </p:custDataLst>
          </p:nvPr>
        </p:nvSpPr>
        <p:spPr>
          <a:xfrm>
            <a:off x="9023794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圆角矩形 13"/>
          <p:cNvSpPr/>
          <p:nvPr>
            <p:custDataLst>
              <p:tags r:id="rId15"/>
            </p:custDataLst>
          </p:nvPr>
        </p:nvSpPr>
        <p:spPr>
          <a:xfrm>
            <a:off x="8994589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圆角矩形 15"/>
          <p:cNvSpPr/>
          <p:nvPr>
            <p:custDataLst>
              <p:tags r:id="rId16"/>
            </p:custDataLst>
          </p:nvPr>
        </p:nvSpPr>
        <p:spPr>
          <a:xfrm>
            <a:off x="9227593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14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130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饮食中应包含适量的全谷物、蔬菜、水果和低脂乳制品，以提供丰富的营养素和膳食纤维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合理安排膳食营养</a:t>
            </a:r>
            <a:endParaRPr lang="zh-CN" altLang="en-US"/>
          </a:p>
        </p:txBody>
      </p:sp>
      <p:sp>
        <p:nvSpPr>
          <p:cNvPr id="1049250" name="任意多边形: 形状 16"/>
          <p:cNvSpPr/>
          <p:nvPr>
            <p:custDataLst>
              <p:tags r:id="rId2"/>
            </p:custDataLst>
          </p:nvPr>
        </p:nvSpPr>
        <p:spPr>
          <a:xfrm>
            <a:off x="608330" y="1672699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Freeform 488"/>
          <p:cNvSpPr/>
          <p:nvPr>
            <p:custDataLst>
              <p:tags r:id="rId3"/>
            </p:custDataLst>
          </p:nvPr>
        </p:nvSpPr>
        <p:spPr>
          <a:xfrm rot="5400000">
            <a:off x="5213024" y="1658611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序号"/>
          <p:cNvSpPr txBox="1"/>
          <p:nvPr>
            <p:custDataLst>
              <p:tags r:id="rId4"/>
            </p:custDataLst>
          </p:nvPr>
        </p:nvSpPr>
        <p:spPr>
          <a:xfrm>
            <a:off x="5339816" y="1888247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56" name="标题"/>
          <p:cNvSpPr txBox="1"/>
          <p:nvPr>
            <p:custDataLst>
              <p:tags r:id="rId5"/>
            </p:custDataLst>
          </p:nvPr>
        </p:nvSpPr>
        <p:spPr>
          <a:xfrm>
            <a:off x="996457" y="1726234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58" name="正文"/>
          <p:cNvSpPr txBox="1"/>
          <p:nvPr>
            <p:custDataLst>
              <p:tags r:id="rId6"/>
            </p:custDataLst>
          </p:nvPr>
        </p:nvSpPr>
        <p:spPr>
          <a:xfrm>
            <a:off x="996457" y="2185506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均衡摄入各种营养素，保证营养全面</a:t>
            </a:r>
            <a:endParaRPr kumimoji="0" lang="zh-CN" altLang="en-US" sz="11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260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2246" y="2219317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Freeform 488"/>
          <p:cNvSpPr/>
          <p:nvPr>
            <p:custDataLst>
              <p:tags r:id="rId8"/>
            </p:custDataLst>
          </p:nvPr>
        </p:nvSpPr>
        <p:spPr>
          <a:xfrm rot="5400000">
            <a:off x="6147064" y="2205229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序号"/>
          <p:cNvSpPr txBox="1"/>
          <p:nvPr>
            <p:custDataLst>
              <p:tags r:id="rId9"/>
            </p:custDataLst>
          </p:nvPr>
        </p:nvSpPr>
        <p:spPr>
          <a:xfrm>
            <a:off x="6255543" y="2429230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266" name="任意多边形: 形状 2"/>
          <p:cNvSpPr/>
          <p:nvPr>
            <p:custDataLst>
              <p:tags r:id="rId10"/>
            </p:custDataLst>
          </p:nvPr>
        </p:nvSpPr>
        <p:spPr>
          <a:xfrm>
            <a:off x="608330" y="2765936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268" name="Freeform 488"/>
          <p:cNvSpPr/>
          <p:nvPr>
            <p:custDataLst>
              <p:tags r:id="rId11"/>
            </p:custDataLst>
          </p:nvPr>
        </p:nvSpPr>
        <p:spPr>
          <a:xfrm rot="5400000">
            <a:off x="5213024" y="2751143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序号"/>
          <p:cNvSpPr txBox="1"/>
          <p:nvPr>
            <p:custDataLst>
              <p:tags r:id="rId12"/>
            </p:custDataLst>
          </p:nvPr>
        </p:nvSpPr>
        <p:spPr>
          <a:xfrm>
            <a:off x="5339816" y="2981483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272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2246" y="3308327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274" name="Freeform 488"/>
          <p:cNvSpPr/>
          <p:nvPr>
            <p:custDataLst>
              <p:tags r:id="rId14"/>
            </p:custDataLst>
          </p:nvPr>
        </p:nvSpPr>
        <p:spPr>
          <a:xfrm rot="5400000">
            <a:off x="6147064" y="3293535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序号"/>
          <p:cNvSpPr txBox="1"/>
          <p:nvPr>
            <p:custDataLst>
              <p:tags r:id="rId15"/>
            </p:custDataLst>
          </p:nvPr>
        </p:nvSpPr>
        <p:spPr>
          <a:xfrm>
            <a:off x="6255543" y="3514718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任意多边形: 形状 12"/>
          <p:cNvSpPr/>
          <p:nvPr>
            <p:custDataLst>
              <p:tags r:id="rId16"/>
            </p:custDataLst>
          </p:nvPr>
        </p:nvSpPr>
        <p:spPr>
          <a:xfrm>
            <a:off x="608330" y="3859172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280" name="Freeform 488"/>
          <p:cNvSpPr/>
          <p:nvPr>
            <p:custDataLst>
              <p:tags r:id="rId17"/>
            </p:custDataLst>
          </p:nvPr>
        </p:nvSpPr>
        <p:spPr>
          <a:xfrm rot="5400000">
            <a:off x="5213024" y="3844379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序号"/>
          <p:cNvSpPr txBox="1"/>
          <p:nvPr>
            <p:custDataLst>
              <p:tags r:id="rId18"/>
            </p:custDataLst>
          </p:nvPr>
        </p:nvSpPr>
        <p:spPr>
          <a:xfrm>
            <a:off x="5339816" y="4074015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284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2246" y="4396632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286" name="Freeform 488"/>
          <p:cNvSpPr/>
          <p:nvPr>
            <p:custDataLst>
              <p:tags r:id="rId20"/>
            </p:custDataLst>
          </p:nvPr>
        </p:nvSpPr>
        <p:spPr>
          <a:xfrm rot="5400000">
            <a:off x="6147064" y="4382544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序号"/>
          <p:cNvSpPr txBox="1"/>
          <p:nvPr>
            <p:custDataLst>
              <p:tags r:id="rId21"/>
            </p:custDataLst>
          </p:nvPr>
        </p:nvSpPr>
        <p:spPr>
          <a:xfrm>
            <a:off x="6255543" y="4603727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任意多边形: 形状 27"/>
          <p:cNvSpPr/>
          <p:nvPr>
            <p:custDataLst>
              <p:tags r:id="rId22"/>
            </p:custDataLst>
          </p:nvPr>
        </p:nvSpPr>
        <p:spPr>
          <a:xfrm>
            <a:off x="608330" y="4951703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292" name="Freeform 488"/>
          <p:cNvSpPr/>
          <p:nvPr>
            <p:custDataLst>
              <p:tags r:id="rId23"/>
            </p:custDataLst>
          </p:nvPr>
        </p:nvSpPr>
        <p:spPr>
          <a:xfrm rot="5400000">
            <a:off x="5213024" y="4937615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序号"/>
          <p:cNvSpPr txBox="1"/>
          <p:nvPr>
            <p:custDataLst>
              <p:tags r:id="rId24"/>
            </p:custDataLst>
          </p:nvPr>
        </p:nvSpPr>
        <p:spPr>
          <a:xfrm>
            <a:off x="5339816" y="5167251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296" name="标题"/>
          <p:cNvSpPr txBox="1"/>
          <p:nvPr>
            <p:custDataLst>
              <p:tags r:id="rId25"/>
            </p:custDataLst>
          </p:nvPr>
        </p:nvSpPr>
        <p:spPr>
          <a:xfrm>
            <a:off x="7445282" y="2260877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98" name="正文"/>
          <p:cNvSpPr txBox="1"/>
          <p:nvPr>
            <p:custDataLst>
              <p:tags r:id="rId26"/>
            </p:custDataLst>
          </p:nvPr>
        </p:nvSpPr>
        <p:spPr>
          <a:xfrm>
            <a:off x="7445282" y="2720149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适量摄入蛋白质，选择优质蛋白质来源</a:t>
            </a:r>
            <a:endParaRPr kumimoji="0" lang="zh-CN" altLang="en-US" sz="11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00" name="标题"/>
          <p:cNvSpPr txBox="1"/>
          <p:nvPr>
            <p:custDataLst>
              <p:tags r:id="rId27"/>
            </p:custDataLst>
          </p:nvPr>
        </p:nvSpPr>
        <p:spPr>
          <a:xfrm>
            <a:off x="996457" y="2820175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02" name="正文"/>
          <p:cNvSpPr txBox="1"/>
          <p:nvPr>
            <p:custDataLst>
              <p:tags r:id="rId28"/>
            </p:custDataLst>
          </p:nvPr>
        </p:nvSpPr>
        <p:spPr>
          <a:xfrm>
            <a:off x="996457" y="3279447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适量摄入碳水化合物，选择低血糖指数食物</a:t>
            </a:r>
            <a:endParaRPr kumimoji="0" lang="zh-CN" altLang="en-US" sz="11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04" name="标题"/>
          <p:cNvSpPr txBox="1"/>
          <p:nvPr>
            <p:custDataLst>
              <p:tags r:id="rId29"/>
            </p:custDataLst>
          </p:nvPr>
        </p:nvSpPr>
        <p:spPr>
          <a:xfrm>
            <a:off x="7445282" y="3355522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06" name="正文"/>
          <p:cNvSpPr txBox="1"/>
          <p:nvPr>
            <p:custDataLst>
              <p:tags r:id="rId30"/>
            </p:custDataLst>
          </p:nvPr>
        </p:nvSpPr>
        <p:spPr>
          <a:xfrm>
            <a:off x="7445282" y="3814794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适量摄入脂肪，选择不饱和脂肪酸食物</a:t>
            </a:r>
            <a:endParaRPr kumimoji="0" lang="zh-CN" altLang="en-US" sz="11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08" name="标题"/>
          <p:cNvSpPr txBox="1"/>
          <p:nvPr>
            <p:custDataLst>
              <p:tags r:id="rId31"/>
            </p:custDataLst>
          </p:nvPr>
        </p:nvSpPr>
        <p:spPr>
          <a:xfrm>
            <a:off x="996457" y="3907776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10" name="正文"/>
          <p:cNvSpPr txBox="1"/>
          <p:nvPr>
            <p:custDataLst>
              <p:tags r:id="rId32"/>
            </p:custDataLst>
          </p:nvPr>
        </p:nvSpPr>
        <p:spPr>
          <a:xfrm>
            <a:off x="996457" y="4367047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适量摄入维生素和矿物质，选择富含维生素和矿物质的食物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12" name="标题"/>
          <p:cNvSpPr txBox="1"/>
          <p:nvPr>
            <p:custDataLst>
              <p:tags r:id="rId33"/>
            </p:custDataLst>
          </p:nvPr>
        </p:nvSpPr>
        <p:spPr>
          <a:xfrm>
            <a:off x="7445282" y="4452280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14" name="正文"/>
          <p:cNvSpPr txBox="1"/>
          <p:nvPr>
            <p:custDataLst>
              <p:tags r:id="rId34"/>
            </p:custDataLst>
          </p:nvPr>
        </p:nvSpPr>
        <p:spPr>
          <a:xfrm>
            <a:off x="7445282" y="4911552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适量摄入膳食纤维，选择富含膳食纤维的食物</a:t>
            </a:r>
            <a:endParaRPr kumimoji="0" lang="zh-CN" altLang="en-US" sz="11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16" name="标题"/>
          <p:cNvSpPr txBox="1"/>
          <p:nvPr>
            <p:custDataLst>
              <p:tags r:id="rId35"/>
            </p:custDataLst>
          </p:nvPr>
        </p:nvSpPr>
        <p:spPr>
          <a:xfrm>
            <a:off x="996457" y="4986924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18" name="正文"/>
          <p:cNvSpPr txBox="1"/>
          <p:nvPr>
            <p:custDataLst>
              <p:tags r:id="rId36"/>
            </p:custDataLst>
          </p:nvPr>
        </p:nvSpPr>
        <p:spPr>
          <a:xfrm>
            <a:off x="996457" y="5446195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适量摄入水分，保持充足的水分摄入</a:t>
            </a:r>
            <a:endParaRPr kumimoji="0" lang="zh-CN" altLang="en-US" sz="11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针对不同症状的饮食调整</a:t>
            </a:r>
            <a:endParaRPr lang="zh-CN" altLang="en-US"/>
          </a:p>
        </p:txBody>
      </p:sp>
      <p:sp>
        <p:nvSpPr>
          <p:cNvPr id="1049354" name="矩形 3"/>
          <p:cNvSpPr/>
          <p:nvPr>
            <p:custDataLst>
              <p:tags r:id="rId2"/>
            </p:custDataLst>
          </p:nvPr>
        </p:nvSpPr>
        <p:spPr>
          <a:xfrm>
            <a:off x="972637" y="167459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3"/>
          <p:cNvSpPr/>
          <p:nvPr>
            <p:custDataLst>
              <p:tags r:id="rId3"/>
            </p:custDataLst>
          </p:nvPr>
        </p:nvSpPr>
        <p:spPr>
          <a:xfrm>
            <a:off x="608330" y="167459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食欲不振：选择易消化、高营养的食物，如粥、面条等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39"/>
          <p:cNvSpPr/>
          <p:nvPr>
            <p:custDataLst>
              <p:tags r:id="rId5"/>
            </p:custDataLst>
          </p:nvPr>
        </p:nvSpPr>
        <p:spPr>
          <a:xfrm>
            <a:off x="972637" y="314849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6"/>
            </p:custDataLst>
          </p:nvPr>
        </p:nvSpPr>
        <p:spPr>
          <a:xfrm>
            <a:off x="608330" y="314849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恶心呕吐：少量多餐，避免油腻、辛辣食物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12"/>
          <p:cNvSpPr/>
          <p:nvPr>
            <p:custDataLst>
              <p:tags r:id="rId8"/>
            </p:custDataLst>
          </p:nvPr>
        </p:nvSpPr>
        <p:spPr>
          <a:xfrm>
            <a:off x="972637" y="462240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7"/>
          <p:cNvSpPr/>
          <p:nvPr>
            <p:custDataLst>
              <p:tags r:id="rId9"/>
            </p:custDataLst>
          </p:nvPr>
        </p:nvSpPr>
        <p:spPr>
          <a:xfrm>
            <a:off x="608330" y="462240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腹泻：选择低纤维、易消化的食物，如米饭、烤面包等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9"/>
          <p:cNvSpPr/>
          <p:nvPr>
            <p:custDataLst>
              <p:tags r:id="rId11"/>
            </p:custDataLst>
          </p:nvPr>
        </p:nvSpPr>
        <p:spPr>
          <a:xfrm>
            <a:off x="6659169" y="167459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26"/>
          <p:cNvSpPr/>
          <p:nvPr>
            <p:custDataLst>
              <p:tags r:id="rId12"/>
            </p:custDataLst>
          </p:nvPr>
        </p:nvSpPr>
        <p:spPr>
          <a:xfrm>
            <a:off x="6294862" y="167459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便秘：增加纤维摄入，如蔬菜、水果等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64"/>
          <p:cNvSpPr/>
          <p:nvPr>
            <p:custDataLst>
              <p:tags r:id="rId14"/>
            </p:custDataLst>
          </p:nvPr>
        </p:nvSpPr>
        <p:spPr>
          <a:xfrm>
            <a:off x="6659169" y="314849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65"/>
          <p:cNvSpPr/>
          <p:nvPr>
            <p:custDataLst>
              <p:tags r:id="rId15"/>
            </p:custDataLst>
          </p:nvPr>
        </p:nvSpPr>
        <p:spPr>
          <a:xfrm>
            <a:off x="6294862" y="314849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口腔溃疡：选择软食，避免刺激性食物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67"/>
          <p:cNvSpPr/>
          <p:nvPr>
            <p:custDataLst>
              <p:tags r:id="rId17"/>
            </p:custDataLst>
          </p:nvPr>
        </p:nvSpPr>
        <p:spPr>
          <a:xfrm>
            <a:off x="6659169" y="4622404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68"/>
          <p:cNvSpPr/>
          <p:nvPr>
            <p:custDataLst>
              <p:tags r:id="rId18"/>
            </p:custDataLst>
          </p:nvPr>
        </p:nvSpPr>
        <p:spPr>
          <a:xfrm>
            <a:off x="6294862" y="4622404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疲劳：增加蛋白质摄入，如瘦肉、豆制品等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避免过度营养和肥胖</a:t>
            </a:r>
            <a:endParaRPr lang="zh-CN" altLang="en-US"/>
          </a:p>
        </p:txBody>
      </p:sp>
      <p:sp>
        <p:nvSpPr>
          <p:cNvPr id="1049424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适量运动：适当增加运动量，促进新陈代谢，减轻体重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控制热量摄入：避免摄入过多热量，导致体重增加和肥胖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均衡膳食：保证营养均衡，避免单一营养素摄入过多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监测体重：定期监测体重，及时调整饮食和运动计划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癌症患者食疗方案推荐</a:t>
            </a:r>
            <a:endParaRPr lang="zh-CN" altLang="en-US"/>
          </a:p>
        </p:txBody>
      </p:sp>
      <p:sp>
        <p:nvSpPr>
          <p:cNvPr id="10494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增强免疫力的食物</a:t>
            </a:r>
            <a:endParaRPr lang="zh-CN" altLang="en-US"/>
          </a:p>
        </p:txBody>
      </p:sp>
      <p:sp>
        <p:nvSpPr>
          <p:cNvPr id="1049538" name="Rectangle 6"/>
          <p:cNvSpPr/>
          <p:nvPr>
            <p:custDataLst>
              <p:tags r:id="rId2"/>
            </p:custDataLst>
          </p:nvPr>
        </p:nvSpPr>
        <p:spPr>
          <a:xfrm>
            <a:off x="744378" y="1380900"/>
            <a:ext cx="10833167" cy="75358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40" name="Rectangle 6"/>
          <p:cNvSpPr/>
          <p:nvPr>
            <p:custDataLst>
              <p:tags r:id="rId3"/>
            </p:custDataLst>
          </p:nvPr>
        </p:nvSpPr>
        <p:spPr>
          <a:xfrm>
            <a:off x="744378" y="2185741"/>
            <a:ext cx="10833167" cy="75358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42" name="Rectangle 6"/>
          <p:cNvSpPr/>
          <p:nvPr>
            <p:custDataLst>
              <p:tags r:id="rId4"/>
            </p:custDataLst>
          </p:nvPr>
        </p:nvSpPr>
        <p:spPr>
          <a:xfrm>
            <a:off x="744378" y="2991219"/>
            <a:ext cx="10833167" cy="75358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44" name="Rectangle 6"/>
          <p:cNvSpPr/>
          <p:nvPr>
            <p:custDataLst>
              <p:tags r:id="rId5"/>
            </p:custDataLst>
          </p:nvPr>
        </p:nvSpPr>
        <p:spPr>
          <a:xfrm>
            <a:off x="744378" y="3796061"/>
            <a:ext cx="10833167" cy="75358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46" name="Rectangle 6"/>
          <p:cNvSpPr/>
          <p:nvPr>
            <p:custDataLst>
              <p:tags r:id="rId6"/>
            </p:custDataLst>
          </p:nvPr>
        </p:nvSpPr>
        <p:spPr>
          <a:xfrm>
            <a:off x="744378" y="4600903"/>
            <a:ext cx="10833167" cy="75358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48" name="Rectangle 6"/>
          <p:cNvSpPr/>
          <p:nvPr>
            <p:custDataLst>
              <p:tags r:id="rId7"/>
            </p:custDataLst>
          </p:nvPr>
        </p:nvSpPr>
        <p:spPr>
          <a:xfrm>
            <a:off x="744378" y="5405109"/>
            <a:ext cx="10833167" cy="75358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50" name="矩形: 圆角 34"/>
          <p:cNvSpPr/>
          <p:nvPr>
            <p:custDataLst>
              <p:tags r:id="rId8"/>
            </p:custDataLst>
          </p:nvPr>
        </p:nvSpPr>
        <p:spPr>
          <a:xfrm>
            <a:off x="608330" y="2183199"/>
            <a:ext cx="1967178" cy="759595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52" name="矩形: 圆角 35"/>
          <p:cNvSpPr/>
          <p:nvPr>
            <p:custDataLst>
              <p:tags r:id="rId9"/>
            </p:custDataLst>
          </p:nvPr>
        </p:nvSpPr>
        <p:spPr>
          <a:xfrm>
            <a:off x="608330" y="1377721"/>
            <a:ext cx="1967178" cy="759595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54" name="矩形: 圆角 36"/>
          <p:cNvSpPr/>
          <p:nvPr>
            <p:custDataLst>
              <p:tags r:id="rId10"/>
            </p:custDataLst>
          </p:nvPr>
        </p:nvSpPr>
        <p:spPr>
          <a:xfrm>
            <a:off x="608330" y="3792882"/>
            <a:ext cx="1967178" cy="759595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56" name="矩形: 圆角 37"/>
          <p:cNvSpPr/>
          <p:nvPr>
            <p:custDataLst>
              <p:tags r:id="rId11"/>
            </p:custDataLst>
          </p:nvPr>
        </p:nvSpPr>
        <p:spPr>
          <a:xfrm>
            <a:off x="608330" y="2988040"/>
            <a:ext cx="1967178" cy="759595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58" name="矩形: 圆角 38"/>
          <p:cNvSpPr/>
          <p:nvPr>
            <p:custDataLst>
              <p:tags r:id="rId12"/>
            </p:custDataLst>
          </p:nvPr>
        </p:nvSpPr>
        <p:spPr>
          <a:xfrm>
            <a:off x="608330" y="5401930"/>
            <a:ext cx="1967178" cy="759595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60" name="矩形: 圆角 39"/>
          <p:cNvSpPr/>
          <p:nvPr>
            <p:custDataLst>
              <p:tags r:id="rId13"/>
            </p:custDataLst>
          </p:nvPr>
        </p:nvSpPr>
        <p:spPr>
          <a:xfrm>
            <a:off x="608330" y="4597724"/>
            <a:ext cx="1967178" cy="759595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14"/>
            </p:custDataLst>
          </p:nvPr>
        </p:nvSpPr>
        <p:spPr>
          <a:xfrm>
            <a:off x="2793355" y="1384714"/>
            <a:ext cx="8641539" cy="74548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富含维生素C的食物：如柑橘类水果、草莓、猕猴桃等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64" name="标题"/>
          <p:cNvSpPr txBox="1"/>
          <p:nvPr>
            <p:custDataLst>
              <p:tags r:id="rId15"/>
            </p:custDataLst>
          </p:nvPr>
        </p:nvSpPr>
        <p:spPr>
          <a:xfrm>
            <a:off x="711955" y="1384714"/>
            <a:ext cx="1760639" cy="74548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6" name="正文"/>
          <p:cNvSpPr txBox="1"/>
          <p:nvPr>
            <p:custDataLst>
              <p:tags r:id="rId16"/>
            </p:custDataLst>
          </p:nvPr>
        </p:nvSpPr>
        <p:spPr>
          <a:xfrm>
            <a:off x="2793355" y="2190192"/>
            <a:ext cx="8641539" cy="74548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富含维生素E的食物：如坚果、种子、绿叶蔬菜等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68" name="标题"/>
          <p:cNvSpPr txBox="1"/>
          <p:nvPr>
            <p:custDataLst>
              <p:tags r:id="rId17"/>
            </p:custDataLst>
          </p:nvPr>
        </p:nvSpPr>
        <p:spPr>
          <a:xfrm>
            <a:off x="711955" y="2190192"/>
            <a:ext cx="1760639" cy="74548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正文"/>
          <p:cNvSpPr txBox="1"/>
          <p:nvPr>
            <p:custDataLst>
              <p:tags r:id="rId18"/>
            </p:custDataLst>
          </p:nvPr>
        </p:nvSpPr>
        <p:spPr>
          <a:xfrm>
            <a:off x="2793355" y="2995034"/>
            <a:ext cx="8641539" cy="74548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富含锌的食物：如牡蛎、瘦肉、豆类等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72" name="标题"/>
          <p:cNvSpPr txBox="1"/>
          <p:nvPr>
            <p:custDataLst>
              <p:tags r:id="rId19"/>
            </p:custDataLst>
          </p:nvPr>
        </p:nvSpPr>
        <p:spPr>
          <a:xfrm>
            <a:off x="711955" y="2995034"/>
            <a:ext cx="1760639" cy="74548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正文"/>
          <p:cNvSpPr txBox="1"/>
          <p:nvPr>
            <p:custDataLst>
              <p:tags r:id="rId20"/>
            </p:custDataLst>
          </p:nvPr>
        </p:nvSpPr>
        <p:spPr>
          <a:xfrm>
            <a:off x="2793355" y="3800511"/>
            <a:ext cx="8641539" cy="74548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富含硒的食物：如坚果、鱼类、瘦肉等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76" name="标题"/>
          <p:cNvSpPr txBox="1"/>
          <p:nvPr>
            <p:custDataLst>
              <p:tags r:id="rId21"/>
            </p:custDataLst>
          </p:nvPr>
        </p:nvSpPr>
        <p:spPr>
          <a:xfrm>
            <a:off x="711955" y="3800511"/>
            <a:ext cx="1760639" cy="74548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8" name="正文"/>
          <p:cNvSpPr txBox="1"/>
          <p:nvPr>
            <p:custDataLst>
              <p:tags r:id="rId22"/>
            </p:custDataLst>
          </p:nvPr>
        </p:nvSpPr>
        <p:spPr>
          <a:xfrm>
            <a:off x="2793355" y="4604717"/>
            <a:ext cx="8641539" cy="74548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富含益生菌的食物：如酸奶、泡菜、发酵食品等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80" name="标题"/>
          <p:cNvSpPr txBox="1"/>
          <p:nvPr>
            <p:custDataLst>
              <p:tags r:id="rId23"/>
            </p:custDataLst>
          </p:nvPr>
        </p:nvSpPr>
        <p:spPr>
          <a:xfrm>
            <a:off x="711955" y="4604717"/>
            <a:ext cx="1760639" cy="74548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正文"/>
          <p:cNvSpPr txBox="1"/>
          <p:nvPr>
            <p:custDataLst>
              <p:tags r:id="rId24"/>
            </p:custDataLst>
          </p:nvPr>
        </p:nvSpPr>
        <p:spPr>
          <a:xfrm>
            <a:off x="2793355" y="5408923"/>
            <a:ext cx="8641539" cy="74548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富含抗氧化物质的食物：如绿茶、蓝莓、石榴等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84" name="标题"/>
          <p:cNvSpPr txBox="1"/>
          <p:nvPr>
            <p:custDataLst>
              <p:tags r:id="rId25"/>
            </p:custDataLst>
          </p:nvPr>
        </p:nvSpPr>
        <p:spPr>
          <a:xfrm>
            <a:off x="711955" y="5408923"/>
            <a:ext cx="1760639" cy="74548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https://d.book118.com/915030340242011044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2"/>
  <p:tag name="KSO_WM_UNIT_INDEX" val="1_5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5_3"/>
  <p:tag name="KSO_WM_UNIT_INDEX" val="1_5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2"/>
  <p:tag name="KSO_WM_UNIT_INDEX" val="1_6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6_3"/>
  <p:tag name="KSO_WM_UNIT_INDEX" val="1_6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2"/>
  <p:tag name="KSO_WM_UNIT_INDEX" val="1_7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7_3"/>
  <p:tag name="KSO_WM_UNIT_INDEX" val="1_7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1_1"/>
  <p:tag name="KSO_WM_UNIT_INDEX" val="1_1_1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2_1"/>
  <p:tag name="KSO_WM_UNIT_INDEX" val="1_2_1"/>
  <p:tag name="KSO_WM_UNIT_LAYERLEVEL" val="1_1_1"/>
  <p:tag name="KSO_WM_UNIT_LINE_FORE_SCHEMECOLOR_INDEX" val="8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3_1"/>
  <p:tag name="KSO_WM_UNIT_INDEX" val="1_3_1"/>
  <p:tag name="KSO_WM_UNIT_LAYERLEVEL" val="1_1_1"/>
  <p:tag name="KSO_WM_UNIT_LINE_FORE_SCHEMECOLOR_INDEX" val="5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4_1"/>
  <p:tag name="KSO_WM_UNIT_INDEX" val="1_4_1"/>
  <p:tag name="KSO_WM_UNIT_LAYERLEVEL" val="1_1_1"/>
  <p:tag name="KSO_WM_UNIT_LINE_FORE_SCHEMECOLOR_INDEX" val="8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5_1"/>
  <p:tag name="KSO_WM_UNIT_INDEX" val="1_5_1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6_1"/>
  <p:tag name="KSO_WM_UNIT_INDEX" val="1_6_1"/>
  <p:tag name="KSO_WM_UNIT_LAYERLEVEL" val="1_1_1"/>
  <p:tag name="KSO_WM_UNIT_LINE_FORE_SCHEMECOLOR_INDEX" val="8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1_2"/>
  <p:tag name="KSO_WM_UNIT_INDEX" val="1_1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6_2"/>
  <p:tag name="KSO_WM_UNIT_INDEX" val="1_6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5_2"/>
  <p:tag name="KSO_WM_UNIT_INDEX" val="1_5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癌症患者营养支持要点及食疗方案</vt:lpstr>
      <vt:lpstr>目录</vt:lpstr>
      <vt:lpstr>癌症患者营养支持的重要性</vt:lpstr>
      <vt:lpstr>维持患者生命体征</vt:lpstr>
      <vt:lpstr>提高患者生存质量</vt:lpstr>
      <vt:lpstr>预防和治疗营养不良</vt:lpstr>
      <vt:lpstr>癌症患者营养支持的要点</vt:lpstr>
      <vt:lpstr>保证充足能量供给</vt:lpstr>
      <vt:lpstr>合理安排膳食营养</vt:lpstr>
      <vt:lpstr>针对不同症状的饮食调整</vt:lpstr>
      <vt:lpstr>避免过度营养和肥胖</vt:lpstr>
      <vt:lpstr>癌症患者食疗方案推荐</vt:lpstr>
      <vt:lpstr>增强免疫力的食物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2024-09-07T05:43:24.653</cp:lastPrinted>
  <dcterms:created xsi:type="dcterms:W3CDTF">2024-09-06T21:43:24Z</dcterms:created>
  <dcterms:modified xsi:type="dcterms:W3CDTF">2024-09-06T21:43:27Z</dcterms:modified>
</cp:coreProperties>
</file>