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5C5DCF-9E09-43EA-96A7-9960D67AC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C08303-AA0F-4E5E-A729-52858F98A3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823DE4-FB91-4E72-9271-511928D16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6AA4A8-B198-475D-9C1A-7A3A233118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437ACF-7516-4BE1-B28D-51E3139078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42995D-23BC-48D3-BD99-164FDCAFB4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8782D4-B309-4971-A0D9-0ABB53D426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1AC312-4551-4554-B50E-484DD55905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4A3DBB-1C5F-413B-9EA8-4BEDD91A6F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C018E3-6A2B-40A9-AF11-958864EA9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5BFAA3-AB23-4AD2-805E-CA2F35DAE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0422433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寄生虫治疗新生儿不明原因高黄疸的临床研究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研究背景与目的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临床资料与方法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寄生虫种类及作用机制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临床疗效观察与结果分析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讨论与结论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参考文献与致谢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研究背景与目的</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defRPr/>
            </a:pPr>
            <a:r>
              <a:rPr lang="en-US" sz="1200">
                <a:solidFill>
                  <a:schemeClr val="dk1">
                    <a:alpha val="100000"/>
                  </a:schemeClr>
                </a:solidFill>
                <a:latin typeface="Microsoft Yahei"/>
                <a:ea typeface="Microsoft Yahei"/>
                <a:cs typeface="Microsoft Yahei"/>
              </a:rPr>
              <a:t>新生儿高黄疸发生率较高，严重影响患儿健康。</a:t>
            </a:r>
            <a:endParaRPr lang="en-US" sz="1100"/>
          </a:p>
        </p:txBody>
      </p:sp>
      <p:sp>
        <p:nvSpPr>
          <p:cNvPr id="3" name="AutoShape 3"/>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6816347" y="2303755"/>
            <a:ext cx="386524" cy="391763"/>
            <a:chOff x="6816347" y="2303755"/>
            <a:chExt cx="386524" cy="391763"/>
          </a:xfrm>
        </p:grpSpPr>
        <p:sp>
          <p:nvSpPr>
            <p:cNvPr id="5" name="Freeform 5"/>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6811680" y="3422847"/>
            <a:ext cx="395764" cy="395668"/>
            <a:chOff x="6811680" y="3422847"/>
            <a:chExt cx="395764" cy="395668"/>
          </a:xfrm>
        </p:grpSpPr>
        <p:sp>
          <p:nvSpPr>
            <p:cNvPr id="11" name="Freeform 11"/>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AutoShape 15"/>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6797440" y="4721819"/>
            <a:ext cx="443293" cy="443294"/>
            <a:chOff x="6797440" y="4721819"/>
            <a:chExt cx="443293" cy="443294"/>
          </a:xfrm>
        </p:grpSpPr>
        <p:sp>
          <p:nvSpPr>
            <p:cNvPr id="17" name="Freeform 17"/>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3" name="Picture 23"/>
          <p:cNvPicPr>
            <a:picLocks noChangeAspect="1"/>
          </p:cNvPicPr>
          <p:nvPr/>
        </p:nvPicPr>
        <p:blipFill>
          <a:blip r:embed="rId2"/>
          <a:srcRect t="18524" b="18524"/>
          <a:stretch>
            <a:fillRect/>
          </a:stretch>
        </p:blipFill>
        <p:spPr>
          <a:xfrm>
            <a:off x="573317" y="3848733"/>
            <a:ext cx="2634960" cy="2341801"/>
          </a:xfrm>
          <a:prstGeom prst="rect">
            <a:avLst/>
          </a:prstGeom>
        </p:spPr>
      </p:pic>
      <p:pic>
        <p:nvPicPr>
          <p:cNvPr id="24" name="Picture 24"/>
          <p:cNvPicPr>
            <a:picLocks noChangeAspect="1"/>
          </p:cNvPicPr>
          <p:nvPr/>
        </p:nvPicPr>
        <p:blipFill>
          <a:blip r:embed="rId3"/>
          <a:srcRect l="10320" r="10320"/>
          <a:stretch>
            <a:fillRect/>
          </a:stretch>
        </p:blipFill>
        <p:spPr>
          <a:xfrm>
            <a:off x="3337865" y="1324021"/>
            <a:ext cx="2689304" cy="2397530"/>
          </a:xfrm>
          <a:prstGeom prst="rect">
            <a:avLst/>
          </a:prstGeom>
        </p:spPr>
      </p:pic>
      <p:pic>
        <p:nvPicPr>
          <p:cNvPr id="25" name="Picture 25"/>
          <p:cNvPicPr>
            <a:picLocks noChangeAspect="1"/>
          </p:cNvPicPr>
          <p:nvPr/>
        </p:nvPicPr>
        <p:blipFill>
          <a:blip r:embed="rId4"/>
          <a:srcRect l="6935" r="6935"/>
          <a:stretch>
            <a:fillRect/>
          </a:stretch>
        </p:blipFill>
        <p:spPr>
          <a:xfrm>
            <a:off x="3337865" y="3848733"/>
            <a:ext cx="2689304" cy="2341801"/>
          </a:xfrm>
          <a:prstGeom prst="rect">
            <a:avLst/>
          </a:prstGeom>
        </p:spPr>
      </p:pic>
      <p:pic>
        <p:nvPicPr>
          <p:cNvPr id="26" name="Picture 26"/>
          <p:cNvPicPr>
            <a:picLocks noChangeAspect="1"/>
          </p:cNvPicPr>
          <p:nvPr/>
        </p:nvPicPr>
        <p:blipFill>
          <a:blip r:embed="rId5"/>
          <a:srcRect l="13948" r="13948"/>
          <a:stretch>
            <a:fillRect/>
          </a:stretch>
        </p:blipFill>
        <p:spPr>
          <a:xfrm>
            <a:off x="573317" y="1297445"/>
            <a:ext cx="2634960" cy="2424106"/>
          </a:xfrm>
          <a:prstGeom prst="rect">
            <a:avLst/>
          </a:prstGeom>
        </p:spPr>
      </p:pic>
      <p:sp>
        <p:nvSpPr>
          <p:cNvPr id="27" name="AutoShape 27"/>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高黄疸可能导致胆红素脑病，损害神经系统，甚至遗留严重神经系统后遗症。</a:t>
            </a:r>
            <a:endParaRPr lang="en-US" sz="1100"/>
          </a:p>
        </p:txBody>
      </p:sp>
      <p:sp>
        <p:nvSpPr>
          <p:cNvPr id="28" name="AutoShape 28"/>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当前治疗方法存在局限，需探索新的治疗手段。</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新生儿高黄疸现状及危害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寄生虫治疗是一种利用寄生虫或其代谢产物治疗疾病的方法。</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某些寄生虫或其代谢产物具有降低胆红素、抗炎等作用，可用于治疗新生儿高黄疸。</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寄生虫治疗具有独特的优势，如疗效显著、副作用小等。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寄生虫治疗概念及原理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探讨寄生虫治疗新生儿不明原因高黄疸的疗效及安全性。</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提高新生儿高黄疸的治愈率，降低后遗症发生率。</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为新生儿高黄疸的治疗提供新的思路和方法。</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推动寄生虫治疗在新生儿疾病领域的应用和发展。</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32650"/>
            <a:ext cx="2532763" cy="1480262"/>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国内外已有寄生虫治疗其他疾病的研究报道，但治疗新生儿高黄疸的研究较少。</a:t>
            </a:r>
            <a:endParaRPr lang="en-US" sz="1100"/>
          </a:p>
        </p:txBody>
      </p:sp>
      <p:sp>
        <p:nvSpPr>
          <p:cNvPr id="5" name="AutoShape 5"/>
          <p:cNvSpPr/>
          <p:nvPr/>
        </p:nvSpPr>
        <p:spPr>
          <a:xfrm>
            <a:off x="1067480" y="3723125"/>
            <a:ext cx="2532763" cy="155403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目前，寄生虫治疗在新生儿疾病领域的应用仍处于探索阶段。</a:t>
            </a:r>
            <a:endParaRPr lang="en-US" sz="1100"/>
          </a:p>
        </p:txBody>
      </p:sp>
      <p:sp>
        <p:nvSpPr>
          <p:cNvPr id="6" name="AutoShape 6"/>
          <p:cNvSpPr/>
          <p:nvPr/>
        </p:nvSpPr>
        <p:spPr>
          <a:xfrm>
            <a:off x="8402519" y="2032650"/>
            <a:ext cx="2532763" cy="149610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随着对寄生虫及其代谢产物的深入研究，寄生虫治疗在新生儿高黄疸等新生儿疾病领域的应用前景广阔。</a:t>
            </a:r>
            <a:endParaRPr lang="en-US" sz="1100"/>
          </a:p>
        </p:txBody>
      </p:sp>
      <p:sp>
        <p:nvSpPr>
          <p:cNvPr id="7" name="AutoShape 7"/>
          <p:cNvSpPr/>
          <p:nvPr/>
        </p:nvSpPr>
        <p:spPr>
          <a:xfrm>
            <a:off x="7901767" y="3723125"/>
            <a:ext cx="2532763" cy="155403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未来，寄生虫治疗可能成为新生儿高黄疸等新生儿疾病的重要治疗手段之一。</a:t>
            </a:r>
            <a:endParaRPr lang="en-US" sz="1100"/>
          </a:p>
        </p:txBody>
      </p:sp>
      <p:sp>
        <p:nvSpPr>
          <p:cNvPr id="8" name="Freeform 8"/>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临床资料与方法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病例选择</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诊断标准</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选择因不明原因高黄疸就诊的新生儿，排除其他已知病因，如溶血、感染、先天性胆道闭锁等。</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根据新生儿黄疸出现时间、血清胆红素水平、临床表现及实验室检查等综合判断，确诊为不明原因高黄疸。</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病例选择与诊断标准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02" r="3260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采用抗寄生虫药物治疗，针对可能导致新生儿黄疸的寄生虫感染进行治疗。</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治疗方法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严格按照药物使用说明和医疗规范进行治疗，确保药物剂量、使用时间和方式的准确性。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操作过程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治疗方法及操作过程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疗效评价指标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主要观察新生儿黄疸消退情况、血清胆红素水平变化、临床症状改善等。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评价方法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采用定量与定性相结合的方法，对新生儿黄疸消退程度、血清胆红素下降幅度等进行综合评价。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疗效评价指标与方法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24" b="33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详细记录每个病例的治疗前、治疗中和治疗后的相关数据，包括血清胆红素水平、临床症状等。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采用统计学方法对数据进行分析处理，比较不同病例组间的疗效差异，探讨影响疗效的相关因素。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数据统计与分析方法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分析方法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数据统计</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寄生虫种类及作用机制</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弓形虫</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一种细胞内寄生虫，主要寄生于猫科动物，但也可感染人类，引起弓形虫病。</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疟原虫</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疟疾的病原体，通过蚊子传播，寄生于人体红细胞内。</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钩虫</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寄生于人体小肠内，可引起钩虫病，导致贫血等症状。</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常见寄生虫种类介绍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某些寄生虫感染可引起新生儿溶血，导致大量胆红素释放入血，进而引起高黄疸。</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寄生虫感染导致红细胞破坏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寄生虫在人体内代谢产生的某些物质可能影响肝脏对胆红素的代谢，导致胆红素在体内积累，引发高黄疸。</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寄生虫代谢产物影响胆红素代谢</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寄生虫对新生儿高黄疸作用机制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https://d.book118.com/915042243324011101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2024-09-10T12:05:36.035</cp:lastPrinted>
  <dcterms:created xsi:type="dcterms:W3CDTF">2024-09-10T04:05:36Z</dcterms:created>
  <dcterms:modified xsi:type="dcterms:W3CDTF">2024-09-10T04:05:38Z</dcterms:modified>
</cp:coreProperties>
</file>